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b5235ffb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39b5235ffb_2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39b5235ffb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 is the platform we will use to write our code and create our machine learning app. </a:t>
            </a:r>
            <a:br>
              <a:rPr lang="en"/>
            </a:br>
            <a:r>
              <a:rPr lang="en"/>
              <a:t>Potentially</a:t>
            </a:r>
            <a:r>
              <a:rPr lang="en"/>
              <a:t> ask students if they’ve built a computer before.</a:t>
            </a:r>
            <a:endParaRPr/>
          </a:p>
        </p:txBody>
      </p:sp>
      <p:sp>
        <p:nvSpPr>
          <p:cNvPr id="381" name="Google Shape;381;g239b5235ffb_2_2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39b5235ffb_2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APIs are what we’ll use inside of our code to make our lives easier. They help us write less code and integrate powerful software into our app with ease.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Now we are going to introduce some useful APIs for machine learning</a:t>
            </a:r>
            <a:endParaRPr/>
          </a:p>
        </p:txBody>
      </p:sp>
      <p:sp>
        <p:nvSpPr>
          <p:cNvPr id="410" name="Google Shape;410;g239b5235ffb_2_4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39b5235ffb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if they’re interested in learning more about open-source (if possible)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other examples, such as image generation.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39b5235ffb_2_3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39b5235ffb_2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library also allows you use code other people wrote</a:t>
            </a:r>
            <a:endParaRPr/>
          </a:p>
        </p:txBody>
      </p:sp>
      <p:sp>
        <p:nvSpPr>
          <p:cNvPr id="466" name="Google Shape;466;g239b5235ffb_2_3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39b5235ffb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39b5235ffb_2_3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39b5235ff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39b5235ff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around 1 hour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10-15 minute break.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39b5235ffb_2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include Siri, Alexa, and Google Assistant.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won’t cover how these machine learning models learn to produce the best response in this workshop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AI chatbot we will use is pre-trained to produce good results. In our ML academy we show how you can train these chatbots from scratch!</a:t>
            </a:r>
            <a:endParaRPr/>
          </a:p>
        </p:txBody>
      </p:sp>
      <p:sp>
        <p:nvSpPr>
          <p:cNvPr id="530" name="Google Shape;530;g239b5235ffb_2_4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39b5235ffb_2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Shoebox</a:t>
            </a:r>
            <a:r>
              <a:rPr lang="en"/>
              <a:t> marked the beginning of a journey towards creating more complex and capable AI systems.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Now, just 61 years later, the best AI assistants are capable of </a:t>
            </a:r>
            <a:r>
              <a:rPr lang="en"/>
              <a:t>mimicking</a:t>
            </a:r>
            <a:r>
              <a:rPr lang="en"/>
              <a:t> human-level responses and actions! </a:t>
            </a:r>
            <a:endParaRPr/>
          </a:p>
        </p:txBody>
      </p:sp>
      <p:sp>
        <p:nvSpPr>
          <p:cNvPr id="558" name="Google Shape;558;g239b5235ffb_2_4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39b5235ffb_2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are going to build an AI chatbot assistant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a chatbot interacts with the user through text, we want to use an ML model that </a:t>
            </a:r>
            <a:r>
              <a:rPr lang="en"/>
              <a:t>excels</a:t>
            </a:r>
            <a:r>
              <a:rPr lang="en"/>
              <a:t> at understanding human text. The best ML models for this problem are called Transformers.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will use a pre-trained Transformer to power our AI chatbot assistant. We call it a pre-trained Transformer because someone else already did the hard work of </a:t>
            </a:r>
            <a:r>
              <a:rPr lang="en"/>
              <a:t>designing</a:t>
            </a:r>
            <a:r>
              <a:rPr lang="en"/>
              <a:t> it to achieve a specific task.</a:t>
            </a:r>
            <a:endParaRPr/>
          </a:p>
        </p:txBody>
      </p:sp>
      <p:sp>
        <p:nvSpPr>
          <p:cNvPr id="587" name="Google Shape;587;g239b5235ffb_2_4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39b5235ffb_2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239b5235ffb_2_5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9b5235ffb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once built a fully functional robot using only paper clips and rubber bands.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have 3 dogs and 1 cat.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enjoy hiking and staying updated with AI news.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39b5235ffb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39b5235ffb_2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239b5235ffb_2_5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39b5235ffb_2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239b5235ffb_2_6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39b5235ffb_2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239b5235ffb_2_5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39b950ec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39b950ec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9b5235ffb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around 15 minutes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All of these are great definitions of AI!</a:t>
            </a:r>
            <a:endParaRPr/>
          </a:p>
        </p:txBody>
      </p:sp>
      <p:sp>
        <p:nvSpPr>
          <p:cNvPr id="221" name="Google Shape;221;g239b5235ffb_2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9b5235ffb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39b5235ffb_2_1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9b5235ffb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Hammer down relation to ChatGPT, or other models they </a:t>
            </a:r>
            <a:r>
              <a:rPr lang="en"/>
              <a:t>might</a:t>
            </a:r>
            <a:r>
              <a:rPr lang="en"/>
              <a:t> have seen.</a:t>
            </a:r>
            <a:endParaRPr/>
          </a:p>
        </p:txBody>
      </p:sp>
      <p:sp>
        <p:nvSpPr>
          <p:cNvPr id="278" name="Google Shape;278;g239b5235ffb_2_2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9b5235ffb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around 25 minutes in.</a:t>
            </a:r>
            <a:endParaRPr/>
          </a:p>
        </p:txBody>
      </p:sp>
      <p:sp>
        <p:nvSpPr>
          <p:cNvPr id="306" name="Google Shape;306;g239b5235ffb_2_2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9b5235ffb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tools!</a:t>
            </a:r>
            <a:endParaRPr/>
          </a:p>
        </p:txBody>
      </p:sp>
      <p:sp>
        <p:nvSpPr>
          <p:cNvPr id="334" name="Google Shape;334;g239b5235ffb_2_2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f2f7e813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f2f7e813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f2f7e81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5f2f7e81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6" name="Google Shape;10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400"/>
              <a:buChar char="+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Char char="+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+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+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+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+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+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+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519633" y="-2314"/>
            <a:ext cx="994583" cy="448202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829442" y="4629150"/>
            <a:ext cx="1111577" cy="509522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5983014" y="3897883"/>
            <a:ext cx="3158700" cy="1245617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8137" y="11383"/>
            <a:ext cx="1649213" cy="2498441"/>
            <a:chOff x="4473129" y="923925"/>
            <a:chExt cx="3308947" cy="5012817"/>
          </a:xfrm>
        </p:grpSpPr>
        <p:sp>
          <p:nvSpPr>
            <p:cNvPr id="56" name="Google Shape;56;p13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6457950" y="2457450"/>
            <a:ext cx="2646945" cy="2686049"/>
            <a:chOff x="4114800" y="1423987"/>
            <a:chExt cx="3961542" cy="4007547"/>
          </a:xfrm>
        </p:grpSpPr>
        <p:sp>
          <p:nvSpPr>
            <p:cNvPr id="64" name="Google Shape;64;p13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venir"/>
              <a:buChar char="+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venir"/>
              <a:buChar char="+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Char char="+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Char char="+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7429500" y="4767263"/>
            <a:ext cx="1085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7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7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7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7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7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7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7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7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7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Be0f7gJD1kJYAg7K-nqmfSVy-aYe3dVV?authuser=1" TargetMode="External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hyperlink" Target="https://colab.research.google.com/drive/1uyuv034ioMxgiS1IFVYgANg9SZ5fkSSh?authuser=1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alendly.com/kai-bm-ml/ml-consultation" TargetMode="External"/><Relationship Id="rId4" Type="http://schemas.openxmlformats.org/officeDocument/2006/relationships/hyperlink" Target="mailto:sj@breakoutmentor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hyperlink" Target="https://huggingface.co/spaces/huggingface-projects/llama-2-7b-cha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twork connection abstract against a white background" id="156" name="Google Shape;156;p26"/>
          <p:cNvPicPr preferRelativeResize="0"/>
          <p:nvPr/>
        </p:nvPicPr>
        <p:blipFill rotWithShape="1">
          <a:blip r:embed="rId3">
            <a:alphaModFix amt="70000"/>
          </a:blip>
          <a:srcRect b="0" l="0" r="-1" t="15726"/>
          <a:stretch/>
        </p:blipFill>
        <p:spPr>
          <a:xfrm>
            <a:off x="15" y="8"/>
            <a:ext cx="9141699" cy="51424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6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grpSp>
          <p:nvGrpSpPr>
            <p:cNvPr id="158" name="Google Shape;158;p26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59" name="Google Shape;159;p26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26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6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8" name="Google Shape;168;p26"/>
          <p:cNvGrpSpPr/>
          <p:nvPr/>
        </p:nvGrpSpPr>
        <p:grpSpPr>
          <a:xfrm>
            <a:off x="12698" y="10512"/>
            <a:ext cx="5928633" cy="5152437"/>
            <a:chOff x="3671791" y="1514475"/>
            <a:chExt cx="4402265" cy="3825906"/>
          </a:xfrm>
        </p:grpSpPr>
        <p:sp>
          <p:nvSpPr>
            <p:cNvPr id="169" name="Google Shape;169;p26"/>
            <p:cNvSpPr/>
            <p:nvPr/>
          </p:nvSpPr>
          <p:spPr>
            <a:xfrm>
              <a:off x="5595342" y="1540859"/>
              <a:ext cx="2478714" cy="3799522"/>
            </a:xfrm>
            <a:custGeom>
              <a:rect b="b" l="l" r="r" t="t"/>
              <a:pathLst>
                <a:path extrusionOk="0" h="3799522" w="2478714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3671982" y="2388008"/>
              <a:ext cx="2302192" cy="2952373"/>
            </a:xfrm>
            <a:custGeom>
              <a:rect b="b" l="l" r="r" t="t"/>
              <a:pathLst>
                <a:path extrusionOk="0" h="2952373" w="2302192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Google Shape;171;p26"/>
            <p:cNvGrpSpPr/>
            <p:nvPr/>
          </p:nvGrpSpPr>
          <p:grpSpPr>
            <a:xfrm>
              <a:off x="3671791" y="3097027"/>
              <a:ext cx="1903571" cy="2224304"/>
              <a:chOff x="3671791" y="3097027"/>
              <a:chExt cx="1903571" cy="2224304"/>
            </a:xfrm>
          </p:grpSpPr>
          <p:sp>
            <p:nvSpPr>
              <p:cNvPr id="172" name="Google Shape;172;p26"/>
              <p:cNvSpPr/>
              <p:nvPr/>
            </p:nvSpPr>
            <p:spPr>
              <a:xfrm>
                <a:off x="3671791" y="3466048"/>
                <a:ext cx="1604295" cy="1847472"/>
              </a:xfrm>
              <a:custGeom>
                <a:rect b="b" l="l" r="r" t="t"/>
                <a:pathLst>
                  <a:path extrusionOk="0" h="1847472" w="1604295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24705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3683507" y="3153822"/>
                <a:ext cx="1223105" cy="1676495"/>
              </a:xfrm>
              <a:custGeom>
                <a:rect b="b" l="l" r="r" t="t"/>
                <a:pathLst>
                  <a:path extrusionOk="0" h="1676495" w="122310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24705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4906517" y="3097027"/>
                <a:ext cx="668845" cy="2224304"/>
              </a:xfrm>
              <a:custGeom>
                <a:rect b="b" l="l" r="r" t="t"/>
                <a:pathLst>
                  <a:path extrusionOk="0" h="2224304" w="668845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24705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26"/>
            <p:cNvSpPr/>
            <p:nvPr/>
          </p:nvSpPr>
          <p:spPr>
            <a:xfrm>
              <a:off x="3839145" y="4663452"/>
              <a:ext cx="1103852" cy="657879"/>
            </a:xfrm>
            <a:custGeom>
              <a:rect b="b" l="l" r="r" t="t"/>
              <a:pathLst>
                <a:path extrusionOk="0" h="657879" w="1103852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671887" y="1521047"/>
              <a:ext cx="1271168" cy="2861881"/>
            </a:xfrm>
            <a:custGeom>
              <a:rect b="b" l="l" r="r" t="t"/>
              <a:pathLst>
                <a:path extrusionOk="0" h="2861881" w="1271168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671887" y="1536477"/>
              <a:ext cx="919096" cy="2636139"/>
            </a:xfrm>
            <a:custGeom>
              <a:rect b="b" l="l" r="r" t="t"/>
              <a:pathLst>
                <a:path extrusionOk="0" h="2636139" w="919096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671887" y="1717738"/>
              <a:ext cx="625711" cy="2292381"/>
            </a:xfrm>
            <a:custGeom>
              <a:rect b="b" l="l" r="r" t="t"/>
              <a:pathLst>
                <a:path extrusionOk="0" h="2292381" w="62571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671887" y="1951196"/>
              <a:ext cx="421548" cy="1865756"/>
            </a:xfrm>
            <a:custGeom>
              <a:rect b="b" l="l" r="r" t="t"/>
              <a:pathLst>
                <a:path extrusionOk="0" h="1865756" w="421548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671887" y="2201418"/>
              <a:ext cx="286935" cy="1358264"/>
            </a:xfrm>
            <a:custGeom>
              <a:rect b="b" l="l" r="r" t="t"/>
              <a:pathLst>
                <a:path extrusionOk="0" h="1358264" w="286935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671887" y="2482500"/>
              <a:ext cx="167300" cy="890873"/>
            </a:xfrm>
            <a:custGeom>
              <a:rect b="b" l="l" r="r" t="t"/>
              <a:pathLst>
                <a:path extrusionOk="0" h="890873" w="167300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849272" y="1514475"/>
              <a:ext cx="3076098" cy="1677721"/>
            </a:xfrm>
            <a:custGeom>
              <a:rect b="b" l="l" r="r" t="t"/>
              <a:pathLst>
                <a:path extrusionOk="0" h="1677721" w="3076098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159025" y="1548764"/>
              <a:ext cx="2607257" cy="1468691"/>
            </a:xfrm>
            <a:custGeom>
              <a:rect b="b" l="l" r="r" t="t"/>
              <a:pathLst>
                <a:path extrusionOk="0" h="1468691" w="2607257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450204" y="1524380"/>
              <a:ext cx="2095685" cy="1175182"/>
            </a:xfrm>
            <a:custGeom>
              <a:rect b="b" l="l" r="r" t="t"/>
              <a:pathLst>
                <a:path extrusionOk="0" h="1175182" w="2095685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24705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6"/>
          <p:cNvSpPr txBox="1"/>
          <p:nvPr>
            <p:ph type="ctrTitle"/>
          </p:nvPr>
        </p:nvSpPr>
        <p:spPr>
          <a:xfrm>
            <a:off x="745803" y="548281"/>
            <a:ext cx="7643956" cy="23797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</a:rPr>
              <a:t>AI Workshop</a:t>
            </a:r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1143000" y="3052016"/>
            <a:ext cx="6858000" cy="9489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grpSp>
        <p:nvGrpSpPr>
          <p:cNvPr id="187" name="Google Shape;187;p26"/>
          <p:cNvGrpSpPr/>
          <p:nvPr/>
        </p:nvGrpSpPr>
        <p:grpSpPr>
          <a:xfrm>
            <a:off x="4523204" y="2905672"/>
            <a:ext cx="89154" cy="89154"/>
            <a:chOff x="1175347" y="3733800"/>
            <a:chExt cx="118872" cy="118872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26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275" y="2994825"/>
            <a:ext cx="5715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85" name="Google Shape;385;p35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386" name="Google Shape;386;p35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35"/>
          <p:cNvSpPr txBox="1"/>
          <p:nvPr>
            <p:ph type="title"/>
          </p:nvPr>
        </p:nvSpPr>
        <p:spPr>
          <a:xfrm>
            <a:off x="898636" y="419860"/>
            <a:ext cx="2991277" cy="167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Google Colab</a:t>
            </a:r>
            <a:endParaRPr/>
          </a:p>
        </p:txBody>
      </p:sp>
      <p:sp>
        <p:nvSpPr>
          <p:cNvPr id="395" name="Google Shape;395;p35"/>
          <p:cNvSpPr txBox="1"/>
          <p:nvPr>
            <p:ph idx="1" type="body"/>
          </p:nvPr>
        </p:nvSpPr>
        <p:spPr>
          <a:xfrm>
            <a:off x="889325" y="1638675"/>
            <a:ext cx="2991000" cy="2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Google Colab is like a playground for coding and AI experimentation! It's a website that allows you to write, run, and share python code without any setup. We call this a cloud-based environment.</a:t>
            </a:r>
            <a:endParaRPr sz="1400"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Best of all, you can use free GPUs, which are specialized processors for supercharging your machine learning projects!</a:t>
            </a:r>
            <a:endParaRPr sz="1400"/>
          </a:p>
        </p:txBody>
      </p:sp>
      <p:pic>
        <p:nvPicPr>
          <p:cNvPr id="396" name="Google Shape;3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2177" y="1096735"/>
            <a:ext cx="4790392" cy="29460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35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sp>
          <p:nvSpPr>
            <p:cNvPr id="398" name="Google Shape;398;p35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99" name="Google Shape;399;p35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400" name="Google Shape;400;p3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7" name="Google Shape;407;p35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14" name="Google Shape;414;p36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415" name="Google Shape;415;p36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36"/>
          <p:cNvSpPr txBox="1"/>
          <p:nvPr>
            <p:ph type="title"/>
          </p:nvPr>
        </p:nvSpPr>
        <p:spPr>
          <a:xfrm>
            <a:off x="898637" y="419860"/>
            <a:ext cx="3293105" cy="124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2800"/>
              <a:t>APIs - The Internet Messengers</a:t>
            </a:r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889317" y="1788356"/>
            <a:ext cx="3292893" cy="2796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APIs act like messengers. You ask them something or give them a command (that's your input), and they return the information (that's the output). Kind of like functions in Python!</a:t>
            </a:r>
            <a:endParaRPr sz="1400"/>
          </a:p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They're crucial when we want to use complex code someone else wrote, even if we don’t understand the code ourselves! For example, we will be using machine learning models later.</a:t>
            </a:r>
            <a:endParaRPr/>
          </a:p>
        </p:txBody>
      </p:sp>
      <p:pic>
        <p:nvPicPr>
          <p:cNvPr descr="Green dialogue boxes" id="425" name="Google Shape;425;p36"/>
          <p:cNvPicPr preferRelativeResize="0"/>
          <p:nvPr/>
        </p:nvPicPr>
        <p:blipFill rotWithShape="1">
          <a:blip r:embed="rId3">
            <a:alphaModFix/>
          </a:blip>
          <a:srcRect b="2" l="9482" r="15312" t="0"/>
          <a:stretch/>
        </p:blipFill>
        <p:spPr>
          <a:xfrm>
            <a:off x="4497471" y="8"/>
            <a:ext cx="4646529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36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grpSp>
          <p:nvGrpSpPr>
            <p:cNvPr id="427" name="Google Shape;427;p36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428" name="Google Shape;428;p36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5" name="Google Shape;435;p36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42" name="Google Shape;442;p37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443" name="Google Shape;443;p37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37"/>
          <p:cNvSpPr txBox="1"/>
          <p:nvPr>
            <p:ph type="title"/>
          </p:nvPr>
        </p:nvSpPr>
        <p:spPr>
          <a:xfrm>
            <a:off x="898637" y="419860"/>
            <a:ext cx="3293105" cy="124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Hugging Face</a:t>
            </a:r>
            <a:endParaRPr/>
          </a:p>
        </p:txBody>
      </p:sp>
      <p:sp>
        <p:nvSpPr>
          <p:cNvPr id="452" name="Google Shape;452;p37"/>
          <p:cNvSpPr txBox="1"/>
          <p:nvPr>
            <p:ph idx="1" type="body"/>
          </p:nvPr>
        </p:nvSpPr>
        <p:spPr>
          <a:xfrm>
            <a:off x="889317" y="1788356"/>
            <a:ext cx="3292893" cy="2796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Hugging face is an open-source library for machine learning that offers pre-trained models and tools.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You can use Hugging Face to build chatbots, analyze text sentiment, and so much more!</a:t>
            </a:r>
            <a:endParaRPr/>
          </a:p>
        </p:txBody>
      </p:sp>
      <p:pic>
        <p:nvPicPr>
          <p:cNvPr id="453" name="Google Shape;453;p37"/>
          <p:cNvPicPr preferRelativeResize="0"/>
          <p:nvPr/>
        </p:nvPicPr>
        <p:blipFill rotWithShape="1">
          <a:blip r:embed="rId3">
            <a:alphaModFix/>
          </a:blip>
          <a:srcRect b="0" l="3164" r="72897" t="0"/>
          <a:stretch/>
        </p:blipFill>
        <p:spPr>
          <a:xfrm>
            <a:off x="4497471" y="8"/>
            <a:ext cx="4646529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37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grpSp>
          <p:nvGrpSpPr>
            <p:cNvPr id="455" name="Google Shape;455;p3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456" name="Google Shape;456;p37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3" name="Google Shape;463;p37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70" name="Google Shape;470;p38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471" name="Google Shape;471;p38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38"/>
          <p:cNvSpPr txBox="1"/>
          <p:nvPr>
            <p:ph type="title"/>
          </p:nvPr>
        </p:nvSpPr>
        <p:spPr>
          <a:xfrm>
            <a:off x="898636" y="419860"/>
            <a:ext cx="2991277" cy="167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Gradio</a:t>
            </a:r>
            <a:endParaRPr/>
          </a:p>
        </p:txBody>
      </p:sp>
      <p:sp>
        <p:nvSpPr>
          <p:cNvPr id="480" name="Google Shape;480;p38"/>
          <p:cNvSpPr txBox="1"/>
          <p:nvPr>
            <p:ph idx="1" type="body"/>
          </p:nvPr>
        </p:nvSpPr>
        <p:spPr>
          <a:xfrm>
            <a:off x="889317" y="2216551"/>
            <a:ext cx="2991084" cy="23682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Gradio is a library for building user interfaces </a:t>
            </a:r>
            <a:r>
              <a:rPr lang="en" sz="1400"/>
              <a:t>that</a:t>
            </a:r>
            <a:r>
              <a:rPr lang="en" sz="1400"/>
              <a:t> bring your machine learning models to life.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You can create interactive apps in just a few lines of code.</a:t>
            </a:r>
            <a:endParaRPr/>
          </a:p>
        </p:txBody>
      </p:sp>
      <p:pic>
        <p:nvPicPr>
          <p:cNvPr id="481" name="Google Shape;4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2177" y="1665593"/>
            <a:ext cx="4790392" cy="18083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38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sp>
          <p:nvSpPr>
            <p:cNvPr id="483" name="Google Shape;483;p38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84" name="Google Shape;484;p38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485" name="Google Shape;485;p38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2" name="Google Shape;492;p38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99" name="Google Shape;499;p39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500" name="Google Shape;500;p39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39"/>
          <p:cNvSpPr txBox="1"/>
          <p:nvPr>
            <p:ph type="title"/>
          </p:nvPr>
        </p:nvSpPr>
        <p:spPr>
          <a:xfrm>
            <a:off x="898637" y="419860"/>
            <a:ext cx="3293105" cy="124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Coding Lab</a:t>
            </a:r>
            <a:endParaRPr/>
          </a:p>
        </p:txBody>
      </p:sp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889317" y="1788356"/>
            <a:ext cx="3292893" cy="2796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https://colab.research.google.com/drive/1Be0f7gJD1kJYAg7K-nqmfSVy-aYe3dVV?authuser=1</a:t>
            </a:r>
            <a:r>
              <a:rPr lang="en" sz="1400"/>
              <a:t> 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First, everyone needs to sign into their Google account if they aren’t already.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Click “copy to drive”.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Now, let’s run through the notebook together!</a:t>
            </a:r>
            <a:endParaRPr/>
          </a:p>
        </p:txBody>
      </p:sp>
      <p:pic>
        <p:nvPicPr>
          <p:cNvPr descr="Blue digital binary data on a screen" id="510" name="Google Shape;510;p39"/>
          <p:cNvPicPr preferRelativeResize="0"/>
          <p:nvPr/>
        </p:nvPicPr>
        <p:blipFill rotWithShape="1">
          <a:blip r:embed="rId4">
            <a:alphaModFix/>
          </a:blip>
          <a:srcRect b="0" l="24594" r="24591" t="0"/>
          <a:stretch/>
        </p:blipFill>
        <p:spPr>
          <a:xfrm>
            <a:off x="4497471" y="8"/>
            <a:ext cx="4646529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39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9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0" name="Google Shape;520;p39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26" name="Google Shape;526;p40"/>
          <p:cNvSpPr txBox="1"/>
          <p:nvPr>
            <p:ph idx="1" type="body"/>
          </p:nvPr>
        </p:nvSpPr>
        <p:spPr>
          <a:xfrm>
            <a:off x="628650" y="2004275"/>
            <a:ext cx="3331500" cy="216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Congratulations on finishing your first lab! </a:t>
            </a:r>
            <a:endParaRPr sz="1400"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Next we’re going to learn about how to integrate a machine learning model into our Gradio Interfaces.</a:t>
            </a:r>
            <a:endParaRPr/>
          </a:p>
        </p:txBody>
      </p:sp>
      <p:pic>
        <p:nvPicPr>
          <p:cNvPr id="527" name="Google Shape;5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4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4" name="Google Shape;534;p41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er script on a screen" id="535" name="Google Shape;535;p41"/>
          <p:cNvPicPr preferRelativeResize="0"/>
          <p:nvPr/>
        </p:nvPicPr>
        <p:blipFill rotWithShape="1">
          <a:blip r:embed="rId3">
            <a:alphaModFix amt="60000"/>
          </a:blip>
          <a:srcRect b="9746" l="0" r="-1" t="5979"/>
          <a:stretch/>
        </p:blipFill>
        <p:spPr>
          <a:xfrm>
            <a:off x="15" y="8"/>
            <a:ext cx="9141699" cy="51424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41"/>
          <p:cNvGrpSpPr/>
          <p:nvPr/>
        </p:nvGrpSpPr>
        <p:grpSpPr>
          <a:xfrm>
            <a:off x="8137" y="11383"/>
            <a:ext cx="1649213" cy="2498441"/>
            <a:chOff x="4473129" y="923925"/>
            <a:chExt cx="3308947" cy="5012817"/>
          </a:xfrm>
        </p:grpSpPr>
        <p:sp>
          <p:nvSpPr>
            <p:cNvPr id="537" name="Google Shape;537;p41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41"/>
          <p:cNvSpPr txBox="1"/>
          <p:nvPr>
            <p:ph type="title"/>
          </p:nvPr>
        </p:nvSpPr>
        <p:spPr>
          <a:xfrm>
            <a:off x="898625" y="1177100"/>
            <a:ext cx="3496500" cy="2498400"/>
          </a:xfrm>
          <a:prstGeom prst="rect">
            <a:avLst/>
          </a:prstGeom>
          <a:solidFill>
            <a:srgbClr val="000000">
              <a:alpha val="663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Lesson 3: Project - AI Assistant</a:t>
            </a:r>
            <a:endParaRPr/>
          </a:p>
        </p:txBody>
      </p:sp>
      <p:grpSp>
        <p:nvGrpSpPr>
          <p:cNvPr id="545" name="Google Shape;545;p41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grpSp>
          <p:nvGrpSpPr>
            <p:cNvPr id="546" name="Google Shape;546;p4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547" name="Google Shape;547;p4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4" name="Google Shape;554;p41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41"/>
          <p:cNvSpPr txBox="1"/>
          <p:nvPr>
            <p:ph idx="1" type="body"/>
          </p:nvPr>
        </p:nvSpPr>
        <p:spPr>
          <a:xfrm>
            <a:off x="4646529" y="544904"/>
            <a:ext cx="3733429" cy="3762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>
                <a:solidFill>
                  <a:srgbClr val="FFFFFF"/>
                </a:solidFill>
              </a:rPr>
              <a:t>AI chatbot assistants are software programs designed to mimic human conversation. Can you think of any examples?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>
                <a:solidFill>
                  <a:srgbClr val="FFFFFF"/>
                </a:solidFill>
              </a:rPr>
              <a:t>W</a:t>
            </a:r>
            <a:r>
              <a:rPr lang="en" sz="1400">
                <a:solidFill>
                  <a:srgbClr val="FFFFFF"/>
                </a:solidFill>
              </a:rPr>
              <a:t>e will use APIs (eg. Gradio + HuggingFace!) to create our own AI chatbot.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1" name="Google Shape;561;p4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62" name="Google Shape;562;p42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563" name="Google Shape;563;p42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42"/>
          <p:cNvSpPr txBox="1"/>
          <p:nvPr>
            <p:ph type="title"/>
          </p:nvPr>
        </p:nvSpPr>
        <p:spPr>
          <a:xfrm>
            <a:off x="898636" y="419860"/>
            <a:ext cx="2991277" cy="167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The First AI Assistant</a:t>
            </a:r>
            <a:endParaRPr/>
          </a:p>
        </p:txBody>
      </p:sp>
      <p:sp>
        <p:nvSpPr>
          <p:cNvPr id="572" name="Google Shape;572;p42"/>
          <p:cNvSpPr txBox="1"/>
          <p:nvPr>
            <p:ph idx="1" type="body"/>
          </p:nvPr>
        </p:nvSpPr>
        <p:spPr>
          <a:xfrm>
            <a:off x="889317" y="2216551"/>
            <a:ext cx="2991084" cy="23682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The first AI assistant was IBM's Shoebox, unveiled at the 1962 Seattle World's Fair. </a:t>
            </a:r>
            <a:endParaRPr sz="1400"/>
          </a:p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Could recognize 16 spoken words and digits 0 to 9.</a:t>
            </a:r>
            <a:endParaRPr/>
          </a:p>
        </p:txBody>
      </p:sp>
      <p:grpSp>
        <p:nvGrpSpPr>
          <p:cNvPr id="573" name="Google Shape;573;p42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sp>
          <p:nvSpPr>
            <p:cNvPr id="574" name="Google Shape;574;p42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75" name="Google Shape;575;p42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576" name="Google Shape;576;p42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2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2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2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2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2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3" name="Google Shape;583;p42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4" name="Google Shape;5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25" y="1143000"/>
            <a:ext cx="3524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3"/>
          <p:cNvSpPr txBox="1"/>
          <p:nvPr>
            <p:ph type="title"/>
          </p:nvPr>
        </p:nvSpPr>
        <p:spPr>
          <a:xfrm>
            <a:off x="827550" y="273850"/>
            <a:ext cx="4115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Transformers - Not Just a Movie!</a:t>
            </a:r>
            <a:endParaRPr/>
          </a:p>
        </p:txBody>
      </p:sp>
      <p:sp>
        <p:nvSpPr>
          <p:cNvPr id="590" name="Google Shape;590;p43"/>
          <p:cNvSpPr txBox="1"/>
          <p:nvPr>
            <p:ph idx="1" type="body"/>
          </p:nvPr>
        </p:nvSpPr>
        <p:spPr>
          <a:xfrm>
            <a:off x="748150" y="1516325"/>
            <a:ext cx="37206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Transformers are a type of machine learning model that are really good at understanding text.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They consider every word in a sentence and how each word relates to the others, kind of like humans.</a:t>
            </a:r>
            <a:endParaRPr/>
          </a:p>
        </p:txBody>
      </p:sp>
      <p:pic>
        <p:nvPicPr>
          <p:cNvPr id="591" name="Google Shape;5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197" y="0"/>
            <a:ext cx="411580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Lab Time</a:t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628625" y="1457638"/>
            <a:ext cx="7886700" cy="979200"/>
          </a:xfrm>
          <a:prstGeom prst="roundRect">
            <a:avLst>
              <a:gd fmla="val 10000" name="adj"/>
            </a:avLst>
          </a:prstGeom>
          <a:solidFill>
            <a:srgbClr val="CCD3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924787" y="1677924"/>
            <a:ext cx="538500" cy="538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1759429" y="1457638"/>
            <a:ext cx="6756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 txBox="1"/>
          <p:nvPr/>
        </p:nvSpPr>
        <p:spPr>
          <a:xfrm>
            <a:off x="1759429" y="1457638"/>
            <a:ext cx="6756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625" lIns="103625" spcFirstLastPara="1" rIns="103625" wrap="square" tIns="103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creating our own AI assistant using the Hugging Face API and a Gradio interface.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https://colab.research.google.com/drive/1uyuv034ioMxgiS1IFVYgANg9SZ5fkSSh?authuser=1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1" name="Google Shape;601;p44"/>
          <p:cNvSpPr/>
          <p:nvPr/>
        </p:nvSpPr>
        <p:spPr>
          <a:xfrm>
            <a:off x="628600" y="2590027"/>
            <a:ext cx="7886700" cy="979200"/>
          </a:xfrm>
          <a:prstGeom prst="roundRect">
            <a:avLst>
              <a:gd fmla="val 10000" name="adj"/>
            </a:avLst>
          </a:prstGeom>
          <a:solidFill>
            <a:srgbClr val="CCD3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4"/>
          <p:cNvSpPr/>
          <p:nvPr/>
        </p:nvSpPr>
        <p:spPr>
          <a:xfrm>
            <a:off x="924762" y="2810313"/>
            <a:ext cx="538500" cy="53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4"/>
          <p:cNvSpPr/>
          <p:nvPr/>
        </p:nvSpPr>
        <p:spPr>
          <a:xfrm>
            <a:off x="1759404" y="2590027"/>
            <a:ext cx="6756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4"/>
          <p:cNvSpPr txBox="1"/>
          <p:nvPr/>
        </p:nvSpPr>
        <p:spPr>
          <a:xfrm>
            <a:off x="1759404" y="2590027"/>
            <a:ext cx="6756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625" lIns="103625" spcFirstLastPara="1" rIns="103625" wrap="square" tIns="103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your creative juices flow!</a:t>
            </a:r>
            <a:endParaRPr sz="1100"/>
          </a:p>
        </p:txBody>
      </p:sp>
      <p:sp>
        <p:nvSpPr>
          <p:cNvPr id="605" name="Google Shape;605;p44"/>
          <p:cNvSpPr/>
          <p:nvPr/>
        </p:nvSpPr>
        <p:spPr>
          <a:xfrm>
            <a:off x="628575" y="3722402"/>
            <a:ext cx="7886700" cy="979200"/>
          </a:xfrm>
          <a:prstGeom prst="roundRect">
            <a:avLst>
              <a:gd fmla="val 10000" name="adj"/>
            </a:avLst>
          </a:prstGeom>
          <a:solidFill>
            <a:srgbClr val="CCD3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1759379" y="3722402"/>
            <a:ext cx="6756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4"/>
          <p:cNvSpPr txBox="1"/>
          <p:nvPr/>
        </p:nvSpPr>
        <p:spPr>
          <a:xfrm>
            <a:off x="1759379" y="3722402"/>
            <a:ext cx="6756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625" lIns="103625" spcFirstLastPara="1" rIns="103625" wrap="square" tIns="103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Afterwards we will have a show and tell where you show off your assistant! Keep track of any interesting convos.</a:t>
            </a:r>
            <a:endParaRPr sz="1100"/>
          </a:p>
        </p:txBody>
      </p:sp>
      <p:pic>
        <p:nvPicPr>
          <p:cNvPr id="608" name="Google Shape;60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436" y="3921612"/>
            <a:ext cx="623175" cy="580786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7" name="Google Shape;197;p27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198" name="Google Shape;198;p27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7"/>
          <p:cNvSpPr txBox="1"/>
          <p:nvPr>
            <p:ph type="title"/>
          </p:nvPr>
        </p:nvSpPr>
        <p:spPr>
          <a:xfrm>
            <a:off x="898637" y="419860"/>
            <a:ext cx="3293105" cy="124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Lesson 0: Introductions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889317" y="1788356"/>
            <a:ext cx="3292893" cy="2796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Who is your Mentor?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Ice Breaker Game: “Two Truths and a Lie”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Say your name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Tell us two honest facts and one fake fact about yourself for everyone to guess.</a:t>
            </a:r>
            <a:endParaRPr/>
          </a:p>
        </p:txBody>
      </p:sp>
      <p:pic>
        <p:nvPicPr>
          <p:cNvPr descr="Robot operating a machine" id="208" name="Google Shape;208;p27"/>
          <p:cNvPicPr preferRelativeResize="0"/>
          <p:nvPr/>
        </p:nvPicPr>
        <p:blipFill rotWithShape="1">
          <a:blip r:embed="rId3">
            <a:alphaModFix/>
          </a:blip>
          <a:srcRect b="1" l="16294" r="14373" t="0"/>
          <a:stretch/>
        </p:blipFill>
        <p:spPr>
          <a:xfrm>
            <a:off x="4497471" y="8"/>
            <a:ext cx="4646529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7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grpSp>
          <p:nvGrpSpPr>
            <p:cNvPr id="210" name="Google Shape;210;p2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211" name="Google Shape;211;p27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27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4" name="Google Shape;614;p4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15" name="Google Shape;615;p45"/>
          <p:cNvGrpSpPr/>
          <p:nvPr/>
        </p:nvGrpSpPr>
        <p:grpSpPr>
          <a:xfrm>
            <a:off x="4069" y="-1157"/>
            <a:ext cx="1649213" cy="2512139"/>
            <a:chOff x="10849" y="-3086"/>
            <a:chExt cx="2198951" cy="3349518"/>
          </a:xfrm>
        </p:grpSpPr>
        <p:sp>
          <p:nvSpPr>
            <p:cNvPr id="616" name="Google Shape;616;p45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45"/>
          <p:cNvSpPr txBox="1"/>
          <p:nvPr>
            <p:ph type="title"/>
          </p:nvPr>
        </p:nvSpPr>
        <p:spPr>
          <a:xfrm>
            <a:off x="898636" y="126319"/>
            <a:ext cx="7491125" cy="1124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Show and Tell</a:t>
            </a:r>
            <a:endParaRPr/>
          </a:p>
        </p:txBody>
      </p:sp>
      <p:grpSp>
        <p:nvGrpSpPr>
          <p:cNvPr id="625" name="Google Shape;625;p45"/>
          <p:cNvGrpSpPr/>
          <p:nvPr/>
        </p:nvGrpSpPr>
        <p:grpSpPr>
          <a:xfrm>
            <a:off x="5981232" y="2458608"/>
            <a:ext cx="3158700" cy="2686049"/>
            <a:chOff x="7980400" y="3276601"/>
            <a:chExt cx="4211600" cy="3581399"/>
          </a:xfrm>
        </p:grpSpPr>
        <p:grpSp>
          <p:nvGrpSpPr>
            <p:cNvPr id="626" name="Google Shape;626;p45"/>
            <p:cNvGrpSpPr/>
            <p:nvPr/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</p:grpSpPr>
          <p:sp>
            <p:nvSpPr>
              <p:cNvPr id="627" name="Google Shape;627;p4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5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5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5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5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5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5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4" name="Google Shape;634;p45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45"/>
          <p:cNvSpPr/>
          <p:nvPr/>
        </p:nvSpPr>
        <p:spPr>
          <a:xfrm>
            <a:off x="450565" y="1979703"/>
            <a:ext cx="860400" cy="86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5"/>
          <p:cNvSpPr/>
          <p:nvPr/>
        </p:nvSpPr>
        <p:spPr>
          <a:xfrm>
            <a:off x="450565" y="2926952"/>
            <a:ext cx="2458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5"/>
          <p:cNvSpPr txBox="1"/>
          <p:nvPr/>
        </p:nvSpPr>
        <p:spPr>
          <a:xfrm>
            <a:off x="450565" y="2926952"/>
            <a:ext cx="2458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that we all have a personalized assistant, it’s time to show them off!</a:t>
            </a:r>
            <a:endParaRPr sz="1100"/>
          </a:p>
        </p:txBody>
      </p:sp>
      <p:sp>
        <p:nvSpPr>
          <p:cNvPr id="638" name="Google Shape;638;p45"/>
          <p:cNvSpPr/>
          <p:nvPr/>
        </p:nvSpPr>
        <p:spPr>
          <a:xfrm>
            <a:off x="450565" y="3336087"/>
            <a:ext cx="245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5"/>
          <p:cNvSpPr/>
          <p:nvPr/>
        </p:nvSpPr>
        <p:spPr>
          <a:xfrm>
            <a:off x="3339275" y="1979703"/>
            <a:ext cx="860400" cy="860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5"/>
          <p:cNvSpPr/>
          <p:nvPr/>
        </p:nvSpPr>
        <p:spPr>
          <a:xfrm>
            <a:off x="3339275" y="2926952"/>
            <a:ext cx="2458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5"/>
          <p:cNvSpPr txBox="1"/>
          <p:nvPr/>
        </p:nvSpPr>
        <p:spPr>
          <a:xfrm>
            <a:off x="3339275" y="2926952"/>
            <a:ext cx="2458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us a short description of your assistant.</a:t>
            </a:r>
            <a:endParaRPr sz="1100"/>
          </a:p>
        </p:txBody>
      </p:sp>
      <p:sp>
        <p:nvSpPr>
          <p:cNvPr id="642" name="Google Shape;642;p45"/>
          <p:cNvSpPr/>
          <p:nvPr/>
        </p:nvSpPr>
        <p:spPr>
          <a:xfrm>
            <a:off x="3339275" y="3336087"/>
            <a:ext cx="245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5"/>
          <p:cNvSpPr txBox="1"/>
          <p:nvPr/>
        </p:nvSpPr>
        <p:spPr>
          <a:xfrm>
            <a:off x="3339275" y="3336077"/>
            <a:ext cx="19713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“My assistant Peter Parker is super friendly and intelligent. He enjoys reading and programming, and he has a secret: he was bit by a radioactive computer bug! His goal in life is to become the greatest friendly, neighborhood AI assistant.”</a:t>
            </a:r>
            <a:endParaRPr sz="1200"/>
          </a:p>
        </p:txBody>
      </p:sp>
      <p:sp>
        <p:nvSpPr>
          <p:cNvPr id="644" name="Google Shape;644;p45"/>
          <p:cNvSpPr/>
          <p:nvPr/>
        </p:nvSpPr>
        <p:spPr>
          <a:xfrm>
            <a:off x="6227984" y="1979703"/>
            <a:ext cx="860400" cy="860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5"/>
          <p:cNvSpPr/>
          <p:nvPr/>
        </p:nvSpPr>
        <p:spPr>
          <a:xfrm>
            <a:off x="6227984" y="2926952"/>
            <a:ext cx="2458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5"/>
          <p:cNvSpPr txBox="1"/>
          <p:nvPr/>
        </p:nvSpPr>
        <p:spPr>
          <a:xfrm>
            <a:off x="6227984" y="2926952"/>
            <a:ext cx="2458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us how your assistant responds when prompted with:</a:t>
            </a:r>
            <a:endParaRPr sz="1100"/>
          </a:p>
        </p:txBody>
      </p:sp>
      <p:sp>
        <p:nvSpPr>
          <p:cNvPr id="647" name="Google Shape;647;p45"/>
          <p:cNvSpPr/>
          <p:nvPr/>
        </p:nvSpPr>
        <p:spPr>
          <a:xfrm>
            <a:off x="6227984" y="3336087"/>
            <a:ext cx="245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"/>
          <p:cNvSpPr txBox="1"/>
          <p:nvPr/>
        </p:nvSpPr>
        <p:spPr>
          <a:xfrm>
            <a:off x="6139174" y="3336075"/>
            <a:ext cx="2636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“What is the meaning of the universe?”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4" name="Google Shape;654;p4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55" name="Google Shape;655;p46"/>
          <p:cNvGrpSpPr/>
          <p:nvPr/>
        </p:nvGrpSpPr>
        <p:grpSpPr>
          <a:xfrm>
            <a:off x="4069" y="-1157"/>
            <a:ext cx="1649213" cy="2512139"/>
            <a:chOff x="10849" y="-3086"/>
            <a:chExt cx="2198951" cy="3349518"/>
          </a:xfrm>
        </p:grpSpPr>
        <p:sp>
          <p:nvSpPr>
            <p:cNvPr id="656" name="Google Shape;656;p46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46"/>
          <p:cNvSpPr txBox="1"/>
          <p:nvPr>
            <p:ph type="title"/>
          </p:nvPr>
        </p:nvSpPr>
        <p:spPr>
          <a:xfrm>
            <a:off x="898636" y="126319"/>
            <a:ext cx="7491125" cy="1124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Discussion</a:t>
            </a:r>
            <a:endParaRPr/>
          </a:p>
        </p:txBody>
      </p:sp>
      <p:grpSp>
        <p:nvGrpSpPr>
          <p:cNvPr id="665" name="Google Shape;665;p46"/>
          <p:cNvGrpSpPr/>
          <p:nvPr/>
        </p:nvGrpSpPr>
        <p:grpSpPr>
          <a:xfrm>
            <a:off x="5981232" y="2458608"/>
            <a:ext cx="3158700" cy="2686049"/>
            <a:chOff x="7980400" y="3276601"/>
            <a:chExt cx="4211600" cy="3581399"/>
          </a:xfrm>
        </p:grpSpPr>
        <p:grpSp>
          <p:nvGrpSpPr>
            <p:cNvPr id="666" name="Google Shape;666;p46"/>
            <p:cNvGrpSpPr/>
            <p:nvPr/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</p:grpSpPr>
          <p:sp>
            <p:nvSpPr>
              <p:cNvPr id="667" name="Google Shape;667;p46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4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46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6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6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46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6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4" name="Google Shape;674;p46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46"/>
          <p:cNvGrpSpPr/>
          <p:nvPr/>
        </p:nvGrpSpPr>
        <p:grpSpPr>
          <a:xfrm>
            <a:off x="451235" y="1682048"/>
            <a:ext cx="8234556" cy="2613491"/>
            <a:chOff x="1340" y="395699"/>
            <a:chExt cx="10979408" cy="3484655"/>
          </a:xfrm>
        </p:grpSpPr>
        <p:sp>
          <p:nvSpPr>
            <p:cNvPr id="676" name="Google Shape;676;p46"/>
            <p:cNvSpPr/>
            <p:nvPr/>
          </p:nvSpPr>
          <p:spPr>
            <a:xfrm>
              <a:off x="1340" y="395699"/>
              <a:ext cx="4705460" cy="298796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524169" y="892387"/>
              <a:ext cx="4705460" cy="29879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 txBox="1"/>
            <p:nvPr/>
          </p:nvSpPr>
          <p:spPr>
            <a:xfrm>
              <a:off x="611684" y="979902"/>
              <a:ext cx="4530430" cy="281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300" lIns="94300" spcFirstLastPara="1" rIns="94300" wrap="square" tIns="9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</a:rPr>
                <a:t>Reflection time!</a:t>
              </a:r>
              <a:r>
                <a:rPr lang="en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2500">
                  <a:solidFill>
                    <a:schemeClr val="dk1"/>
                  </a:solidFill>
                </a:rPr>
                <a:t>W</a:t>
              </a:r>
              <a:r>
                <a:rPr lang="en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hat stood out and what surprised you</a:t>
              </a:r>
              <a:r>
                <a:rPr lang="en" sz="2500">
                  <a:solidFill>
                    <a:schemeClr val="dk1"/>
                  </a:solidFill>
                </a:rPr>
                <a:t>?</a:t>
              </a:r>
              <a:endParaRPr sz="1100"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5752459" y="395699"/>
              <a:ext cx="4705460" cy="298796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275288" y="892387"/>
              <a:ext cx="4705460" cy="29879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6"/>
            <p:cNvSpPr txBox="1"/>
            <p:nvPr/>
          </p:nvSpPr>
          <p:spPr>
            <a:xfrm>
              <a:off x="6362803" y="979902"/>
              <a:ext cx="4530430" cy="281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300" lIns="94300" spcFirstLastPara="1" rIns="94300" wrap="square" tIns="9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are some use cases for your personal assistant?</a:t>
              </a:r>
              <a:endParaRPr sz="11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7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7" name="Google Shape;687;p47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88" name="Google Shape;688;p47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689" name="Google Shape;689;p47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p47"/>
          <p:cNvSpPr txBox="1"/>
          <p:nvPr>
            <p:ph type="title"/>
          </p:nvPr>
        </p:nvSpPr>
        <p:spPr>
          <a:xfrm>
            <a:off x="898636" y="419860"/>
            <a:ext cx="2991277" cy="167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The Impact and Future of AI Assistants</a:t>
            </a:r>
            <a:endParaRPr/>
          </a:p>
        </p:txBody>
      </p:sp>
      <p:sp>
        <p:nvSpPr>
          <p:cNvPr id="698" name="Google Shape;698;p47"/>
          <p:cNvSpPr txBox="1"/>
          <p:nvPr>
            <p:ph idx="1" type="body"/>
          </p:nvPr>
        </p:nvSpPr>
        <p:spPr>
          <a:xfrm>
            <a:off x="889317" y="2216551"/>
            <a:ext cx="2991084" cy="23682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 sz="1100"/>
              <a:t>AI Assistants have made technology more accessible and improved multitasking. </a:t>
            </a:r>
            <a:endParaRPr sz="1100"/>
          </a:p>
          <a:p>
            <a:pPr indent="-1841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 sz="1100"/>
              <a:t>They have found their place in businesses and homes, aiding with tasks like scheduling meetings, answering questions, and controlling smart devices.</a:t>
            </a:r>
            <a:endParaRPr/>
          </a:p>
        </p:txBody>
      </p:sp>
      <p:pic>
        <p:nvPicPr>
          <p:cNvPr descr="Head with Gears" id="699" name="Google Shape;6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550" y="425957"/>
            <a:ext cx="4287647" cy="42876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700;p47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sp>
          <p:nvSpPr>
            <p:cNvPr id="701" name="Google Shape;701;p47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702" name="Google Shape;702;p4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703" name="Google Shape;703;p47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47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7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7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7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7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0" name="Google Shape;710;p47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Learn More?</a:t>
            </a:r>
            <a:endParaRPr/>
          </a:p>
        </p:txBody>
      </p:sp>
      <p:sp>
        <p:nvSpPr>
          <p:cNvPr id="716" name="Google Shape;716;p48"/>
          <p:cNvSpPr txBox="1"/>
          <p:nvPr>
            <p:ph idx="1" type="body"/>
          </p:nvPr>
        </p:nvSpPr>
        <p:spPr>
          <a:xfrm>
            <a:off x="628650" y="1369229"/>
            <a:ext cx="7886700" cy="300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Sign up for a phone call with Kai, our machine learning director: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https://calendly.com/kai-bm-ml/ml-consultation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Or send me an email: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sj@breakoutmentors.com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5" name="Google Shape;225;p28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226" name="Google Shape;226;p28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8"/>
          <p:cNvSpPr txBox="1"/>
          <p:nvPr>
            <p:ph type="title"/>
          </p:nvPr>
        </p:nvSpPr>
        <p:spPr>
          <a:xfrm>
            <a:off x="898636" y="419860"/>
            <a:ext cx="2991277" cy="167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89325" y="2216550"/>
            <a:ext cx="2991000" cy="25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Artificial intelligence is a hot phrase nowadays and for good reason! It’s changing the world as we know it.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Discussion Question: What does AI mean to you?</a:t>
            </a:r>
            <a:endParaRPr/>
          </a:p>
        </p:txBody>
      </p:sp>
      <p:pic>
        <p:nvPicPr>
          <p:cNvPr descr="Robot" id="236" name="Google Shape;2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550" y="425957"/>
            <a:ext cx="4287647" cy="42876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8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sp>
          <p:nvSpPr>
            <p:cNvPr id="238" name="Google Shape;238;p28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39" name="Google Shape;239;p28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240" name="Google Shape;240;p28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28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mall unicorn piñata" id="255" name="Google Shape;255;p29"/>
          <p:cNvPicPr preferRelativeResize="0"/>
          <p:nvPr/>
        </p:nvPicPr>
        <p:blipFill rotWithShape="1">
          <a:blip r:embed="rId3">
            <a:alphaModFix amt="60000"/>
          </a:blip>
          <a:srcRect b="0" l="0" r="-1" t="15726"/>
          <a:stretch/>
        </p:blipFill>
        <p:spPr>
          <a:xfrm>
            <a:off x="15" y="8"/>
            <a:ext cx="9141699" cy="51424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9"/>
          <p:cNvGrpSpPr/>
          <p:nvPr/>
        </p:nvGrpSpPr>
        <p:grpSpPr>
          <a:xfrm>
            <a:off x="8137" y="11383"/>
            <a:ext cx="1649213" cy="2498441"/>
            <a:chOff x="4473129" y="923925"/>
            <a:chExt cx="3308947" cy="5012817"/>
          </a:xfrm>
        </p:grpSpPr>
        <p:sp>
          <p:nvSpPr>
            <p:cNvPr id="257" name="Google Shape;257;p29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3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29"/>
          <p:cNvSpPr txBox="1"/>
          <p:nvPr>
            <p:ph type="title"/>
          </p:nvPr>
        </p:nvSpPr>
        <p:spPr>
          <a:xfrm>
            <a:off x="898636" y="544549"/>
            <a:ext cx="3596462" cy="376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Lesson 1: Hugging Face Demo</a:t>
            </a:r>
            <a:endParaRPr/>
          </a:p>
        </p:txBody>
      </p:sp>
      <p:grpSp>
        <p:nvGrpSpPr>
          <p:cNvPr id="265" name="Google Shape;265;p29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grpSp>
          <p:nvGrpSpPr>
            <p:cNvPr id="266" name="Google Shape;266;p29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267" name="Google Shape;267;p29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" name="Google Shape;274;p29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4646529" y="544904"/>
            <a:ext cx="3733429" cy="3762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>
                <a:solidFill>
                  <a:srgbClr val="FFFFFF"/>
                </a:solidFill>
              </a:rPr>
              <a:t>Llama 2 is an advanced AI language model developed by Meta that can understand human text and is </a:t>
            </a:r>
            <a:r>
              <a:rPr lang="en" sz="1400">
                <a:solidFill>
                  <a:srgbClr val="FFFFFF"/>
                </a:solidFill>
              </a:rPr>
              <a:t>similar to ChatGPT.</a:t>
            </a:r>
            <a:endParaRPr sz="1400">
              <a:solidFill>
                <a:srgbClr val="FFFFFF"/>
              </a:solidFill>
            </a:endParaRPr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 sz="1400">
                <a:solidFill>
                  <a:schemeClr val="lt1"/>
                </a:solidFill>
              </a:rPr>
              <a:t>Navigate to this link: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https://huggingface.co/spaces/huggingface-projects/llama-2-7b-chat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82" name="Google Shape;282;p30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283" name="Google Shape;283;p30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0"/>
          <p:cNvSpPr txBox="1"/>
          <p:nvPr>
            <p:ph type="title"/>
          </p:nvPr>
        </p:nvSpPr>
        <p:spPr>
          <a:xfrm>
            <a:off x="898637" y="419860"/>
            <a:ext cx="4204019" cy="124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Prompting</a:t>
            </a:r>
            <a:endParaRPr/>
          </a:p>
        </p:txBody>
      </p:sp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889325" y="1495675"/>
            <a:ext cx="42036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You can ask the model anything. But here are a few fun and interesting prompts to get you started: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"Tell me a joke."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"Write a short story about a time-traveling cat."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"Can you explain what a black hole is?"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"How does a rainbow form?"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"Compose a poem about summer.”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As you interact with the model, think about: 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How realistic do the responses seem? 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Where does the model excel, and where does it fall short?</a:t>
            </a:r>
            <a:endParaRPr/>
          </a:p>
        </p:txBody>
      </p:sp>
      <p:pic>
        <p:nvPicPr>
          <p:cNvPr descr="Empty speech bubbles" id="293" name="Google Shape;293;p30"/>
          <p:cNvPicPr preferRelativeResize="0"/>
          <p:nvPr/>
        </p:nvPicPr>
        <p:blipFill rotWithShape="1">
          <a:blip r:embed="rId3">
            <a:alphaModFix/>
          </a:blip>
          <a:srcRect b="-1" l="29897" r="21403" t="0"/>
          <a:stretch/>
        </p:blipFill>
        <p:spPr>
          <a:xfrm>
            <a:off x="5391446" y="8"/>
            <a:ext cx="3752555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30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grpSp>
          <p:nvGrpSpPr>
            <p:cNvPr id="295" name="Google Shape;295;p30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296" name="Google Shape;296;p30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" name="Google Shape;303;p30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31"/>
          <p:cNvSpPr txBox="1"/>
          <p:nvPr>
            <p:ph type="title"/>
          </p:nvPr>
        </p:nvSpPr>
        <p:spPr>
          <a:xfrm>
            <a:off x="898636" y="3065678"/>
            <a:ext cx="3596462" cy="1523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Discussion</a:t>
            </a:r>
            <a:endParaRPr/>
          </a:p>
        </p:txBody>
      </p:sp>
      <p:grpSp>
        <p:nvGrpSpPr>
          <p:cNvPr id="311" name="Google Shape;311;p31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sp>
          <p:nvSpPr>
            <p:cNvPr id="312" name="Google Shape;312;p31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13" name="Google Shape;313;p3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314" name="Google Shape;314;p3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p31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robot using a laptop sitting on a blue chair" id="322" name="Google Shape;322;p31"/>
          <p:cNvPicPr preferRelativeResize="0"/>
          <p:nvPr/>
        </p:nvPicPr>
        <p:blipFill rotWithShape="1">
          <a:blip r:embed="rId3">
            <a:alphaModFix/>
          </a:blip>
          <a:srcRect b="844" l="0" r="0" t="40161"/>
          <a:stretch/>
        </p:blipFill>
        <p:spPr>
          <a:xfrm>
            <a:off x="141351" y="8"/>
            <a:ext cx="8859013" cy="29397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31"/>
          <p:cNvGrpSpPr/>
          <p:nvPr/>
        </p:nvGrpSpPr>
        <p:grpSpPr>
          <a:xfrm>
            <a:off x="8137" y="11383"/>
            <a:ext cx="1649213" cy="2498441"/>
            <a:chOff x="10849" y="15178"/>
            <a:chExt cx="2198951" cy="3331254"/>
          </a:xfrm>
        </p:grpSpPr>
        <p:sp>
          <p:nvSpPr>
            <p:cNvPr id="324" name="Google Shape;324;p31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4646525" y="3065675"/>
            <a:ext cx="3733500" cy="19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 sz="1200"/>
              <a:t>AI is more than chatbots and games; it subtly impacts our daily lives in our pockets, homes, and schools, revolutionizing how we interact with the world. Let's take a moment to think about the impact of AI in our lives.</a:t>
            </a:r>
            <a:endParaRPr sz="2200"/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+"/>
            </a:pPr>
            <a:r>
              <a:rPr lang="en" sz="1200"/>
              <a:t>Discussion questions:</a:t>
            </a:r>
            <a:endParaRPr sz="2200"/>
          </a:p>
          <a:p>
            <a:pPr indent="-1905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+"/>
            </a:pPr>
            <a:r>
              <a:rPr lang="en" sz="1200"/>
              <a:t>Where else have you seen AI?</a:t>
            </a:r>
            <a:endParaRPr sz="1900"/>
          </a:p>
          <a:p>
            <a:pPr indent="-1905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+"/>
            </a:pPr>
            <a:r>
              <a:rPr lang="en" sz="1200"/>
              <a:t>How have you been affected by AI on a daily basis?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38" name="Google Shape;338;p32"/>
          <p:cNvGrpSpPr/>
          <p:nvPr/>
        </p:nvGrpSpPr>
        <p:grpSpPr>
          <a:xfrm>
            <a:off x="8137" y="-2315"/>
            <a:ext cx="1649213" cy="2512139"/>
            <a:chOff x="10849" y="-3086"/>
            <a:chExt cx="2198951" cy="3349518"/>
          </a:xfrm>
        </p:grpSpPr>
        <p:sp>
          <p:nvSpPr>
            <p:cNvPr id="339" name="Google Shape;339;p32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32"/>
          <p:cNvSpPr txBox="1"/>
          <p:nvPr>
            <p:ph type="title"/>
          </p:nvPr>
        </p:nvSpPr>
        <p:spPr>
          <a:xfrm>
            <a:off x="898637" y="419860"/>
            <a:ext cx="3293105" cy="124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2800"/>
              <a:t>Lesson 2: Machine Learning Tools</a:t>
            </a:r>
            <a:endParaRPr/>
          </a:p>
        </p:txBody>
      </p:sp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898779" y="1941981"/>
            <a:ext cx="32928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There are many tools that are integral for your data science toolbelt. These are some, but not all, of the tools you’ll use.</a:t>
            </a:r>
            <a:endParaRPr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Google Colab</a:t>
            </a:r>
            <a:endParaRPr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Hugging Face</a:t>
            </a:r>
            <a:endParaRPr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Gradio</a:t>
            </a:r>
            <a:endParaRPr/>
          </a:p>
        </p:txBody>
      </p:sp>
      <p:pic>
        <p:nvPicPr>
          <p:cNvPr descr="Toy robots shaking hands" id="349" name="Google Shape;349;p32"/>
          <p:cNvPicPr preferRelativeResize="0"/>
          <p:nvPr/>
        </p:nvPicPr>
        <p:blipFill rotWithShape="1">
          <a:blip r:embed="rId3">
            <a:alphaModFix/>
          </a:blip>
          <a:srcRect b="0" l="27644" r="12281" t="0"/>
          <a:stretch/>
        </p:blipFill>
        <p:spPr>
          <a:xfrm>
            <a:off x="4497471" y="8"/>
            <a:ext cx="4646529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32"/>
          <p:cNvGrpSpPr/>
          <p:nvPr/>
        </p:nvGrpSpPr>
        <p:grpSpPr>
          <a:xfrm>
            <a:off x="5985300" y="2457451"/>
            <a:ext cx="3158700" cy="2686049"/>
            <a:chOff x="7980400" y="3276601"/>
            <a:chExt cx="4211600" cy="3581399"/>
          </a:xfrm>
        </p:grpSpPr>
        <p:grpSp>
          <p:nvGrpSpPr>
            <p:cNvPr id="351" name="Google Shape;351;p32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352" name="Google Shape;352;p32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9" name="Google Shape;359;p32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of Best Fit</a:t>
            </a:r>
            <a:endParaRPr/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00" y="1268050"/>
            <a:ext cx="7006500" cy="29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 txBox="1"/>
          <p:nvPr/>
        </p:nvSpPr>
        <p:spPr>
          <a:xfrm>
            <a:off x="394525" y="4210000"/>
            <a:ext cx="202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 Equation: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f(x) = mx + b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372" name="Google Shape;372;p3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Machine learning is a branch of artificial intelligence that enables computers </a:t>
            </a:r>
            <a:r>
              <a:rPr lang="en" u="sng"/>
              <a:t>to learn and make predictions based on patterns and data without being explicitly programmed</a:t>
            </a:r>
            <a:r>
              <a:rPr lang="en"/>
              <a:t>. </a:t>
            </a:r>
            <a:endParaRPr/>
          </a:p>
        </p:txBody>
      </p:sp>
      <p:pic>
        <p:nvPicPr>
          <p:cNvPr id="373" name="Google Shape;3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2910487"/>
            <a:ext cx="3837674" cy="8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711" y="2821625"/>
            <a:ext cx="3014267" cy="11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4"/>
          <p:cNvSpPr txBox="1"/>
          <p:nvPr/>
        </p:nvSpPr>
        <p:spPr>
          <a:xfrm>
            <a:off x="1181138" y="2371650"/>
            <a:ext cx="20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Regular Programming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5948488" y="2371650"/>
            <a:ext cx="17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Machine Learning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20950" y="4096100"/>
            <a:ext cx="39285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coder explicitly defines the relationship between inputs (x) and outputs (y) (e.g., data)</a:t>
            </a:r>
            <a:endParaRPr/>
          </a:p>
        </p:txBody>
      </p:sp>
      <p:sp>
        <p:nvSpPr>
          <p:cNvPr id="378" name="Google Shape;378;p34"/>
          <p:cNvSpPr txBox="1"/>
          <p:nvPr/>
        </p:nvSpPr>
        <p:spPr>
          <a:xfrm>
            <a:off x="4429450" y="4015000"/>
            <a:ext cx="479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coder uses machine learning to discover the relationship between the inputs (x) and outputs (y) and make predictions.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