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76" r:id="rId4"/>
    <p:sldId id="277" r:id="rId5"/>
    <p:sldId id="278" r:id="rId6"/>
    <p:sldId id="279" r:id="rId7"/>
    <p:sldId id="266" r:id="rId8"/>
    <p:sldId id="273" r:id="rId9"/>
    <p:sldId id="274" r:id="rId10"/>
    <p:sldId id="264" r:id="rId11"/>
    <p:sldId id="272" r:id="rId12"/>
    <p:sldId id="269" r:id="rId13"/>
  </p:sldIdLst>
  <p:sldSz cx="9144000" cy="6858000" type="screen4x3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>
          <p15:clr>
            <a:srgbClr val="A4A3A4"/>
          </p15:clr>
        </p15:guide>
        <p15:guide id="2" pos="29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1222"/>
    <a:srgbClr val="D08E24"/>
    <a:srgbClr val="00281F"/>
    <a:srgbClr val="FDF4BD"/>
    <a:srgbClr val="8B651D"/>
    <a:srgbClr val="C3092B"/>
    <a:srgbClr val="00986E"/>
    <a:srgbClr val="A6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DBC3F-B1DC-4328-89BB-B1A7C11D6AC2}" v="2" dt="2021-04-15T18:21:47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65" autoAdjust="0"/>
  </p:normalViewPr>
  <p:slideViewPr>
    <p:cSldViewPr snapToGrid="0" snapToObjects="1" showGuides="1">
      <p:cViewPr varScale="1">
        <p:scale>
          <a:sx n="80" d="100"/>
          <a:sy n="80" d="100"/>
        </p:scale>
        <p:origin x="2508" y="96"/>
      </p:cViewPr>
      <p:guideLst>
        <p:guide orient="horz" pos="2229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24275-27CB-4757-A9BF-80DF21039BAC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D408-2853-4D2F-95AE-275599C4A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Generator_Y2019.csv is EIA860. It contains the </a:t>
            </a:r>
            <a:r>
              <a:rPr lang="en-US" altLang="zh-CN" sz="3200" dirty="0" err="1"/>
              <a:t>Pmin</a:t>
            </a:r>
            <a:r>
              <a:rPr lang="en-US" altLang="zh-CN" sz="3200" dirty="0"/>
              <a:t>.</a:t>
            </a:r>
            <a:endParaRPr lang="zh-CN" altLang="en-US" sz="32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D408-2853-4D2F-95AE-275599C4A8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2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Power_Plants.csv is contains Pmax information</a:t>
            </a:r>
            <a:endParaRPr lang="zh-CN" altLang="en-US" sz="3200" dirty="0"/>
          </a:p>
          <a:p>
            <a:endParaRPr lang="en-US" altLang="zh-CN" sz="2000" dirty="0"/>
          </a:p>
          <a:p>
            <a:r>
              <a:rPr lang="en-US" altLang="zh-CN" sz="2000" dirty="0"/>
              <a:t>needs.csv contain the interconnect and part of cost curve information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D408-2853-4D2F-95AE-275599C4A8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0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Zone.csv is created by ourself, it contains the ID code of zones(state + interconnect)</a:t>
            </a:r>
          </a:p>
          <a:p>
            <a:endParaRPr lang="en-US" altLang="zh-CN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zone_mapping.csv is from </a:t>
            </a:r>
            <a:r>
              <a:rPr lang="en-US" altLang="zh-CN" sz="3200" dirty="0" err="1"/>
              <a:t>zenodo</a:t>
            </a:r>
            <a:r>
              <a:rPr lang="en-US" altLang="zh-CN" sz="3200" dirty="0"/>
              <a:t>, we use it to map our zone and create demand.csv</a:t>
            </a:r>
            <a:endParaRPr lang="zh-CN" altLang="en-US" sz="32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D408-2853-4D2F-95AE-275599C4A8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3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Curve.csv is created by epa.py. Normally you won’t need to update it.  It contain part of cost curves.</a:t>
            </a:r>
          </a:p>
          <a:p>
            <a:endParaRPr lang="en-US" altLang="zh-CN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uscounties.csv and </a:t>
            </a:r>
            <a:r>
              <a:rPr lang="en-US" altLang="zh-CN" sz="4400" dirty="0"/>
              <a:t>uszips.csv are used to find Pd of plants.</a:t>
            </a:r>
            <a:endParaRPr lang="zh-CN" altLang="en-US" sz="4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D408-2853-4D2F-95AE-275599C4A8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4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D408-2853-4D2F-95AE-275599C4A8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D408-2853-4D2F-95AE-275599C4A8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1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D408-2853-4D2F-95AE-275599C4A8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8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err="1"/>
              <a:t>mutiple</a:t>
            </a:r>
            <a:r>
              <a:rPr lang="en-US" altLang="zh-CN" dirty="0"/>
              <a:t> zones are in the same state and interconnect, they will be aggregated. </a:t>
            </a:r>
          </a:p>
          <a:p>
            <a:endParaRPr lang="en-US" altLang="zh-CN" dirty="0"/>
          </a:p>
          <a:p>
            <a:r>
              <a:rPr lang="en-US" altLang="zh-CN" dirty="0"/>
              <a:t>When create the demand.csv,  if 2 zones are aggregated, there columns will be added.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D408-2853-4D2F-95AE-275599C4A8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25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D408-2853-4D2F-95AE-275599C4A8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11CF41-D87D-4BC0-B451-B46C62953B1C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4/30/2021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1023620" y="1875790"/>
            <a:ext cx="6718300" cy="147002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320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Breakthrough-Energy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1212850" y="951865"/>
            <a:ext cx="6718300" cy="85471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Demand Profile 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altLang="en-US" sz="2400" dirty="0">
              <a:latin typeface="Trajan Pro" pitchFamily="18" charset="0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7067D9-40E1-4161-9F54-15C89A2E52C2}"/>
              </a:ext>
            </a:extLst>
          </p:cNvPr>
          <p:cNvSpPr txBox="1"/>
          <p:nvPr/>
        </p:nvSpPr>
        <p:spPr>
          <a:xfrm>
            <a:off x="1212850" y="1814295"/>
            <a:ext cx="671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aggregated the 76 zones of original zone.csv of </a:t>
            </a:r>
            <a:r>
              <a:rPr lang="en-US" altLang="zh-CN" dirty="0" err="1"/>
              <a:t>zenodo</a:t>
            </a:r>
            <a:r>
              <a:rPr lang="en-US" altLang="zh-CN" dirty="0"/>
              <a:t> into 53 zones. We used the aggregated zone.csv to create our own demand.csv 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965C4D-1477-457E-823C-508CEB43C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0" y="3111863"/>
            <a:ext cx="6550861" cy="551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6E3E-EF02-4D6B-B8A5-9551C3E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Profile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8043-75D3-449B-A4E8-BE96403A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plant type belongs to{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‘HYDROELECTRIC PUMPED STORAGE’, 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'BATTERIES’, 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'NATURAL GAS WITH COMPRESSED AIR STORAGE’, 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'FLYWHEELS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’}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should be stored separately.</a:t>
            </a:r>
          </a:p>
          <a:p>
            <a:pPr marL="457200" lvl="1" indent="0"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D04F2-CF0C-47C8-B906-4C4E51E00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6" y="4104714"/>
            <a:ext cx="7877495" cy="7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3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1212850" y="951865"/>
            <a:ext cx="6718300" cy="85471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 Step</a:t>
            </a:r>
            <a:endParaRPr lang="en-US" altLang="en-US" sz="1800" dirty="0">
              <a:latin typeface="Trajan Pro" pitchFamily="18" charset="0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13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1C19C-4D96-4245-BB0F-F8B7D4BBC9A2}"/>
              </a:ext>
            </a:extLst>
          </p:cNvPr>
          <p:cNvSpPr txBox="1"/>
          <p:nvPr/>
        </p:nvSpPr>
        <p:spPr>
          <a:xfrm>
            <a:off x="424543" y="906236"/>
            <a:ext cx="80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Progress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C1867-17F5-415C-89B4-BD0AFBB68F86}"/>
              </a:ext>
            </a:extLst>
          </p:cNvPr>
          <p:cNvSpPr txBox="1"/>
          <p:nvPr/>
        </p:nvSpPr>
        <p:spPr>
          <a:xfrm>
            <a:off x="424543" y="1750003"/>
            <a:ext cx="80254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the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emand profile.</a:t>
            </a:r>
          </a:p>
          <a:p>
            <a:pPr algn="l" rtl="0" fontAlgn="base">
              <a:buFont typeface="+mj-lt"/>
              <a:buAutoNum type="arabicPeriod"/>
            </a:pP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 the datasets(demand, wind, solar, hydro) into 3 parts(Eastern, Western &amp; Texas), used the Texas data to train the model.</a:t>
            </a:r>
          </a:p>
          <a:p>
            <a:pPr algn="l" rtl="0" fontAlgn="base">
              <a:buFont typeface="+mj-lt"/>
              <a:buAutoNum type="arabicPeriod"/>
            </a:pP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Qianfan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ourside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get the final total output data(bus.csv, sub.csv, branch.csv,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rtl="0" fontAlgn="base">
              <a:buFont typeface="+mj-lt"/>
              <a:buAutoNum type="arabicPeriod"/>
            </a:pPr>
            <a:endParaRPr lang="en-US" altLang="zh-C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 out the storage units from plant.csv and stored them in storage.csv.</a:t>
            </a:r>
          </a:p>
          <a:p>
            <a:pPr algn="l" rtl="0" fontAlgn="base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Divide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branches into{branch, phase shifter,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dcline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5.Created the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case.mat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 and trained the model.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5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1212850" y="951865"/>
            <a:ext cx="6718300" cy="85471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HIFLD Input Data</a:t>
            </a:r>
            <a:endParaRPr lang="en-US" altLang="en-US" sz="2000" dirty="0">
              <a:latin typeface="Trajan Pro" pitchFamily="18" charset="0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DE65-5679-4EAC-B3A3-799C14946FFE}"/>
              </a:ext>
            </a:extLst>
          </p:cNvPr>
          <p:cNvSpPr txBox="1"/>
          <p:nvPr/>
        </p:nvSpPr>
        <p:spPr>
          <a:xfrm>
            <a:off x="770021" y="1806575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Electric_Substations.csv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6D38B-F2AE-4565-965E-0A9736704601}"/>
              </a:ext>
            </a:extLst>
          </p:cNvPr>
          <p:cNvSpPr txBox="1"/>
          <p:nvPr/>
        </p:nvSpPr>
        <p:spPr>
          <a:xfrm>
            <a:off x="770021" y="3042202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General_Units.csv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D8DA2-8E00-45CA-A3B6-2059B84BE3D9}"/>
              </a:ext>
            </a:extLst>
          </p:cNvPr>
          <p:cNvSpPr txBox="1"/>
          <p:nvPr/>
        </p:nvSpPr>
        <p:spPr>
          <a:xfrm>
            <a:off x="758825" y="4342029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Generator_Y2019.csv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9ABB1-3E49-4BA1-BBE6-3A0BEEA1E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25" y="2419015"/>
            <a:ext cx="6700706" cy="305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57688-9A99-4B60-8102-C555A2F33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21" y="3689617"/>
            <a:ext cx="8025063" cy="419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93E41B-C532-4651-9E14-973E9F232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25" y="4754085"/>
            <a:ext cx="6496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1212850" y="951865"/>
            <a:ext cx="6718300" cy="85471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HIFLD Input Data</a:t>
            </a:r>
            <a:endParaRPr lang="en-US" altLang="en-US" sz="2000" dirty="0">
              <a:latin typeface="Trajan Pro" pitchFamily="18" charset="0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DE65-5679-4EAC-B3A3-799C14946FFE}"/>
              </a:ext>
            </a:extLst>
          </p:cNvPr>
          <p:cNvSpPr txBox="1"/>
          <p:nvPr/>
        </p:nvSpPr>
        <p:spPr>
          <a:xfrm>
            <a:off x="770021" y="1806575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Electric_Power_Transmission_Lines.csv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6D38B-F2AE-4565-965E-0A9736704601}"/>
              </a:ext>
            </a:extLst>
          </p:cNvPr>
          <p:cNvSpPr txBox="1"/>
          <p:nvPr/>
        </p:nvSpPr>
        <p:spPr>
          <a:xfrm>
            <a:off x="770021" y="3042202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Power_Plants.csv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D8DA2-8E00-45CA-A3B6-2059B84BE3D9}"/>
              </a:ext>
            </a:extLst>
          </p:cNvPr>
          <p:cNvSpPr txBox="1"/>
          <p:nvPr/>
        </p:nvSpPr>
        <p:spPr>
          <a:xfrm>
            <a:off x="758825" y="4339219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needs.csv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2FF5F-3FC8-45EB-BDA7-6B17B43AA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" y="2184027"/>
            <a:ext cx="9144000" cy="85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2CC35-AD59-40B0-847E-675251DB5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35" y="3422168"/>
            <a:ext cx="7230129" cy="927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391AEF-1244-4A13-9DBC-F32B878B3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35" y="4874433"/>
            <a:ext cx="9144000" cy="7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1212850" y="951865"/>
            <a:ext cx="6718300" cy="85471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HIFLD Input Data</a:t>
            </a:r>
            <a:endParaRPr lang="en-US" altLang="en-US" sz="2000" dirty="0">
              <a:latin typeface="Trajan Pro" pitchFamily="18" charset="0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DE65-5679-4EAC-B3A3-799C14946FFE}"/>
              </a:ext>
            </a:extLst>
          </p:cNvPr>
          <p:cNvSpPr txBox="1"/>
          <p:nvPr/>
        </p:nvSpPr>
        <p:spPr>
          <a:xfrm>
            <a:off x="770021" y="1806575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type.csv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6D38B-F2AE-4565-965E-0A9736704601}"/>
              </a:ext>
            </a:extLst>
          </p:cNvPr>
          <p:cNvSpPr txBox="1"/>
          <p:nvPr/>
        </p:nvSpPr>
        <p:spPr>
          <a:xfrm>
            <a:off x="770021" y="3042202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zone.csv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D8DA2-8E00-45CA-A3B6-2059B84BE3D9}"/>
              </a:ext>
            </a:extLst>
          </p:cNvPr>
          <p:cNvSpPr txBox="1"/>
          <p:nvPr/>
        </p:nvSpPr>
        <p:spPr>
          <a:xfrm>
            <a:off x="758825" y="4339219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zone_mapping.csv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1B2C3-673C-4CFC-A0F7-4BEA97FFA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5" y="2233904"/>
            <a:ext cx="1476375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95AF36-B58A-45D1-AAE2-9954F8222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31" y="3483796"/>
            <a:ext cx="2181225" cy="82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7AD14B-6BA3-4328-A759-251B2E3E5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131" y="4716182"/>
            <a:ext cx="4181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9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1212850" y="951865"/>
            <a:ext cx="6718300" cy="85471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HIFLD Input Data</a:t>
            </a:r>
            <a:endParaRPr lang="en-US" altLang="en-US" sz="2000" dirty="0">
              <a:latin typeface="Trajan Pro" pitchFamily="18" charset="0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DE65-5679-4EAC-B3A3-799C14946FFE}"/>
              </a:ext>
            </a:extLst>
          </p:cNvPr>
          <p:cNvSpPr txBox="1"/>
          <p:nvPr/>
        </p:nvSpPr>
        <p:spPr>
          <a:xfrm>
            <a:off x="770021" y="1806575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curve.csv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6D38B-F2AE-4565-965E-0A9736704601}"/>
              </a:ext>
            </a:extLst>
          </p:cNvPr>
          <p:cNvSpPr txBox="1"/>
          <p:nvPr/>
        </p:nvSpPr>
        <p:spPr>
          <a:xfrm>
            <a:off x="770021" y="3042202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uscounties.csv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D8DA2-8E00-45CA-A3B6-2059B84BE3D9}"/>
              </a:ext>
            </a:extLst>
          </p:cNvPr>
          <p:cNvSpPr txBox="1"/>
          <p:nvPr/>
        </p:nvSpPr>
        <p:spPr>
          <a:xfrm>
            <a:off x="758825" y="4339219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uszips.csv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5C239-1EAB-443E-BF83-4C472A762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" y="2182892"/>
            <a:ext cx="2809875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894E5-FDCF-477B-B73C-00C2D2512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21" y="3484509"/>
            <a:ext cx="5619750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C915B2-8AC5-4485-8098-1AA38F419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21" y="4777490"/>
            <a:ext cx="9144000" cy="7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7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1212850" y="951865"/>
            <a:ext cx="6718300" cy="85471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HIFLD Output Data</a:t>
            </a:r>
            <a:endParaRPr lang="en-US" altLang="en-US" sz="2000" dirty="0">
              <a:latin typeface="Trajan Pro" pitchFamily="18" charset="0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DE65-5679-4EAC-B3A3-799C14946FFE}"/>
              </a:ext>
            </a:extLst>
          </p:cNvPr>
          <p:cNvSpPr txBox="1"/>
          <p:nvPr/>
        </p:nvSpPr>
        <p:spPr>
          <a:xfrm>
            <a:off x="770021" y="1806575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sub.csv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EFA1B-3AAD-4052-B99D-DEBD6826C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" y="2366010"/>
            <a:ext cx="5048250" cy="590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46D38B-F2AE-4565-965E-0A9736704601}"/>
              </a:ext>
            </a:extLst>
          </p:cNvPr>
          <p:cNvSpPr txBox="1"/>
          <p:nvPr/>
        </p:nvSpPr>
        <p:spPr>
          <a:xfrm>
            <a:off x="770020" y="3341870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bus.csv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C40EF-07D5-48FE-8148-B7B6C7AFA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25" y="3929080"/>
            <a:ext cx="3648075" cy="438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D8DA2-8E00-45CA-A3B6-2059B84BE3D9}"/>
              </a:ext>
            </a:extLst>
          </p:cNvPr>
          <p:cNvSpPr txBox="1"/>
          <p:nvPr/>
        </p:nvSpPr>
        <p:spPr>
          <a:xfrm>
            <a:off x="770021" y="4682094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bus2sub.csv</a:t>
            </a:r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D45284-7B31-4944-BF1E-10B66173B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21" y="5213711"/>
            <a:ext cx="2286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3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1212850" y="951865"/>
            <a:ext cx="6718300" cy="85471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HIFLD Output Data</a:t>
            </a:r>
            <a:endParaRPr lang="en-US" altLang="en-US" sz="2000" dirty="0">
              <a:latin typeface="Trajan Pro" pitchFamily="18" charset="0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DE65-5679-4EAC-B3A3-799C14946FFE}"/>
              </a:ext>
            </a:extLst>
          </p:cNvPr>
          <p:cNvSpPr txBox="1"/>
          <p:nvPr/>
        </p:nvSpPr>
        <p:spPr>
          <a:xfrm>
            <a:off x="770021" y="1806575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branch.csv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6D38B-F2AE-4565-965E-0A9736704601}"/>
              </a:ext>
            </a:extLst>
          </p:cNvPr>
          <p:cNvSpPr txBox="1"/>
          <p:nvPr/>
        </p:nvSpPr>
        <p:spPr>
          <a:xfrm>
            <a:off x="770020" y="3341870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Phase shifter.csv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D8DA2-8E00-45CA-A3B6-2059B84BE3D9}"/>
              </a:ext>
            </a:extLst>
          </p:cNvPr>
          <p:cNvSpPr txBox="1"/>
          <p:nvPr/>
        </p:nvSpPr>
        <p:spPr>
          <a:xfrm>
            <a:off x="775535" y="4363026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dcline.csv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4C41-0FEA-4CF1-B98B-6F04B176C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" y="2349993"/>
            <a:ext cx="6267450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E7FEDF-90CB-4867-9892-E6CD4690C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35" y="4928794"/>
            <a:ext cx="4257675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2FF276-182B-4A0C-B133-94F068729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35" y="3805754"/>
            <a:ext cx="6276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9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41275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0" y="0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1212850" y="951865"/>
            <a:ext cx="6718300" cy="85471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Demand Input Data</a:t>
            </a:r>
            <a:endParaRPr lang="en-US" altLang="en-US" sz="2000" dirty="0">
              <a:latin typeface="Trajan Pro" pitchFamily="18" charset="0"/>
            </a:endParaRP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79375"/>
            <a:ext cx="4225925" cy="24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 rot="10800000">
            <a:off x="0" y="6426200"/>
            <a:ext cx="9180513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0" y="6467475"/>
            <a:ext cx="9180513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3DC014-D8B2-4051-970E-02E98BA5FD20}"/>
              </a:ext>
            </a:extLst>
          </p:cNvPr>
          <p:cNvSpPr txBox="1"/>
          <p:nvPr/>
        </p:nvSpPr>
        <p:spPr>
          <a:xfrm>
            <a:off x="770021" y="3042202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zone.csv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F7AF37-2470-41B7-AC4A-4303F68E32C7}"/>
              </a:ext>
            </a:extLst>
          </p:cNvPr>
          <p:cNvSpPr txBox="1"/>
          <p:nvPr/>
        </p:nvSpPr>
        <p:spPr>
          <a:xfrm>
            <a:off x="758825" y="4339219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zone_mapping.csv</a:t>
            </a:r>
            <a:endParaRPr lang="zh-CN" alt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ED295B6-94AA-47C3-A2EF-5E8DB48CC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31" y="3483796"/>
            <a:ext cx="2181225" cy="8286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F5BEB20-0BB6-40DB-89E0-ED6EAFA87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31" y="4716182"/>
            <a:ext cx="4181475" cy="742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1A0126-9E1C-43D6-87A4-8DE13BE94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06" y="2042077"/>
            <a:ext cx="7886700" cy="10001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116EEEA-0DAE-4B7A-A240-39FA611AD4BE}"/>
              </a:ext>
            </a:extLst>
          </p:cNvPr>
          <p:cNvSpPr txBox="1"/>
          <p:nvPr/>
        </p:nvSpPr>
        <p:spPr>
          <a:xfrm>
            <a:off x="770020" y="1563207"/>
            <a:ext cx="80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Base_demand.csv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60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438</Words>
  <Application>Microsoft Office PowerPoint</Application>
  <PresentationFormat>On-screen Show (4:3)</PresentationFormat>
  <Paragraphs>74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Breakthrough-Energy</vt:lpstr>
      <vt:lpstr>PowerPoint Presentation</vt:lpstr>
      <vt:lpstr>HIFLD Input Data</vt:lpstr>
      <vt:lpstr>HIFLD Input Data</vt:lpstr>
      <vt:lpstr>HIFLD Input Data</vt:lpstr>
      <vt:lpstr>HIFLD Input Data</vt:lpstr>
      <vt:lpstr>HIFLD Output Data</vt:lpstr>
      <vt:lpstr>HIFLD Output Data</vt:lpstr>
      <vt:lpstr>Demand Input Data</vt:lpstr>
      <vt:lpstr>Demand Profile ​</vt:lpstr>
      <vt:lpstr>Storage Profile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3 – begin entering text and images here.</dc:title>
  <dc:creator>Nichley, Madeline C</dc:creator>
  <cp:lastModifiedBy>MINGZE LI</cp:lastModifiedBy>
  <cp:revision>21</cp:revision>
  <dcterms:created xsi:type="dcterms:W3CDTF">2011-04-29T12:25:00Z</dcterms:created>
  <dcterms:modified xsi:type="dcterms:W3CDTF">2021-04-30T17:27:48Z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