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JBtnrKwzbGlaffr3KAaruoWLc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2953695e6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2953695e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2953695e6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2953695e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health.mil/Reference-Center/Technical-Documents/2020/03/24/DoD-COVID-19-Practice-Management-Guide" TargetMode="External"/><Relationship Id="rId4" Type="http://schemas.openxmlformats.org/officeDocument/2006/relationships/hyperlink" Target="https://www.fda.gov/emergency-preparedness-and-response/mcm-legal-regulatory-and-policy-framework/emergency-use-author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Intermittent Positive Pressure </a:t>
            </a:r>
            <a:r>
              <a:rPr lang="en-US" sz="5400"/>
              <a:t>Ventilation</a:t>
            </a:r>
            <a:r>
              <a:rPr lang="en-US" sz="5400"/>
              <a:t> Requirements</a:t>
            </a:r>
            <a:endParaRPr sz="54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Based on </a:t>
            </a:r>
            <a:endParaRPr/>
          </a:p>
          <a:p>
            <a:pPr indent="-381000" lvl="0" marL="457200" rtl="0" algn="l">
              <a:lnSpc>
                <a:spcPct val="90000"/>
              </a:lnSpc>
              <a:spcBef>
                <a:spcPts val="0"/>
              </a:spcBef>
              <a:spcAft>
                <a:spcPts val="0"/>
              </a:spcAft>
              <a:buSzPts val="2400"/>
              <a:buChar char="-"/>
            </a:pPr>
            <a:r>
              <a:rPr lang="en-US"/>
              <a:t>conversations with respiratory therapists</a:t>
            </a:r>
            <a:endParaRPr/>
          </a:p>
          <a:p>
            <a:pPr indent="-381000" lvl="0" marL="457200" rtl="0" algn="l">
              <a:lnSpc>
                <a:spcPct val="90000"/>
              </a:lnSpc>
              <a:spcBef>
                <a:spcPts val="0"/>
              </a:spcBef>
              <a:spcAft>
                <a:spcPts val="0"/>
              </a:spcAft>
              <a:buSzPts val="2400"/>
              <a:buChar char="-"/>
            </a:pPr>
            <a:r>
              <a:rPr lang="en-US">
                <a:uFill>
                  <a:noFill/>
                </a:uFill>
                <a:hlinkClick r:id="rId3"/>
              </a:rPr>
              <a:t>DoD COVID-19 Practice Management Guide - Health.mil</a:t>
            </a:r>
            <a:endParaRPr/>
          </a:p>
          <a:p>
            <a:pPr indent="-381000" lvl="0" marL="457200" rtl="0" algn="l">
              <a:lnSpc>
                <a:spcPct val="90000"/>
              </a:lnSpc>
              <a:spcBef>
                <a:spcPts val="0"/>
              </a:spcBef>
              <a:spcAft>
                <a:spcPts val="0"/>
              </a:spcAft>
              <a:buSzPts val="2400"/>
              <a:buChar char="-"/>
            </a:pPr>
            <a:r>
              <a:rPr lang="en-US"/>
              <a:t>SOCOM Hack-a-Vent Vulcan Challenge requirements</a:t>
            </a:r>
            <a:endParaRPr/>
          </a:p>
          <a:p>
            <a:pPr indent="-381000" lvl="0" marL="457200" rtl="0" algn="l">
              <a:lnSpc>
                <a:spcPct val="90000"/>
              </a:lnSpc>
              <a:spcBef>
                <a:spcPts val="0"/>
              </a:spcBef>
              <a:spcAft>
                <a:spcPts val="0"/>
              </a:spcAft>
              <a:buSzPts val="2400"/>
              <a:buChar char="-"/>
            </a:pPr>
            <a:r>
              <a:rPr lang="en-US"/>
              <a:t>FDA Emergency Use Authorization requirements for Ventilators </a:t>
            </a:r>
            <a:r>
              <a:rPr lang="en-US" sz="1100" u="sng">
                <a:solidFill>
                  <a:schemeClr val="hlink"/>
                </a:solidFill>
                <a:latin typeface="Arial"/>
                <a:ea typeface="Arial"/>
                <a:cs typeface="Arial"/>
                <a:sym typeface="Arial"/>
                <a:hlinkClick r:id="rId4"/>
              </a:rPr>
              <a:t>https://www.fda.gov/emergency-preparedness-and-response/mcm-legal-regulatory-and-policy-framework/emergency-use-authorization</a:t>
            </a:r>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 Mode Requirements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Clr>
                <a:schemeClr val="dk1"/>
              </a:buClr>
              <a:buSzPts val="2400"/>
              <a:buChar char="•"/>
            </a:pPr>
            <a:r>
              <a:rPr lang="en-US" sz="2400"/>
              <a:t>ON TRACK - The ventilator system shall operate continuously without interruption for 24 hours (threshold), </a:t>
            </a:r>
            <a:r>
              <a:rPr i="1" lang="en-US" sz="2400"/>
              <a:t>5 days (objective).</a:t>
            </a:r>
            <a:r>
              <a:rPr lang="en-US" sz="2400"/>
              <a:t> </a:t>
            </a:r>
            <a:r>
              <a:rPr lang="en-US" sz="2400"/>
              <a:t>Endurance</a:t>
            </a:r>
            <a:r>
              <a:rPr lang="en-US" sz="2400"/>
              <a:t> data for the USED Spectra breast pumps indicates &gt;24 hours continuous operation for all 3 Spectra pumps. Expected pump life &gt;1500 hrs.</a:t>
            </a:r>
            <a:endParaRPr sz="2400"/>
          </a:p>
          <a:p>
            <a:pPr indent="-381000" lvl="0" marL="457200" rtl="0" algn="l">
              <a:lnSpc>
                <a:spcPct val="90000"/>
              </a:lnSpc>
              <a:spcBef>
                <a:spcPts val="500"/>
              </a:spcBef>
              <a:spcAft>
                <a:spcPts val="0"/>
              </a:spcAft>
              <a:buClr>
                <a:schemeClr val="dk1"/>
              </a:buClr>
              <a:buSzPts val="2400"/>
              <a:buChar char="•"/>
            </a:pPr>
            <a:r>
              <a:rPr lang="en-US" sz="2400"/>
              <a:t>MEET - </a:t>
            </a:r>
            <a:r>
              <a:rPr lang="en-US" sz="2400"/>
              <a:t>The ventilator system shall provide a respiratory rate of 15-16+ breath/min - </a:t>
            </a:r>
            <a:r>
              <a:rPr b="1" lang="en-US" sz="2400"/>
              <a:t>adjustable</a:t>
            </a:r>
            <a:endParaRPr sz="2400"/>
          </a:p>
          <a:p>
            <a:pPr indent="-381000" lvl="0" marL="457200" rtl="0" algn="l">
              <a:lnSpc>
                <a:spcPct val="90000"/>
              </a:lnSpc>
              <a:spcBef>
                <a:spcPts val="500"/>
              </a:spcBef>
              <a:spcAft>
                <a:spcPts val="0"/>
              </a:spcAft>
              <a:buClr>
                <a:schemeClr val="dk1"/>
              </a:buClr>
              <a:buSzPts val="2400"/>
              <a:buChar char="•"/>
            </a:pPr>
            <a:r>
              <a:rPr lang="en-US" sz="2400"/>
              <a:t>MEET - </a:t>
            </a:r>
            <a:r>
              <a:rPr lang="en-US" sz="2400"/>
              <a:t>Inhalation:Exhalation (I:E) ratio of 1:2 to 1:3 - </a:t>
            </a:r>
            <a:r>
              <a:rPr b="1" lang="en-US" sz="2400"/>
              <a:t>adjustable</a:t>
            </a:r>
            <a:endParaRPr b="1" sz="2400"/>
          </a:p>
          <a:p>
            <a:pPr indent="-381000" lvl="0" marL="457200" rtl="0" algn="l">
              <a:lnSpc>
                <a:spcPct val="90000"/>
              </a:lnSpc>
              <a:spcBef>
                <a:spcPts val="500"/>
              </a:spcBef>
              <a:spcAft>
                <a:spcPts val="0"/>
              </a:spcAft>
              <a:buClr>
                <a:schemeClr val="dk1"/>
              </a:buClr>
              <a:buSzPts val="2400"/>
              <a:buChar char="•"/>
            </a:pPr>
            <a:r>
              <a:rPr lang="en-US" sz="2400"/>
              <a:t>MEET - </a:t>
            </a:r>
            <a:r>
              <a:rPr lang="en-US" sz="2400"/>
              <a:t>Delivered oxygen concentration of FiO</a:t>
            </a:r>
            <a:r>
              <a:rPr baseline="-25000" lang="en-US" sz="2400"/>
              <a:t>2</a:t>
            </a:r>
            <a:r>
              <a:rPr lang="en-US" sz="2400"/>
              <a:t>: 40%-90+% - </a:t>
            </a:r>
            <a:r>
              <a:rPr b="1" lang="en-US" sz="2400"/>
              <a:t>adjustable</a:t>
            </a:r>
            <a:endParaRPr b="1" sz="2400"/>
          </a:p>
          <a:p>
            <a:pPr indent="-381000" lvl="0" marL="457200" rtl="0" algn="l">
              <a:lnSpc>
                <a:spcPct val="90000"/>
              </a:lnSpc>
              <a:spcBef>
                <a:spcPts val="500"/>
              </a:spcBef>
              <a:spcAft>
                <a:spcPts val="0"/>
              </a:spcAft>
              <a:buSzPts val="2400"/>
              <a:buChar char="•"/>
            </a:pPr>
            <a:r>
              <a:rPr lang="en-US" sz="2400"/>
              <a:t>MEET - Deliver peak end expiratory pressure (PEEP) of 12-20cmH2O - </a:t>
            </a:r>
            <a:r>
              <a:rPr b="1" lang="en-US" sz="2400"/>
              <a:t>adjustable</a:t>
            </a:r>
            <a:endParaRPr b="1" sz="2400"/>
          </a:p>
          <a:p>
            <a:pPr indent="-381000" lvl="0" marL="457200" rtl="0" algn="l">
              <a:lnSpc>
                <a:spcPct val="90000"/>
              </a:lnSpc>
              <a:spcBef>
                <a:spcPts val="500"/>
              </a:spcBef>
              <a:spcAft>
                <a:spcPts val="0"/>
              </a:spcAft>
              <a:buSzPts val="2400"/>
              <a:buChar char="•"/>
            </a:pPr>
            <a:r>
              <a:rPr lang="en-US" sz="2400"/>
              <a:t>ON TRACK - Deliver tidal volume of 350ml / breath. Current pumps deliver 180ml/breath. Our modifications use a second compressor to double that to 360ml/breath - NOT adjustable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Input Requirements</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90000"/>
              </a:lnSpc>
              <a:spcBef>
                <a:spcPts val="0"/>
              </a:spcBef>
              <a:spcAft>
                <a:spcPts val="0"/>
              </a:spcAft>
              <a:buSzPts val="2400"/>
              <a:buChar char="•"/>
            </a:pPr>
            <a:r>
              <a:rPr lang="en-US" sz="2400"/>
              <a:t>NEED TO TEST - Ventilator shall accept input air pressure: 50 ± 5 psi (in accordance with NFPA99 hospital standard – this is what’s available in the walls)</a:t>
            </a:r>
            <a:endParaRPr sz="2400"/>
          </a:p>
          <a:p>
            <a:pPr indent="-381000" lvl="0" marL="457200" marR="0" rtl="0" algn="l">
              <a:lnSpc>
                <a:spcPct val="90000"/>
              </a:lnSpc>
              <a:spcBef>
                <a:spcPts val="0"/>
              </a:spcBef>
              <a:spcAft>
                <a:spcPts val="0"/>
              </a:spcAft>
              <a:buSzPts val="2400"/>
              <a:buChar char="•"/>
            </a:pPr>
            <a:r>
              <a:rPr lang="en-US" sz="2400"/>
              <a:t>NEED TO TEST - </a:t>
            </a:r>
            <a:r>
              <a:rPr lang="en-US" sz="2400"/>
              <a:t>Ventilator shall accept input O2 pressures between 50 ± 5 psi (in accordance with NFPA99 hospital standard – this is what’s available in the walls)</a:t>
            </a:r>
            <a:endParaRPr sz="2400"/>
          </a:p>
          <a:p>
            <a:pPr indent="-381000" lvl="0" marL="457200" marR="0" rtl="0" algn="l">
              <a:lnSpc>
                <a:spcPct val="90000"/>
              </a:lnSpc>
              <a:spcBef>
                <a:spcPts val="0"/>
              </a:spcBef>
              <a:spcAft>
                <a:spcPts val="0"/>
              </a:spcAft>
              <a:buSzPts val="2400"/>
              <a:buChar char="•"/>
            </a:pPr>
            <a:r>
              <a:rPr lang="en-US" sz="2400"/>
              <a:t>MEET - Ventilator system shall accept input power of 120V A/C.</a:t>
            </a:r>
            <a:endParaRPr sz="2400"/>
          </a:p>
          <a:p>
            <a:pPr indent="-381000" lvl="0" marL="457200" marR="0" rtl="0" algn="l">
              <a:lnSpc>
                <a:spcPct val="90000"/>
              </a:lnSpc>
              <a:spcBef>
                <a:spcPts val="0"/>
              </a:spcBef>
              <a:spcAft>
                <a:spcPts val="0"/>
              </a:spcAft>
              <a:buSzPts val="2400"/>
              <a:buChar char="•"/>
            </a:pPr>
            <a:r>
              <a:rPr lang="en-US" sz="2400"/>
              <a:t>MEET - Ventilator system power cord length ≥ 6 ft</a:t>
            </a:r>
            <a:endParaRPr sz="2400"/>
          </a:p>
          <a:p>
            <a:pPr indent="-381000" lvl="0" marL="457200" marR="0" rtl="0" algn="l">
              <a:lnSpc>
                <a:spcPct val="90000"/>
              </a:lnSpc>
              <a:spcBef>
                <a:spcPts val="0"/>
              </a:spcBef>
              <a:spcAft>
                <a:spcPts val="0"/>
              </a:spcAft>
              <a:buSzPts val="2400"/>
              <a:buChar char="•"/>
            </a:pPr>
            <a:r>
              <a:rPr lang="en-US" sz="2400"/>
              <a:t>MEET - System shall interface with standard 22mm medical tubing.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Output requirements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90000"/>
              </a:lnSpc>
              <a:spcBef>
                <a:spcPts val="0"/>
              </a:spcBef>
              <a:spcAft>
                <a:spcPts val="0"/>
              </a:spcAft>
              <a:buSzPts val="2400"/>
              <a:buChar char="•"/>
            </a:pPr>
            <a:r>
              <a:rPr lang="en-US" sz="2400"/>
              <a:t>MEET, with 2 safety releases - Ventilator shall deliver intermittent positive patient lung pressure not to exceed a RT adjustable safety maximum of 20-30 cmH20. - adjustable</a:t>
            </a:r>
            <a:endParaRPr sz="2400"/>
          </a:p>
          <a:p>
            <a:pPr indent="-381000" lvl="0" marL="457200" marR="0" rtl="0" algn="l">
              <a:lnSpc>
                <a:spcPct val="90000"/>
              </a:lnSpc>
              <a:spcBef>
                <a:spcPts val="0"/>
              </a:spcBef>
              <a:spcAft>
                <a:spcPts val="0"/>
              </a:spcAft>
              <a:buSzPts val="2400"/>
              <a:buChar char="•"/>
            </a:pPr>
            <a:r>
              <a:rPr lang="en-US" sz="2400"/>
              <a:t>MEET - Ventilator system shall prevent any instance of delivered positive pressure exceeding 30 cmH20, and provide an audible and light alert if this condition is reached. - adjustable</a:t>
            </a:r>
            <a:endParaRPr sz="2400"/>
          </a:p>
          <a:p>
            <a:pPr indent="-381000" lvl="0" marL="457200" marR="0" rtl="0" algn="l">
              <a:lnSpc>
                <a:spcPct val="90000"/>
              </a:lnSpc>
              <a:spcBef>
                <a:spcPts val="0"/>
              </a:spcBef>
              <a:spcAft>
                <a:spcPts val="0"/>
              </a:spcAft>
              <a:buSzPts val="2400"/>
              <a:buChar char="•"/>
            </a:pPr>
            <a:r>
              <a:rPr lang="en-US" sz="2400"/>
              <a:t>MEET - Ventilator must use replaceable in-line backflow gas filters prevent patient exhalation gasses/droplets from entering the device, for any particles ≤ 0.3µm ± 0.05µm. (These filters may be acquired from a 3rd party.) This will maintain sanitization and therefore reusability of the devices themselves. All tubing or other equipment between this filter and the patient are assumed to be contaminated, and does not need to be reusable. </a:t>
            </a:r>
            <a:endParaRPr sz="2400"/>
          </a:p>
          <a:p>
            <a:pPr indent="-77470" lvl="0" marL="228600" rtl="0" algn="l">
              <a:lnSpc>
                <a:spcPct val="80000"/>
              </a:lnSpc>
              <a:spcBef>
                <a:spcPts val="1000"/>
              </a:spcBef>
              <a:spcAft>
                <a:spcPts val="0"/>
              </a:spcAft>
              <a:buClr>
                <a:schemeClr val="dk1"/>
              </a:buClr>
              <a:buSzPts val="2380"/>
              <a:buNone/>
            </a:pPr>
            <a:r>
              <a:t/>
            </a:r>
            <a:endParaRPr sz="238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device requirements</a:t>
            </a:r>
            <a:endParaRPr/>
          </a:p>
        </p:txBody>
      </p:sp>
      <p:sp>
        <p:nvSpPr>
          <p:cNvPr id="109" name="Google Shape;109;p5"/>
          <p:cNvSpPr txBox="1"/>
          <p:nvPr>
            <p:ph idx="1" type="body"/>
          </p:nvPr>
        </p:nvSpPr>
        <p:spPr>
          <a:xfrm>
            <a:off x="838200" y="1380500"/>
            <a:ext cx="10515600" cy="4351200"/>
          </a:xfrm>
          <a:prstGeom prst="rect">
            <a:avLst/>
          </a:prstGeom>
          <a:noFill/>
          <a:ln>
            <a:noFill/>
          </a:ln>
        </p:spPr>
        <p:txBody>
          <a:bodyPr anchorCtr="0" anchor="t" bIns="45700" lIns="91425" spcFirstLastPara="1" rIns="91425" wrap="square" tIns="45700">
            <a:normAutofit/>
          </a:bodyPr>
          <a:lstStyle/>
          <a:p>
            <a:pPr indent="-368300" lvl="0" marL="457200" marR="0" rtl="0" algn="l">
              <a:lnSpc>
                <a:spcPct val="90000"/>
              </a:lnSpc>
              <a:spcBef>
                <a:spcPts val="0"/>
              </a:spcBef>
              <a:spcAft>
                <a:spcPts val="0"/>
              </a:spcAft>
              <a:buSzPts val="2200"/>
              <a:buChar char="•"/>
            </a:pPr>
            <a:r>
              <a:rPr lang="en-US" sz="2200"/>
              <a:t>UNKNOWN - All ventilator labels and displays in large ADA compliant font. </a:t>
            </a:r>
            <a:endParaRPr sz="2200"/>
          </a:p>
          <a:p>
            <a:pPr indent="-368300" lvl="0" marL="457200" marR="0" rtl="0" algn="l">
              <a:lnSpc>
                <a:spcPct val="90000"/>
              </a:lnSpc>
              <a:spcBef>
                <a:spcPts val="0"/>
              </a:spcBef>
              <a:spcAft>
                <a:spcPts val="0"/>
              </a:spcAft>
              <a:buSzPts val="2200"/>
              <a:buChar char="•"/>
            </a:pPr>
            <a:r>
              <a:rPr lang="en-US" sz="2200"/>
              <a:t>DO NOT MEET YET - Ventilator operating status must be clearly indicated at all times (OFF, Standard IPPV, Acute Emergency, and ERROR).</a:t>
            </a:r>
            <a:endParaRPr sz="2200"/>
          </a:p>
          <a:p>
            <a:pPr indent="-368300" lvl="0" marL="457200" marR="0" rtl="0" algn="l">
              <a:lnSpc>
                <a:spcPct val="90000"/>
              </a:lnSpc>
              <a:spcBef>
                <a:spcPts val="0"/>
              </a:spcBef>
              <a:spcAft>
                <a:spcPts val="0"/>
              </a:spcAft>
              <a:buSzPts val="2200"/>
              <a:buChar char="•"/>
            </a:pPr>
            <a:r>
              <a:rPr lang="en-US" sz="2200"/>
              <a:t>MEET but need to test - Ventilator shall continue normal operation temperature 40F – 104F, with 0 – 100% humidity.</a:t>
            </a:r>
            <a:endParaRPr sz="2200"/>
          </a:p>
          <a:p>
            <a:pPr indent="-368300" lvl="0" marL="457200" marR="0" rtl="0" algn="l">
              <a:lnSpc>
                <a:spcPct val="90000"/>
              </a:lnSpc>
              <a:spcBef>
                <a:spcPts val="0"/>
              </a:spcBef>
              <a:spcAft>
                <a:spcPts val="0"/>
              </a:spcAft>
              <a:buSzPts val="2200"/>
              <a:buChar char="•"/>
            </a:pPr>
            <a:r>
              <a:rPr lang="en-US" sz="2200"/>
              <a:t>MEET - Ventilator must continue operation during full external sanitization/sterilization using 70-100% ethanol spray and wipes. </a:t>
            </a:r>
            <a:endParaRPr sz="2200"/>
          </a:p>
          <a:p>
            <a:pPr indent="-368300" lvl="0" marL="457200" marR="0" rtl="0" algn="l">
              <a:lnSpc>
                <a:spcPct val="90000"/>
              </a:lnSpc>
              <a:spcBef>
                <a:spcPts val="0"/>
              </a:spcBef>
              <a:spcAft>
                <a:spcPts val="0"/>
              </a:spcAft>
              <a:buSzPts val="2200"/>
              <a:buChar char="•"/>
            </a:pPr>
            <a:r>
              <a:rPr lang="en-US" sz="2200"/>
              <a:t>MEET but need to test - Ventilator shall be operable by 1 person, with ≤ 2 hours of specific training. </a:t>
            </a:r>
            <a:endParaRPr sz="2200"/>
          </a:p>
          <a:p>
            <a:pPr indent="-368300" lvl="0" marL="457200" marR="0" rtl="0" algn="l">
              <a:lnSpc>
                <a:spcPct val="90000"/>
              </a:lnSpc>
              <a:spcBef>
                <a:spcPts val="0"/>
              </a:spcBef>
              <a:spcAft>
                <a:spcPts val="0"/>
              </a:spcAft>
              <a:buSzPts val="2200"/>
              <a:buChar char="•"/>
            </a:pPr>
            <a:r>
              <a:rPr lang="en-US" sz="2200"/>
              <a:t>IN WORK- Ventilator system training shall be delivered electronically.</a:t>
            </a:r>
            <a:endParaRPr sz="2200"/>
          </a:p>
          <a:p>
            <a:pPr indent="-368300" lvl="0" marL="457200" marR="0" rtl="0" algn="l">
              <a:lnSpc>
                <a:spcPct val="90000"/>
              </a:lnSpc>
              <a:spcBef>
                <a:spcPts val="0"/>
              </a:spcBef>
              <a:spcAft>
                <a:spcPts val="0"/>
              </a:spcAft>
              <a:buSzPts val="2200"/>
              <a:buChar char="•"/>
            </a:pPr>
            <a:r>
              <a:rPr lang="en-US" sz="2200"/>
              <a:t>MEET - All external interfaces to the ventilator system shall be clearly labeled on the ventilator, including any required tubing sizes, tubing or cable types, tolerances, and/or attachment procedures.</a:t>
            </a:r>
            <a:endParaRPr sz="2200"/>
          </a:p>
          <a:p>
            <a:pPr indent="-368300" lvl="0" marL="457200" marR="0" rtl="0" algn="l">
              <a:lnSpc>
                <a:spcPct val="90000"/>
              </a:lnSpc>
              <a:spcBef>
                <a:spcPts val="0"/>
              </a:spcBef>
              <a:spcAft>
                <a:spcPts val="0"/>
              </a:spcAft>
              <a:buSzPts val="2200"/>
              <a:buChar char="•"/>
            </a:pPr>
            <a:r>
              <a:rPr lang="en-US" sz="2200"/>
              <a:t>MEET but need more testing - Ventilator must survive and continue operating normally after falls of ≥ 4 feet onto concrete floor.</a:t>
            </a:r>
            <a:endParaRPr sz="2200"/>
          </a:p>
          <a:p>
            <a:pPr indent="-368300" lvl="0" marL="457200" marR="0" rtl="0" algn="l">
              <a:lnSpc>
                <a:spcPct val="90000"/>
              </a:lnSpc>
              <a:spcBef>
                <a:spcPts val="0"/>
              </a:spcBef>
              <a:spcAft>
                <a:spcPts val="0"/>
              </a:spcAft>
              <a:buSzPts val="2200"/>
              <a:buChar char="•"/>
            </a:pPr>
            <a:r>
              <a:rPr lang="en-US" sz="2200"/>
              <a:t>MEET - Ventilator weight ≤ 30 lbs. The system can be installed on a standard rolling hospital IV pole.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72953695e6_1_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Initial concept</a:t>
            </a:r>
            <a:endParaRPr/>
          </a:p>
        </p:txBody>
      </p:sp>
      <p:pic>
        <p:nvPicPr>
          <p:cNvPr id="115" name="Google Shape;115;g72953695e6_1_16"/>
          <p:cNvPicPr preferRelativeResize="0"/>
          <p:nvPr/>
        </p:nvPicPr>
        <p:blipFill rotWithShape="1">
          <a:blip r:embed="rId3">
            <a:alphaModFix/>
          </a:blip>
          <a:srcRect b="0" l="0" r="0" t="0"/>
          <a:stretch/>
        </p:blipFill>
        <p:spPr>
          <a:xfrm>
            <a:off x="1740550" y="1520200"/>
            <a:ext cx="8946456" cy="5032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72953695e6_1_2"/>
          <p:cNvSpPr txBox="1"/>
          <p:nvPr>
            <p:ph type="title"/>
          </p:nvPr>
        </p:nvSpPr>
        <p:spPr>
          <a:xfrm>
            <a:off x="838200" y="3234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Community donations within first 24 hrs</a:t>
            </a:r>
            <a:endParaRPr/>
          </a:p>
        </p:txBody>
      </p:sp>
      <p:pic>
        <p:nvPicPr>
          <p:cNvPr id="121" name="Google Shape;121;g72953695e6_1_2"/>
          <p:cNvPicPr preferRelativeResize="0"/>
          <p:nvPr/>
        </p:nvPicPr>
        <p:blipFill rotWithShape="1">
          <a:blip r:embed="rId3">
            <a:alphaModFix/>
          </a:blip>
          <a:srcRect b="0" l="23030" r="24124" t="11276"/>
          <a:stretch/>
        </p:blipFill>
        <p:spPr>
          <a:xfrm>
            <a:off x="3754238" y="1547862"/>
            <a:ext cx="4683525" cy="5240726"/>
          </a:xfrm>
          <a:prstGeom prst="rect">
            <a:avLst/>
          </a:prstGeom>
          <a:noFill/>
          <a:ln>
            <a:noFill/>
          </a:ln>
        </p:spPr>
      </p:pic>
      <p:sp>
        <p:nvSpPr>
          <p:cNvPr id="122" name="Google Shape;122;g72953695e6_1_2"/>
          <p:cNvSpPr txBox="1"/>
          <p:nvPr/>
        </p:nvSpPr>
        <p:spPr>
          <a:xfrm>
            <a:off x="3660350" y="4073175"/>
            <a:ext cx="82500" cy="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3" name="Google Shape;123;g72953695e6_1_2"/>
          <p:cNvSpPr txBox="1"/>
          <p:nvPr/>
        </p:nvSpPr>
        <p:spPr>
          <a:xfrm>
            <a:off x="6650175" y="-4007150"/>
            <a:ext cx="99582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2020-03-26T02:34:12Z</dcterms:created>
  <dc:creator>Gerstner, Grant A CIV USN (USA)</dc:creator>
</cp:coreProperties>
</file>