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55" r:id="rId2"/>
    <p:sldId id="559" r:id="rId3"/>
    <p:sldId id="558" r:id="rId4"/>
    <p:sldId id="562" r:id="rId5"/>
    <p:sldId id="522" r:id="rId6"/>
    <p:sldId id="511" r:id="rId7"/>
    <p:sldId id="563" r:id="rId8"/>
    <p:sldId id="550" r:id="rId9"/>
    <p:sldId id="502" r:id="rId10"/>
    <p:sldId id="505" r:id="rId11"/>
    <p:sldId id="535" r:id="rId12"/>
    <p:sldId id="56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DEE"/>
    <a:srgbClr val="139996"/>
    <a:srgbClr val="512BB6"/>
    <a:srgbClr val="0E8382"/>
    <a:srgbClr val="69B605"/>
    <a:srgbClr val="EF7913"/>
    <a:srgbClr val="16181E"/>
    <a:srgbClr val="AD2835"/>
    <a:srgbClr val="D53240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 autoAdjust="0"/>
    <p:restoredTop sz="86406" autoAdjust="0"/>
  </p:normalViewPr>
  <p:slideViewPr>
    <p:cSldViewPr>
      <p:cViewPr varScale="1">
        <p:scale>
          <a:sx n="126" d="100"/>
          <a:sy n="126" d="100"/>
        </p:scale>
        <p:origin x="8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2.xlsx"/><Relationship Id="rId3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Worksheet3.xlsx"/><Relationship Id="rId3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Worksheet4.xlsx"/><Relationship Id="rId3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55338821283703"/>
          <c:y val="0.145806098323752"/>
          <c:w val="0.843407301360057"/>
          <c:h val="0.6925245990606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BB57A"/>
            </a:solidFill>
            <a:ln w="76200">
              <a:noFill/>
            </a:ln>
            <a:effectLst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57150" cap="rnd" cmpd="sng">
                <a:noFill/>
                <a:round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7620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3333280839895"/>
                  <c:y val="-0.063819340166699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  <a:latin typeface="Futura LT Book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55338821283703"/>
          <c:y val="0.145806098323752"/>
          <c:w val="0.843407301360057"/>
          <c:h val="0.6925245990606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BB57A"/>
            </a:solidFill>
            <a:ln w="76200">
              <a:noFill/>
            </a:ln>
            <a:effectLst/>
          </c:spPr>
          <c:dPt>
            <c:idx val="0"/>
            <c:bubble3D val="0"/>
            <c:spPr>
              <a:solidFill>
                <a:srgbClr val="136DEE"/>
              </a:solidFill>
              <a:ln w="57150" cap="rnd" cmpd="sng">
                <a:noFill/>
                <a:round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 w="7620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3333280839895"/>
                  <c:y val="-0.063819340166699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  <a:latin typeface="Futura LT Book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6.0</c:v>
                </c:pt>
                <c:pt idx="1">
                  <c:v>4.0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55338821283703"/>
          <c:y val="0.145806098323752"/>
          <c:w val="0.843407301360057"/>
          <c:h val="0.6925245990606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BB57A"/>
            </a:solidFill>
            <a:ln w="76200">
              <a:noFill/>
            </a:ln>
            <a:effectLst/>
          </c:spPr>
          <c:dPt>
            <c:idx val="0"/>
            <c:bubble3D val="0"/>
            <c:spPr>
              <a:solidFill>
                <a:srgbClr val="139996"/>
              </a:solidFill>
              <a:ln w="57150" cap="rnd" cmpd="sng">
                <a:noFill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D9D9D9"/>
              </a:solidFill>
              <a:ln w="7620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3333280839895"/>
                  <c:y val="-0.063819340166699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  <a:latin typeface="Futura LT Book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3.0</c:v>
                </c:pt>
                <c:pt idx="1">
                  <c:v>7.0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55338821283703"/>
          <c:y val="0.145806098323752"/>
          <c:w val="0.843407301360057"/>
          <c:h val="0.6925245990606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BB57A"/>
            </a:solidFill>
            <a:ln w="76200">
              <a:noFill/>
            </a:ln>
            <a:effectLst/>
          </c:spPr>
          <c:dPt>
            <c:idx val="0"/>
            <c:bubble3D val="0"/>
            <c:spPr>
              <a:solidFill>
                <a:sysClr val="windowText" lastClr="000000">
                  <a:lumMod val="75000"/>
                  <a:lumOff val="25000"/>
                </a:sysClr>
              </a:solidFill>
              <a:ln w="57150" cap="rnd" cmpd="sng">
                <a:noFill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D9D9D9"/>
              </a:solidFill>
              <a:ln w="7620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3333280839895"/>
                  <c:y val="-0.063819340166699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  <a:latin typeface="Futura LT Book" pitchFamily="2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1.0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0.20833</cdr:x>
      <cdr:y>0.36533</cdr:y>
    </cdr:from>
    <cdr:to>
      <cdr:x>0.84833</cdr:x>
      <cdr:y>0.67123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" y="838200"/>
          <a:ext cx="1170433" cy="701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JM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rPr>
            <a:t>&lt; 5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0.20833</cdr:x>
      <cdr:y>0.36533</cdr:y>
    </cdr:from>
    <cdr:to>
      <cdr:x>0.84833</cdr:x>
      <cdr:y>0.67123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" y="838200"/>
          <a:ext cx="1170433" cy="701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JM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rPr>
            <a:t>&lt; 10</a:t>
          </a:r>
          <a:endParaRPr lang="en-JM" sz="2400" dirty="0">
            <a:solidFill>
              <a:schemeClr val="tx1">
                <a:lumMod val="50000"/>
                <a:lumOff val="50000"/>
              </a:schemeClr>
            </a:solidFill>
            <a:latin typeface="Source Sans Pro Light"/>
            <a:cs typeface="Source Sans Pro Light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0.20833</cdr:x>
      <cdr:y>0.36533</cdr:y>
    </cdr:from>
    <cdr:to>
      <cdr:x>0.84833</cdr:x>
      <cdr:y>0.67123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" y="838200"/>
          <a:ext cx="1170433" cy="701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JM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rPr>
            <a:t>&lt; 2</a:t>
          </a:r>
          <a:endParaRPr lang="en-JM" sz="1000" dirty="0">
            <a:solidFill>
              <a:schemeClr val="tx1">
                <a:lumMod val="50000"/>
                <a:lumOff val="50000"/>
              </a:schemeClr>
            </a:solidFill>
            <a:latin typeface="Source Sans Pro Light"/>
            <a:cs typeface="Source Sans Pro Light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0.20833</cdr:x>
      <cdr:y>0.36533</cdr:y>
    </cdr:from>
    <cdr:to>
      <cdr:x>0.84833</cdr:x>
      <cdr:y>0.67123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" y="838200"/>
          <a:ext cx="1170433" cy="701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JM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rPr>
            <a:t>&lt; 3</a:t>
          </a:r>
          <a:endParaRPr lang="en-JM" sz="1000" dirty="0">
            <a:solidFill>
              <a:schemeClr val="tx1">
                <a:lumMod val="50000"/>
                <a:lumOff val="50000"/>
              </a:schemeClr>
            </a:solidFill>
            <a:latin typeface="Source Sans Pro Light"/>
            <a:cs typeface="Source Sans Pro Light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Source Sans Pro Light"/>
              </a:rPr>
              <a:t>8/30/17</a:t>
            </a:fld>
            <a:endParaRPr lang="en-US" dirty="0">
              <a:latin typeface="Source Sans Pro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Source Sans Pro Light"/>
              </a:rPr>
              <a:t>‹#›</a:t>
            </a:fld>
            <a:endParaRPr lang="en-US" dirty="0"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 Light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 Light"/>
              </a:defRPr>
            </a:lvl1pPr>
          </a:lstStyle>
          <a:p>
            <a:fld id="{7D7D0FC4-79A4-4CD6-9D21-6D2AFDDF42EC}" type="datetimeFigureOut">
              <a:rPr lang="en-JM" smtClean="0"/>
              <a:pPr/>
              <a:t>30/08/2017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 Light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 Light"/>
              </a:defRPr>
            </a:lvl1pPr>
          </a:lstStyle>
          <a:p>
            <a:fld id="{FEA829E4-7B8F-48ED-BCF8-1C0A3C644052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 Ligh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</a:t>
            </a:r>
            <a:r>
              <a:rPr lang="en-US" baseline="0" dirty="0" smtClean="0"/>
              <a:t>e Page Template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48831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 Template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500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will crop your image to a circle automatically.  Right click one of the images and choose Change Picture… from the menu.  For best results your image should be square.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3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500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 Template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4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6675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change graphs, right-click</a:t>
            </a:r>
            <a:r>
              <a:rPr lang="en-US" baseline="0" dirty="0" smtClean="0"/>
              <a:t> and choose Edit Data…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10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355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1"/>
            <a:ext cx="8229600" cy="31241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514600" y="1809750"/>
            <a:ext cx="175260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6324600" y="1809750"/>
            <a:ext cx="175260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16573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1907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28003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33337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38671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16573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1907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28003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33337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3867150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3200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6878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424C53"/>
                </a:solidFill>
                <a:latin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18859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27546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424C53"/>
                </a:solidFill>
                <a:latin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29527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38214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424C53"/>
                </a:solidFill>
                <a:latin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40195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1733550"/>
            <a:ext cx="21336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1733550"/>
            <a:ext cx="21336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3028950"/>
            <a:ext cx="21336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3028950"/>
            <a:ext cx="21336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809750"/>
            <a:ext cx="2286000" cy="2286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Source Sans Pro Light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286000" y="1809750"/>
            <a:ext cx="2286000" cy="228600"/>
          </a:xfrm>
          <a:prstGeom prst="rect">
            <a:avLst/>
          </a:prstGeom>
          <a:solidFill>
            <a:srgbClr val="136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572000" y="1809750"/>
            <a:ext cx="2286000" cy="228600"/>
          </a:xfrm>
          <a:prstGeom prst="rect">
            <a:avLst/>
          </a:prstGeom>
          <a:solidFill>
            <a:srgbClr val="1399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858000" y="1809750"/>
            <a:ext cx="2286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039302"/>
            <a:ext cx="2276856" cy="1309688"/>
          </a:xfrm>
        </p:spPr>
        <p:txBody>
          <a:bodyPr/>
          <a:lstStyle/>
          <a:p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2039302"/>
            <a:ext cx="2276856" cy="1309688"/>
          </a:xfrm>
        </p:spPr>
        <p:txBody>
          <a:bodyPr/>
          <a:lstStyle/>
          <a:p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2038350"/>
            <a:ext cx="2276856" cy="1309688"/>
          </a:xfrm>
        </p:spPr>
        <p:txBody>
          <a:bodyPr/>
          <a:lstStyle/>
          <a:p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2038350"/>
            <a:ext cx="2286000" cy="1309688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3639185"/>
            <a:ext cx="175260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3851910"/>
            <a:ext cx="1752600" cy="53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2590800" y="3639185"/>
            <a:ext cx="175260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2590800" y="3851910"/>
            <a:ext cx="1752600" cy="53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4800600" y="3639185"/>
            <a:ext cx="175260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4800600" y="3851910"/>
            <a:ext cx="1752600" cy="53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7010400" y="3639185"/>
            <a:ext cx="175260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7010400" y="3851910"/>
            <a:ext cx="1752600" cy="53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495300"/>
            <a:ext cx="381000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solidFill>
                  <a:srgbClr val="136DE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46269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3189271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3714750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2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29200" y="514350"/>
            <a:ext cx="38100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81600" y="1276350"/>
            <a:ext cx="287999" cy="0"/>
          </a:xfrm>
          <a:prstGeom prst="line">
            <a:avLst/>
          </a:prstGeom>
          <a:ln w="19050" cap="rnd" cmpd="sng">
            <a:solidFill>
              <a:srgbClr val="136DE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457200" y="1581150"/>
            <a:ext cx="4267200" cy="28956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638800" y="2731470"/>
            <a:ext cx="2994025" cy="6784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638800" y="2419350"/>
            <a:ext cx="1730375" cy="358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cs typeface="Source Sans Pro Light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5334000" y="1885950"/>
            <a:ext cx="762000" cy="284485"/>
          </a:xfrm>
          <a:prstGeom prst="roundRect">
            <a:avLst>
              <a:gd name="adj" fmla="val 8295"/>
            </a:avLst>
          </a:prstGeom>
          <a:solidFill>
            <a:srgbClr val="136DEE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7010400" y="1889085"/>
            <a:ext cx="762000" cy="284485"/>
          </a:xfrm>
          <a:prstGeom prst="roundRect">
            <a:avLst>
              <a:gd name="adj" fmla="val 8295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6172200" y="1885950"/>
            <a:ext cx="762000" cy="284485"/>
          </a:xfrm>
          <a:prstGeom prst="roundRect">
            <a:avLst>
              <a:gd name="adj" fmla="val 8295"/>
            </a:avLst>
          </a:prstGeom>
          <a:solidFill>
            <a:srgbClr val="139996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010150"/>
          </a:xfrm>
          <a:prstGeom prst="rect">
            <a:avLst/>
          </a:prstGeom>
          <a:gradFill flip="none" rotWithShape="1">
            <a:gsLst>
              <a:gs pos="29000">
                <a:srgbClr val="139996"/>
              </a:gs>
              <a:gs pos="83000">
                <a:srgbClr val="136DE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1962152"/>
            <a:ext cx="3924300" cy="2325687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190751"/>
            <a:ext cx="2971800" cy="8334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254125"/>
            <a:ext cx="7696200" cy="47942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1962150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3567115"/>
            <a:ext cx="2971800" cy="8334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3338515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254125"/>
            <a:ext cx="7924800" cy="47942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1000" y="2848384"/>
            <a:ext cx="38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rgbClr val="CFD6DC"/>
                </a:solidFill>
                <a:latin typeface="Source Sans Pro Light"/>
                <a:cs typeface="Source Sans Pro Light"/>
              </a:rPr>
              <a:t>“</a:t>
            </a:r>
            <a:endParaRPr lang="en-US" sz="6000" spc="-300" dirty="0">
              <a:solidFill>
                <a:srgbClr val="CFD6DC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48000" y="2848384"/>
            <a:ext cx="38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rgbClr val="CFD6DC"/>
                </a:solidFill>
                <a:latin typeface="Source Sans Pro Light"/>
                <a:cs typeface="Source Sans Pro Light"/>
              </a:rPr>
              <a:t>“</a:t>
            </a:r>
            <a:endParaRPr lang="en-US" sz="6000" spc="-300" dirty="0">
              <a:solidFill>
                <a:srgbClr val="CFD6DC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715000" y="2823321"/>
            <a:ext cx="38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300" dirty="0" smtClean="0">
                <a:solidFill>
                  <a:srgbClr val="CFD6DC"/>
                </a:solidFill>
                <a:latin typeface="Source Sans Pro Light"/>
                <a:cs typeface="Source Sans Pro Light"/>
              </a:rPr>
              <a:t>“</a:t>
            </a:r>
            <a:endParaRPr lang="en-US" sz="6000" spc="-300" dirty="0">
              <a:solidFill>
                <a:srgbClr val="CFD6DC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677390" y="3297174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3392424" y="3297173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6211824" y="3297173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1600200" y="3533775"/>
            <a:ext cx="1219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343400" y="3533775"/>
            <a:ext cx="1219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7162800" y="3533775"/>
            <a:ext cx="1219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745315" y="1847414"/>
            <a:ext cx="1371600" cy="1371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2780639" y="1885950"/>
            <a:ext cx="1371600" cy="1371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4800600" y="1885950"/>
            <a:ext cx="1371600" cy="1371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6866088" y="1885950"/>
            <a:ext cx="1371600" cy="1371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84213" y="3943350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728770" y="3943350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84213" y="3414712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 b="1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684212" y="3594100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741613" y="34099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 b="1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741612" y="35893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800600" y="3943350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813443" y="34099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 b="1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813442" y="35893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919770" y="3943350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932613" y="34099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 b="1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6932612" y="35893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1594"/>
            <a:ext cx="4038600" cy="29265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1594"/>
            <a:ext cx="4038600" cy="29265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2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2156"/>
            <a:ext cx="4040188" cy="254079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1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05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2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012156"/>
            <a:ext cx="4041775" cy="254079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1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05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33400" y="2019300"/>
            <a:ext cx="3124200" cy="2057400"/>
          </a:xfrm>
          <a:prstGeom prst="rect">
            <a:avLst/>
          </a:prstGeom>
          <a:solidFill>
            <a:srgbClr val="136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32A0"/>
              </a:solidFill>
              <a:latin typeface="Source Sans Pro Light"/>
            </a:endParaRP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04950"/>
            <a:ext cx="2552878" cy="356235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3581400" y="1885950"/>
            <a:ext cx="1956816" cy="2362200"/>
          </a:xfrm>
        </p:spPr>
        <p:txBody>
          <a:bodyPr/>
          <a:lstStyle/>
          <a:p>
            <a:endParaRPr lang="en-JM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038350"/>
            <a:ext cx="3429000" cy="990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1809750"/>
            <a:ext cx="22860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143000" y="3114675"/>
            <a:ext cx="12192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2819400" y="3114750"/>
            <a:ext cx="14478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143000" y="3638475"/>
            <a:ext cx="12192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2819400" y="3638550"/>
            <a:ext cx="14478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94883"/>
            <a:ext cx="2590800" cy="361526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5638800" y="1775883"/>
            <a:ext cx="1981200" cy="2438400"/>
          </a:xfrm>
        </p:spPr>
        <p:txBody>
          <a:bodyPr/>
          <a:lstStyle/>
          <a:p>
            <a:endParaRPr lang="en-JM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66800" y="3021012"/>
            <a:ext cx="2362200" cy="3841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066800" y="3554412"/>
            <a:ext cx="2590800" cy="465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57200" y="1835150"/>
            <a:ext cx="34290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457200" y="1581150"/>
            <a:ext cx="23622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23950"/>
            <a:ext cx="1752600" cy="3314872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105400" y="1657350"/>
            <a:ext cx="1259400" cy="2286000"/>
          </a:xfrm>
        </p:spPr>
        <p:txBody>
          <a:bodyPr/>
          <a:lstStyle/>
          <a:p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3950"/>
            <a:ext cx="1752600" cy="3314872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781800" y="1657350"/>
            <a:ext cx="1259400" cy="2286000"/>
          </a:xfrm>
        </p:spPr>
        <p:txBody>
          <a:bodyPr/>
          <a:lstStyle/>
          <a:p>
            <a:endParaRPr lang="en-JM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1885950"/>
            <a:ext cx="2276856" cy="2362200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4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1885950"/>
            <a:ext cx="2276856" cy="2362200"/>
          </a:xfrm>
        </p:spPr>
        <p:txBody>
          <a:bodyPr/>
          <a:lstStyle/>
          <a:p>
            <a:endParaRPr lang="en-JM"/>
          </a:p>
        </p:txBody>
      </p:sp>
      <p:sp>
        <p:nvSpPr>
          <p:cNvPr id="5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1885950"/>
            <a:ext cx="2286000" cy="2362200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819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010150"/>
          </a:xfrm>
          <a:prstGeom prst="rect">
            <a:avLst/>
          </a:prstGeom>
          <a:gradFill flip="none" rotWithShape="1">
            <a:gsLst>
              <a:gs pos="29000">
                <a:srgbClr val="139996"/>
              </a:gs>
              <a:gs pos="83000">
                <a:srgbClr val="136DE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7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581150"/>
            <a:ext cx="2671762" cy="30067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04628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038350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63392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625990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746108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 b="0">
                <a:solidFill>
                  <a:srgbClr val="424C53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746108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 b="0">
                <a:solidFill>
                  <a:srgbClr val="424C53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3330435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 b="0">
                <a:solidFill>
                  <a:srgbClr val="424C53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3330435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 b="0">
                <a:solidFill>
                  <a:srgbClr val="424C53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8750"/>
            <a:ext cx="4113629" cy="3429000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19400" y="1733550"/>
            <a:ext cx="3404383" cy="205681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4465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-4323" y="-19050"/>
            <a:ext cx="9144000" cy="26479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606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2362200" cy="2266950"/>
          </a:xfrm>
        </p:spPr>
        <p:txBody>
          <a:bodyPr>
            <a:normAutofit/>
          </a:bodyPr>
          <a:lstStyle>
            <a:lvl1pPr algn="l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6573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209800"/>
            <a:ext cx="2362200" cy="2266950"/>
          </a:xfrm>
        </p:spPr>
        <p:txBody>
          <a:bodyPr>
            <a:normAutofit/>
          </a:bodyPr>
          <a:lstStyle>
            <a:lvl1pPr algn="l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209800"/>
            <a:ext cx="2362200" cy="2266950"/>
          </a:xfrm>
        </p:spPr>
        <p:txBody>
          <a:bodyPr>
            <a:normAutofit/>
          </a:bodyPr>
          <a:lstStyle>
            <a:lvl1pPr algn="l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432048" y="16573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327648" y="16573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428750"/>
            <a:ext cx="8229600" cy="2971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200">
                <a:solidFill>
                  <a:srgbClr val="17252F"/>
                </a:solidFill>
                <a:latin typeface="Source Sans Pro Ligh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gb.jpg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1151"/>
            <a:ext cx="82296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2401" y="1276350"/>
            <a:ext cx="287999" cy="0"/>
          </a:xfrm>
          <a:prstGeom prst="line">
            <a:avLst/>
          </a:prstGeom>
          <a:ln w="19050" cap="rnd" cmpd="sng">
            <a:solidFill>
              <a:srgbClr val="136DE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711" r:id="rId3"/>
    <p:sldLayoutId id="2147483650" r:id="rId4"/>
    <p:sldLayoutId id="2147483706" r:id="rId5"/>
    <p:sldLayoutId id="2147483707" r:id="rId6"/>
    <p:sldLayoutId id="2147483712" r:id="rId7"/>
    <p:sldLayoutId id="2147483688" r:id="rId8"/>
    <p:sldLayoutId id="2147483684" r:id="rId9"/>
    <p:sldLayoutId id="2147483708" r:id="rId10"/>
    <p:sldLayoutId id="2147483703" r:id="rId11"/>
    <p:sldLayoutId id="2147483680" r:id="rId12"/>
    <p:sldLayoutId id="2147483681" r:id="rId13"/>
    <p:sldLayoutId id="2147483677" r:id="rId14"/>
    <p:sldLayoutId id="2147483709" r:id="rId15"/>
    <p:sldLayoutId id="2147483690" r:id="rId16"/>
    <p:sldLayoutId id="2147483671" r:id="rId17"/>
    <p:sldLayoutId id="2147483669" r:id="rId18"/>
    <p:sldLayoutId id="2147483667" r:id="rId19"/>
    <p:sldLayoutId id="2147483661" r:id="rId20"/>
    <p:sldLayoutId id="2147483710" r:id="rId21"/>
    <p:sldLayoutId id="2147483660" r:id="rId22"/>
    <p:sldLayoutId id="2147483651" r:id="rId23"/>
    <p:sldLayoutId id="2147483652" r:id="rId24"/>
    <p:sldLayoutId id="2147483653" r:id="rId25"/>
    <p:sldLayoutId id="2147483654" r:id="rId26"/>
    <p:sldLayoutId id="2147483700" r:id="rId27"/>
    <p:sldLayoutId id="2147483699" r:id="rId28"/>
    <p:sldLayoutId id="2147483698" r:id="rId29"/>
    <p:sldLayoutId id="2147483697" r:id="rId30"/>
    <p:sldLayoutId id="2147483695" r:id="rId31"/>
    <p:sldLayoutId id="2147483655" r:id="rId32"/>
    <p:sldLayoutId id="2147483713" r:id="rId3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136DEE"/>
          </a:solidFill>
          <a:latin typeface="Source Sans Pro Light"/>
          <a:ea typeface="Source Sans Pro Light"/>
          <a:cs typeface="Source Sans Pro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Source Sans Pro Light"/>
          <a:ea typeface="+mn-ea"/>
          <a:cs typeface="Source Sans Pro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8498" y="855405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Source Sans Pro Light"/>
                <a:cs typeface="Source Sans Pro Light"/>
              </a:rPr>
              <a:t>Medical Imaging </a:t>
            </a:r>
            <a:r>
              <a:rPr lang="en-US" sz="3200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for Multimodality of </a:t>
            </a:r>
            <a:r>
              <a:rPr lang="en-US" sz="3200" b="1" dirty="0">
                <a:solidFill>
                  <a:srgbClr val="FFFFFF"/>
                </a:solidFill>
                <a:latin typeface="Source Sans Pro Light"/>
                <a:cs typeface="Source Sans Pro Light"/>
              </a:rPr>
              <a:t>Breast Cancer Diagnosis User </a:t>
            </a:r>
            <a:r>
              <a:rPr lang="en-US" sz="3200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Interface</a:t>
            </a:r>
          </a:p>
          <a:p>
            <a:endParaRPr lang="en-US" sz="3200" b="1" dirty="0">
              <a:solidFill>
                <a:srgbClr val="FFFFFF"/>
              </a:solidFill>
              <a:latin typeface="Source Sans Pro Light"/>
              <a:cs typeface="Source Sans Pro Light"/>
            </a:endParaRPr>
          </a:p>
          <a:p>
            <a:r>
              <a:rPr lang="en-US" sz="3200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(MIMBCD-UI)</a:t>
            </a:r>
          </a:p>
          <a:p>
            <a:endParaRPr lang="en-US" sz="3200" b="1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498" y="3373953"/>
            <a:ext cx="68491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373C4B"/>
                </a:solidFill>
                <a:latin typeface="Alegreya Sans Black"/>
                <a:ea typeface="+mj-ea"/>
                <a:cs typeface="Alegreya Sans Black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Presented by: </a:t>
            </a:r>
            <a:r>
              <a:rPr lang="en-US" sz="1800" dirty="0" smtClean="0">
                <a:solidFill>
                  <a:schemeClr val="bg1"/>
                </a:solidFill>
                <a:latin typeface="Source Sans Pro"/>
                <a:cs typeface="Source Sans Pro"/>
              </a:rPr>
              <a:t>Francisco Maria Calisto</a:t>
            </a:r>
            <a:endParaRPr lang="en-US" sz="1800" dirty="0">
              <a:solidFill>
                <a:schemeClr val="bg1"/>
              </a:solidFill>
              <a:latin typeface="Source Sans Pro"/>
              <a:cs typeface="Source Sans Pro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Research Assistant</a:t>
            </a:r>
            <a:endParaRPr lang="en-US" sz="1800" dirty="0">
              <a:solidFill>
                <a:srgbClr val="0C73B7"/>
              </a:solidFill>
              <a:latin typeface="Source Sans Pro Light"/>
              <a:cs typeface="Source Sans Pro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49478" y="3409950"/>
            <a:ext cx="31732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JM" b="0" dirty="0" smtClean="0"/>
              <a:t>Cooperation and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JM" dirty="0" smtClean="0"/>
              <a:t>What do we need?</a:t>
            </a:r>
            <a:endParaRPr lang="en-US" b="0" dirty="0">
              <a:solidFill>
                <a:srgbClr val="404040"/>
              </a:solidFill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98744146"/>
              </p:ext>
            </p:extLst>
          </p:nvPr>
        </p:nvGraphicFramePr>
        <p:xfrm>
          <a:off x="457200" y="1581150"/>
          <a:ext cx="1828801" cy="229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9601" y="3718023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200" dirty="0" smtClean="0">
                <a:solidFill>
                  <a:srgbClr val="136DEE"/>
                </a:solidFill>
                <a:latin typeface="Source Sans Pro"/>
                <a:cs typeface="Source Sans Pro"/>
              </a:rPr>
              <a:t>Demographic Survey</a:t>
            </a:r>
            <a:endParaRPr lang="en-JM" sz="1200" dirty="0">
              <a:solidFill>
                <a:srgbClr val="136DEE"/>
              </a:solidFill>
              <a:latin typeface="Source Sans Pro"/>
              <a:cs typeface="Source Sans Pr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7000" y="3723442"/>
            <a:ext cx="1608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200" dirty="0" smtClean="0">
                <a:solidFill>
                  <a:srgbClr val="136DEE"/>
                </a:solidFill>
                <a:latin typeface="Source Sans Pro"/>
                <a:cs typeface="Source Sans Pro"/>
              </a:rPr>
              <a:t>User Testing</a:t>
            </a:r>
            <a:endParaRPr lang="en-JM" sz="1200" dirty="0">
              <a:solidFill>
                <a:srgbClr val="136DEE"/>
              </a:solidFill>
              <a:latin typeface="Source Sans Pro"/>
              <a:cs typeface="Source Sans Pr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0600" y="3723442"/>
            <a:ext cx="1608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200" dirty="0" smtClean="0">
                <a:solidFill>
                  <a:srgbClr val="136DEE"/>
                </a:solidFill>
                <a:latin typeface="Source Sans Pro"/>
                <a:cs typeface="Source Sans Pro"/>
              </a:rPr>
              <a:t>UX Survey</a:t>
            </a:r>
            <a:endParaRPr lang="en-JM" sz="1200" dirty="0">
              <a:solidFill>
                <a:srgbClr val="136DEE"/>
              </a:solidFill>
              <a:latin typeface="Source Sans Pro"/>
              <a:cs typeface="Source Sans Pr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81800" y="3723442"/>
            <a:ext cx="1608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200" dirty="0" smtClean="0">
                <a:solidFill>
                  <a:srgbClr val="136DEE"/>
                </a:solidFill>
                <a:latin typeface="Source Sans Pro"/>
                <a:cs typeface="Source Sans Pro"/>
              </a:rPr>
              <a:t>Final Survey</a:t>
            </a:r>
            <a:endParaRPr lang="en-JM" sz="1200" dirty="0">
              <a:solidFill>
                <a:srgbClr val="136DEE"/>
              </a:solidFill>
              <a:latin typeface="Source Sans Pro"/>
              <a:cs typeface="Source Sans Pro"/>
            </a:endParaRPr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1460145128"/>
              </p:ext>
            </p:extLst>
          </p:nvPr>
        </p:nvGraphicFramePr>
        <p:xfrm>
          <a:off x="2514600" y="1581150"/>
          <a:ext cx="1828801" cy="229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52641983"/>
              </p:ext>
            </p:extLst>
          </p:nvPr>
        </p:nvGraphicFramePr>
        <p:xfrm>
          <a:off x="4648200" y="1581150"/>
          <a:ext cx="1828801" cy="229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1613512570"/>
              </p:ext>
            </p:extLst>
          </p:nvPr>
        </p:nvGraphicFramePr>
        <p:xfrm>
          <a:off x="6629400" y="1581150"/>
          <a:ext cx="1828801" cy="229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1" name="Text Placeholder 5"/>
          <p:cNvSpPr txBox="1">
            <a:spLocks/>
          </p:cNvSpPr>
          <p:nvPr/>
        </p:nvSpPr>
        <p:spPr>
          <a:xfrm>
            <a:off x="381000" y="3943350"/>
            <a:ext cx="1981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JM" sz="1000" dirty="0" smtClean="0">
                <a:solidFill>
                  <a:srgbClr val="404040"/>
                </a:solidFill>
                <a:latin typeface="Source Sans Pro Light"/>
                <a:cs typeface="Source Sans Pro Light"/>
              </a:rPr>
              <a:t>A first survey to understand who are you and what are you doing.</a:t>
            </a:r>
            <a:endParaRPr lang="en-JM" sz="1000" dirty="0">
              <a:solidFill>
                <a:srgbClr val="404040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2" name="Text Placeholder 5"/>
          <p:cNvSpPr txBox="1">
            <a:spLocks/>
          </p:cNvSpPr>
          <p:nvPr/>
        </p:nvSpPr>
        <p:spPr>
          <a:xfrm>
            <a:off x="2514600" y="3943350"/>
            <a:ext cx="1981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JM" sz="1000" dirty="0" smtClean="0">
                <a:solidFill>
                  <a:srgbClr val="404040"/>
                </a:solidFill>
                <a:latin typeface="Source Sans Pro Light"/>
                <a:cs typeface="Source Sans Pro Light"/>
              </a:rPr>
              <a:t>The user interface tests, recording your interactions, time, number of interactions, accuracy and number of errors.</a:t>
            </a:r>
            <a:endParaRPr lang="en-JM" sz="1000" dirty="0">
              <a:solidFill>
                <a:srgbClr val="404040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4572000" y="3943350"/>
            <a:ext cx="1981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JM" sz="1000" dirty="0" smtClean="0">
                <a:solidFill>
                  <a:srgbClr val="404040"/>
                </a:solidFill>
                <a:latin typeface="Source Sans Pro Light"/>
                <a:cs typeface="Source Sans Pro Light"/>
              </a:rPr>
              <a:t>Understand how do you feel using the user interface and how was the user experience.</a:t>
            </a:r>
            <a:endParaRPr lang="en-JM" sz="1000" dirty="0">
              <a:solidFill>
                <a:srgbClr val="404040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75" name="Text Placeholder 5"/>
          <p:cNvSpPr txBox="1">
            <a:spLocks/>
          </p:cNvSpPr>
          <p:nvPr/>
        </p:nvSpPr>
        <p:spPr>
          <a:xfrm>
            <a:off x="6629400" y="3943350"/>
            <a:ext cx="1981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JM" sz="1000" dirty="0" smtClean="0">
                <a:solidFill>
                  <a:srgbClr val="404040"/>
                </a:solidFill>
                <a:latin typeface="Source Sans Pro Light"/>
                <a:cs typeface="Source Sans Pro Light"/>
              </a:rPr>
              <a:t>A final survey to understand preferences, issues and improvements.</a:t>
            </a:r>
            <a:endParaRPr lang="en-JM" sz="1000" dirty="0">
              <a:solidFill>
                <a:srgbClr val="404040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76400" y="1962150"/>
            <a:ext cx="461548" cy="44088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100" dirty="0">
              <a:latin typeface="Source Sans Pro Light"/>
              <a:cs typeface="Source Sans Pro Ligh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57600" y="1962150"/>
            <a:ext cx="461548" cy="44088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100" dirty="0">
              <a:latin typeface="Source Sans Pro Light"/>
              <a:cs typeface="Source Sans Pro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67400" y="1962150"/>
            <a:ext cx="461548" cy="44088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100" dirty="0">
              <a:latin typeface="Source Sans Pro Light"/>
              <a:cs typeface="Source Sans Pro Ligh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48600" y="1962150"/>
            <a:ext cx="461548" cy="44088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100" dirty="0">
              <a:latin typeface="Source Sans Pro Light"/>
              <a:cs typeface="Source Sans Pro Light"/>
            </a:endParaRPr>
          </a:p>
        </p:txBody>
      </p:sp>
      <p:pic>
        <p:nvPicPr>
          <p:cNvPr id="5" name="Picture 4" descr="la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38350"/>
            <a:ext cx="332414" cy="259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4800" y="21256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 descr="la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67" y="2048025"/>
            <a:ext cx="332414" cy="259283"/>
          </a:xfrm>
          <a:prstGeom prst="rect">
            <a:avLst/>
          </a:prstGeom>
        </p:spPr>
      </p:pic>
      <p:pic>
        <p:nvPicPr>
          <p:cNvPr id="23" name="Picture 22" descr="la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67" y="2048024"/>
            <a:ext cx="332414" cy="259283"/>
          </a:xfrm>
          <a:prstGeom prst="rect">
            <a:avLst/>
          </a:prstGeom>
        </p:spPr>
      </p:pic>
      <p:pic>
        <p:nvPicPr>
          <p:cNvPr id="24" name="Picture 23" descr="la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67" y="2048023"/>
            <a:ext cx="332414" cy="2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438150"/>
            <a:ext cx="3810000" cy="1143000"/>
          </a:xfrm>
        </p:spPr>
        <p:txBody>
          <a:bodyPr/>
          <a:lstStyle/>
          <a:p>
            <a:r>
              <a:rPr lang="en-US" sz="2400" b="0" dirty="0" smtClean="0"/>
              <a:t>CONCLUSIONS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33800" y="2046269"/>
            <a:ext cx="5105400" cy="990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Cancer is projected to become the world’s leading cause of death by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2017,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with the burden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disease shifting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further towards medically underserved populations 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industrialized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countries and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developing world.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495800" y="3105150"/>
            <a:ext cx="4343400" cy="440882"/>
          </a:xfrm>
        </p:spPr>
        <p:txBody>
          <a:bodyPr/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A map </a:t>
            </a:r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between images of the same scene acquired with different imaging modalities.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495800" y="3714751"/>
            <a:ext cx="4343400" cy="440882"/>
          </a:xfrm>
        </p:spPr>
        <p:txBody>
          <a:bodyPr/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A </a:t>
            </a:r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better user interactivity, more efficient and flexible information 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and to </a:t>
            </a:r>
            <a:r>
              <a:rPr lang="en-JM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easily diagnose in 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</a:rPr>
              <a:t>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3733800" y="1809752"/>
            <a:ext cx="3505200" cy="357187"/>
          </a:xfrm>
        </p:spPr>
        <p:txBody>
          <a:bodyPr/>
          <a:lstStyle/>
          <a:p>
            <a:r>
              <a:rPr lang="en-US" dirty="0" smtClean="0">
                <a:solidFill>
                  <a:srgbClr val="136DEE"/>
                </a:solidFill>
              </a:rPr>
              <a:t>Breast Cancer</a:t>
            </a:r>
            <a:endParaRPr lang="en-US" dirty="0">
              <a:solidFill>
                <a:srgbClr val="136DE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0000" y="3105150"/>
            <a:ext cx="461548" cy="440882"/>
          </a:xfrm>
          <a:prstGeom prst="roundRect">
            <a:avLst>
              <a:gd name="adj" fmla="val 50000"/>
            </a:avLst>
          </a:prstGeom>
          <a:solidFill>
            <a:srgbClr val="136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100" dirty="0">
              <a:latin typeface="Source Sans Pro Light"/>
              <a:cs typeface="Source Sans Pro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0000" y="3714750"/>
            <a:ext cx="461548" cy="440882"/>
          </a:xfrm>
          <a:prstGeom prst="roundRect">
            <a:avLst>
              <a:gd name="adj" fmla="val 50000"/>
            </a:avLst>
          </a:prstGeom>
          <a:solidFill>
            <a:srgbClr val="139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100" dirty="0">
              <a:latin typeface="Source Sans Pro Light"/>
              <a:cs typeface="Source Sans Pro Light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7"/>
          <a:stretch/>
        </p:blipFill>
        <p:spPr>
          <a:xfrm>
            <a:off x="0" y="0"/>
            <a:ext cx="3352800" cy="5143500"/>
          </a:xfrm>
        </p:spPr>
      </p:pic>
    </p:spTree>
    <p:extLst>
      <p:ext uri="{BB962C8B-B14F-4D97-AF65-F5344CB8AC3E}">
        <p14:creationId xmlns:p14="http://schemas.microsoft.com/office/powerpoint/2010/main" val="2579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/>
          <p:cNvSpPr txBox="1">
            <a:spLocks/>
          </p:cNvSpPr>
          <p:nvPr/>
        </p:nvSpPr>
        <p:spPr>
          <a:xfrm>
            <a:off x="457200" y="495300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r>
              <a:rPr lang="en-JM" dirty="0" smtClean="0"/>
              <a:t>THANK YOU!</a:t>
            </a:r>
            <a:endParaRPr lang="en-JM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03400"/>
            <a:ext cx="1523303" cy="1523303"/>
          </a:xfrm>
          <a:prstGeom prst="rect">
            <a:avLst/>
          </a:prstGeom>
        </p:spPr>
      </p:pic>
      <p:sp>
        <p:nvSpPr>
          <p:cNvPr id="5" name="Title 13"/>
          <p:cNvSpPr txBox="1">
            <a:spLocks/>
          </p:cNvSpPr>
          <p:nvPr/>
        </p:nvSpPr>
        <p:spPr>
          <a:xfrm>
            <a:off x="456851" y="3777553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rgbClr val="136DEE"/>
                </a:solidFill>
                <a:latin typeface="Source Sans Pro Light"/>
                <a:ea typeface="Source Sans Pro Light"/>
                <a:cs typeface="Source Sans Pro Light"/>
              </a:defRPr>
            </a:lvl1pPr>
          </a:lstStyle>
          <a:p>
            <a:r>
              <a:rPr lang="en-JM" sz="1800" dirty="0" smtClean="0"/>
              <a:t>Please visit our research </a:t>
            </a:r>
            <a:r>
              <a:rPr lang="en-JM" sz="1800" dirty="0"/>
              <a:t>page: </a:t>
            </a:r>
            <a:r>
              <a:rPr lang="en-JM" sz="1800" dirty="0" err="1" smtClean="0"/>
              <a:t>mimbcd-ui.github.io</a:t>
            </a:r>
            <a:endParaRPr lang="en-JM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859" y="252222"/>
            <a:ext cx="5391912" cy="1100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1" y="4229100"/>
            <a:ext cx="2531624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75" y="4229100"/>
            <a:ext cx="2139351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26" y="4229100"/>
            <a:ext cx="601579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05" y="4229100"/>
            <a:ext cx="187121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609600" y="2959943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b="1" dirty="0" err="1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Instituto</a:t>
            </a:r>
            <a:r>
              <a:rPr lang="en-JM" sz="1200" b="1" dirty="0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 Superior </a:t>
            </a:r>
            <a:r>
              <a:rPr lang="en-JM" sz="1200" b="1" dirty="0" err="1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Técnico</a:t>
            </a:r>
            <a:endParaRPr lang="en-JM" sz="1200" b="1" dirty="0">
              <a:solidFill>
                <a:schemeClr val="tx2">
                  <a:lumMod val="7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" y="2419350"/>
            <a:ext cx="807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Universidade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 de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Lisboa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618498" y="3373953"/>
            <a:ext cx="68491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373C4B"/>
                </a:solidFill>
                <a:latin typeface="Alegreya Sans Black"/>
                <a:ea typeface="+mj-ea"/>
                <a:cs typeface="Alegreya Sans Black"/>
              </a:defRPr>
            </a:lvl1pPr>
          </a:lstStyle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ISR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Source Sans Pro"/>
                <a:cs typeface="Source Sans Pro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Source Sans Pro"/>
                <a:cs typeface="Source Sans Pro"/>
              </a:rPr>
              <a:t>&amp;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Source Sans Pro Light"/>
                <a:cs typeface="Source Sans Pro Light"/>
              </a:rPr>
              <a:t>INESC-ID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Source Sans Pro Light"/>
              <a:cs typeface="Source Sans Pro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950"/>
            <a:ext cx="2531624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23" y="361950"/>
            <a:ext cx="2139351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73" y="361950"/>
            <a:ext cx="601579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52" y="361950"/>
            <a:ext cx="187121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70"/>
          </p:nvPr>
        </p:nvSpPr>
        <p:spPr>
          <a:xfrm>
            <a:off x="837443" y="3453248"/>
            <a:ext cx="1830387" cy="300038"/>
          </a:xfrm>
        </p:spPr>
        <p:txBody>
          <a:bodyPr/>
          <a:lstStyle/>
          <a:p>
            <a:r>
              <a:rPr lang="en-US" dirty="0" smtClean="0"/>
              <a:t>Francisco Maria Calisto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71"/>
          </p:nvPr>
        </p:nvSpPr>
        <p:spPr>
          <a:xfrm>
            <a:off x="837442" y="3632636"/>
            <a:ext cx="1373188" cy="273050"/>
          </a:xfrm>
        </p:spPr>
        <p:txBody>
          <a:bodyPr/>
          <a:lstStyle/>
          <a:p>
            <a:r>
              <a:rPr lang="en-US" dirty="0" smtClean="0"/>
              <a:t>Research Fellow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72"/>
          </p:nvPr>
        </p:nvSpPr>
        <p:spPr>
          <a:xfrm>
            <a:off x="3611471" y="3409950"/>
            <a:ext cx="1830387" cy="300038"/>
          </a:xfrm>
        </p:spPr>
        <p:txBody>
          <a:bodyPr/>
          <a:lstStyle/>
          <a:p>
            <a:r>
              <a:rPr lang="en-US" dirty="0" smtClean="0"/>
              <a:t>Jacinto Carlos </a:t>
            </a:r>
            <a:r>
              <a:rPr lang="en-US" dirty="0" err="1" smtClean="0"/>
              <a:t>Nascimento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3"/>
          </p:nvPr>
        </p:nvSpPr>
        <p:spPr>
          <a:xfrm>
            <a:off x="3611470" y="3589338"/>
            <a:ext cx="1097280" cy="231775"/>
          </a:xfrm>
        </p:spPr>
        <p:txBody>
          <a:bodyPr/>
          <a:lstStyle/>
          <a:p>
            <a:r>
              <a:rPr lang="en-US" dirty="0" smtClean="0"/>
              <a:t>Advisor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78"/>
          </p:nvPr>
        </p:nvSpPr>
        <p:spPr>
          <a:xfrm>
            <a:off x="6468974" y="3409950"/>
            <a:ext cx="1830387" cy="300038"/>
          </a:xfrm>
        </p:spPr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Gonçalves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79"/>
          </p:nvPr>
        </p:nvSpPr>
        <p:spPr>
          <a:xfrm>
            <a:off x="6468973" y="3589338"/>
            <a:ext cx="1097280" cy="231775"/>
          </a:xfrm>
        </p:spPr>
        <p:txBody>
          <a:bodyPr/>
          <a:lstStyle/>
          <a:p>
            <a:r>
              <a:rPr lang="en-US" dirty="0" smtClean="0"/>
              <a:t>Co-Advisor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6800"/>
          </a:xfrm>
        </p:spPr>
        <p:txBody>
          <a:bodyPr/>
          <a:lstStyle/>
          <a:p>
            <a:r>
              <a:rPr lang="en-JM" dirty="0" smtClean="0"/>
              <a:t>ISR &amp; INESC-ID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 the Research Team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63562" y="3867150"/>
            <a:ext cx="287999" cy="0"/>
          </a:xfrm>
          <a:prstGeom prst="line">
            <a:avLst/>
          </a:prstGeom>
          <a:ln w="19050" cmpd="sng">
            <a:solidFill>
              <a:srgbClr val="136DE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679858" y="1962150"/>
            <a:ext cx="304800" cy="304800"/>
          </a:xfrm>
          <a:prstGeom prst="ellipse">
            <a:avLst/>
          </a:prstGeom>
          <a:solidFill>
            <a:srgbClr val="136DEE">
              <a:alpha val="8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ource Sans Pro Light"/>
              <a:cs typeface="Source Sans Pro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61161" y="1962150"/>
            <a:ext cx="304800" cy="304800"/>
          </a:xfrm>
          <a:prstGeom prst="ellipse">
            <a:avLst/>
          </a:prstGeom>
          <a:solidFill>
            <a:srgbClr val="136DEE">
              <a:alpha val="8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ource Sans Pro Light"/>
              <a:cs typeface="Source Sans Pro Ligh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948832" y="3905686"/>
            <a:ext cx="287999" cy="0"/>
          </a:xfrm>
          <a:prstGeom prst="line">
            <a:avLst/>
          </a:prstGeom>
          <a:ln w="19050" cap="rnd" cmpd="sng">
            <a:solidFill>
              <a:srgbClr val="136DE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905830" y="2000686"/>
            <a:ext cx="304800" cy="304800"/>
          </a:xfrm>
          <a:prstGeom prst="ellipse">
            <a:avLst/>
          </a:prstGeom>
          <a:solidFill>
            <a:srgbClr val="136DEE">
              <a:alpha val="8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ource Sans Pro Light"/>
              <a:cs typeface="Source Sans Pro Ligh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722860" y="3867150"/>
            <a:ext cx="287999" cy="0"/>
          </a:xfrm>
          <a:prstGeom prst="line">
            <a:avLst/>
          </a:prstGeom>
          <a:ln w="19050" cap="rnd" cmpd="sng">
            <a:solidFill>
              <a:srgbClr val="136DE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Placeholder 1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45" y="1885950"/>
            <a:ext cx="1371600" cy="1371600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6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97" y="1885950"/>
            <a:ext cx="1371600" cy="1371600"/>
          </a:xfr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6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49" y="1885950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35848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752600"/>
            <a:ext cx="7023100" cy="1625600"/>
          </a:xfrm>
          <a:prstGeom prst="rect">
            <a:avLst/>
          </a:prstGeom>
        </p:spPr>
      </p:pic>
      <p:sp>
        <p:nvSpPr>
          <p:cNvPr id="14" name="Title 17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JM" dirty="0" err="1" smtClean="0"/>
              <a:t>Amadora</a:t>
            </a:r>
            <a:r>
              <a:rPr lang="en-JM" dirty="0" smtClean="0"/>
              <a:t> </a:t>
            </a:r>
            <a:r>
              <a:rPr lang="en-JM" dirty="0" err="1" smtClean="0"/>
              <a:t>Sintra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JM" dirty="0" smtClean="0"/>
              <a:t>MOTIVATION</a:t>
            </a:r>
            <a:endParaRPr lang="en-US" dirty="0">
              <a:solidFill>
                <a:srgbClr val="136DE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457200" y="514350"/>
            <a:ext cx="5029200" cy="323850"/>
          </a:xfrm>
        </p:spPr>
        <p:txBody>
          <a:bodyPr/>
          <a:lstStyle/>
          <a:p>
            <a:r>
              <a:rPr lang="en-JM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we are doing the research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1219200" y="1809750"/>
            <a:ext cx="6705600" cy="7619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ea typeface="Source Sans Pro Light"/>
                <a:cs typeface="Source Sans Pro"/>
              </a:rPr>
              <a:t>One: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JM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Build a data-set with annotations in multimodality </a:t>
            </a: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of medical imaging for breast cancer diagnosis.</a:t>
            </a:r>
          </a:p>
        </p:txBody>
      </p:sp>
      <p:sp>
        <p:nvSpPr>
          <p:cNvPr id="8" name="Oval 7"/>
          <p:cNvSpPr/>
          <p:nvPr/>
        </p:nvSpPr>
        <p:spPr>
          <a:xfrm>
            <a:off x="519109" y="1900240"/>
            <a:ext cx="457200" cy="457200"/>
          </a:xfrm>
          <a:prstGeom prst="ellipse">
            <a:avLst/>
          </a:prstGeom>
          <a:solidFill>
            <a:srgbClr val="C4C4C4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ource Sans Pro Light"/>
                <a:cs typeface="Source Sans Pro Light"/>
              </a:rPr>
              <a:t>01</a:t>
            </a:r>
            <a:endParaRPr lang="en-US" sz="1100" dirty="0">
              <a:latin typeface="Source Sans Pro Light"/>
              <a:cs typeface="Source Sans Pro Light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19200" y="2800349"/>
            <a:ext cx="6705600" cy="7619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ea typeface="Source Sans Pro Light"/>
                <a:cs typeface="Source Sans Pro"/>
              </a:rPr>
              <a:t>Two: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JM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Provide the </a:t>
            </a: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user facility </a:t>
            </a:r>
            <a:r>
              <a:rPr lang="en-JM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to draw/write down </a:t>
            </a: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masses, calcifications and the corresponding BI-RADS.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19200" y="3714749"/>
            <a:ext cx="6705600" cy="7619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ea typeface="Source Sans Pro Light"/>
                <a:cs typeface="Source Sans Pro"/>
              </a:rPr>
              <a:t>Three: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JM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Follow-up of the </a:t>
            </a: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patient, allowing </a:t>
            </a:r>
            <a:r>
              <a:rPr lang="en-JM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the </a:t>
            </a: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user to </a:t>
            </a:r>
            <a:r>
              <a:rPr lang="en-JM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automate a multimodality </a:t>
            </a:r>
            <a:r>
              <a:rPr lang="en-JM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inspection of the </a:t>
            </a:r>
            <a:r>
              <a:rPr lang="en-JM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patient.</a:t>
            </a:r>
            <a:endParaRPr lang="en-JM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ea typeface="Source Sans Pro Light"/>
              <a:cs typeface="Source Sans Pro Ligh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JM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ea typeface="Source Sans Pro Light"/>
              <a:cs typeface="Source Sans Pro Light"/>
            </a:endParaRPr>
          </a:p>
        </p:txBody>
      </p:sp>
      <p:sp>
        <p:nvSpPr>
          <p:cNvPr id="15" name="Arc 14"/>
          <p:cNvSpPr/>
          <p:nvPr/>
        </p:nvSpPr>
        <p:spPr>
          <a:xfrm rot="1113287">
            <a:off x="495710" y="1876841"/>
            <a:ext cx="503999" cy="503999"/>
          </a:xfrm>
          <a:prstGeom prst="arc">
            <a:avLst>
              <a:gd name="adj1" fmla="val 15826233"/>
              <a:gd name="adj2" fmla="val 4501929"/>
            </a:avLst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9109" y="2890840"/>
            <a:ext cx="457200" cy="457200"/>
          </a:xfrm>
          <a:prstGeom prst="ellipse">
            <a:avLst/>
          </a:prstGeom>
          <a:solidFill>
            <a:srgbClr val="136DEE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ource Sans Pro Light"/>
                <a:cs typeface="Source Sans Pro Light"/>
              </a:rPr>
              <a:t>02</a:t>
            </a:r>
            <a:endParaRPr lang="en-US" sz="1100" dirty="0">
              <a:latin typeface="Source Sans Pro Light"/>
              <a:cs typeface="Source Sans Pro Light"/>
            </a:endParaRPr>
          </a:p>
        </p:txBody>
      </p:sp>
      <p:sp>
        <p:nvSpPr>
          <p:cNvPr id="20" name="Arc 19"/>
          <p:cNvSpPr/>
          <p:nvPr/>
        </p:nvSpPr>
        <p:spPr>
          <a:xfrm rot="1113287">
            <a:off x="495710" y="2867441"/>
            <a:ext cx="503999" cy="503999"/>
          </a:xfrm>
          <a:prstGeom prst="arc">
            <a:avLst>
              <a:gd name="adj1" fmla="val 15826233"/>
              <a:gd name="adj2" fmla="val 4501929"/>
            </a:avLst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9109" y="3805239"/>
            <a:ext cx="457200" cy="457200"/>
          </a:xfrm>
          <a:prstGeom prst="ellipse">
            <a:avLst/>
          </a:prstGeom>
          <a:solidFill>
            <a:srgbClr val="139996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ource Sans Pro Light"/>
                <a:cs typeface="Source Sans Pro Light"/>
              </a:rPr>
              <a:t>03</a:t>
            </a:r>
            <a:endParaRPr lang="en-US" sz="1100" dirty="0">
              <a:latin typeface="Source Sans Pro Light"/>
              <a:cs typeface="Source Sans Pro Light"/>
            </a:endParaRPr>
          </a:p>
        </p:txBody>
      </p:sp>
      <p:sp>
        <p:nvSpPr>
          <p:cNvPr id="22" name="Arc 21"/>
          <p:cNvSpPr/>
          <p:nvPr/>
        </p:nvSpPr>
        <p:spPr>
          <a:xfrm rot="1113287">
            <a:off x="495710" y="3781840"/>
            <a:ext cx="503999" cy="503999"/>
          </a:xfrm>
          <a:prstGeom prst="arc">
            <a:avLst>
              <a:gd name="adj1" fmla="val 15826233"/>
              <a:gd name="adj2" fmla="val 4501929"/>
            </a:avLst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JM" b="0" dirty="0" smtClean="0"/>
              <a:t>Why?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JM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idea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457200" y="2244725"/>
            <a:ext cx="8229600" cy="10890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JM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Breast cancer is one of the most commonly occurring type of cancer among </a:t>
            </a:r>
            <a:r>
              <a:rPr lang="en-JM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women.</a:t>
            </a:r>
            <a:endParaRPr lang="en-JM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825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JM" b="0" dirty="0" smtClean="0"/>
              <a:t>Also</a:t>
            </a:r>
            <a:r>
              <a:rPr lang="mr-IN" b="0" dirty="0" smtClean="0"/>
              <a:t>…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JM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idea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457200" y="2244725"/>
            <a:ext cx="8229600" cy="1927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JM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T</a:t>
            </a:r>
            <a:r>
              <a:rPr lang="en-JM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he </a:t>
            </a:r>
            <a:r>
              <a:rPr lang="en-JM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main </a:t>
            </a:r>
            <a:r>
              <a:rPr lang="en-JM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strategy </a:t>
            </a:r>
            <a:r>
              <a:rPr lang="en-JM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to reduce morbidity </a:t>
            </a:r>
            <a:r>
              <a:rPr lang="en-JM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and mortality being </a:t>
            </a:r>
            <a:r>
              <a:rPr lang="en-JM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early detection and treatment based on medical </a:t>
            </a:r>
            <a:r>
              <a:rPr lang="en-JM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imaging technologies</a:t>
            </a:r>
            <a:r>
              <a:rPr lang="en-JM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Source Sans Pro Light"/>
                <a:cs typeface="Source Sans Pro Light"/>
              </a:rPr>
              <a:t>.</a:t>
            </a:r>
            <a:endParaRPr lang="en-JM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1499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0" b="21997"/>
          <a:stretch/>
        </p:blipFill>
        <p:spPr>
          <a:xfrm>
            <a:off x="0" y="-1"/>
            <a:ext cx="9133848" cy="5143501"/>
          </a:xfrm>
        </p:spPr>
      </p:pic>
      <p:sp>
        <p:nvSpPr>
          <p:cNvPr id="4" name="Rectangle 3"/>
          <p:cNvSpPr/>
          <p:nvPr/>
        </p:nvSpPr>
        <p:spPr>
          <a:xfrm>
            <a:off x="0" y="3714750"/>
            <a:ext cx="9133848" cy="1047750"/>
          </a:xfrm>
          <a:prstGeom prst="rect">
            <a:avLst/>
          </a:prstGeom>
          <a:solidFill>
            <a:srgbClr val="136DEE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ource Sans Pro Light"/>
                <a:cs typeface="Source Sans Pro Light"/>
              </a:rPr>
              <a:t>      Breast Cancer</a:t>
            </a:r>
            <a:endParaRPr lang="en-US" sz="2800" dirty="0">
              <a:latin typeface="Source Sans Pro Light"/>
              <a:cs typeface="Source Sans Pro Light"/>
            </a:endParaRPr>
          </a:p>
        </p:txBody>
      </p:sp>
      <p:pic>
        <p:nvPicPr>
          <p:cNvPr id="5" name="Picture 4" descr="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095750"/>
            <a:ext cx="433347" cy="3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JM" dirty="0" smtClean="0"/>
              <a:t>Multimodality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Interface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57350"/>
            <a:ext cx="2286000" cy="2895600"/>
          </a:xfrm>
          <a:prstGeom prst="rect">
            <a:avLst/>
          </a:prstGeom>
          <a:solidFill>
            <a:srgbClr val="136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defRPr/>
            </a:pPr>
            <a:r>
              <a:rPr lang="en-JM" dirty="0" smtClean="0">
                <a:solidFill>
                  <a:schemeClr val="bg1"/>
                </a:solidFill>
                <a:latin typeface="Source Sans Pro Light"/>
                <a:ea typeface="Source Sans Pro Light"/>
                <a:cs typeface="Source Sans Pro Light"/>
              </a:rPr>
              <a:t>No single modality </a:t>
            </a:r>
            <a:r>
              <a:rPr lang="en-JM" dirty="0">
                <a:solidFill>
                  <a:schemeClr val="bg1"/>
                </a:solidFill>
                <a:latin typeface="Source Sans Pro Light"/>
                <a:ea typeface="Source Sans Pro Light"/>
                <a:cs typeface="Source Sans Pro Light"/>
              </a:rPr>
              <a:t>has the specificity and the sensitivity high enough for reliable </a:t>
            </a:r>
            <a:r>
              <a:rPr lang="en-JM" dirty="0" smtClean="0">
                <a:solidFill>
                  <a:schemeClr val="bg1"/>
                </a:solidFill>
                <a:latin typeface="Source Sans Pro Light"/>
                <a:ea typeface="Source Sans Pro Light"/>
                <a:cs typeface="Source Sans Pro Light"/>
              </a:rPr>
              <a:t>diagnosis.</a:t>
            </a:r>
            <a:endParaRPr lang="en-JM" dirty="0">
              <a:solidFill>
                <a:schemeClr val="bg1"/>
              </a:solidFill>
              <a:latin typeface="Source Sans Pro Light"/>
              <a:ea typeface="Source Sans Pro Light"/>
              <a:cs typeface="Source Sans Pro Light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85950"/>
            <a:ext cx="2286000" cy="2362200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4529" r="6292" b="4529"/>
          <a:stretch/>
        </p:blipFill>
        <p:spPr>
          <a:xfrm>
            <a:off x="4572000" y="1885950"/>
            <a:ext cx="2276856" cy="2362200"/>
          </a:xfr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3033" r="-217" b="1917"/>
          <a:stretch/>
        </p:blipFill>
        <p:spPr>
          <a:xfrm>
            <a:off x="2286000" y="1885950"/>
            <a:ext cx="2276856" cy="2362200"/>
          </a:xfrm>
        </p:spPr>
      </p:pic>
    </p:spTree>
    <p:extLst>
      <p:ext uri="{BB962C8B-B14F-4D97-AF65-F5344CB8AC3E}">
        <p14:creationId xmlns:p14="http://schemas.microsoft.com/office/powerpoint/2010/main" val="201311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55351</TotalTime>
  <Words>402</Words>
  <Application>Microsoft Macintosh PowerPoint</Application>
  <PresentationFormat>On-screen Show (16:9)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Franklin Gothic Medium</vt:lpstr>
      <vt:lpstr>Futura LT Book</vt:lpstr>
      <vt:lpstr>Mission Gothic Regular</vt:lpstr>
      <vt:lpstr>Open Sans</vt:lpstr>
      <vt:lpstr>Sketch Rockwell</vt:lpstr>
      <vt:lpstr>Source Sans Pro</vt:lpstr>
      <vt:lpstr>Source Sans Pro Light</vt:lpstr>
      <vt:lpstr>Office Theme</vt:lpstr>
      <vt:lpstr>PowerPoint Presentation</vt:lpstr>
      <vt:lpstr>PowerPoint Presentation</vt:lpstr>
      <vt:lpstr>ISR &amp; INESC-ID</vt:lpstr>
      <vt:lpstr>Amadora Sintra</vt:lpstr>
      <vt:lpstr>MOTIVATION</vt:lpstr>
      <vt:lpstr>Why?</vt:lpstr>
      <vt:lpstr>Also…</vt:lpstr>
      <vt:lpstr>PowerPoint Presentation</vt:lpstr>
      <vt:lpstr>Multimodality</vt:lpstr>
      <vt:lpstr>Cooperation and Time</vt:lpstr>
      <vt:lpstr>CONCLUSIONS</vt:lpstr>
      <vt:lpstr>PowerPoint Presentation</vt:lpstr>
    </vt:vector>
  </TitlesOfParts>
  <Company>LIME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Francisco Maria Galamba Ferrari Calisto</cp:lastModifiedBy>
  <cp:revision>862</cp:revision>
  <dcterms:created xsi:type="dcterms:W3CDTF">2013-04-14T18:18:29Z</dcterms:created>
  <dcterms:modified xsi:type="dcterms:W3CDTF">2017-08-30T20:29:39Z</dcterms:modified>
</cp:coreProperties>
</file>