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video/unknown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72" r:id="rId5"/>
    <p:sldId id="261" r:id="rId6"/>
    <p:sldId id="259" r:id="rId7"/>
    <p:sldId id="260" r:id="rId8"/>
    <p:sldId id="265" r:id="rId9"/>
    <p:sldId id="262" r:id="rId10"/>
    <p:sldId id="268" r:id="rId11"/>
    <p:sldId id="266" r:id="rId12"/>
    <p:sldId id="269" r:id="rId13"/>
    <p:sldId id="270" r:id="rId14"/>
    <p:sldId id="264" r:id="rId15"/>
    <p:sldId id="271" r:id="rId16"/>
    <p:sldId id="263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CD3162-D9C5-4D87-844D-412DC492E554}" type="datetimeFigureOut">
              <a:rPr lang="zh-CN" altLang="en-US" smtClean="0"/>
              <a:t>2016/8/31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0D9BA-8B89-42C2-8E50-C468873888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360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结果数据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0D9BA-8B89-42C2-8E50-C4688738889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738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结果数据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0D9BA-8B89-42C2-8E50-C4688738889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738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结果数据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0D9BA-8B89-42C2-8E50-C4688738889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738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结果数据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0D9BA-8B89-42C2-8E50-C4688738889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738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97EA-B359-4F22-A83A-70A5A11EDE67}" type="datetimeFigureOut">
              <a:rPr lang="zh-CN" altLang="en-US" smtClean="0"/>
              <a:t>2016/8/31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54D9-3D4C-43BB-9D27-415DFD0D2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818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97EA-B359-4F22-A83A-70A5A11EDE67}" type="datetimeFigureOut">
              <a:rPr lang="zh-CN" altLang="en-US" smtClean="0"/>
              <a:t>2016/8/31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54D9-3D4C-43BB-9D27-415DFD0D2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879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97EA-B359-4F22-A83A-70A5A11EDE67}" type="datetimeFigureOut">
              <a:rPr lang="zh-CN" altLang="en-US" smtClean="0"/>
              <a:t>2016/8/31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54D9-3D4C-43BB-9D27-415DFD0D2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341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97EA-B359-4F22-A83A-70A5A11EDE67}" type="datetimeFigureOut">
              <a:rPr lang="zh-CN" altLang="en-US" smtClean="0"/>
              <a:t>2016/8/31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54D9-3D4C-43BB-9D27-415DFD0D2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061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97EA-B359-4F22-A83A-70A5A11EDE67}" type="datetimeFigureOut">
              <a:rPr lang="zh-CN" altLang="en-US" smtClean="0"/>
              <a:t>2016/8/31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54D9-3D4C-43BB-9D27-415DFD0D2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862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97EA-B359-4F22-A83A-70A5A11EDE67}" type="datetimeFigureOut">
              <a:rPr lang="zh-CN" altLang="en-US" smtClean="0"/>
              <a:t>2016/8/31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54D9-3D4C-43BB-9D27-415DFD0D2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901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97EA-B359-4F22-A83A-70A5A11EDE67}" type="datetimeFigureOut">
              <a:rPr lang="zh-CN" altLang="en-US" smtClean="0"/>
              <a:t>2016/8/31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54D9-3D4C-43BB-9D27-415DFD0D2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397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97EA-B359-4F22-A83A-70A5A11EDE67}" type="datetimeFigureOut">
              <a:rPr lang="zh-CN" altLang="en-US" smtClean="0"/>
              <a:t>2016/8/31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54D9-3D4C-43BB-9D27-415DFD0D2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534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97EA-B359-4F22-A83A-70A5A11EDE67}" type="datetimeFigureOut">
              <a:rPr lang="zh-CN" altLang="en-US" smtClean="0"/>
              <a:t>2016/8/31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54D9-3D4C-43BB-9D27-415DFD0D2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862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97EA-B359-4F22-A83A-70A5A11EDE67}" type="datetimeFigureOut">
              <a:rPr lang="zh-CN" altLang="en-US" smtClean="0"/>
              <a:t>2016/8/31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54D9-3D4C-43BB-9D27-415DFD0D2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52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97EA-B359-4F22-A83A-70A5A11EDE67}" type="datetimeFigureOut">
              <a:rPr lang="zh-CN" altLang="en-US" smtClean="0"/>
              <a:t>2016/8/31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54D9-3D4C-43BB-9D27-415DFD0D2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065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897EA-B359-4F22-A83A-70A5A11EDE67}" type="datetimeFigureOut">
              <a:rPr lang="zh-CN" altLang="en-US" smtClean="0"/>
              <a:t>2016/8/31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A54D9-3D4C-43BB-9D27-415DFD0D2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727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6.jpeg"/><Relationship Id="rId7" Type="http://schemas.openxmlformats.org/officeDocument/2006/relationships/image" Target="../media/image2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3" Type="http://schemas.openxmlformats.org/officeDocument/2006/relationships/image" Target="../media/image22.jpeg"/><Relationship Id="rId7" Type="http://schemas.openxmlformats.org/officeDocument/2006/relationships/image" Target="../media/image2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eg"/><Relationship Id="rId3" Type="http://schemas.openxmlformats.org/officeDocument/2006/relationships/image" Target="../media/image30.jpeg"/><Relationship Id="rId7" Type="http://schemas.openxmlformats.org/officeDocument/2006/relationships/image" Target="../media/image3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eg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gif"/><Relationship Id="rId1" Type="http://schemas.microsoft.com/office/2007/relationships/media" Target="../media/media1.gi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8.png"/><Relationship Id="rId4" Type="http://schemas.openxmlformats.org/officeDocument/2006/relationships/image" Target="../media/image4.wmf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13.wmf"/><Relationship Id="rId3" Type="http://schemas.openxmlformats.org/officeDocument/2006/relationships/image" Target="../media/image15.emf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5" Type="http://schemas.openxmlformats.org/officeDocument/2006/relationships/image" Target="../media/image14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11.wmf"/><Relationship Id="rId14" Type="http://schemas.openxmlformats.org/officeDocument/2006/relationships/oleObject" Target="../embeddings/oleObject9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564904"/>
            <a:ext cx="3672408" cy="33012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2276872"/>
            <a:ext cx="8132440" cy="1656184"/>
          </a:xfrm>
        </p:spPr>
        <p:txBody>
          <a:bodyPr>
            <a:noAutofit/>
          </a:bodyPr>
          <a:lstStyle/>
          <a:p>
            <a:r>
              <a:rPr lang="en-US" altLang="zh-CN" sz="4800" dirty="0" err="1" smtClean="0">
                <a:latin typeface="Consolas" pitchFamily="49" charset="0"/>
                <a:ea typeface="黑体" pitchFamily="49" charset="-122"/>
                <a:cs typeface="Consolas" pitchFamily="49" charset="0"/>
              </a:rPr>
              <a:t>TensorFlow</a:t>
            </a:r>
            <a:r>
              <a:rPr lang="zh-CN" altLang="en-US" sz="4800" dirty="0" smtClean="0">
                <a:latin typeface="黑体" pitchFamily="49" charset="-122"/>
                <a:ea typeface="黑体" pitchFamily="49" charset="-122"/>
              </a:rPr>
              <a:t>上实现逻辑回归</a:t>
            </a:r>
            <a:endParaRPr lang="zh-CN" altLang="en-US" sz="4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87624" y="4365104"/>
            <a:ext cx="6400800" cy="1752600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3438128"/>
            <a:ext cx="2880320" cy="2589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677" y="260648"/>
            <a:ext cx="2880320" cy="25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17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1008112"/>
          </a:xfrm>
        </p:spPr>
        <p:txBody>
          <a:bodyPr/>
          <a:lstStyle/>
          <a:p>
            <a:pPr algn="l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需注意的问题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124744"/>
            <a:ext cx="8219256" cy="5400600"/>
          </a:xfrm>
        </p:spPr>
        <p:txBody>
          <a:bodyPr>
            <a:normAutofit/>
          </a:bodyPr>
          <a:lstStyle/>
          <a:p>
            <a:r>
              <a:rPr lang="en-US" altLang="zh-CN" sz="2800" dirty="0" err="1" smtClean="0">
                <a:latin typeface="Consolas" pitchFamily="49" charset="0"/>
                <a:ea typeface="黑体" pitchFamily="49" charset="-122"/>
                <a:cs typeface="Consolas" pitchFamily="49" charset="0"/>
              </a:rPr>
              <a:t>GradientDecentOptimizer</a:t>
            </a:r>
            <a:r>
              <a:rPr lang="zh-CN" altLang="en-US" sz="2800" dirty="0" smtClean="0">
                <a:latin typeface="Consolas" pitchFamily="49" charset="0"/>
                <a:ea typeface="黑体" pitchFamily="49" charset="-122"/>
                <a:cs typeface="Consolas" pitchFamily="49" charset="0"/>
              </a:rPr>
              <a:t>结果很差，尝试使用</a:t>
            </a:r>
            <a:r>
              <a:rPr lang="en-US" altLang="zh-CN" sz="2800" dirty="0" err="1" smtClean="0"/>
              <a:t>AdadeltaOptimizer</a:t>
            </a:r>
            <a:r>
              <a:rPr lang="zh-CN" altLang="en-US" sz="2800" dirty="0" smtClean="0"/>
              <a:t>。（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Optimizer that implements the </a:t>
            </a:r>
            <a:r>
              <a:rPr lang="en-US" altLang="zh-CN" sz="2800" dirty="0" err="1"/>
              <a:t>Adadelta</a:t>
            </a:r>
            <a:r>
              <a:rPr lang="en-US" altLang="zh-CN" sz="2800" dirty="0"/>
              <a:t> algorithm</a:t>
            </a:r>
            <a:r>
              <a:rPr lang="en-US" altLang="zh-CN" sz="2800" dirty="0" smtClean="0"/>
              <a:t>.  http://arxiv.org/pdf/1212.5701v1.pdf  </a:t>
            </a:r>
            <a:r>
              <a:rPr lang="zh-CN" altLang="en-US" sz="2800" dirty="0" smtClean="0"/>
              <a:t>）</a:t>
            </a:r>
            <a:endParaRPr lang="en-US" altLang="zh-CN" sz="2800" dirty="0"/>
          </a:p>
          <a:p>
            <a:pPr marL="0" indent="0">
              <a:buNone/>
            </a:pPr>
            <a:endParaRPr lang="en-US" altLang="zh-CN" sz="2200" dirty="0" smtClean="0">
              <a:latin typeface="Consolas" pitchFamily="49" charset="0"/>
              <a:ea typeface="黑体" pitchFamily="49" charset="-122"/>
              <a:cs typeface="Consolas" pitchFamily="49" charset="0"/>
            </a:endParaRPr>
          </a:p>
          <a:p>
            <a:r>
              <a:rPr lang="zh-CN" altLang="en-US" sz="2800" dirty="0" smtClean="0">
                <a:latin typeface="Consolas" pitchFamily="49" charset="0"/>
                <a:ea typeface="黑体" pitchFamily="49" charset="-122"/>
                <a:cs typeface="Consolas" pitchFamily="49" charset="0"/>
              </a:rPr>
              <a:t>初始参数的设置，可能会影响效果。</a:t>
            </a:r>
            <a:endParaRPr lang="en-US" altLang="zh-CN" sz="2800" dirty="0" smtClean="0">
              <a:latin typeface="Consolas" pitchFamily="49" charset="0"/>
              <a:ea typeface="黑体" pitchFamily="49" charset="-122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Consolas" pitchFamily="49" charset="0"/>
                <a:ea typeface="黑体" pitchFamily="49" charset="-122"/>
                <a:cs typeface="Consolas" pitchFamily="49" charset="0"/>
              </a:rPr>
              <a:t>theta = </a:t>
            </a:r>
            <a:r>
              <a:rPr lang="en-US" altLang="zh-CN" sz="2000" dirty="0" err="1" smtClean="0">
                <a:latin typeface="Consolas" pitchFamily="49" charset="0"/>
                <a:ea typeface="黑体" pitchFamily="49" charset="-122"/>
                <a:cs typeface="Consolas" pitchFamily="49" charset="0"/>
              </a:rPr>
              <a:t>tf.Variable</a:t>
            </a:r>
            <a:r>
              <a:rPr lang="en-US" altLang="zh-CN" sz="2000" dirty="0" smtClean="0">
                <a:latin typeface="Consolas" pitchFamily="49" charset="0"/>
                <a:ea typeface="黑体" pitchFamily="49" charset="-122"/>
                <a:cs typeface="Consolas" pitchFamily="49" charset="0"/>
              </a:rPr>
              <a:t>(</a:t>
            </a:r>
            <a:r>
              <a:rPr lang="en-US" altLang="zh-CN" sz="2000" dirty="0" err="1" smtClean="0">
                <a:latin typeface="Consolas" pitchFamily="49" charset="0"/>
                <a:ea typeface="黑体" pitchFamily="49" charset="-122"/>
                <a:cs typeface="Consolas" pitchFamily="49" charset="0"/>
              </a:rPr>
              <a:t>tf.zeros</a:t>
            </a:r>
            <a:r>
              <a:rPr lang="en-US" altLang="zh-CN" sz="2000" dirty="0" smtClean="0">
                <a:latin typeface="Consolas" pitchFamily="49" charset="0"/>
                <a:ea typeface="黑体" pitchFamily="49" charset="-122"/>
                <a:cs typeface="Consolas" pitchFamily="49" charset="0"/>
              </a:rPr>
              <a:t>(shape, "float"))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Consolas" pitchFamily="49" charset="0"/>
                <a:ea typeface="黑体" pitchFamily="49" charset="-122"/>
                <a:cs typeface="Consolas" pitchFamily="49" charset="0"/>
              </a:rPr>
              <a:t>theta = </a:t>
            </a:r>
            <a:r>
              <a:rPr lang="en-US" altLang="zh-CN" sz="2000" dirty="0" err="1" smtClean="0">
                <a:latin typeface="Consolas" pitchFamily="49" charset="0"/>
                <a:ea typeface="黑体" pitchFamily="49" charset="-122"/>
                <a:cs typeface="Consolas" pitchFamily="49" charset="0"/>
              </a:rPr>
              <a:t>tf.Variable</a:t>
            </a:r>
            <a:r>
              <a:rPr lang="en-US" altLang="zh-CN" sz="2000" dirty="0" smtClean="0">
                <a:latin typeface="Consolas" pitchFamily="49" charset="0"/>
                <a:ea typeface="黑体" pitchFamily="49" charset="-122"/>
                <a:cs typeface="Consolas" pitchFamily="49" charset="0"/>
              </a:rPr>
              <a:t>(</a:t>
            </a:r>
            <a:r>
              <a:rPr lang="en-US" altLang="zh-CN" sz="2000" dirty="0" err="1" smtClean="0">
                <a:latin typeface="Consolas" pitchFamily="49" charset="0"/>
                <a:ea typeface="黑体" pitchFamily="49" charset="-122"/>
                <a:cs typeface="Consolas" pitchFamily="49" charset="0"/>
              </a:rPr>
              <a:t>tf.random_uniform</a:t>
            </a:r>
            <a:r>
              <a:rPr lang="en-US" altLang="zh-CN" sz="2000" dirty="0" smtClean="0">
                <a:latin typeface="Consolas" pitchFamily="49" charset="0"/>
                <a:ea typeface="黑体" pitchFamily="49" charset="-122"/>
                <a:cs typeface="Consolas" pitchFamily="49" charset="0"/>
              </a:rPr>
              <a:t>(shape, -1.0, 1.0))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Consolas" pitchFamily="49" charset="0"/>
                <a:ea typeface="黑体" pitchFamily="49" charset="-122"/>
                <a:cs typeface="Consolas" pitchFamily="49" charset="0"/>
              </a:rPr>
              <a:t>theta = </a:t>
            </a:r>
            <a:r>
              <a:rPr lang="en-US" altLang="zh-CN" sz="2000" dirty="0" err="1" smtClean="0">
                <a:latin typeface="Consolas" pitchFamily="49" charset="0"/>
                <a:ea typeface="黑体" pitchFamily="49" charset="-122"/>
                <a:cs typeface="Consolas" pitchFamily="49" charset="0"/>
              </a:rPr>
              <a:t>tf.Variable</a:t>
            </a:r>
            <a:r>
              <a:rPr lang="en-US" altLang="zh-CN" sz="2000" dirty="0" smtClean="0">
                <a:latin typeface="Consolas" pitchFamily="49" charset="0"/>
                <a:ea typeface="黑体" pitchFamily="49" charset="-122"/>
                <a:cs typeface="Consolas" pitchFamily="49" charset="0"/>
              </a:rPr>
              <a:t>(</a:t>
            </a:r>
            <a:r>
              <a:rPr lang="en-US" altLang="zh-CN" sz="2000" dirty="0" err="1" smtClean="0">
                <a:latin typeface="Consolas" pitchFamily="49" charset="0"/>
                <a:ea typeface="黑体" pitchFamily="49" charset="-122"/>
                <a:cs typeface="Consolas" pitchFamily="49" charset="0"/>
              </a:rPr>
              <a:t>tf.random_normal</a:t>
            </a:r>
            <a:r>
              <a:rPr lang="en-US" altLang="zh-CN" sz="2000" dirty="0" smtClean="0">
                <a:latin typeface="Consolas" pitchFamily="49" charset="0"/>
                <a:ea typeface="黑体" pitchFamily="49" charset="-122"/>
                <a:cs typeface="Consolas" pitchFamily="49" charset="0"/>
              </a:rPr>
              <a:t>(shape, </a:t>
            </a:r>
            <a:r>
              <a:rPr lang="en-US" altLang="zh-CN" sz="2000" dirty="0" err="1" smtClean="0">
                <a:latin typeface="Consolas" pitchFamily="49" charset="0"/>
                <a:ea typeface="黑体" pitchFamily="49" charset="-122"/>
                <a:cs typeface="Consolas" pitchFamily="49" charset="0"/>
              </a:rPr>
              <a:t>stddev</a:t>
            </a:r>
            <a:r>
              <a:rPr lang="en-US" altLang="zh-CN" sz="2000" dirty="0" smtClean="0">
                <a:latin typeface="Consolas" pitchFamily="49" charset="0"/>
                <a:ea typeface="黑体" pitchFamily="49" charset="-122"/>
                <a:cs typeface="Consolas" pitchFamily="49" charset="0"/>
              </a:rPr>
              <a:t>=0.01))</a:t>
            </a:r>
          </a:p>
          <a:p>
            <a:pPr marL="0" indent="0">
              <a:buNone/>
            </a:pPr>
            <a:endParaRPr lang="en-US" altLang="zh-CN" sz="2200" dirty="0">
              <a:latin typeface="Consolas" pitchFamily="49" charset="0"/>
              <a:ea typeface="黑体" pitchFamily="49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918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44624"/>
            <a:ext cx="3022146" cy="222220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2000" dirty="0" err="1" smtClean="0"/>
              <a:t>GradientDescentOptimizer</a:t>
            </a:r>
            <a:r>
              <a:rPr lang="en-US" altLang="zh-CN" sz="2000" dirty="0" smtClean="0"/>
              <a:t>(0.000001)</a:t>
            </a:r>
          </a:p>
        </p:txBody>
      </p:sp>
      <p:pic>
        <p:nvPicPr>
          <p:cNvPr id="5122" name="Picture 2" descr="C:\Users\di.zhao\Desktop\TF\2\Iteration-Cos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649" y="2243831"/>
            <a:ext cx="3024337" cy="2268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di.zhao\Desktop\TF\2\Iteration-Precisio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048" y="2243107"/>
            <a:ext cx="2999723" cy="2249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di.zhao\Desktop\TF\6\Iteration-Precision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986" y="-1419"/>
            <a:ext cx="2993666" cy="224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di.zhao\Desktop\TF\6\Iteration-Cost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650" y="-1419"/>
            <a:ext cx="3024336" cy="226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95536" y="2567868"/>
            <a:ext cx="2592287" cy="1944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2000" dirty="0" err="1" smtClean="0"/>
              <a:t>AdadeltaOptimizer</a:t>
            </a:r>
            <a:r>
              <a:rPr lang="en-US" altLang="zh-CN" sz="2000" dirty="0" smtClean="0"/>
              <a:t>(0.1)</a:t>
            </a:r>
          </a:p>
        </p:txBody>
      </p:sp>
      <p:pic>
        <p:nvPicPr>
          <p:cNvPr id="5126" name="Picture 6" descr="C:\Users\di.zhao\Desktop\TF\1\Iteration-Cost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650" y="4512084"/>
            <a:ext cx="3016746" cy="2262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7" descr="C:\Users\di.zhao\Desktop\TF\1\Iteration-Precision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1675" y="4492899"/>
            <a:ext cx="3042325" cy="2281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内容占位符 2"/>
          <p:cNvSpPr txBox="1">
            <a:spLocks/>
          </p:cNvSpPr>
          <p:nvPr/>
        </p:nvSpPr>
        <p:spPr>
          <a:xfrm>
            <a:off x="96565" y="4689177"/>
            <a:ext cx="2891259" cy="1944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2000" dirty="0" err="1" smtClean="0"/>
              <a:t>AdadeltaOptimizer</a:t>
            </a:r>
            <a:r>
              <a:rPr lang="en-US" altLang="zh-CN" sz="2000" dirty="0" smtClean="0"/>
              <a:t>(0.05)</a:t>
            </a:r>
          </a:p>
        </p:txBody>
      </p:sp>
    </p:spTree>
    <p:extLst>
      <p:ext uri="{BB962C8B-B14F-4D97-AF65-F5344CB8AC3E}">
        <p14:creationId xmlns:p14="http://schemas.microsoft.com/office/powerpoint/2010/main" val="1432869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2"/>
          <p:cNvSpPr txBox="1">
            <a:spLocks/>
          </p:cNvSpPr>
          <p:nvPr/>
        </p:nvSpPr>
        <p:spPr>
          <a:xfrm>
            <a:off x="228699" y="4653136"/>
            <a:ext cx="3263181" cy="1944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2000" dirty="0" err="1" smtClean="0"/>
              <a:t>AdadeltaOptimizer</a:t>
            </a:r>
            <a:r>
              <a:rPr lang="en-US" altLang="zh-CN" sz="2000" dirty="0" smtClean="0"/>
              <a:t>(0.75)</a:t>
            </a:r>
          </a:p>
        </p:txBody>
      </p:sp>
      <p:pic>
        <p:nvPicPr>
          <p:cNvPr id="5126" name="Picture 6" descr="C:\Users\di.zhao\Desktop\TF\1\Iteration-Cos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933" y="69468"/>
            <a:ext cx="2941520" cy="2206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7" descr="C:\Users\di.zhao\Desktop\TF\1\Iteration-Precisio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276" y="69468"/>
            <a:ext cx="3133455" cy="2350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内容占位符 2"/>
          <p:cNvSpPr txBox="1">
            <a:spLocks/>
          </p:cNvSpPr>
          <p:nvPr/>
        </p:nvSpPr>
        <p:spPr>
          <a:xfrm>
            <a:off x="251519" y="149098"/>
            <a:ext cx="3240361" cy="1944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2000" dirty="0" err="1" smtClean="0"/>
              <a:t>AdadeltaOptimizer</a:t>
            </a:r>
            <a:r>
              <a:rPr lang="en-US" altLang="zh-CN" sz="2000" dirty="0" smtClean="0"/>
              <a:t>(0.05)</a:t>
            </a:r>
          </a:p>
          <a:p>
            <a:pPr marL="0" indent="0">
              <a:buNone/>
            </a:pPr>
            <a:endParaRPr lang="en-US" altLang="zh-CN" sz="2000" dirty="0" smtClean="0"/>
          </a:p>
        </p:txBody>
      </p:sp>
      <p:pic>
        <p:nvPicPr>
          <p:cNvPr id="6146" name="Picture 2" descr="C:\Users\di.zhao\Desktop\TF\3\Iteration-Cost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933" y="2254647"/>
            <a:ext cx="3130448" cy="234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di.zhao\Desktop\TF\3\Iteration-Precision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001" y="2340719"/>
            <a:ext cx="3176540" cy="238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内容占位符 2"/>
          <p:cNvSpPr txBox="1">
            <a:spLocks/>
          </p:cNvSpPr>
          <p:nvPr/>
        </p:nvSpPr>
        <p:spPr>
          <a:xfrm>
            <a:off x="264517" y="2472868"/>
            <a:ext cx="3227363" cy="1944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2000" dirty="0" err="1" smtClean="0"/>
              <a:t>AdadeltaOptimizer</a:t>
            </a:r>
            <a:r>
              <a:rPr lang="en-US" altLang="zh-CN" sz="2000" dirty="0" smtClean="0"/>
              <a:t>(0.05)</a:t>
            </a:r>
          </a:p>
        </p:txBody>
      </p:sp>
      <p:pic>
        <p:nvPicPr>
          <p:cNvPr id="6148" name="Picture 4" descr="C:\Users\di.zhao\Desktop\TF\5\Iteration-Cost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4898" y="4546138"/>
            <a:ext cx="3082483" cy="231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C:\Users\di.zhao\Desktop\TF\5\Iteration-Precision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4880" y="4653136"/>
            <a:ext cx="2942246" cy="2206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8775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/>
          <p:cNvSpPr txBox="1">
            <a:spLocks/>
          </p:cNvSpPr>
          <p:nvPr/>
        </p:nvSpPr>
        <p:spPr>
          <a:xfrm>
            <a:off x="184890" y="24880"/>
            <a:ext cx="4171085" cy="1171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 err="1" smtClean="0"/>
              <a:t>AdadeltaOptimizer</a:t>
            </a:r>
            <a:r>
              <a:rPr lang="en-US" altLang="zh-CN" sz="1800" dirty="0" smtClean="0"/>
              <a:t>(0.05)     </a:t>
            </a:r>
          </a:p>
          <a:p>
            <a:pPr marL="0" indent="0">
              <a:buNone/>
            </a:pPr>
            <a:r>
              <a:rPr lang="en-US" altLang="zh-CN" sz="1800" dirty="0" smtClean="0"/>
              <a:t>theta </a:t>
            </a:r>
            <a:r>
              <a:rPr lang="en-US" altLang="zh-CN" sz="1800" dirty="0"/>
              <a:t>= </a:t>
            </a:r>
            <a:r>
              <a:rPr lang="en-US" altLang="zh-CN" sz="1800" dirty="0" err="1"/>
              <a:t>tf.Variable</a:t>
            </a:r>
            <a:r>
              <a:rPr lang="en-US" altLang="zh-CN" sz="1800" dirty="0"/>
              <a:t>(</a:t>
            </a:r>
            <a:r>
              <a:rPr lang="en-US" altLang="zh-CN" sz="1800" dirty="0" err="1"/>
              <a:t>tf.zeros</a:t>
            </a:r>
            <a:r>
              <a:rPr lang="en-US" altLang="zh-CN" sz="1800" dirty="0"/>
              <a:t>([9, 1], "float"))</a:t>
            </a:r>
            <a:endParaRPr lang="zh-CN" altLang="en-US" sz="1800" dirty="0"/>
          </a:p>
        </p:txBody>
      </p:sp>
      <p:pic>
        <p:nvPicPr>
          <p:cNvPr id="7170" name="Picture 2" descr="C:\Users\di.zhao\Desktop\TF\4\Iteration-Cos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90" y="790625"/>
            <a:ext cx="3576011" cy="268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di.zhao\Desktop\TF\4\Iteration-Precisi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91" y="3442943"/>
            <a:ext cx="3576011" cy="268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内容占位符 2"/>
          <p:cNvSpPr txBox="1">
            <a:spLocks/>
          </p:cNvSpPr>
          <p:nvPr/>
        </p:nvSpPr>
        <p:spPr>
          <a:xfrm>
            <a:off x="4427984" y="260648"/>
            <a:ext cx="4716016" cy="4608512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zh-CN" sz="2400" b="1" dirty="0" smtClean="0"/>
          </a:p>
          <a:p>
            <a:pPr marL="0" indent="0">
              <a:buNone/>
            </a:pPr>
            <a:r>
              <a:rPr lang="en-US" altLang="zh-CN" sz="9600" b="1" dirty="0" err="1" smtClean="0"/>
              <a:t>Scikit</a:t>
            </a:r>
            <a:r>
              <a:rPr lang="en-US" altLang="zh-CN" sz="9600" b="1" dirty="0" smtClean="0"/>
              <a:t>-learn </a:t>
            </a:r>
            <a:r>
              <a:rPr lang="zh-CN" altLang="en-US" sz="9600" b="1" dirty="0" smtClean="0"/>
              <a:t>结果：</a:t>
            </a:r>
            <a:endParaRPr lang="en-US" altLang="zh-CN" sz="9600" b="1" dirty="0" smtClean="0"/>
          </a:p>
          <a:p>
            <a:pPr marL="0" indent="0">
              <a:buNone/>
            </a:pPr>
            <a:endParaRPr lang="en-US" altLang="zh-CN" sz="7200" dirty="0"/>
          </a:p>
          <a:p>
            <a:pPr marL="0" indent="0">
              <a:buNone/>
            </a:pPr>
            <a:r>
              <a:rPr lang="en-US" altLang="zh-CN" sz="7200" dirty="0" smtClean="0">
                <a:latin typeface="Consolas" pitchFamily="49" charset="0"/>
                <a:cs typeface="Consolas" pitchFamily="49" charset="0"/>
              </a:rPr>
              <a:t>max-</a:t>
            </a:r>
            <a:r>
              <a:rPr lang="en-US" altLang="zh-CN" sz="7200" dirty="0" err="1" smtClean="0">
                <a:latin typeface="Consolas" pitchFamily="49" charset="0"/>
                <a:cs typeface="Consolas" pitchFamily="49" charset="0"/>
              </a:rPr>
              <a:t>dep</a:t>
            </a:r>
            <a:r>
              <a:rPr lang="en-US" altLang="zh-CN" sz="7200" dirty="0" smtClean="0">
                <a:latin typeface="Consolas" pitchFamily="49" charset="0"/>
                <a:cs typeface="Consolas" pitchFamily="49" charset="0"/>
              </a:rPr>
              <a:t> = 3:</a:t>
            </a:r>
          </a:p>
          <a:p>
            <a:pPr marL="0" indent="0">
              <a:buNone/>
            </a:pPr>
            <a:r>
              <a:rPr lang="en-US" altLang="zh-CN" sz="7200" dirty="0" smtClean="0">
                <a:latin typeface="Consolas" pitchFamily="49" charset="0"/>
                <a:cs typeface="Consolas" pitchFamily="49" charset="0"/>
              </a:rPr>
              <a:t>predict precision:  0.762711864407</a:t>
            </a:r>
          </a:p>
          <a:p>
            <a:pPr marL="0" indent="0">
              <a:buNone/>
            </a:pPr>
            <a:r>
              <a:rPr lang="en-US" altLang="zh-CN" sz="7200" dirty="0" smtClean="0">
                <a:latin typeface="Consolas" pitchFamily="49" charset="0"/>
                <a:cs typeface="Consolas" pitchFamily="49" charset="0"/>
              </a:rPr>
              <a:t>max-</a:t>
            </a:r>
            <a:r>
              <a:rPr lang="en-US" altLang="zh-CN" sz="7200" dirty="0" err="1" smtClean="0">
                <a:latin typeface="Consolas" pitchFamily="49" charset="0"/>
                <a:cs typeface="Consolas" pitchFamily="49" charset="0"/>
              </a:rPr>
              <a:t>dep</a:t>
            </a:r>
            <a:r>
              <a:rPr lang="en-US" altLang="zh-CN" sz="7200" dirty="0" smtClean="0">
                <a:latin typeface="Consolas" pitchFamily="49" charset="0"/>
                <a:cs typeface="Consolas" pitchFamily="49" charset="0"/>
              </a:rPr>
              <a:t> = 5:</a:t>
            </a:r>
          </a:p>
          <a:p>
            <a:pPr marL="0" indent="0">
              <a:buNone/>
            </a:pPr>
            <a:r>
              <a:rPr lang="en-US" altLang="zh-CN" sz="7200" dirty="0" smtClean="0">
                <a:latin typeface="Consolas" pitchFamily="49" charset="0"/>
                <a:cs typeface="Consolas" pitchFamily="49" charset="0"/>
              </a:rPr>
              <a:t>predict precision:  0.745762711864</a:t>
            </a:r>
          </a:p>
          <a:p>
            <a:pPr marL="0" indent="0">
              <a:buNone/>
            </a:pPr>
            <a:endParaRPr lang="en-US" altLang="zh-CN" sz="72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zh-CN" sz="7200" dirty="0" smtClean="0">
                <a:latin typeface="Consolas" pitchFamily="49" charset="0"/>
                <a:cs typeface="Consolas" pitchFamily="49" charset="0"/>
              </a:rPr>
              <a:t>Bayesian result:</a:t>
            </a:r>
          </a:p>
          <a:p>
            <a:pPr marL="0" indent="0">
              <a:buNone/>
            </a:pPr>
            <a:r>
              <a:rPr lang="en-US" altLang="zh-CN" sz="7200" dirty="0" smtClean="0">
                <a:latin typeface="Consolas" pitchFamily="49" charset="0"/>
                <a:cs typeface="Consolas" pitchFamily="49" charset="0"/>
              </a:rPr>
              <a:t>predict precision:  0.78813559322</a:t>
            </a:r>
          </a:p>
          <a:p>
            <a:pPr marL="0" indent="0">
              <a:buNone/>
            </a:pPr>
            <a:r>
              <a:rPr lang="en-US" altLang="zh-CN" sz="7200" dirty="0" smtClean="0">
                <a:latin typeface="Consolas" pitchFamily="49" charset="0"/>
                <a:cs typeface="Consolas" pitchFamily="49" charset="0"/>
              </a:rPr>
              <a:t>variant: 0.16028900957</a:t>
            </a:r>
          </a:p>
          <a:p>
            <a:pPr marL="0" indent="0">
              <a:buNone/>
            </a:pPr>
            <a:endParaRPr lang="en-US" altLang="zh-CN" sz="72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zh-CN" sz="7200" dirty="0" smtClean="0">
                <a:latin typeface="Consolas" pitchFamily="49" charset="0"/>
                <a:cs typeface="Consolas" pitchFamily="49" charset="0"/>
              </a:rPr>
              <a:t>logistic regression result:</a:t>
            </a:r>
          </a:p>
          <a:p>
            <a:pPr marL="0" indent="0">
              <a:buNone/>
            </a:pPr>
            <a:r>
              <a:rPr lang="en-US" altLang="zh-CN" sz="7200" dirty="0" smtClean="0">
                <a:latin typeface="Consolas" pitchFamily="49" charset="0"/>
                <a:cs typeface="Consolas" pitchFamily="49" charset="0"/>
              </a:rPr>
              <a:t>predict precision:  0.771186440678</a:t>
            </a:r>
          </a:p>
          <a:p>
            <a:pPr marL="0" indent="0">
              <a:buNone/>
            </a:pPr>
            <a:r>
              <a:rPr lang="en-US" altLang="zh-CN" sz="7200" dirty="0" smtClean="0">
                <a:latin typeface="Consolas" pitchFamily="49" charset="0"/>
                <a:cs typeface="Consolas" pitchFamily="49" charset="0"/>
              </a:rPr>
              <a:t>variant: 0.216923076923</a:t>
            </a:r>
            <a:endParaRPr lang="zh-CN" altLang="en-US" sz="7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6292631"/>
            <a:ext cx="2895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Precision</a:t>
            </a:r>
            <a:r>
              <a:rPr lang="zh-CN" altLang="en-US" dirty="0" smtClean="0"/>
              <a:t>： </a:t>
            </a:r>
            <a:r>
              <a:rPr lang="en-US" altLang="zh-CN" dirty="0"/>
              <a:t>0.754237288136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0852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147248" cy="5649491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Learning rate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过小收敛速度过慢；过大则容易不收敛。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尝试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使用可变的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learning rate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。</a:t>
            </a:r>
            <a:r>
              <a:rPr lang="en-US" altLang="zh-CN" dirty="0" err="1" smtClean="0">
                <a:latin typeface="黑体" pitchFamily="49" charset="-122"/>
                <a:ea typeface="黑体" pitchFamily="49" charset="-122"/>
              </a:rPr>
              <a:t>TensorFlow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的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Optimizer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可以使用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tensor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作为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learning rate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参数。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r>
              <a:rPr lang="en-US" altLang="zh-CN" sz="2400" dirty="0" err="1" smtClean="0">
                <a:latin typeface="Consolas" pitchFamily="49" charset="0"/>
                <a:cs typeface="Consolas" pitchFamily="49" charset="0"/>
              </a:rPr>
              <a:t>learningRate</a:t>
            </a:r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 = cost * 0.0005</a:t>
            </a:r>
          </a:p>
          <a:p>
            <a:pPr marL="0" indent="0">
              <a:buNone/>
            </a:pPr>
            <a:r>
              <a:rPr lang="zh-CN" altLang="en-US" sz="2400" dirty="0" smtClean="0">
                <a:latin typeface="Consolas" pitchFamily="49" charset="0"/>
                <a:cs typeface="Consolas" pitchFamily="49" charset="0"/>
              </a:rPr>
              <a:t>    </a:t>
            </a:r>
            <a:endParaRPr lang="zh-CN" altLang="en-US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zh-CN" sz="2400" dirty="0" err="1" smtClean="0">
                <a:latin typeface="Consolas" pitchFamily="49" charset="0"/>
                <a:cs typeface="Consolas" pitchFamily="49" charset="0"/>
              </a:rPr>
              <a:t>train_op</a:t>
            </a:r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4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zh-CN" sz="2400" dirty="0" err="1">
                <a:latin typeface="Consolas" pitchFamily="49" charset="0"/>
                <a:cs typeface="Consolas" pitchFamily="49" charset="0"/>
              </a:rPr>
              <a:t>tf.train.AdadeltaOptimizer</a:t>
            </a:r>
            <a:r>
              <a:rPr lang="en-US" altLang="zh-CN" sz="2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2400" dirty="0" err="1">
                <a:latin typeface="Consolas" pitchFamily="49" charset="0"/>
                <a:cs typeface="Consolas" pitchFamily="49" charset="0"/>
              </a:rPr>
              <a:t>learningRate</a:t>
            </a:r>
            <a:r>
              <a:rPr lang="en-US" altLang="zh-CN" sz="2400" dirty="0">
                <a:latin typeface="Consolas" pitchFamily="49" charset="0"/>
                <a:cs typeface="Consolas" pitchFamily="49" charset="0"/>
              </a:rPr>
              <a:t>).minimize(cost)</a:t>
            </a:r>
            <a:endParaRPr lang="zh-CN" altLang="en-US" sz="2400" dirty="0">
              <a:latin typeface="Consolas" pitchFamily="49" charset="0"/>
              <a:ea typeface="黑体" pitchFamily="49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609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/>
          <p:cNvSpPr txBox="1">
            <a:spLocks/>
          </p:cNvSpPr>
          <p:nvPr/>
        </p:nvSpPr>
        <p:spPr>
          <a:xfrm>
            <a:off x="57905" y="116632"/>
            <a:ext cx="2347057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 err="1" smtClean="0"/>
              <a:t>learningRate</a:t>
            </a:r>
            <a:r>
              <a:rPr lang="en-US" altLang="zh-CN" sz="2000" dirty="0" smtClean="0"/>
              <a:t> = cost * 0.001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err="1" smtClean="0"/>
              <a:t>AdadeltaOptimizer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learningRate</a:t>
            </a:r>
            <a:r>
              <a:rPr lang="en-US" altLang="zh-CN" sz="2000" dirty="0" smtClean="0"/>
              <a:t>)</a:t>
            </a:r>
          </a:p>
        </p:txBody>
      </p:sp>
      <p:pic>
        <p:nvPicPr>
          <p:cNvPr id="8194" name="Picture 2" descr="C:\Users\di.zhao\Desktop\TF\8\Iteration-Cos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688" y="1"/>
            <a:ext cx="3131839" cy="234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di.zhao\Desktop\TF\8\Iteration-Precisio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103" y="1"/>
            <a:ext cx="3251418" cy="2438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\Users\di.zhao\Desktop\TF\9\Iteration-Cost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231" y="2348881"/>
            <a:ext cx="3168352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C:\Users\di.zhao\Desktop\TF\9\Iteration-Precision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339" y="2374844"/>
            <a:ext cx="3237472" cy="2428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内容占位符 2"/>
          <p:cNvSpPr txBox="1">
            <a:spLocks/>
          </p:cNvSpPr>
          <p:nvPr/>
        </p:nvSpPr>
        <p:spPr>
          <a:xfrm>
            <a:off x="44921" y="2592649"/>
            <a:ext cx="2360041" cy="2343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 err="1" smtClean="0"/>
              <a:t>learningRate</a:t>
            </a:r>
            <a:r>
              <a:rPr lang="en-US" altLang="zh-CN" sz="2000" dirty="0" smtClean="0"/>
              <a:t> = cost * 0.005</a:t>
            </a:r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err="1" smtClean="0"/>
              <a:t>AdadeltaOptimizer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learningRate</a:t>
            </a:r>
            <a:r>
              <a:rPr lang="en-US" altLang="zh-CN" sz="2000" dirty="0" smtClean="0"/>
              <a:t>)</a:t>
            </a:r>
          </a:p>
        </p:txBody>
      </p:sp>
      <p:pic>
        <p:nvPicPr>
          <p:cNvPr id="8198" name="Picture 6" descr="C:\Users\di.zhao\Desktop\TF\10\Iteration-Cost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061" y="4657954"/>
            <a:ext cx="2946746" cy="221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9" name="Picture 7" descr="C:\Users\di.zhao\Desktop\TF\10\Iteration-Precision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306" y="4761779"/>
            <a:ext cx="2808312" cy="2106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44921" y="5393652"/>
            <a:ext cx="2496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AdadeltaOptimizer</a:t>
            </a:r>
            <a:r>
              <a:rPr lang="en-US" altLang="zh-CN" dirty="0" smtClean="0"/>
              <a:t>(0.05)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1208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563072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经验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Autofit/>
          </a:bodyPr>
          <a:lstStyle/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输出预测精度和方差（绘制曲线图）。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观察方差是否随迭代减小，以及减小的速度：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不再减小：收敛？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Local minimum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？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增大：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step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过大？模型不好？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减小：尚未收敛？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精度随迭代增大？减小？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调整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learning rate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和初始参数等。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最好不要自己去实现算法。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良好的心理素质。多尝试。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marL="0" lvl="1" indent="0">
              <a:buNone/>
            </a:pP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710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b="1" dirty="0" err="1">
                <a:latin typeface="黑体" pitchFamily="49" charset="-122"/>
                <a:ea typeface="黑体" pitchFamily="49" charset="-122"/>
              </a:rPr>
              <a:t>TensorFlow</a:t>
            </a: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简介</a:t>
            </a:r>
            <a:br>
              <a:rPr lang="zh-CN" altLang="en-US" b="1" dirty="0">
                <a:latin typeface="黑体" pitchFamily="49" charset="-122"/>
                <a:ea typeface="黑体" pitchFamily="49" charset="-122"/>
              </a:rPr>
            </a:b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268760"/>
            <a:ext cx="5688632" cy="5112568"/>
          </a:xfrm>
        </p:spPr>
        <p:txBody>
          <a:bodyPr>
            <a:normAutofit/>
          </a:bodyPr>
          <a:lstStyle/>
          <a:p>
            <a:r>
              <a:rPr lang="en-US" altLang="zh-CN" sz="2800" dirty="0" err="1">
                <a:latin typeface="黑体" pitchFamily="49" charset="-122"/>
                <a:ea typeface="黑体" pitchFamily="49" charset="-122"/>
              </a:rPr>
              <a:t>TensorFlow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是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Google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在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2015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年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11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月份开源的人工智能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系统。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800" dirty="0" err="1" smtClean="0">
                <a:latin typeface="黑体" pitchFamily="49" charset="-122"/>
                <a:ea typeface="黑体" pitchFamily="49" charset="-122"/>
              </a:rPr>
              <a:t>TensorFlow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使用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数据流图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(data flow graphs)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技术来进行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数值计算。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数据流图中的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节点代表数学运算；图的边代表节点之间传送的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多维数组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tensors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 。通过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简单的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API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调用，可以在多个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CPU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GPU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上进行数值计算。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  <a:p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5" name="tensors_flowing.gif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516216" y="1484784"/>
            <a:ext cx="24003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432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8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编程模型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/>
            </a:r>
            <a:br>
              <a:rPr lang="zh-CN" altLang="en-US" b="1" dirty="0">
                <a:latin typeface="黑体" pitchFamily="49" charset="-122"/>
                <a:ea typeface="黑体" pitchFamily="49" charset="-122"/>
              </a:rPr>
            </a:b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将计算流程表示成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图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数据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表示为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tensor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使用</a:t>
            </a: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Variables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来保持状态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信息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通过</a:t>
            </a: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Sessions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来执行图计算</a:t>
            </a:r>
          </a:p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分别使用</a:t>
            </a: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feeds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和</a:t>
            </a: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fetches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来填充数据和抓取任意的操作结果</a:t>
            </a:r>
          </a:p>
        </p:txBody>
      </p:sp>
    </p:spTree>
    <p:extLst>
      <p:ext uri="{BB962C8B-B14F-4D97-AF65-F5344CB8AC3E}">
        <p14:creationId xmlns:p14="http://schemas.microsoft.com/office/powerpoint/2010/main" val="254925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2458616" cy="805482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>
                <a:latin typeface="黑体" pitchFamily="49" charset="-122"/>
                <a:ea typeface="黑体" pitchFamily="49" charset="-122"/>
              </a:rPr>
              <a:t>安装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836712"/>
            <a:ext cx="8363272" cy="52174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200" dirty="0"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zh-CN" sz="1400" dirty="0">
                <a:latin typeface="黑体" pitchFamily="49" charset="-122"/>
                <a:ea typeface="黑体" pitchFamily="49" charset="-122"/>
              </a:rPr>
              <a:t>安装指南 </a:t>
            </a:r>
            <a:r>
              <a:rPr lang="en-US" altLang="zh-CN" sz="1400" dirty="0">
                <a:latin typeface="黑体" pitchFamily="49" charset="-122"/>
                <a:ea typeface="黑体" pitchFamily="49" charset="-122"/>
              </a:rPr>
              <a:t>https://www.tensorflow.org/versions/r0.10/get_started/index.html</a:t>
            </a:r>
            <a:r>
              <a:rPr lang="en-US" altLang="zh-CN" sz="1400" dirty="0" smtClean="0">
                <a:latin typeface="黑体" pitchFamily="49" charset="-122"/>
                <a:ea typeface="黑体" pitchFamily="49" charset="-122"/>
              </a:rPr>
              <a:t>)</a:t>
            </a:r>
            <a:endParaRPr lang="zh-CN" altLang="zh-CN" sz="1400" dirty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r>
              <a:rPr lang="en-US" altLang="zh-CN" sz="1400" dirty="0">
                <a:latin typeface="黑体" pitchFamily="49" charset="-122"/>
                <a:ea typeface="黑体" pitchFamily="49" charset="-122"/>
              </a:rPr>
              <a:t>1)</a:t>
            </a:r>
            <a:r>
              <a:rPr lang="zh-CN" altLang="zh-CN" sz="1400" dirty="0">
                <a:latin typeface="黑体" pitchFamily="49" charset="-122"/>
                <a:ea typeface="黑体" pitchFamily="49" charset="-122"/>
              </a:rPr>
              <a:t>安装</a:t>
            </a:r>
            <a:r>
              <a:rPr lang="en-US" altLang="zh-CN" sz="1400" dirty="0">
                <a:latin typeface="黑体" pitchFamily="49" charset="-122"/>
                <a:ea typeface="黑体" pitchFamily="49" charset="-122"/>
              </a:rPr>
              <a:t>Python</a:t>
            </a:r>
            <a:r>
              <a:rPr lang="zh-CN" altLang="zh-CN" sz="1400" dirty="0">
                <a:latin typeface="黑体" pitchFamily="49" charset="-122"/>
                <a:ea typeface="黑体" pitchFamily="49" charset="-122"/>
              </a:rPr>
              <a:t>和</a:t>
            </a:r>
            <a:r>
              <a:rPr lang="en-US" altLang="zh-CN" sz="1400" dirty="0" smtClean="0">
                <a:latin typeface="黑体" pitchFamily="49" charset="-122"/>
                <a:ea typeface="黑体" pitchFamily="49" charset="-122"/>
              </a:rPr>
              <a:t>pip</a:t>
            </a:r>
            <a:endParaRPr lang="zh-CN" altLang="zh-CN" sz="1400" dirty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r>
              <a:rPr lang="en-US" altLang="zh-CN" sz="1400" dirty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zh-CN" sz="1400" dirty="0">
                <a:latin typeface="黑体" pitchFamily="49" charset="-122"/>
                <a:ea typeface="黑体" pitchFamily="49" charset="-122"/>
              </a:rPr>
              <a:t>）按照</a:t>
            </a:r>
            <a:r>
              <a:rPr lang="en-US" altLang="zh-CN" sz="1400" dirty="0">
                <a:latin typeface="黑体" pitchFamily="49" charset="-122"/>
                <a:ea typeface="黑体" pitchFamily="49" charset="-122"/>
              </a:rPr>
              <a:t>python</a:t>
            </a:r>
            <a:r>
              <a:rPr lang="zh-CN" altLang="zh-CN" sz="1400" dirty="0">
                <a:latin typeface="黑体" pitchFamily="49" charset="-122"/>
                <a:ea typeface="黑体" pitchFamily="49" charset="-122"/>
              </a:rPr>
              <a:t>版本、平台和是否使用</a:t>
            </a:r>
            <a:r>
              <a:rPr lang="en-US" altLang="zh-CN" sz="1400" dirty="0">
                <a:latin typeface="黑体" pitchFamily="49" charset="-122"/>
                <a:ea typeface="黑体" pitchFamily="49" charset="-122"/>
              </a:rPr>
              <a:t>GPU</a:t>
            </a:r>
            <a:r>
              <a:rPr lang="zh-CN" altLang="zh-CN" sz="1400" dirty="0">
                <a:latin typeface="黑体" pitchFamily="49" charset="-122"/>
                <a:ea typeface="黑体" pitchFamily="49" charset="-122"/>
              </a:rPr>
              <a:t>，选择合适的</a:t>
            </a:r>
            <a:r>
              <a:rPr lang="en-US" altLang="zh-CN" sz="1400" dirty="0" err="1">
                <a:latin typeface="黑体" pitchFamily="49" charset="-122"/>
                <a:ea typeface="黑体" pitchFamily="49" charset="-122"/>
              </a:rPr>
              <a:t>bninary</a:t>
            </a:r>
            <a:r>
              <a:rPr lang="zh-CN" altLang="zh-CN" sz="1400" dirty="0">
                <a:latin typeface="黑体" pitchFamily="49" charset="-122"/>
                <a:ea typeface="黑体" pitchFamily="49" charset="-122"/>
              </a:rPr>
              <a:t>版本安装。（如果</a:t>
            </a:r>
            <a:r>
              <a:rPr lang="en-US" altLang="zh-CN" sz="1400" dirty="0">
                <a:latin typeface="黑体" pitchFamily="49" charset="-122"/>
                <a:ea typeface="黑体" pitchFamily="49" charset="-122"/>
              </a:rPr>
              <a:t>pip</a:t>
            </a:r>
            <a:r>
              <a:rPr lang="zh-CN" altLang="zh-CN" sz="1400" dirty="0">
                <a:latin typeface="黑体" pitchFamily="49" charset="-122"/>
                <a:ea typeface="黑体" pitchFamily="49" charset="-122"/>
              </a:rPr>
              <a:t>连接不上</a:t>
            </a:r>
            <a:r>
              <a:rPr lang="en-US" altLang="zh-CN" sz="1400" dirty="0" err="1">
                <a:latin typeface="黑体" pitchFamily="49" charset="-122"/>
                <a:ea typeface="黑体" pitchFamily="49" charset="-122"/>
              </a:rPr>
              <a:t>url</a:t>
            </a:r>
            <a:r>
              <a:rPr lang="zh-CN" altLang="zh-CN" sz="1400" dirty="0">
                <a:latin typeface="黑体" pitchFamily="49" charset="-122"/>
                <a:ea typeface="黑体" pitchFamily="49" charset="-122"/>
              </a:rPr>
              <a:t>可以先按照</a:t>
            </a:r>
            <a:r>
              <a:rPr lang="en-US" altLang="zh-CN" sz="1400" dirty="0" err="1">
                <a:latin typeface="黑体" pitchFamily="49" charset="-122"/>
                <a:ea typeface="黑体" pitchFamily="49" charset="-122"/>
              </a:rPr>
              <a:t>url</a:t>
            </a:r>
            <a:r>
              <a:rPr lang="zh-CN" altLang="zh-CN" sz="1400" dirty="0">
                <a:latin typeface="黑体" pitchFamily="49" charset="-122"/>
                <a:ea typeface="黑体" pitchFamily="49" charset="-122"/>
              </a:rPr>
              <a:t>把</a:t>
            </a:r>
            <a:r>
              <a:rPr lang="en-US" altLang="zh-CN" sz="1400" dirty="0">
                <a:latin typeface="黑体" pitchFamily="49" charset="-122"/>
                <a:ea typeface="黑体" pitchFamily="49" charset="-122"/>
              </a:rPr>
              <a:t>binary</a:t>
            </a:r>
            <a:r>
              <a:rPr lang="zh-CN" altLang="zh-CN" sz="1400" dirty="0">
                <a:latin typeface="黑体" pitchFamily="49" charset="-122"/>
                <a:ea typeface="黑体" pitchFamily="49" charset="-122"/>
              </a:rPr>
              <a:t>下载到本地，再</a:t>
            </a:r>
            <a:r>
              <a:rPr lang="en-US" altLang="zh-CN" sz="1400" dirty="0" err="1">
                <a:latin typeface="黑体" pitchFamily="49" charset="-122"/>
                <a:ea typeface="黑体" pitchFamily="49" charset="-122"/>
              </a:rPr>
              <a:t>sudo</a:t>
            </a:r>
            <a:r>
              <a:rPr lang="en-US" altLang="zh-CN" sz="1400" dirty="0">
                <a:latin typeface="黑体" pitchFamily="49" charset="-122"/>
                <a:ea typeface="黑体" pitchFamily="49" charset="-122"/>
              </a:rPr>
              <a:t> pip install --upgrade “</a:t>
            </a:r>
            <a:r>
              <a:rPr lang="zh-CN" altLang="zh-CN" sz="1400" dirty="0">
                <a:latin typeface="黑体" pitchFamily="49" charset="-122"/>
                <a:ea typeface="黑体" pitchFamily="49" charset="-122"/>
              </a:rPr>
              <a:t>本地文件路径</a:t>
            </a:r>
            <a:r>
              <a:rPr lang="en-US" altLang="zh-CN" sz="1400" dirty="0">
                <a:latin typeface="黑体" pitchFamily="49" charset="-122"/>
                <a:ea typeface="黑体" pitchFamily="49" charset="-122"/>
              </a:rPr>
              <a:t>”</a:t>
            </a:r>
            <a:r>
              <a:rPr lang="zh-CN" altLang="zh-CN" sz="1400" dirty="0" smtClean="0">
                <a:latin typeface="黑体" pitchFamily="49" charset="-122"/>
                <a:ea typeface="黑体" pitchFamily="49" charset="-122"/>
              </a:rPr>
              <a:t>）</a:t>
            </a:r>
            <a:endParaRPr lang="zh-CN" altLang="zh-CN" sz="1400" dirty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r>
              <a:rPr lang="en-US" altLang="zh-CN" sz="1400" dirty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zh-CN" sz="1400" dirty="0">
                <a:latin typeface="黑体" pitchFamily="49" charset="-122"/>
                <a:ea typeface="黑体" pitchFamily="49" charset="-122"/>
              </a:rPr>
              <a:t>）</a:t>
            </a:r>
            <a:r>
              <a:rPr lang="en-US" altLang="zh-CN" sz="1400" dirty="0">
                <a:latin typeface="黑体" pitchFamily="49" charset="-122"/>
                <a:ea typeface="黑体" pitchFamily="49" charset="-122"/>
              </a:rPr>
              <a:t>GPU setup (</a:t>
            </a:r>
            <a:r>
              <a:rPr lang="zh-CN" altLang="zh-CN" sz="1400" dirty="0">
                <a:latin typeface="黑体" pitchFamily="49" charset="-122"/>
                <a:ea typeface="黑体" pitchFamily="49" charset="-122"/>
              </a:rPr>
              <a:t>略</a:t>
            </a:r>
            <a:r>
              <a:rPr lang="en-US" altLang="zh-CN" sz="1400" dirty="0" smtClean="0">
                <a:latin typeface="黑体" pitchFamily="49" charset="-122"/>
                <a:ea typeface="黑体" pitchFamily="49" charset="-122"/>
              </a:rPr>
              <a:t>)</a:t>
            </a:r>
            <a:endParaRPr lang="zh-CN" altLang="zh-CN" sz="1400" dirty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r>
              <a:rPr lang="en-US" altLang="zh-CN" sz="1400" dirty="0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zh-CN" sz="1400" dirty="0" smtClean="0">
                <a:latin typeface="黑体" pitchFamily="49" charset="-122"/>
                <a:ea typeface="黑体" pitchFamily="49" charset="-122"/>
              </a:rPr>
              <a:t>）简单</a:t>
            </a:r>
            <a:r>
              <a:rPr lang="zh-CN" altLang="zh-CN" sz="1400" dirty="0">
                <a:latin typeface="黑体" pitchFamily="49" charset="-122"/>
                <a:ea typeface="黑体" pitchFamily="49" charset="-122"/>
              </a:rPr>
              <a:t>测试：</a:t>
            </a:r>
          </a:p>
          <a:p>
            <a:pPr marL="0" indent="0">
              <a:buNone/>
            </a:pPr>
            <a:r>
              <a:rPr lang="en-US" altLang="zh-CN" sz="1400" dirty="0">
                <a:latin typeface="黑体" pitchFamily="49" charset="-122"/>
                <a:ea typeface="黑体" pitchFamily="49" charset="-122"/>
              </a:rPr>
              <a:t>$ python</a:t>
            </a:r>
            <a:endParaRPr lang="zh-CN" altLang="zh-CN" sz="1400" dirty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r>
              <a:rPr lang="en-US" altLang="zh-CN" sz="1400" dirty="0">
                <a:latin typeface="黑体" pitchFamily="49" charset="-122"/>
                <a:ea typeface="黑体" pitchFamily="49" charset="-122"/>
              </a:rPr>
              <a:t>...</a:t>
            </a:r>
            <a:endParaRPr lang="zh-CN" altLang="zh-CN" sz="1400" dirty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r>
              <a:rPr lang="en-US" altLang="zh-CN" sz="1400" dirty="0">
                <a:latin typeface="黑体" pitchFamily="49" charset="-122"/>
                <a:ea typeface="黑体" pitchFamily="49" charset="-122"/>
              </a:rPr>
              <a:t>&gt;&gt;&gt; import </a:t>
            </a:r>
            <a:r>
              <a:rPr lang="en-US" altLang="zh-CN" sz="1400" dirty="0" err="1">
                <a:latin typeface="黑体" pitchFamily="49" charset="-122"/>
                <a:ea typeface="黑体" pitchFamily="49" charset="-122"/>
              </a:rPr>
              <a:t>tensorflow</a:t>
            </a:r>
            <a:r>
              <a:rPr lang="en-US" altLang="zh-CN" sz="1400" dirty="0">
                <a:latin typeface="黑体" pitchFamily="49" charset="-122"/>
                <a:ea typeface="黑体" pitchFamily="49" charset="-122"/>
              </a:rPr>
              <a:t> as </a:t>
            </a:r>
            <a:r>
              <a:rPr lang="en-US" altLang="zh-CN" sz="1400" dirty="0" err="1">
                <a:latin typeface="黑体" pitchFamily="49" charset="-122"/>
                <a:ea typeface="黑体" pitchFamily="49" charset="-122"/>
              </a:rPr>
              <a:t>tf</a:t>
            </a:r>
            <a:endParaRPr lang="zh-CN" altLang="zh-CN" sz="1400" dirty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r>
              <a:rPr lang="en-US" altLang="zh-CN" sz="1400" dirty="0">
                <a:latin typeface="黑体" pitchFamily="49" charset="-122"/>
                <a:ea typeface="黑体" pitchFamily="49" charset="-122"/>
              </a:rPr>
              <a:t>&gt;&gt;&gt; hello = </a:t>
            </a:r>
            <a:r>
              <a:rPr lang="en-US" altLang="zh-CN" sz="1400" dirty="0" err="1">
                <a:latin typeface="黑体" pitchFamily="49" charset="-122"/>
                <a:ea typeface="黑体" pitchFamily="49" charset="-122"/>
              </a:rPr>
              <a:t>tf.constant</a:t>
            </a:r>
            <a:r>
              <a:rPr lang="en-US" altLang="zh-CN" sz="1400" dirty="0">
                <a:latin typeface="黑体" pitchFamily="49" charset="-122"/>
                <a:ea typeface="黑体" pitchFamily="49" charset="-122"/>
              </a:rPr>
              <a:t>('Hello, </a:t>
            </a:r>
            <a:r>
              <a:rPr lang="en-US" altLang="zh-CN" sz="1400" dirty="0" err="1">
                <a:latin typeface="黑体" pitchFamily="49" charset="-122"/>
                <a:ea typeface="黑体" pitchFamily="49" charset="-122"/>
              </a:rPr>
              <a:t>TensorFlow</a:t>
            </a:r>
            <a:r>
              <a:rPr lang="en-US" altLang="zh-CN" sz="1400" dirty="0">
                <a:latin typeface="黑体" pitchFamily="49" charset="-122"/>
                <a:ea typeface="黑体" pitchFamily="49" charset="-122"/>
              </a:rPr>
              <a:t>!')</a:t>
            </a:r>
            <a:endParaRPr lang="zh-CN" altLang="zh-CN" sz="1400" dirty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r>
              <a:rPr lang="en-US" altLang="zh-CN" sz="1400" dirty="0">
                <a:latin typeface="黑体" pitchFamily="49" charset="-122"/>
                <a:ea typeface="黑体" pitchFamily="49" charset="-122"/>
              </a:rPr>
              <a:t>&gt;&gt;&gt; </a:t>
            </a:r>
            <a:r>
              <a:rPr lang="en-US" altLang="zh-CN" sz="1400" dirty="0" err="1">
                <a:latin typeface="黑体" pitchFamily="49" charset="-122"/>
                <a:ea typeface="黑体" pitchFamily="49" charset="-122"/>
              </a:rPr>
              <a:t>sess</a:t>
            </a:r>
            <a:r>
              <a:rPr lang="en-US" altLang="zh-CN" sz="1400" dirty="0">
                <a:latin typeface="黑体" pitchFamily="49" charset="-122"/>
                <a:ea typeface="黑体" pitchFamily="49" charset="-122"/>
              </a:rPr>
              <a:t> = </a:t>
            </a:r>
            <a:r>
              <a:rPr lang="en-US" altLang="zh-CN" sz="1400" dirty="0" err="1">
                <a:latin typeface="黑体" pitchFamily="49" charset="-122"/>
                <a:ea typeface="黑体" pitchFamily="49" charset="-122"/>
              </a:rPr>
              <a:t>tf.Session</a:t>
            </a:r>
            <a:r>
              <a:rPr lang="en-US" altLang="zh-CN" sz="1400" dirty="0">
                <a:latin typeface="黑体" pitchFamily="49" charset="-122"/>
                <a:ea typeface="黑体" pitchFamily="49" charset="-122"/>
              </a:rPr>
              <a:t>()</a:t>
            </a:r>
            <a:endParaRPr lang="zh-CN" altLang="zh-CN" sz="1400" dirty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r>
              <a:rPr lang="en-US" altLang="zh-CN" sz="1400" dirty="0">
                <a:latin typeface="黑体" pitchFamily="49" charset="-122"/>
                <a:ea typeface="黑体" pitchFamily="49" charset="-122"/>
              </a:rPr>
              <a:t>&gt;&gt;&gt; print(</a:t>
            </a:r>
            <a:r>
              <a:rPr lang="en-US" altLang="zh-CN" sz="1400" dirty="0" err="1">
                <a:latin typeface="黑体" pitchFamily="49" charset="-122"/>
                <a:ea typeface="黑体" pitchFamily="49" charset="-122"/>
              </a:rPr>
              <a:t>sess.run</a:t>
            </a:r>
            <a:r>
              <a:rPr lang="en-US" altLang="zh-CN" sz="1400" dirty="0">
                <a:latin typeface="黑体" pitchFamily="49" charset="-122"/>
                <a:ea typeface="黑体" pitchFamily="49" charset="-122"/>
              </a:rPr>
              <a:t>(hello))</a:t>
            </a:r>
            <a:endParaRPr lang="zh-CN" altLang="zh-CN" sz="1400" dirty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r>
              <a:rPr lang="en-US" altLang="zh-CN" sz="1400" dirty="0">
                <a:latin typeface="黑体" pitchFamily="49" charset="-122"/>
                <a:ea typeface="黑体" pitchFamily="49" charset="-122"/>
              </a:rPr>
              <a:t>Hello, </a:t>
            </a:r>
            <a:r>
              <a:rPr lang="en-US" altLang="zh-CN" sz="1400" dirty="0" err="1">
                <a:latin typeface="黑体" pitchFamily="49" charset="-122"/>
                <a:ea typeface="黑体" pitchFamily="49" charset="-122"/>
              </a:rPr>
              <a:t>TensorFlow</a:t>
            </a:r>
            <a:r>
              <a:rPr lang="en-US" altLang="zh-CN" sz="1400" dirty="0">
                <a:latin typeface="黑体" pitchFamily="49" charset="-122"/>
                <a:ea typeface="黑体" pitchFamily="49" charset="-122"/>
              </a:rPr>
              <a:t>!</a:t>
            </a:r>
            <a:endParaRPr lang="zh-CN" altLang="zh-CN" sz="1400" dirty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r>
              <a:rPr lang="en-US" altLang="zh-CN" sz="1400" dirty="0">
                <a:latin typeface="黑体" pitchFamily="49" charset="-122"/>
                <a:ea typeface="黑体" pitchFamily="49" charset="-122"/>
              </a:rPr>
              <a:t>&gt;&gt;&gt; a = </a:t>
            </a:r>
            <a:r>
              <a:rPr lang="en-US" altLang="zh-CN" sz="1400" dirty="0" err="1">
                <a:latin typeface="黑体" pitchFamily="49" charset="-122"/>
                <a:ea typeface="黑体" pitchFamily="49" charset="-122"/>
              </a:rPr>
              <a:t>tf.constant</a:t>
            </a:r>
            <a:r>
              <a:rPr lang="en-US" altLang="zh-CN" sz="1400" dirty="0">
                <a:latin typeface="黑体" pitchFamily="49" charset="-122"/>
                <a:ea typeface="黑体" pitchFamily="49" charset="-122"/>
              </a:rPr>
              <a:t>(10)</a:t>
            </a:r>
            <a:endParaRPr lang="zh-CN" altLang="zh-CN" sz="1400" dirty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r>
              <a:rPr lang="en-US" altLang="zh-CN" sz="1400" dirty="0">
                <a:latin typeface="黑体" pitchFamily="49" charset="-122"/>
                <a:ea typeface="黑体" pitchFamily="49" charset="-122"/>
              </a:rPr>
              <a:t>&gt;&gt;&gt; b = </a:t>
            </a:r>
            <a:r>
              <a:rPr lang="en-US" altLang="zh-CN" sz="1400" dirty="0" err="1">
                <a:latin typeface="黑体" pitchFamily="49" charset="-122"/>
                <a:ea typeface="黑体" pitchFamily="49" charset="-122"/>
              </a:rPr>
              <a:t>tf.constant</a:t>
            </a:r>
            <a:r>
              <a:rPr lang="en-US" altLang="zh-CN" sz="1400" dirty="0">
                <a:latin typeface="黑体" pitchFamily="49" charset="-122"/>
                <a:ea typeface="黑体" pitchFamily="49" charset="-122"/>
              </a:rPr>
              <a:t>(32)</a:t>
            </a:r>
            <a:endParaRPr lang="zh-CN" altLang="zh-CN" sz="1400" dirty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r>
              <a:rPr lang="en-US" altLang="zh-CN" sz="1400" dirty="0">
                <a:latin typeface="黑体" pitchFamily="49" charset="-122"/>
                <a:ea typeface="黑体" pitchFamily="49" charset="-122"/>
              </a:rPr>
              <a:t>&gt;&gt;&gt; print(</a:t>
            </a:r>
            <a:r>
              <a:rPr lang="en-US" altLang="zh-CN" sz="1400" dirty="0" err="1">
                <a:latin typeface="黑体" pitchFamily="49" charset="-122"/>
                <a:ea typeface="黑体" pitchFamily="49" charset="-122"/>
              </a:rPr>
              <a:t>sess.run</a:t>
            </a:r>
            <a:r>
              <a:rPr lang="en-US" altLang="zh-CN" sz="1400" dirty="0">
                <a:latin typeface="黑体" pitchFamily="49" charset="-122"/>
                <a:ea typeface="黑体" pitchFamily="49" charset="-122"/>
              </a:rPr>
              <a:t>(a + b))</a:t>
            </a:r>
            <a:endParaRPr lang="zh-CN" altLang="zh-CN" sz="1400" dirty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r>
              <a:rPr lang="en-US" altLang="zh-CN" sz="1400" dirty="0">
                <a:latin typeface="黑体" pitchFamily="49" charset="-122"/>
                <a:ea typeface="黑体" pitchFamily="49" charset="-122"/>
              </a:rPr>
              <a:t>42</a:t>
            </a:r>
            <a:endParaRPr lang="zh-CN" altLang="zh-CN" sz="1400" dirty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r>
              <a:rPr lang="en-US" altLang="zh-CN" sz="1400" dirty="0">
                <a:latin typeface="黑体" pitchFamily="49" charset="-122"/>
                <a:ea typeface="黑体" pitchFamily="49" charset="-122"/>
              </a:rPr>
              <a:t>&gt;&gt;&gt; </a:t>
            </a:r>
            <a:endParaRPr lang="en-US" altLang="zh-CN" sz="1400" dirty="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endParaRPr lang="zh-CN" altLang="zh-CN" sz="1400" dirty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r>
              <a:rPr lang="zh-CN" altLang="zh-CN" sz="1400" dirty="0">
                <a:latin typeface="黑体" pitchFamily="49" charset="-122"/>
                <a:ea typeface="黑体" pitchFamily="49" charset="-122"/>
              </a:rPr>
              <a:t>测试</a:t>
            </a:r>
            <a:r>
              <a:rPr lang="en-US" altLang="zh-CN" sz="1400" dirty="0">
                <a:latin typeface="黑体" pitchFamily="49" charset="-122"/>
                <a:ea typeface="黑体" pitchFamily="49" charset="-122"/>
              </a:rPr>
              <a:t>MNIST dataset</a:t>
            </a:r>
            <a:r>
              <a:rPr lang="zh-CN" altLang="zh-CN" sz="1400" dirty="0">
                <a:latin typeface="黑体" pitchFamily="49" charset="-122"/>
                <a:ea typeface="黑体" pitchFamily="49" charset="-122"/>
              </a:rPr>
              <a:t>：</a:t>
            </a:r>
          </a:p>
          <a:p>
            <a:pPr marL="0" indent="0">
              <a:buNone/>
            </a:pPr>
            <a:r>
              <a:rPr lang="en-US" altLang="zh-CN" sz="1400" dirty="0">
                <a:latin typeface="黑体" pitchFamily="49" charset="-122"/>
                <a:ea typeface="黑体" pitchFamily="49" charset="-122"/>
              </a:rPr>
              <a:t>python /usr/local/lib/python2.7/dist-packages/tensorflow/models/image/mnist/convolutional.py</a:t>
            </a:r>
            <a:endParaRPr lang="zh-CN" altLang="zh-CN" sz="1400" dirty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r>
              <a:rPr lang="en-US" altLang="zh-CN" sz="1400" dirty="0">
                <a:latin typeface="黑体" pitchFamily="49" charset="-122"/>
                <a:ea typeface="黑体" pitchFamily="49" charset="-122"/>
              </a:rPr>
              <a:t>	</a:t>
            </a:r>
            <a:r>
              <a:rPr lang="zh-CN" altLang="zh-CN" sz="1400" dirty="0">
                <a:latin typeface="黑体" pitchFamily="49" charset="-122"/>
                <a:ea typeface="黑体" pitchFamily="49" charset="-122"/>
              </a:rPr>
              <a:t>（如果报错</a:t>
            </a:r>
            <a:r>
              <a:rPr lang="en-US" altLang="zh-CN" sz="1400" dirty="0" err="1">
                <a:latin typeface="黑体" pitchFamily="49" charset="-122"/>
                <a:ea typeface="黑体" pitchFamily="49" charset="-122"/>
              </a:rPr>
              <a:t>urllib.ContentTooShortError</a:t>
            </a:r>
            <a:r>
              <a:rPr lang="zh-CN" altLang="zh-CN" sz="1400" dirty="0">
                <a:latin typeface="黑体" pitchFamily="49" charset="-122"/>
                <a:ea typeface="黑体" pitchFamily="49" charset="-122"/>
              </a:rPr>
              <a:t>可能是由于网络连接问题。如果报错</a:t>
            </a:r>
            <a:r>
              <a:rPr lang="en-US" altLang="zh-CN" sz="1400" dirty="0">
                <a:latin typeface="黑体" pitchFamily="49" charset="-122"/>
                <a:ea typeface="黑体" pitchFamily="49" charset="-122"/>
              </a:rPr>
              <a:t>CRC check failed</a:t>
            </a:r>
            <a:r>
              <a:rPr lang="zh-CN" altLang="zh-CN" sz="1400" dirty="0">
                <a:latin typeface="黑体" pitchFamily="49" charset="-122"/>
                <a:ea typeface="黑体" pitchFamily="49" charset="-122"/>
              </a:rPr>
              <a:t>则把</a:t>
            </a:r>
            <a:r>
              <a:rPr lang="en-US" altLang="zh-CN" sz="1400" dirty="0">
                <a:latin typeface="黑体" pitchFamily="49" charset="-122"/>
                <a:ea typeface="黑体" pitchFamily="49" charset="-122"/>
              </a:rPr>
              <a:t>~/data</a:t>
            </a:r>
            <a:r>
              <a:rPr lang="zh-CN" altLang="zh-CN" sz="1400" dirty="0">
                <a:latin typeface="黑体" pitchFamily="49" charset="-122"/>
                <a:ea typeface="黑体" pitchFamily="49" charset="-122"/>
              </a:rPr>
              <a:t>下的文件删掉重试。）</a:t>
            </a:r>
            <a:endParaRPr lang="zh-CN" altLang="en-US" sz="14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5886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593304"/>
            <a:ext cx="8856984" cy="6264696"/>
          </a:xfrm>
        </p:spPr>
        <p:txBody>
          <a:bodyPr numCol="2" spcCol="252000">
            <a:noAutofit/>
          </a:bodyPr>
          <a:lstStyle/>
          <a:p>
            <a:pPr marL="0" indent="0">
              <a:buNone/>
            </a:pPr>
            <a:r>
              <a:rPr lang="en-US" altLang="zh-CN" sz="1600" dirty="0" smtClean="0">
                <a:solidFill>
                  <a:srgbClr val="DD2867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n-US" altLang="zh-CN" sz="1600" dirty="0" smtClean="0">
                <a:solidFill>
                  <a:srgbClr val="D9E8F7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 err="1" smtClean="0">
                <a:solidFill>
                  <a:srgbClr val="D9E8F7"/>
                </a:solidFill>
                <a:latin typeface="Consolas" pitchFamily="49" charset="0"/>
                <a:cs typeface="Consolas" pitchFamily="49" charset="0"/>
              </a:rPr>
              <a:t>tensorflow</a:t>
            </a:r>
            <a:r>
              <a:rPr lang="en-US" altLang="zh-CN" sz="1600" dirty="0" smtClean="0">
                <a:solidFill>
                  <a:srgbClr val="D9E8F7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 smtClean="0">
                <a:solidFill>
                  <a:srgbClr val="DD2867"/>
                </a:solidFill>
                <a:latin typeface="Consolas" pitchFamily="49" charset="0"/>
                <a:cs typeface="Consolas" pitchFamily="49" charset="0"/>
              </a:rPr>
              <a:t>as</a:t>
            </a:r>
            <a:r>
              <a:rPr lang="en-US" altLang="zh-CN" sz="1600" dirty="0" smtClean="0">
                <a:solidFill>
                  <a:srgbClr val="D9E8F7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 err="1" smtClean="0">
                <a:solidFill>
                  <a:srgbClr val="D9E8F7"/>
                </a:solidFill>
                <a:latin typeface="Consolas" pitchFamily="49" charset="0"/>
                <a:cs typeface="Consolas" pitchFamily="49" charset="0"/>
              </a:rPr>
              <a:t>tf</a:t>
            </a:r>
            <a:endParaRPr lang="en-US" altLang="zh-CN" sz="1600" dirty="0" smtClean="0">
              <a:solidFill>
                <a:srgbClr val="D9E8F7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DD2867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n-US" altLang="zh-CN" sz="1600" dirty="0" smtClean="0">
                <a:solidFill>
                  <a:srgbClr val="D9E8F7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 err="1" smtClean="0">
                <a:solidFill>
                  <a:srgbClr val="D9E8F7"/>
                </a:solidFill>
                <a:latin typeface="Consolas" pitchFamily="49" charset="0"/>
                <a:cs typeface="Consolas" pitchFamily="49" charset="0"/>
              </a:rPr>
              <a:t>numpy</a:t>
            </a:r>
            <a:r>
              <a:rPr lang="en-US" altLang="zh-CN" sz="1600" dirty="0" smtClean="0">
                <a:solidFill>
                  <a:srgbClr val="D9E8F7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 smtClean="0">
                <a:solidFill>
                  <a:srgbClr val="DD2867"/>
                </a:solidFill>
                <a:latin typeface="Consolas" pitchFamily="49" charset="0"/>
                <a:cs typeface="Consolas" pitchFamily="49" charset="0"/>
              </a:rPr>
              <a:t>as</a:t>
            </a:r>
            <a:r>
              <a:rPr lang="en-US" altLang="zh-CN" sz="1600" dirty="0" smtClean="0">
                <a:solidFill>
                  <a:srgbClr val="D9E8F7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 err="1" smtClean="0">
                <a:solidFill>
                  <a:srgbClr val="D9E8F7"/>
                </a:solidFill>
                <a:latin typeface="Consolas" pitchFamily="49" charset="0"/>
                <a:cs typeface="Consolas" pitchFamily="49" charset="0"/>
              </a:rPr>
              <a:t>np</a:t>
            </a:r>
            <a:endParaRPr lang="en-US" altLang="zh-CN" sz="1600" dirty="0" smtClean="0">
              <a:solidFill>
                <a:srgbClr val="D9E8F7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zh-CN" altLang="en-US" sz="1600" dirty="0" smtClean="0">
              <a:latin typeface="Courier 10 Pitch"/>
            </a:endParaRP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626262"/>
                </a:solidFill>
                <a:latin typeface="Consolas" pitchFamily="49" charset="0"/>
                <a:cs typeface="Consolas" pitchFamily="49" charset="0"/>
              </a:rPr>
              <a:t># Create 100 phony x, y data points in </a:t>
            </a:r>
            <a:r>
              <a:rPr lang="en-US" altLang="zh-CN" sz="1600" dirty="0" err="1" smtClean="0">
                <a:solidFill>
                  <a:srgbClr val="626262"/>
                </a:solidFill>
                <a:latin typeface="Consolas" pitchFamily="49" charset="0"/>
                <a:cs typeface="Consolas" pitchFamily="49" charset="0"/>
              </a:rPr>
              <a:t>NumPy</a:t>
            </a:r>
            <a:r>
              <a:rPr lang="en-US" altLang="zh-CN" sz="1600" dirty="0" smtClean="0">
                <a:solidFill>
                  <a:srgbClr val="626262"/>
                </a:solidFill>
                <a:latin typeface="Consolas" pitchFamily="49" charset="0"/>
                <a:cs typeface="Consolas" pitchFamily="49" charset="0"/>
              </a:rPr>
              <a:t>, y = x * 0.1 + 0.3</a:t>
            </a:r>
          </a:p>
          <a:p>
            <a:pPr marL="0" indent="0">
              <a:buNone/>
            </a:pPr>
            <a:r>
              <a:rPr lang="en-US" altLang="zh-CN" sz="1600" dirty="0" err="1" smtClean="0">
                <a:solidFill>
                  <a:srgbClr val="D9E8F7"/>
                </a:solidFill>
                <a:latin typeface="Consolas" pitchFamily="49" charset="0"/>
                <a:cs typeface="Consolas" pitchFamily="49" charset="0"/>
              </a:rPr>
              <a:t>x_data</a:t>
            </a:r>
            <a:r>
              <a:rPr lang="en-US" altLang="zh-CN" sz="1600" dirty="0" smtClean="0">
                <a:solidFill>
                  <a:srgbClr val="D9E8F7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 smtClean="0">
                <a:solidFill>
                  <a:srgbClr val="E6E6FA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zh-CN" sz="1600" dirty="0" smtClean="0">
                <a:solidFill>
                  <a:srgbClr val="D9E8F7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 err="1" smtClean="0">
                <a:solidFill>
                  <a:srgbClr val="D9E8F7"/>
                </a:solidFill>
                <a:latin typeface="Consolas" pitchFamily="49" charset="0"/>
                <a:cs typeface="Consolas" pitchFamily="49" charset="0"/>
              </a:rPr>
              <a:t>np.random.rand</a:t>
            </a:r>
            <a:r>
              <a:rPr lang="en-US" altLang="zh-CN" sz="1600" dirty="0" smtClean="0">
                <a:solidFill>
                  <a:srgbClr val="F9FAF4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1600" dirty="0" smtClean="0">
                <a:solidFill>
                  <a:srgbClr val="6897BB"/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en-US" altLang="zh-CN" sz="1600" dirty="0" smtClean="0">
                <a:solidFill>
                  <a:srgbClr val="F9FAF4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altLang="zh-CN" sz="1600" dirty="0" smtClean="0">
                <a:solidFill>
                  <a:srgbClr val="D9E8F7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altLang="zh-CN" sz="1600" dirty="0" err="1" smtClean="0">
                <a:solidFill>
                  <a:srgbClr val="D9E8F7"/>
                </a:solidFill>
                <a:latin typeface="Consolas" pitchFamily="49" charset="0"/>
                <a:cs typeface="Consolas" pitchFamily="49" charset="0"/>
              </a:rPr>
              <a:t>astype</a:t>
            </a:r>
            <a:r>
              <a:rPr lang="en-US" altLang="zh-CN" sz="1600" dirty="0" smtClean="0">
                <a:solidFill>
                  <a:srgbClr val="F9FAF4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1600" dirty="0" smtClean="0">
                <a:solidFill>
                  <a:srgbClr val="D9E8F7"/>
                </a:solidFill>
                <a:latin typeface="Consolas" pitchFamily="49" charset="0"/>
                <a:cs typeface="Consolas" pitchFamily="49" charset="0"/>
              </a:rPr>
              <a:t>np.float32</a:t>
            </a:r>
            <a:r>
              <a:rPr lang="en-US" altLang="zh-CN" sz="1600" dirty="0" smtClean="0">
                <a:solidFill>
                  <a:srgbClr val="F9FAF4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sz="1600" dirty="0" err="1" smtClean="0">
                <a:solidFill>
                  <a:srgbClr val="D9E8F7"/>
                </a:solidFill>
                <a:latin typeface="Consolas" pitchFamily="49" charset="0"/>
                <a:cs typeface="Consolas" pitchFamily="49" charset="0"/>
              </a:rPr>
              <a:t>y_data</a:t>
            </a:r>
            <a:r>
              <a:rPr lang="en-US" altLang="zh-CN" sz="1600" dirty="0" smtClean="0">
                <a:solidFill>
                  <a:srgbClr val="D9E8F7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 smtClean="0">
                <a:solidFill>
                  <a:srgbClr val="E6E6FA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zh-CN" sz="1600" dirty="0" smtClean="0">
                <a:solidFill>
                  <a:srgbClr val="D9E8F7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 err="1" smtClean="0">
                <a:solidFill>
                  <a:srgbClr val="D9E8F7"/>
                </a:solidFill>
                <a:latin typeface="Consolas" pitchFamily="49" charset="0"/>
                <a:cs typeface="Consolas" pitchFamily="49" charset="0"/>
              </a:rPr>
              <a:t>x_data</a:t>
            </a:r>
            <a:r>
              <a:rPr lang="en-US" altLang="zh-CN" sz="1600" dirty="0" smtClean="0">
                <a:solidFill>
                  <a:srgbClr val="D9E8F7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 smtClean="0">
                <a:solidFill>
                  <a:srgbClr val="E6E6FA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altLang="zh-CN" sz="1600" dirty="0" smtClean="0">
                <a:solidFill>
                  <a:srgbClr val="D9E8F7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 smtClean="0">
                <a:solidFill>
                  <a:srgbClr val="6897BB"/>
                </a:solidFill>
                <a:latin typeface="Consolas" pitchFamily="49" charset="0"/>
                <a:cs typeface="Consolas" pitchFamily="49" charset="0"/>
              </a:rPr>
              <a:t>0.1</a:t>
            </a:r>
            <a:r>
              <a:rPr lang="en-US" altLang="zh-CN" sz="1600" dirty="0" smtClean="0">
                <a:solidFill>
                  <a:srgbClr val="D9E8F7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 smtClean="0">
                <a:solidFill>
                  <a:srgbClr val="E6E6FA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altLang="zh-CN" sz="1600" dirty="0" smtClean="0">
                <a:solidFill>
                  <a:srgbClr val="D9E8F7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 smtClean="0">
                <a:solidFill>
                  <a:srgbClr val="6897BB"/>
                </a:solidFill>
                <a:latin typeface="Consolas" pitchFamily="49" charset="0"/>
                <a:cs typeface="Consolas" pitchFamily="49" charset="0"/>
              </a:rPr>
              <a:t>0.3</a:t>
            </a:r>
          </a:p>
          <a:p>
            <a:endParaRPr lang="zh-CN" altLang="en-US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626262"/>
                </a:solidFill>
                <a:latin typeface="Consolas" pitchFamily="49" charset="0"/>
                <a:cs typeface="Consolas" pitchFamily="49" charset="0"/>
              </a:rPr>
              <a:t># Try to find values for W and b that compute </a:t>
            </a:r>
            <a:r>
              <a:rPr lang="en-US" altLang="zh-CN" sz="1600" dirty="0" err="1" smtClean="0">
                <a:solidFill>
                  <a:srgbClr val="626262"/>
                </a:solidFill>
                <a:latin typeface="Consolas" pitchFamily="49" charset="0"/>
                <a:cs typeface="Consolas" pitchFamily="49" charset="0"/>
              </a:rPr>
              <a:t>y_data</a:t>
            </a:r>
            <a:r>
              <a:rPr lang="en-US" altLang="zh-CN" sz="1600" dirty="0" smtClean="0">
                <a:solidFill>
                  <a:srgbClr val="626262"/>
                </a:solidFill>
                <a:latin typeface="Consolas" pitchFamily="49" charset="0"/>
                <a:cs typeface="Consolas" pitchFamily="49" charset="0"/>
              </a:rPr>
              <a:t> = W * </a:t>
            </a:r>
            <a:r>
              <a:rPr lang="en-US" altLang="zh-CN" sz="1600" dirty="0" err="1" smtClean="0">
                <a:solidFill>
                  <a:srgbClr val="626262"/>
                </a:solidFill>
                <a:latin typeface="Consolas" pitchFamily="49" charset="0"/>
                <a:cs typeface="Consolas" pitchFamily="49" charset="0"/>
              </a:rPr>
              <a:t>x_data</a:t>
            </a:r>
            <a:r>
              <a:rPr lang="en-US" altLang="zh-CN" sz="1600" dirty="0" smtClean="0">
                <a:solidFill>
                  <a:srgbClr val="626262"/>
                </a:solidFill>
                <a:latin typeface="Consolas" pitchFamily="49" charset="0"/>
                <a:cs typeface="Consolas" pitchFamily="49" charset="0"/>
              </a:rPr>
              <a:t> + b</a:t>
            </a: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626262"/>
                </a:solidFill>
                <a:latin typeface="Consolas" pitchFamily="49" charset="0"/>
                <a:cs typeface="Consolas" pitchFamily="49" charset="0"/>
              </a:rPr>
              <a:t># (We know that W should be 0.1 and b 0.3, but </a:t>
            </a:r>
            <a:r>
              <a:rPr lang="en-US" altLang="zh-CN" sz="1600" dirty="0" err="1" smtClean="0">
                <a:solidFill>
                  <a:srgbClr val="626262"/>
                </a:solidFill>
                <a:latin typeface="Consolas" pitchFamily="49" charset="0"/>
                <a:cs typeface="Consolas" pitchFamily="49" charset="0"/>
              </a:rPr>
              <a:t>TensorFlow</a:t>
            </a:r>
            <a:r>
              <a:rPr lang="en-US" altLang="zh-CN" sz="1600" dirty="0" smtClean="0">
                <a:solidFill>
                  <a:srgbClr val="626262"/>
                </a:solidFill>
                <a:latin typeface="Consolas" pitchFamily="49" charset="0"/>
                <a:cs typeface="Consolas" pitchFamily="49" charset="0"/>
              </a:rPr>
              <a:t> will</a:t>
            </a: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626262"/>
                </a:solidFill>
                <a:latin typeface="Consolas" pitchFamily="49" charset="0"/>
                <a:cs typeface="Consolas" pitchFamily="49" charset="0"/>
              </a:rPr>
              <a:t># figure that out for us.)</a:t>
            </a: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D9E8F7"/>
                </a:solidFill>
                <a:latin typeface="Consolas" pitchFamily="49" charset="0"/>
                <a:cs typeface="Consolas" pitchFamily="49" charset="0"/>
              </a:rPr>
              <a:t>W </a:t>
            </a:r>
            <a:r>
              <a:rPr lang="en-US" altLang="zh-CN" sz="1600" dirty="0" smtClean="0">
                <a:solidFill>
                  <a:srgbClr val="E6E6FA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zh-CN" sz="1600" dirty="0" smtClean="0">
                <a:solidFill>
                  <a:srgbClr val="D9E8F7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 err="1" smtClean="0">
                <a:solidFill>
                  <a:srgbClr val="D9E8F7"/>
                </a:solidFill>
                <a:latin typeface="Consolas" pitchFamily="49" charset="0"/>
                <a:cs typeface="Consolas" pitchFamily="49" charset="0"/>
              </a:rPr>
              <a:t>tf.Variable</a:t>
            </a:r>
            <a:r>
              <a:rPr lang="en-US" altLang="zh-CN" sz="1600" dirty="0" smtClean="0">
                <a:solidFill>
                  <a:srgbClr val="F9FAF4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1600" dirty="0" err="1" smtClean="0">
                <a:solidFill>
                  <a:srgbClr val="D9E8F7"/>
                </a:solidFill>
                <a:latin typeface="Consolas" pitchFamily="49" charset="0"/>
                <a:cs typeface="Consolas" pitchFamily="49" charset="0"/>
              </a:rPr>
              <a:t>tf.random_uniform</a:t>
            </a:r>
            <a:r>
              <a:rPr lang="en-US" altLang="zh-CN" sz="1600" dirty="0" smtClean="0">
                <a:solidFill>
                  <a:srgbClr val="F9FAF4"/>
                </a:solidFill>
                <a:latin typeface="Consolas" pitchFamily="49" charset="0"/>
                <a:cs typeface="Consolas" pitchFamily="49" charset="0"/>
              </a:rPr>
              <a:t>([</a:t>
            </a:r>
            <a:r>
              <a:rPr lang="en-US" altLang="zh-CN" sz="1600" dirty="0" smtClean="0">
                <a:solidFill>
                  <a:srgbClr val="6897BB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zh-CN" sz="1600" dirty="0" smtClean="0">
                <a:solidFill>
                  <a:srgbClr val="F9FAF4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altLang="zh-CN" sz="1600" dirty="0" smtClean="0">
                <a:solidFill>
                  <a:srgbClr val="E6E6FA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altLang="zh-CN" sz="1600" dirty="0" smtClean="0">
                <a:solidFill>
                  <a:srgbClr val="D9E8F7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 smtClean="0">
                <a:solidFill>
                  <a:srgbClr val="E6E6FA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zh-CN" sz="1600" dirty="0" smtClean="0">
                <a:solidFill>
                  <a:srgbClr val="6897BB"/>
                </a:solidFill>
                <a:latin typeface="Consolas" pitchFamily="49" charset="0"/>
                <a:cs typeface="Consolas" pitchFamily="49" charset="0"/>
              </a:rPr>
              <a:t>1.0</a:t>
            </a:r>
            <a:r>
              <a:rPr lang="en-US" altLang="zh-CN" sz="1600" dirty="0" smtClean="0">
                <a:solidFill>
                  <a:srgbClr val="E6E6FA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altLang="zh-CN" sz="1600" dirty="0" smtClean="0">
                <a:solidFill>
                  <a:srgbClr val="D9E8F7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 smtClean="0">
                <a:solidFill>
                  <a:srgbClr val="6897BB"/>
                </a:solidFill>
                <a:latin typeface="Consolas" pitchFamily="49" charset="0"/>
                <a:cs typeface="Consolas" pitchFamily="49" charset="0"/>
              </a:rPr>
              <a:t>1.0</a:t>
            </a:r>
            <a:r>
              <a:rPr lang="en-US" altLang="zh-CN" sz="1600" dirty="0" smtClean="0">
                <a:solidFill>
                  <a:srgbClr val="F9FAF4"/>
                </a:solidFill>
                <a:latin typeface="Consolas" pitchFamily="49" charset="0"/>
                <a:cs typeface="Consolas" pitchFamily="49" charset="0"/>
              </a:rPr>
              <a:t>))</a:t>
            </a: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D9E8F7"/>
                </a:solidFill>
                <a:latin typeface="Consolas" pitchFamily="49" charset="0"/>
                <a:cs typeface="Consolas" pitchFamily="49" charset="0"/>
              </a:rPr>
              <a:t>b </a:t>
            </a:r>
            <a:r>
              <a:rPr lang="en-US" altLang="zh-CN" sz="1600" dirty="0" smtClean="0">
                <a:solidFill>
                  <a:srgbClr val="E6E6FA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zh-CN" sz="1600" dirty="0" smtClean="0">
                <a:solidFill>
                  <a:srgbClr val="D9E8F7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 err="1" smtClean="0">
                <a:solidFill>
                  <a:srgbClr val="D9E8F7"/>
                </a:solidFill>
                <a:latin typeface="Consolas" pitchFamily="49" charset="0"/>
                <a:cs typeface="Consolas" pitchFamily="49" charset="0"/>
              </a:rPr>
              <a:t>tf.Variable</a:t>
            </a:r>
            <a:r>
              <a:rPr lang="en-US" altLang="zh-CN" sz="1600" dirty="0" smtClean="0">
                <a:solidFill>
                  <a:srgbClr val="F9FAF4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1600" dirty="0" err="1" smtClean="0">
                <a:solidFill>
                  <a:srgbClr val="D9E8F7"/>
                </a:solidFill>
                <a:latin typeface="Consolas" pitchFamily="49" charset="0"/>
                <a:cs typeface="Consolas" pitchFamily="49" charset="0"/>
              </a:rPr>
              <a:t>tf.zeros</a:t>
            </a:r>
            <a:r>
              <a:rPr lang="en-US" altLang="zh-CN" sz="1600" dirty="0" smtClean="0">
                <a:solidFill>
                  <a:srgbClr val="F9FAF4"/>
                </a:solidFill>
                <a:latin typeface="Consolas" pitchFamily="49" charset="0"/>
                <a:cs typeface="Consolas" pitchFamily="49" charset="0"/>
              </a:rPr>
              <a:t>([</a:t>
            </a:r>
            <a:r>
              <a:rPr lang="en-US" altLang="zh-CN" sz="1600" dirty="0" smtClean="0">
                <a:solidFill>
                  <a:srgbClr val="6897BB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zh-CN" sz="1600" dirty="0" smtClean="0">
                <a:solidFill>
                  <a:srgbClr val="F9FAF4"/>
                </a:solidFill>
                <a:latin typeface="Consolas" pitchFamily="49" charset="0"/>
                <a:cs typeface="Consolas" pitchFamily="49" charset="0"/>
              </a:rPr>
              <a:t>]))</a:t>
            </a: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D9E8F7"/>
                </a:solidFill>
                <a:latin typeface="Consolas" pitchFamily="49" charset="0"/>
                <a:cs typeface="Consolas" pitchFamily="49" charset="0"/>
              </a:rPr>
              <a:t>y </a:t>
            </a:r>
            <a:r>
              <a:rPr lang="en-US" altLang="zh-CN" sz="1600" dirty="0" smtClean="0">
                <a:solidFill>
                  <a:srgbClr val="E6E6FA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zh-CN" sz="1600" dirty="0" smtClean="0">
                <a:solidFill>
                  <a:srgbClr val="D9E8F7"/>
                </a:solidFill>
                <a:latin typeface="Consolas" pitchFamily="49" charset="0"/>
                <a:cs typeface="Consolas" pitchFamily="49" charset="0"/>
              </a:rPr>
              <a:t> W </a:t>
            </a:r>
            <a:r>
              <a:rPr lang="en-US" altLang="zh-CN" sz="1600" dirty="0" smtClean="0">
                <a:solidFill>
                  <a:srgbClr val="E6E6FA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altLang="zh-CN" sz="1600" dirty="0" smtClean="0">
                <a:solidFill>
                  <a:srgbClr val="D9E8F7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 err="1" smtClean="0">
                <a:solidFill>
                  <a:srgbClr val="D9E8F7"/>
                </a:solidFill>
                <a:latin typeface="Consolas" pitchFamily="49" charset="0"/>
                <a:cs typeface="Consolas" pitchFamily="49" charset="0"/>
              </a:rPr>
              <a:t>x_data</a:t>
            </a:r>
            <a:r>
              <a:rPr lang="en-US" altLang="zh-CN" sz="1600" dirty="0" smtClean="0">
                <a:solidFill>
                  <a:srgbClr val="D9E8F7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 smtClean="0">
                <a:solidFill>
                  <a:srgbClr val="E6E6FA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altLang="zh-CN" sz="1600" dirty="0" smtClean="0">
                <a:solidFill>
                  <a:srgbClr val="D9E8F7"/>
                </a:solidFill>
                <a:latin typeface="Consolas" pitchFamily="49" charset="0"/>
                <a:cs typeface="Consolas" pitchFamily="49" charset="0"/>
              </a:rPr>
              <a:t> b</a:t>
            </a:r>
          </a:p>
          <a:p>
            <a:endParaRPr lang="zh-CN" altLang="en-US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626262"/>
                </a:solidFill>
                <a:latin typeface="Consolas" pitchFamily="49" charset="0"/>
                <a:cs typeface="Consolas" pitchFamily="49" charset="0"/>
              </a:rPr>
              <a:t># Minimize the mean squared errors.</a:t>
            </a: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D9E8F7"/>
                </a:solidFill>
                <a:latin typeface="Consolas" pitchFamily="49" charset="0"/>
                <a:cs typeface="Consolas" pitchFamily="49" charset="0"/>
              </a:rPr>
              <a:t>loss </a:t>
            </a:r>
            <a:r>
              <a:rPr lang="en-US" altLang="zh-CN" sz="1600" dirty="0" smtClean="0">
                <a:solidFill>
                  <a:srgbClr val="E6E6FA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zh-CN" sz="1600" dirty="0" smtClean="0">
                <a:solidFill>
                  <a:srgbClr val="D9E8F7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 err="1" smtClean="0">
                <a:solidFill>
                  <a:srgbClr val="D9E8F7"/>
                </a:solidFill>
                <a:latin typeface="Consolas" pitchFamily="49" charset="0"/>
                <a:cs typeface="Consolas" pitchFamily="49" charset="0"/>
              </a:rPr>
              <a:t>tf.reduce_mean</a:t>
            </a:r>
            <a:r>
              <a:rPr lang="en-US" altLang="zh-CN" sz="1600" dirty="0" smtClean="0">
                <a:solidFill>
                  <a:srgbClr val="F9FAF4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1600" dirty="0" err="1" smtClean="0">
                <a:solidFill>
                  <a:srgbClr val="D9E8F7"/>
                </a:solidFill>
                <a:latin typeface="Consolas" pitchFamily="49" charset="0"/>
                <a:cs typeface="Consolas" pitchFamily="49" charset="0"/>
              </a:rPr>
              <a:t>tf.square</a:t>
            </a:r>
            <a:r>
              <a:rPr lang="en-US" altLang="zh-CN" sz="1600" dirty="0" smtClean="0">
                <a:solidFill>
                  <a:srgbClr val="F9FAF4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1600" dirty="0" smtClean="0">
                <a:solidFill>
                  <a:srgbClr val="D9E8F7"/>
                </a:solidFill>
                <a:latin typeface="Consolas" pitchFamily="49" charset="0"/>
                <a:cs typeface="Consolas" pitchFamily="49" charset="0"/>
              </a:rPr>
              <a:t>y </a:t>
            </a:r>
            <a:r>
              <a:rPr lang="en-US" altLang="zh-CN" sz="1600" dirty="0" smtClean="0">
                <a:solidFill>
                  <a:srgbClr val="E6E6FA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zh-CN" sz="1600" dirty="0" smtClean="0">
                <a:solidFill>
                  <a:srgbClr val="D9E8F7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 err="1" smtClean="0">
                <a:solidFill>
                  <a:srgbClr val="D9E8F7"/>
                </a:solidFill>
                <a:latin typeface="Consolas" pitchFamily="49" charset="0"/>
                <a:cs typeface="Consolas" pitchFamily="49" charset="0"/>
              </a:rPr>
              <a:t>y_data</a:t>
            </a:r>
            <a:r>
              <a:rPr lang="en-US" altLang="zh-CN" sz="1600" dirty="0" smtClean="0">
                <a:solidFill>
                  <a:srgbClr val="F9FAF4"/>
                </a:solidFill>
                <a:latin typeface="Consolas" pitchFamily="49" charset="0"/>
                <a:cs typeface="Consolas" pitchFamily="49" charset="0"/>
              </a:rPr>
              <a:t>))</a:t>
            </a: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D9E8F7"/>
                </a:solidFill>
                <a:latin typeface="Consolas" pitchFamily="49" charset="0"/>
                <a:cs typeface="Consolas" pitchFamily="49" charset="0"/>
              </a:rPr>
              <a:t>optimizer </a:t>
            </a:r>
            <a:r>
              <a:rPr lang="en-US" altLang="zh-CN" sz="1600" dirty="0" smtClean="0">
                <a:solidFill>
                  <a:srgbClr val="E6E6FA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zh-CN" sz="1600" dirty="0" smtClean="0">
                <a:solidFill>
                  <a:srgbClr val="D9E8F7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 err="1" smtClean="0">
                <a:solidFill>
                  <a:srgbClr val="D9E8F7"/>
                </a:solidFill>
                <a:latin typeface="Consolas" pitchFamily="49" charset="0"/>
                <a:cs typeface="Consolas" pitchFamily="49" charset="0"/>
              </a:rPr>
              <a:t>tf.train.GradientDescentOptimizer</a:t>
            </a:r>
            <a:r>
              <a:rPr lang="en-US" altLang="zh-CN" sz="1600" dirty="0" smtClean="0">
                <a:solidFill>
                  <a:srgbClr val="F9FAF4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1600" dirty="0" smtClean="0">
                <a:solidFill>
                  <a:srgbClr val="6897BB"/>
                </a:solidFill>
                <a:latin typeface="Consolas" pitchFamily="49" charset="0"/>
                <a:cs typeface="Consolas" pitchFamily="49" charset="0"/>
              </a:rPr>
              <a:t>0.5</a:t>
            </a:r>
            <a:r>
              <a:rPr lang="en-US" altLang="zh-CN" sz="1600" dirty="0" smtClean="0">
                <a:solidFill>
                  <a:srgbClr val="F9FAF4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D9E8F7"/>
                </a:solidFill>
                <a:latin typeface="Consolas" pitchFamily="49" charset="0"/>
                <a:cs typeface="Consolas" pitchFamily="49" charset="0"/>
              </a:rPr>
              <a:t>train </a:t>
            </a:r>
            <a:r>
              <a:rPr lang="en-US" altLang="zh-CN" sz="1600" dirty="0" smtClean="0">
                <a:solidFill>
                  <a:srgbClr val="E6E6FA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zh-CN" sz="1600" dirty="0" smtClean="0">
                <a:solidFill>
                  <a:srgbClr val="D9E8F7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 err="1" smtClean="0">
                <a:solidFill>
                  <a:srgbClr val="D9E8F7"/>
                </a:solidFill>
                <a:latin typeface="Consolas" pitchFamily="49" charset="0"/>
                <a:cs typeface="Consolas" pitchFamily="49" charset="0"/>
              </a:rPr>
              <a:t>optimizer.minimize</a:t>
            </a:r>
            <a:r>
              <a:rPr lang="en-US" altLang="zh-CN" sz="1600" dirty="0" smtClean="0">
                <a:solidFill>
                  <a:srgbClr val="F9FAF4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1600" dirty="0" smtClean="0">
                <a:solidFill>
                  <a:srgbClr val="D9E8F7"/>
                </a:solidFill>
                <a:latin typeface="Consolas" pitchFamily="49" charset="0"/>
                <a:cs typeface="Consolas" pitchFamily="49" charset="0"/>
              </a:rPr>
              <a:t>loss</a:t>
            </a:r>
            <a:r>
              <a:rPr lang="en-US" altLang="zh-CN" sz="1600" dirty="0" smtClean="0">
                <a:solidFill>
                  <a:srgbClr val="F9FAF4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zh-CN" altLang="en-US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626262"/>
                </a:solidFill>
                <a:latin typeface="Consolas" pitchFamily="49" charset="0"/>
                <a:cs typeface="Consolas" pitchFamily="49" charset="0"/>
              </a:rPr>
              <a:t># Before starting, initialize the variables.  We will 'run' this first.</a:t>
            </a:r>
          </a:p>
          <a:p>
            <a:pPr marL="0" indent="0">
              <a:buNone/>
            </a:pPr>
            <a:r>
              <a:rPr lang="en-US" altLang="zh-CN" sz="1600" dirty="0" err="1" smtClean="0">
                <a:solidFill>
                  <a:srgbClr val="D9E8F7"/>
                </a:solidFill>
                <a:latin typeface="Consolas" pitchFamily="49" charset="0"/>
                <a:cs typeface="Consolas" pitchFamily="49" charset="0"/>
              </a:rPr>
              <a:t>init</a:t>
            </a:r>
            <a:r>
              <a:rPr lang="en-US" altLang="zh-CN" sz="1600" dirty="0" smtClean="0">
                <a:solidFill>
                  <a:srgbClr val="D9E8F7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 smtClean="0">
                <a:solidFill>
                  <a:srgbClr val="E6E6FA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zh-CN" sz="1600" dirty="0" smtClean="0">
                <a:solidFill>
                  <a:srgbClr val="D9E8F7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 err="1" smtClean="0">
                <a:solidFill>
                  <a:srgbClr val="D9E8F7"/>
                </a:solidFill>
                <a:latin typeface="Consolas" pitchFamily="49" charset="0"/>
                <a:cs typeface="Consolas" pitchFamily="49" charset="0"/>
              </a:rPr>
              <a:t>tf.initialize_all_variables</a:t>
            </a:r>
            <a:r>
              <a:rPr lang="en-US" altLang="zh-CN" sz="1600" dirty="0" smtClean="0">
                <a:solidFill>
                  <a:srgbClr val="F9FAF4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endParaRPr lang="zh-CN" altLang="en-US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626262"/>
                </a:solidFill>
                <a:latin typeface="Consolas" pitchFamily="49" charset="0"/>
                <a:cs typeface="Consolas" pitchFamily="49" charset="0"/>
              </a:rPr>
              <a:t># Launch the graph.</a:t>
            </a:r>
          </a:p>
          <a:p>
            <a:pPr marL="0" indent="0">
              <a:buNone/>
            </a:pPr>
            <a:r>
              <a:rPr lang="en-US" altLang="zh-CN" sz="1600" dirty="0" err="1" smtClean="0">
                <a:solidFill>
                  <a:srgbClr val="D9E8F7"/>
                </a:solidFill>
                <a:latin typeface="Consolas" pitchFamily="49" charset="0"/>
                <a:cs typeface="Consolas" pitchFamily="49" charset="0"/>
              </a:rPr>
              <a:t>sess</a:t>
            </a:r>
            <a:r>
              <a:rPr lang="en-US" altLang="zh-CN" sz="1600" dirty="0" smtClean="0">
                <a:solidFill>
                  <a:srgbClr val="D9E8F7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 smtClean="0">
                <a:solidFill>
                  <a:srgbClr val="E6E6FA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zh-CN" sz="1600" dirty="0" smtClean="0">
                <a:solidFill>
                  <a:srgbClr val="D9E8F7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 err="1" smtClean="0">
                <a:solidFill>
                  <a:srgbClr val="D9E8F7"/>
                </a:solidFill>
                <a:latin typeface="Consolas" pitchFamily="49" charset="0"/>
                <a:cs typeface="Consolas" pitchFamily="49" charset="0"/>
              </a:rPr>
              <a:t>tf.Session</a:t>
            </a:r>
            <a:r>
              <a:rPr lang="en-US" altLang="zh-CN" sz="1600" dirty="0" smtClean="0">
                <a:solidFill>
                  <a:srgbClr val="F9FAF4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indent="0">
              <a:buNone/>
            </a:pPr>
            <a:r>
              <a:rPr lang="en-US" altLang="zh-CN" sz="1600" dirty="0" err="1" smtClean="0">
                <a:solidFill>
                  <a:srgbClr val="D9E8F7"/>
                </a:solidFill>
                <a:latin typeface="Consolas" pitchFamily="49" charset="0"/>
                <a:cs typeface="Consolas" pitchFamily="49" charset="0"/>
              </a:rPr>
              <a:t>sess.run</a:t>
            </a:r>
            <a:r>
              <a:rPr lang="en-US" altLang="zh-CN" sz="1600" dirty="0" smtClean="0">
                <a:solidFill>
                  <a:srgbClr val="F9FAF4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1600" dirty="0" err="1" smtClean="0">
                <a:solidFill>
                  <a:srgbClr val="D9E8F7"/>
                </a:solidFill>
                <a:latin typeface="Consolas" pitchFamily="49" charset="0"/>
                <a:cs typeface="Consolas" pitchFamily="49" charset="0"/>
              </a:rPr>
              <a:t>init</a:t>
            </a:r>
            <a:r>
              <a:rPr lang="en-US" altLang="zh-CN" sz="1600" dirty="0" smtClean="0">
                <a:solidFill>
                  <a:srgbClr val="F9FAF4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zh-CN" altLang="en-US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626262"/>
                </a:solidFill>
                <a:latin typeface="Consolas" pitchFamily="49" charset="0"/>
                <a:cs typeface="Consolas" pitchFamily="49" charset="0"/>
              </a:rPr>
              <a:t># Fit the line.</a:t>
            </a: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DD2867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altLang="zh-CN" sz="1600" dirty="0" smtClean="0">
                <a:solidFill>
                  <a:srgbClr val="D9E8F7"/>
                </a:solidFill>
                <a:latin typeface="Consolas" pitchFamily="49" charset="0"/>
                <a:cs typeface="Consolas" pitchFamily="49" charset="0"/>
              </a:rPr>
              <a:t> step </a:t>
            </a:r>
            <a:r>
              <a:rPr lang="en-US" altLang="zh-CN" sz="1600" dirty="0" smtClean="0">
                <a:solidFill>
                  <a:srgbClr val="DD2867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zh-CN" sz="1600" dirty="0" smtClean="0">
                <a:solidFill>
                  <a:srgbClr val="D9E8F7"/>
                </a:solidFill>
                <a:latin typeface="Consolas" pitchFamily="49" charset="0"/>
                <a:cs typeface="Consolas" pitchFamily="49" charset="0"/>
              </a:rPr>
              <a:t> range</a:t>
            </a:r>
            <a:r>
              <a:rPr lang="en-US" altLang="zh-CN" sz="1600" dirty="0" smtClean="0">
                <a:solidFill>
                  <a:srgbClr val="F9FAF4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1600" dirty="0" smtClean="0">
                <a:solidFill>
                  <a:srgbClr val="6897BB"/>
                </a:solidFill>
                <a:latin typeface="Consolas" pitchFamily="49" charset="0"/>
                <a:cs typeface="Consolas" pitchFamily="49" charset="0"/>
              </a:rPr>
              <a:t>201</a:t>
            </a:r>
            <a:r>
              <a:rPr lang="en-US" altLang="zh-CN" sz="1600" dirty="0" smtClean="0">
                <a:solidFill>
                  <a:srgbClr val="F9FAF4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altLang="zh-CN" sz="1600" dirty="0" smtClean="0">
                <a:solidFill>
                  <a:srgbClr val="D9E8F7"/>
                </a:solidFill>
                <a:latin typeface="Consolas" pitchFamily="49" charset="0"/>
                <a:cs typeface="Consolas" pitchFamily="49" charset="0"/>
              </a:rPr>
              <a:t>:</a:t>
            </a: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D9E8F7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1600" dirty="0" err="1" smtClean="0">
                <a:solidFill>
                  <a:srgbClr val="D9E8F7"/>
                </a:solidFill>
                <a:latin typeface="Consolas" pitchFamily="49" charset="0"/>
                <a:cs typeface="Consolas" pitchFamily="49" charset="0"/>
              </a:rPr>
              <a:t>sess.run</a:t>
            </a:r>
            <a:r>
              <a:rPr lang="en-US" altLang="zh-CN" sz="1600" dirty="0" smtClean="0">
                <a:solidFill>
                  <a:srgbClr val="F9FAF4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1600" dirty="0" smtClean="0">
                <a:solidFill>
                  <a:srgbClr val="D9E8F7"/>
                </a:solidFill>
                <a:latin typeface="Consolas" pitchFamily="49" charset="0"/>
                <a:cs typeface="Consolas" pitchFamily="49" charset="0"/>
              </a:rPr>
              <a:t>train</a:t>
            </a:r>
            <a:r>
              <a:rPr lang="en-US" altLang="zh-CN" sz="1600" dirty="0" smtClean="0">
                <a:solidFill>
                  <a:srgbClr val="F9FAF4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D9E8F7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1600" dirty="0" smtClean="0">
                <a:solidFill>
                  <a:srgbClr val="DD2867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altLang="zh-CN" sz="1600" dirty="0" smtClean="0">
                <a:solidFill>
                  <a:srgbClr val="D9E8F7"/>
                </a:solidFill>
                <a:latin typeface="Consolas" pitchFamily="49" charset="0"/>
                <a:cs typeface="Consolas" pitchFamily="49" charset="0"/>
              </a:rPr>
              <a:t> step </a:t>
            </a:r>
            <a:r>
              <a:rPr lang="en-US" altLang="zh-CN" sz="1600" dirty="0" smtClean="0">
                <a:solidFill>
                  <a:srgbClr val="E6E6FA"/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en-US" altLang="zh-CN" sz="1600" dirty="0" smtClean="0">
                <a:solidFill>
                  <a:srgbClr val="D9E8F7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 smtClean="0">
                <a:solidFill>
                  <a:srgbClr val="6897BB"/>
                </a:solidFill>
                <a:latin typeface="Consolas" pitchFamily="49" charset="0"/>
                <a:cs typeface="Consolas" pitchFamily="49" charset="0"/>
              </a:rPr>
              <a:t>20</a:t>
            </a:r>
            <a:r>
              <a:rPr lang="en-US" altLang="zh-CN" sz="1600" dirty="0" smtClean="0">
                <a:solidFill>
                  <a:srgbClr val="D9E8F7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 smtClean="0">
                <a:solidFill>
                  <a:srgbClr val="E6E6FA"/>
                </a:solidFill>
                <a:latin typeface="Consolas" pitchFamily="49" charset="0"/>
                <a:cs typeface="Consolas" pitchFamily="49" charset="0"/>
              </a:rPr>
              <a:t>==</a:t>
            </a:r>
            <a:r>
              <a:rPr lang="en-US" altLang="zh-CN" sz="1600" dirty="0" smtClean="0">
                <a:solidFill>
                  <a:srgbClr val="D9E8F7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 smtClean="0">
                <a:solidFill>
                  <a:srgbClr val="6897BB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zh-CN" sz="1600" dirty="0" smtClean="0">
                <a:solidFill>
                  <a:srgbClr val="D9E8F7"/>
                </a:solidFill>
                <a:latin typeface="Consolas" pitchFamily="49" charset="0"/>
                <a:cs typeface="Consolas" pitchFamily="49" charset="0"/>
              </a:rPr>
              <a:t>:</a:t>
            </a: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D9E8F7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zh-CN" sz="1600" dirty="0" smtClean="0">
                <a:solidFill>
                  <a:srgbClr val="DD2867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altLang="zh-CN" sz="1600" dirty="0" smtClean="0">
                <a:solidFill>
                  <a:srgbClr val="F9FAF4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1600" dirty="0" smtClean="0">
                <a:solidFill>
                  <a:srgbClr val="D9E8F7"/>
                </a:solidFill>
                <a:latin typeface="Consolas" pitchFamily="49" charset="0"/>
                <a:cs typeface="Consolas" pitchFamily="49" charset="0"/>
              </a:rPr>
              <a:t>step</a:t>
            </a:r>
            <a:r>
              <a:rPr lang="en-US" altLang="zh-CN" sz="1600" dirty="0" smtClean="0">
                <a:solidFill>
                  <a:srgbClr val="E6E6FA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altLang="zh-CN" sz="1600" dirty="0" smtClean="0">
                <a:solidFill>
                  <a:srgbClr val="D9E8F7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 err="1" smtClean="0">
                <a:solidFill>
                  <a:srgbClr val="D9E8F7"/>
                </a:solidFill>
                <a:latin typeface="Consolas" pitchFamily="49" charset="0"/>
                <a:cs typeface="Consolas" pitchFamily="49" charset="0"/>
              </a:rPr>
              <a:t>sess.run</a:t>
            </a:r>
            <a:r>
              <a:rPr lang="en-US" altLang="zh-CN" sz="1600" dirty="0" smtClean="0">
                <a:solidFill>
                  <a:srgbClr val="F9FAF4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1600" dirty="0" smtClean="0">
                <a:solidFill>
                  <a:srgbClr val="D9E8F7"/>
                </a:solidFill>
                <a:latin typeface="Consolas" pitchFamily="49" charset="0"/>
                <a:cs typeface="Consolas" pitchFamily="49" charset="0"/>
              </a:rPr>
              <a:t>W</a:t>
            </a:r>
            <a:r>
              <a:rPr lang="en-US" altLang="zh-CN" sz="1600" dirty="0" smtClean="0">
                <a:solidFill>
                  <a:srgbClr val="F9FAF4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altLang="zh-CN" sz="1600" dirty="0" smtClean="0">
                <a:solidFill>
                  <a:srgbClr val="E6E6FA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altLang="zh-CN" sz="1600" dirty="0" smtClean="0">
                <a:solidFill>
                  <a:srgbClr val="D9E8F7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 err="1" smtClean="0">
                <a:solidFill>
                  <a:srgbClr val="D9E8F7"/>
                </a:solidFill>
                <a:latin typeface="Consolas" pitchFamily="49" charset="0"/>
                <a:cs typeface="Consolas" pitchFamily="49" charset="0"/>
              </a:rPr>
              <a:t>sess.run</a:t>
            </a:r>
            <a:r>
              <a:rPr lang="en-US" altLang="zh-CN" sz="1600" dirty="0" smtClean="0">
                <a:solidFill>
                  <a:srgbClr val="F9FAF4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1600" dirty="0" smtClean="0">
                <a:solidFill>
                  <a:srgbClr val="D9E8F7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1600" dirty="0" smtClean="0">
                <a:solidFill>
                  <a:srgbClr val="F9FAF4"/>
                </a:solidFill>
                <a:latin typeface="Consolas" pitchFamily="49" charset="0"/>
                <a:cs typeface="Consolas" pitchFamily="49" charset="0"/>
              </a:rPr>
              <a:t>))</a:t>
            </a:r>
          </a:p>
          <a:p>
            <a:endParaRPr lang="zh-CN" altLang="en-US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626262"/>
                </a:solidFill>
                <a:latin typeface="Consolas" pitchFamily="49" charset="0"/>
                <a:cs typeface="Consolas" pitchFamily="49" charset="0"/>
              </a:rPr>
              <a:t># Learns best fit is W: [0.1], b: [0.3]</a:t>
            </a:r>
            <a:endParaRPr lang="zh-CN" altLang="en-US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79512" y="0"/>
            <a:ext cx="1323510" cy="594320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示例：</a:t>
            </a:r>
            <a:endParaRPr lang="zh-CN" altLang="en-US" sz="32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5509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逻辑回归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/>
            </a:r>
            <a:br>
              <a:rPr lang="zh-CN" altLang="en-US" b="1" dirty="0">
                <a:latin typeface="黑体" pitchFamily="49" charset="-122"/>
                <a:ea typeface="黑体" pitchFamily="49" charset="-122"/>
              </a:rPr>
            </a:b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线性回归的假设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		 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不适合二元分类问题。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使用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sigmoid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函数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		 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使得假设的取值为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或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：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9358614"/>
              </p:ext>
            </p:extLst>
          </p:nvPr>
        </p:nvGraphicFramePr>
        <p:xfrm>
          <a:off x="3707904" y="1671158"/>
          <a:ext cx="1800200" cy="529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" name="公式" r:id="rId3" imgW="812447" imgH="241195" progId="Equation.3">
                  <p:embed/>
                </p:oleObj>
              </mc:Choice>
              <mc:Fallback>
                <p:oleObj name="公式" r:id="rId3" imgW="812447" imgH="24119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1671158"/>
                        <a:ext cx="1800200" cy="5294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6615743"/>
              </p:ext>
            </p:extLst>
          </p:nvPr>
        </p:nvGraphicFramePr>
        <p:xfrm>
          <a:off x="3978373" y="3861048"/>
          <a:ext cx="1547294" cy="689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" name="公式" r:id="rId5" imgW="876930" imgH="393790" progId="Equation.3">
                  <p:embed/>
                </p:oleObj>
              </mc:Choice>
              <mc:Fallback>
                <p:oleObj name="公式" r:id="rId5" imgW="876930" imgH="393790" progId="Equation.3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8373" y="3861048"/>
                        <a:ext cx="1547294" cy="6895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6458234"/>
              </p:ext>
            </p:extLst>
          </p:nvPr>
        </p:nvGraphicFramePr>
        <p:xfrm>
          <a:off x="2339752" y="4653136"/>
          <a:ext cx="1838716" cy="738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" name="公式" r:id="rId7" imgW="1016721" imgH="406400" progId="Equation.3">
                  <p:embed/>
                </p:oleObj>
              </mc:Choice>
              <mc:Fallback>
                <p:oleObj name="公式" r:id="rId7" imgW="1016721" imgH="406400" progId="Equation.3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4653136"/>
                        <a:ext cx="1838716" cy="7389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348880"/>
            <a:ext cx="5256584" cy="1480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4797152"/>
            <a:ext cx="2904264" cy="144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90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逻辑回归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/>
            </a:r>
            <a:br>
              <a:rPr lang="zh-CN" altLang="en-US" b="1" dirty="0">
                <a:latin typeface="黑体" pitchFamily="49" charset="-122"/>
                <a:ea typeface="黑体" pitchFamily="49" charset="-122"/>
              </a:rPr>
            </a:b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40768"/>
            <a:ext cx="8764062" cy="1317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1869603"/>
              </p:ext>
            </p:extLst>
          </p:nvPr>
        </p:nvGraphicFramePr>
        <p:xfrm>
          <a:off x="1764736" y="3102958"/>
          <a:ext cx="1980220" cy="440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" name="公式" r:id="rId4" imgW="1028925" imgH="228690" progId="Equation.3">
                  <p:embed/>
                </p:oleObj>
              </mc:Choice>
              <mc:Fallback>
                <p:oleObj name="公式" r:id="rId4" imgW="1028925" imgH="228690" progId="Equation.3">
                  <p:embed/>
                  <p:pic>
                    <p:nvPicPr>
                      <p:cNvPr id="0" name="对象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4736" y="3102958"/>
                        <a:ext cx="1980220" cy="4400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5636789"/>
              </p:ext>
            </p:extLst>
          </p:nvPr>
        </p:nvGraphicFramePr>
        <p:xfrm>
          <a:off x="4068992" y="2898270"/>
          <a:ext cx="2994465" cy="8624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" name="公式" r:id="rId6" imgW="1587865" imgH="457380" progId="Equation.3">
                  <p:embed/>
                </p:oleObj>
              </mc:Choice>
              <mc:Fallback>
                <p:oleObj name="公式" r:id="rId6" imgW="1587865" imgH="457380" progId="Equation.3">
                  <p:embed/>
                  <p:pic>
                    <p:nvPicPr>
                      <p:cNvPr id="0" name="对象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8992" y="2898270"/>
                        <a:ext cx="2994465" cy="8624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左大括号 22"/>
          <p:cNvSpPr>
            <a:spLocks/>
          </p:cNvSpPr>
          <p:nvPr/>
        </p:nvSpPr>
        <p:spPr bwMode="auto">
          <a:xfrm>
            <a:off x="3874165" y="2924944"/>
            <a:ext cx="146112" cy="770586"/>
          </a:xfrm>
          <a:prstGeom prst="leftBrace">
            <a:avLst>
              <a:gd name="adj1" fmla="val 49236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zh-CN" altLang="en-US"/>
          </a:p>
        </p:txBody>
      </p:sp>
      <p:sp>
        <p:nvSpPr>
          <p:cNvPr id="22" name="Rectangle 16"/>
          <p:cNvSpPr>
            <a:spLocks noChangeArrowheads="1"/>
          </p:cNvSpPr>
          <p:nvPr/>
        </p:nvSpPr>
        <p:spPr bwMode="auto">
          <a:xfrm>
            <a:off x="809625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539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055" name="TextBox 2054"/>
          <p:cNvSpPr txBox="1"/>
          <p:nvPr/>
        </p:nvSpPr>
        <p:spPr>
          <a:xfrm>
            <a:off x="251520" y="4725144"/>
            <a:ext cx="55870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 smtClean="0"/>
              <a:t>梯度</a:t>
            </a:r>
            <a:r>
              <a:rPr lang="zh-CN" altLang="zh-CN" dirty="0"/>
              <a:t>下降：</a:t>
            </a:r>
          </a:p>
          <a:p>
            <a:pPr lvl="1"/>
            <a:r>
              <a:rPr lang="en-US" altLang="zh-CN" dirty="0"/>
              <a:t>repeat{</a:t>
            </a:r>
            <a:endParaRPr lang="zh-CN" altLang="zh-CN" dirty="0"/>
          </a:p>
          <a:p>
            <a:pPr lvl="1"/>
            <a:r>
              <a:rPr lang="en-US" altLang="zh-CN" dirty="0"/>
              <a:t>		  		 </a:t>
            </a:r>
            <a:endParaRPr lang="zh-CN" altLang="zh-CN" dirty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}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2056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57" name="对象 20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2754216"/>
              </p:ext>
            </p:extLst>
          </p:nvPr>
        </p:nvGraphicFramePr>
        <p:xfrm>
          <a:off x="1115616" y="5301208"/>
          <a:ext cx="1929438" cy="6619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" name="公式" r:id="rId8" imgW="1308395" imgH="444415" progId="Equation.3">
                  <p:embed/>
                </p:oleObj>
              </mc:Choice>
              <mc:Fallback>
                <p:oleObj name="公式" r:id="rId8" imgW="1308395" imgH="444415" progId="Equation.3">
                  <p:embed/>
                  <p:pic>
                    <p:nvPicPr>
                      <p:cNvPr id="0" name="对象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5301208"/>
                        <a:ext cx="1929438" cy="6619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" name="Rectangle 33"/>
          <p:cNvSpPr>
            <a:spLocks noChangeArrowheads="1"/>
          </p:cNvSpPr>
          <p:nvPr/>
        </p:nvSpPr>
        <p:spPr bwMode="auto">
          <a:xfrm>
            <a:off x="0" y="447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59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60" name="对象 20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6297321"/>
              </p:ext>
            </p:extLst>
          </p:nvPr>
        </p:nvGraphicFramePr>
        <p:xfrm>
          <a:off x="3947221" y="5410002"/>
          <a:ext cx="480763" cy="384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" name="公式" r:id="rId10" imgW="190816" imgH="152580" progId="Equation.3">
                  <p:embed/>
                </p:oleObj>
              </mc:Choice>
              <mc:Fallback>
                <p:oleObj name="公式" r:id="rId10" imgW="190816" imgH="152580" progId="Equation.3">
                  <p:embed/>
                  <p:pic>
                    <p:nvPicPr>
                      <p:cNvPr id="0" name="对象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7221" y="5410002"/>
                        <a:ext cx="480763" cy="3846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1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62" name="对象 20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4612116"/>
              </p:ext>
            </p:extLst>
          </p:nvPr>
        </p:nvGraphicFramePr>
        <p:xfrm>
          <a:off x="5004048" y="5272283"/>
          <a:ext cx="3344238" cy="6600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8" name="公式" r:id="rId12" imgW="2172375" imgH="431810" progId="Equation.3">
                  <p:embed/>
                </p:oleObj>
              </mc:Choice>
              <mc:Fallback>
                <p:oleObj name="公式" r:id="rId12" imgW="2172375" imgH="431810" progId="Equation.3">
                  <p:embed/>
                  <p:pic>
                    <p:nvPicPr>
                      <p:cNvPr id="0" name="对象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5272283"/>
                        <a:ext cx="3344238" cy="6600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3" name="TextBox 2062"/>
          <p:cNvSpPr txBox="1"/>
          <p:nvPr/>
        </p:nvSpPr>
        <p:spPr>
          <a:xfrm>
            <a:off x="395536" y="422108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等价</a:t>
            </a:r>
            <a:r>
              <a:rPr lang="zh-CN" altLang="en-US" dirty="0" smtClean="0"/>
              <a:t>形式：</a:t>
            </a:r>
            <a:endParaRPr lang="zh-CN" altLang="en-US" dirty="0"/>
          </a:p>
        </p:txBody>
      </p:sp>
      <p:sp>
        <p:nvSpPr>
          <p:cNvPr id="2064" name="Rectangle 6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66" name="对象 20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5970135"/>
              </p:ext>
            </p:extLst>
          </p:nvPr>
        </p:nvGraphicFramePr>
        <p:xfrm>
          <a:off x="1619672" y="4184478"/>
          <a:ext cx="6624736" cy="4731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9" name="公式" r:id="rId14" imgW="3200400" imgH="228600" progId="Equation.3">
                  <p:embed/>
                </p:oleObj>
              </mc:Choice>
              <mc:Fallback>
                <p:oleObj name="公式" r:id="rId14" imgW="3200400" imgH="228600" progId="Equation.3">
                  <p:embed/>
                  <p:pic>
                    <p:nvPicPr>
                      <p:cNvPr id="0" name="对象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4184478"/>
                        <a:ext cx="6624736" cy="4731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291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88640"/>
            <a:ext cx="8784976" cy="6624736"/>
          </a:xfrm>
        </p:spPr>
        <p:txBody>
          <a:bodyPr numCol="1" spcCol="360000">
            <a:noAutofit/>
          </a:bodyPr>
          <a:lstStyle/>
          <a:p>
            <a:pPr marL="0" indent="0">
              <a:buNone/>
            </a:pPr>
            <a:r>
              <a:rPr lang="da-DK" altLang="zh-CN" sz="1500" b="1" dirty="0" smtClean="0">
                <a:latin typeface="Consolas" pitchFamily="49" charset="0"/>
                <a:cs typeface="Consolas" pitchFamily="49" charset="0"/>
              </a:rPr>
              <a:t>    X </a:t>
            </a:r>
            <a:r>
              <a:rPr lang="da-DK" altLang="zh-CN" sz="1500" b="1" dirty="0">
                <a:latin typeface="Consolas" pitchFamily="49" charset="0"/>
                <a:cs typeface="Consolas" pitchFamily="49" charset="0"/>
              </a:rPr>
              <a:t>= tf.placeholder(</a:t>
            </a:r>
            <a:r>
              <a:rPr lang="da-DK" altLang="zh-CN" sz="1500" b="1" i="1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"float"</a:t>
            </a:r>
            <a:r>
              <a:rPr lang="da-DK" altLang="zh-CN" sz="1500" b="1" i="1" dirty="0">
                <a:latin typeface="Consolas" pitchFamily="49" charset="0"/>
                <a:cs typeface="Consolas" pitchFamily="49" charset="0"/>
              </a:rPr>
              <a:t>, [None, 9])</a:t>
            </a:r>
          </a:p>
          <a:p>
            <a:pPr marL="0" indent="0">
              <a:buNone/>
            </a:pPr>
            <a:r>
              <a:rPr lang="da-DK" altLang="zh-CN" sz="1500" b="1" dirty="0">
                <a:latin typeface="Consolas" pitchFamily="49" charset="0"/>
                <a:cs typeface="Consolas" pitchFamily="49" charset="0"/>
              </a:rPr>
              <a:t>    Y = tf.placeholder(</a:t>
            </a:r>
            <a:r>
              <a:rPr lang="da-DK" altLang="zh-CN" sz="1500" b="1" i="1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"float"</a:t>
            </a:r>
            <a:r>
              <a:rPr lang="da-DK" altLang="zh-CN" sz="1500" b="1" i="1" dirty="0">
                <a:latin typeface="Consolas" pitchFamily="49" charset="0"/>
                <a:cs typeface="Consolas" pitchFamily="49" charset="0"/>
              </a:rPr>
              <a:t>, [None, 1</a:t>
            </a:r>
            <a:r>
              <a:rPr lang="da-DK" altLang="zh-CN" sz="1500" b="1" i="1" dirty="0" smtClean="0">
                <a:latin typeface="Consolas" pitchFamily="49" charset="0"/>
                <a:cs typeface="Consolas" pitchFamily="49" charset="0"/>
              </a:rPr>
              <a:t>])</a:t>
            </a:r>
            <a:endParaRPr lang="en-US" altLang="zh-CN" sz="15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  theta = </a:t>
            </a:r>
            <a:r>
              <a:rPr lang="en-US" altLang="zh-CN" sz="1500" b="1" dirty="0" err="1" smtClean="0">
                <a:latin typeface="Consolas" pitchFamily="49" charset="0"/>
                <a:cs typeface="Consolas" pitchFamily="49" charset="0"/>
              </a:rPr>
              <a:t>tf.Variable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1500" b="1" dirty="0" err="1" smtClean="0">
                <a:latin typeface="Consolas" pitchFamily="49" charset="0"/>
                <a:cs typeface="Consolas" pitchFamily="49" charset="0"/>
              </a:rPr>
              <a:t>tf.zeros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([9, 1], </a:t>
            </a:r>
            <a:r>
              <a:rPr lang="en-US" altLang="zh-CN" sz="1500" b="1" i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"float"</a:t>
            </a:r>
            <a:r>
              <a:rPr lang="en-US" altLang="zh-CN" sz="1500" b="1" i="1" dirty="0" smtClean="0">
                <a:latin typeface="Consolas" pitchFamily="49" charset="0"/>
                <a:cs typeface="Consolas" pitchFamily="49" charset="0"/>
              </a:rPr>
              <a:t>))</a:t>
            </a:r>
            <a:endParaRPr lang="zh-CN" altLang="en-US" sz="15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# theta = </a:t>
            </a:r>
            <a:r>
              <a:rPr lang="en-US" altLang="zh-CN" sz="15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tf.Variable</a:t>
            </a:r>
            <a:r>
              <a:rPr lang="en-US" altLang="zh-CN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15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tf.random_uniform</a:t>
            </a:r>
            <a:r>
              <a:rPr lang="en-US" altLang="zh-CN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([9, 1], -1.0, 1.0))</a:t>
            </a:r>
          </a:p>
          <a:p>
            <a:pPr marL="0" indent="0">
              <a:buNone/>
            </a:pPr>
            <a:r>
              <a:rPr lang="en-US" altLang="zh-CN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   # </a:t>
            </a:r>
            <a:r>
              <a:rPr lang="en-US" altLang="zh-CN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theta = </a:t>
            </a:r>
            <a:r>
              <a:rPr lang="en-US" altLang="zh-CN" sz="15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tf.Variable</a:t>
            </a:r>
            <a:r>
              <a:rPr lang="en-US" altLang="zh-CN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15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tf.random_normal</a:t>
            </a:r>
            <a:r>
              <a:rPr lang="en-US" altLang="zh-CN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([9, 1], </a:t>
            </a:r>
            <a:r>
              <a:rPr lang="en-US" altLang="zh-CN" sz="15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stddev</a:t>
            </a:r>
            <a:r>
              <a:rPr lang="en-US" altLang="zh-CN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=0.01</a:t>
            </a:r>
            <a:r>
              <a:rPr lang="en-US" altLang="zh-CN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))</a:t>
            </a:r>
          </a:p>
          <a:p>
            <a:pPr marL="0" indent="0">
              <a:buNone/>
            </a:pPr>
            <a:endParaRPr lang="en-US" altLang="zh-CN" sz="15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zh-CN" altLang="en-US" sz="15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hypo </a:t>
            </a:r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= 1 / (</a:t>
            </a:r>
            <a:r>
              <a:rPr lang="en-US" altLang="zh-CN" sz="1500" b="1" dirty="0" err="1">
                <a:latin typeface="Consolas" pitchFamily="49" charset="0"/>
                <a:cs typeface="Consolas" pitchFamily="49" charset="0"/>
              </a:rPr>
              <a:t>tf.exp</a:t>
            </a:r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(-</a:t>
            </a:r>
            <a:r>
              <a:rPr lang="en-US" altLang="zh-CN" sz="1500" b="1" dirty="0" err="1">
                <a:latin typeface="Consolas" pitchFamily="49" charset="0"/>
                <a:cs typeface="Consolas" pitchFamily="49" charset="0"/>
              </a:rPr>
              <a:t>tf.matmul</a:t>
            </a:r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(X, theta)) + 1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zh-CN" altLang="en-US" sz="1500" b="1" dirty="0" smtClean="0">
                <a:latin typeface="Consolas" pitchFamily="49" charset="0"/>
                <a:cs typeface="Consolas" pitchFamily="49" charset="0"/>
              </a:rPr>
              <a:t> </a:t>
            </a:r>
            <a:endParaRPr lang="en-US" altLang="zh-CN" sz="15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zh-CN" altLang="en-US" sz="15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zh-CN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   # cost = </a:t>
            </a:r>
            <a:r>
              <a:rPr lang="en-US" altLang="zh-CN" sz="15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tf.reduce_mean</a:t>
            </a:r>
            <a:r>
              <a:rPr lang="en-US" altLang="zh-CN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15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tf.nn.sigmoid_cross_entropy_with_logits</a:t>
            </a:r>
            <a:r>
              <a:rPr lang="en-US" altLang="zh-CN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(hypo, Y))</a:t>
            </a:r>
          </a:p>
          <a:p>
            <a:pPr marL="0" indent="0">
              <a:buNone/>
            </a:pPr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    cost = </a:t>
            </a:r>
            <a:r>
              <a:rPr lang="en-US" altLang="zh-CN" sz="1500" b="1" dirty="0" err="1">
                <a:latin typeface="Consolas" pitchFamily="49" charset="0"/>
                <a:cs typeface="Consolas" pitchFamily="49" charset="0"/>
              </a:rPr>
              <a:t>tf.reduce_sum</a:t>
            </a:r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(-tf.log(</a:t>
            </a:r>
            <a:r>
              <a:rPr lang="en-US" altLang="zh-CN" sz="1500" b="1" dirty="0" err="1">
                <a:latin typeface="Consolas" pitchFamily="49" charset="0"/>
                <a:cs typeface="Consolas" pitchFamily="49" charset="0"/>
              </a:rPr>
              <a:t>tf.clip_by_value</a:t>
            </a:r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(hypo, 1e-20, 1e30)) * Y - (1 - Y) * tf.log(</a:t>
            </a:r>
            <a:r>
              <a:rPr lang="en-US" altLang="zh-CN" sz="1500" b="1" dirty="0" err="1">
                <a:latin typeface="Consolas" pitchFamily="49" charset="0"/>
                <a:cs typeface="Consolas" pitchFamily="49" charset="0"/>
              </a:rPr>
              <a:t>tf.clip_by_value</a:t>
            </a:r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(1 - hypo, 1e-20, 1e30)))</a:t>
            </a:r>
          </a:p>
          <a:p>
            <a:pPr marL="0" indent="0">
              <a:buNone/>
            </a:pPr>
            <a:r>
              <a:rPr lang="zh-CN" altLang="en-US" sz="1500" b="1" dirty="0" smtClean="0">
                <a:latin typeface="Consolas" pitchFamily="49" charset="0"/>
                <a:cs typeface="Consolas" pitchFamily="49" charset="0"/>
              </a:rPr>
              <a:t>        </a:t>
            </a:r>
            <a:endParaRPr lang="en-US" altLang="zh-CN" sz="15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zh-CN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  # </a:t>
            </a:r>
            <a:r>
              <a:rPr lang="en-US" altLang="zh-CN" sz="15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train_op</a:t>
            </a:r>
            <a:r>
              <a:rPr lang="en-US" altLang="zh-CN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zh-CN" sz="15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tf.train.GradientDescentOptimizer</a:t>
            </a:r>
            <a:r>
              <a:rPr lang="en-US" altLang="zh-CN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(0.000001).minimize(cost)   </a:t>
            </a:r>
          </a:p>
          <a:p>
            <a:pPr marL="0" indent="0">
              <a:buNone/>
            </a:pP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1500" b="1" dirty="0" err="1">
                <a:latin typeface="Consolas" pitchFamily="49" charset="0"/>
                <a:cs typeface="Consolas" pitchFamily="49" charset="0"/>
              </a:rPr>
              <a:t>train_op</a:t>
            </a:r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zh-CN" sz="1500" b="1" dirty="0" err="1" smtClean="0">
                <a:latin typeface="Consolas" pitchFamily="49" charset="0"/>
                <a:cs typeface="Consolas" pitchFamily="49" charset="0"/>
              </a:rPr>
              <a:t>tf.train.AdadeltaOptimizer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(0.05).</a:t>
            </a:r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minimize(cost)</a:t>
            </a:r>
          </a:p>
          <a:p>
            <a:pPr marL="0" indent="0">
              <a:buNone/>
            </a:pPr>
            <a:r>
              <a:rPr lang="zh-CN" altLang="en-US" sz="1500" b="1" dirty="0">
                <a:latin typeface="Consolas" pitchFamily="49" charset="0"/>
                <a:cs typeface="Consolas" pitchFamily="49" charset="0"/>
              </a:rPr>
              <a:t>    </a:t>
            </a:r>
            <a:endParaRPr lang="en-US" altLang="zh-CN" sz="15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with </a:t>
            </a:r>
            <a:r>
              <a:rPr lang="en-US" altLang="zh-CN" sz="1500" b="1" dirty="0" err="1">
                <a:latin typeface="Consolas" pitchFamily="49" charset="0"/>
                <a:cs typeface="Consolas" pitchFamily="49" charset="0"/>
              </a:rPr>
              <a:t>tf.Session</a:t>
            </a:r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() as </a:t>
            </a:r>
            <a:r>
              <a:rPr lang="en-US" altLang="zh-CN" sz="1500" b="1" dirty="0" err="1">
                <a:latin typeface="Consolas" pitchFamily="49" charset="0"/>
                <a:cs typeface="Consolas" pitchFamily="49" charset="0"/>
              </a:rPr>
              <a:t>sess</a:t>
            </a:r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:</a:t>
            </a:r>
          </a:p>
          <a:p>
            <a:pPr marL="0" indent="0">
              <a:buNone/>
            </a:pPr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zh-CN" sz="1500" b="1" dirty="0" err="1">
                <a:latin typeface="Consolas" pitchFamily="49" charset="0"/>
                <a:cs typeface="Consolas" pitchFamily="49" charset="0"/>
              </a:rPr>
              <a:t>tf.initialize_all_variables</a:t>
            </a:r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().run()</a:t>
            </a:r>
          </a:p>
          <a:p>
            <a:pPr marL="0" indent="0">
              <a:buNone/>
            </a:pPr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        for step in range(200001):</a:t>
            </a:r>
          </a:p>
          <a:p>
            <a:pPr marL="0" indent="0">
              <a:buNone/>
            </a:pPr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altLang="zh-CN" sz="1500" b="1" dirty="0" err="1">
                <a:latin typeface="Consolas" pitchFamily="49" charset="0"/>
                <a:cs typeface="Consolas" pitchFamily="49" charset="0"/>
              </a:rPr>
              <a:t>sess.run</a:t>
            </a:r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1500" b="1" dirty="0" err="1">
                <a:latin typeface="Consolas" pitchFamily="49" charset="0"/>
                <a:cs typeface="Consolas" pitchFamily="49" charset="0"/>
              </a:rPr>
              <a:t>train_op</a:t>
            </a:r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zh-CN" sz="1500" b="1" dirty="0" err="1">
                <a:latin typeface="Consolas" pitchFamily="49" charset="0"/>
                <a:cs typeface="Consolas" pitchFamily="49" charset="0"/>
              </a:rPr>
              <a:t>feed_dict</a:t>
            </a:r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={X: x, Y: y})</a:t>
            </a:r>
          </a:p>
          <a:p>
            <a:pPr marL="0" indent="0">
              <a:buNone/>
            </a:pPr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            if step % 200 == 0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pPr marL="0" indent="0">
              <a:buNone/>
            </a:pPr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              variance = </a:t>
            </a:r>
            <a:r>
              <a:rPr lang="en-US" altLang="zh-CN" sz="1500" b="1" dirty="0" err="1" smtClean="0">
                <a:latin typeface="Consolas" pitchFamily="49" charset="0"/>
                <a:cs typeface="Consolas" pitchFamily="49" charset="0"/>
              </a:rPr>
              <a:t>sess.run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(cost, </a:t>
            </a:r>
            <a:r>
              <a:rPr lang="en-US" altLang="zh-CN" sz="1500" b="1" dirty="0" err="1" smtClean="0">
                <a:latin typeface="Consolas" pitchFamily="49" charset="0"/>
                <a:cs typeface="Consolas" pitchFamily="49" charset="0"/>
              </a:rPr>
              <a:t>feed_dict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={X: x, Y: y})</a:t>
            </a:r>
          </a:p>
          <a:p>
            <a:pPr marL="0" indent="0">
              <a:buNone/>
            </a:pP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               print step, </a:t>
            </a:r>
            <a:r>
              <a:rPr lang="en-US" altLang="zh-CN" sz="15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'. cost: ', 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variance</a:t>
            </a:r>
          </a:p>
          <a:p>
            <a:pPr marL="0" indent="0">
              <a:buNone/>
            </a:pP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predict = </a:t>
            </a:r>
            <a:r>
              <a:rPr lang="en-US" altLang="zh-CN" sz="1500" b="1" dirty="0" err="1">
                <a:latin typeface="Consolas" pitchFamily="49" charset="0"/>
                <a:cs typeface="Consolas" pitchFamily="49" charset="0"/>
              </a:rPr>
              <a:t>sess.run</a:t>
            </a:r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(hypo, </a:t>
            </a:r>
            <a:r>
              <a:rPr lang="en-US" altLang="zh-CN" sz="1500" b="1" dirty="0" err="1">
                <a:latin typeface="Consolas" pitchFamily="49" charset="0"/>
                <a:cs typeface="Consolas" pitchFamily="49" charset="0"/>
              </a:rPr>
              <a:t>feed_dict</a:t>
            </a:r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={X: xc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})</a:t>
            </a:r>
          </a:p>
          <a:p>
            <a:pPr marL="0" indent="0">
              <a:buNone/>
            </a:pPr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              print </a:t>
            </a:r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=  </a:t>
            </a:r>
            <a:r>
              <a:rPr lang="en-US" altLang="zh-CN" sz="1500" b="1" dirty="0" err="1">
                <a:latin typeface="Consolas" pitchFamily="49" charset="0"/>
                <a:cs typeface="Consolas" pitchFamily="49" charset="0"/>
              </a:rPr>
              <a:t>precisionBi</a:t>
            </a:r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(predict, </a:t>
            </a:r>
            <a:r>
              <a:rPr lang="en-US" altLang="zh-CN" sz="1500" b="1" dirty="0" err="1">
                <a:latin typeface="Consolas" pitchFamily="49" charset="0"/>
                <a:cs typeface="Consolas" pitchFamily="49" charset="0"/>
              </a:rPr>
              <a:t>yc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)</a:t>
            </a:r>
            <a:endParaRPr lang="zh-CN" altLang="en-US" sz="15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11970" y="0"/>
            <a:ext cx="1440160" cy="810344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实现</a:t>
            </a:r>
            <a:endParaRPr lang="zh-CN" altLang="en-US" sz="3200" b="1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9870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1008112"/>
          </a:xfrm>
        </p:spPr>
        <p:txBody>
          <a:bodyPr/>
          <a:lstStyle/>
          <a:p>
            <a:pPr algn="l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需注意的问题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124744"/>
            <a:ext cx="8219256" cy="5400600"/>
          </a:xfrm>
        </p:spPr>
        <p:txBody>
          <a:bodyPr>
            <a:normAutofit/>
          </a:bodyPr>
          <a:lstStyle/>
          <a:p>
            <a:r>
              <a:rPr lang="zh-CN" altLang="en-US" sz="2600" dirty="0" smtClean="0">
                <a:latin typeface="黑体" pitchFamily="49" charset="-122"/>
                <a:ea typeface="黑体" pitchFamily="49" charset="-122"/>
              </a:rPr>
              <a:t>为了训练模型的常数项，对每一条样本的特征向量</a:t>
            </a:r>
            <a:r>
              <a:rPr lang="en-US" altLang="zh-CN" sz="2600" dirty="0" smtClean="0">
                <a:latin typeface="黑体" pitchFamily="49" charset="-122"/>
                <a:ea typeface="黑体" pitchFamily="49" charset="-122"/>
              </a:rPr>
              <a:t>x</a:t>
            </a:r>
            <a:r>
              <a:rPr lang="zh-CN" altLang="en-US" sz="2600" dirty="0" smtClean="0">
                <a:latin typeface="黑体" pitchFamily="49" charset="-122"/>
                <a:ea typeface="黑体" pitchFamily="49" charset="-122"/>
              </a:rPr>
              <a:t>添加一个恒为</a:t>
            </a:r>
            <a:r>
              <a:rPr lang="en-US" altLang="zh-CN" sz="2600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600" dirty="0" smtClean="0">
                <a:latin typeface="黑体" pitchFamily="49" charset="-122"/>
                <a:ea typeface="黑体" pitchFamily="49" charset="-122"/>
              </a:rPr>
              <a:t>的分量</a:t>
            </a:r>
            <a:r>
              <a:rPr lang="en-US" altLang="zh-CN" sz="2600" dirty="0" smtClean="0"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sz="1500" dirty="0" smtClean="0"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2600" dirty="0" smtClean="0">
                <a:latin typeface="黑体" pitchFamily="49" charset="-122"/>
                <a:ea typeface="黑体" pitchFamily="49" charset="-122"/>
              </a:rPr>
              <a:t>。则参数向量增加了一个分量</a:t>
            </a:r>
            <a:r>
              <a:rPr lang="el-GR" altLang="zh-CN" sz="2600" dirty="0" smtClean="0">
                <a:latin typeface="黑体" pitchFamily="49" charset="-122"/>
                <a:ea typeface="黑体" pitchFamily="49" charset="-122"/>
              </a:rPr>
              <a:t>θ</a:t>
            </a:r>
            <a:r>
              <a:rPr lang="en-US" altLang="zh-CN" sz="1500" dirty="0" smtClean="0"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1700" dirty="0" smtClean="0">
                <a:latin typeface="黑体" pitchFamily="49" charset="-122"/>
                <a:ea typeface="黑体" pitchFamily="49" charset="-122"/>
              </a:rPr>
              <a:t> 。</a:t>
            </a:r>
            <a:r>
              <a:rPr lang="zh-CN" altLang="en-US" sz="2600" dirty="0">
                <a:latin typeface="黑体" pitchFamily="49" charset="-122"/>
                <a:ea typeface="黑体" pitchFamily="49" charset="-122"/>
              </a:rPr>
              <a:t>模型</a:t>
            </a:r>
            <a:r>
              <a:rPr lang="zh-CN" altLang="en-US" sz="2200" dirty="0" smtClean="0">
                <a:latin typeface="黑体" pitchFamily="49" charset="-122"/>
                <a:ea typeface="黑体" pitchFamily="49" charset="-122"/>
              </a:rPr>
              <a:t>：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r>
              <a:rPr lang="en-US" altLang="zh-CN" sz="2000" dirty="0" smtClean="0"/>
              <a:t>	</a:t>
            </a:r>
            <a:r>
              <a:rPr lang="en-US" altLang="zh-CN" sz="2100" dirty="0">
                <a:latin typeface="Consolas" pitchFamily="49" charset="0"/>
                <a:ea typeface="黑体" pitchFamily="49" charset="-122"/>
                <a:cs typeface="Consolas" pitchFamily="49" charset="0"/>
              </a:rPr>
              <a:t>hypo = 1 / (</a:t>
            </a:r>
            <a:r>
              <a:rPr lang="en-US" altLang="zh-CN" sz="2100" dirty="0" err="1">
                <a:latin typeface="Consolas" pitchFamily="49" charset="0"/>
                <a:ea typeface="黑体" pitchFamily="49" charset="-122"/>
                <a:cs typeface="Consolas" pitchFamily="49" charset="0"/>
              </a:rPr>
              <a:t>tf.exp</a:t>
            </a:r>
            <a:r>
              <a:rPr lang="en-US" altLang="zh-CN" sz="2100" dirty="0">
                <a:latin typeface="Consolas" pitchFamily="49" charset="0"/>
                <a:ea typeface="黑体" pitchFamily="49" charset="-122"/>
                <a:cs typeface="Consolas" pitchFamily="49" charset="0"/>
              </a:rPr>
              <a:t>(-</a:t>
            </a:r>
            <a:r>
              <a:rPr lang="en-US" altLang="zh-CN" sz="2100" dirty="0" err="1">
                <a:latin typeface="Consolas" pitchFamily="49" charset="0"/>
                <a:ea typeface="黑体" pitchFamily="49" charset="-122"/>
                <a:cs typeface="Consolas" pitchFamily="49" charset="0"/>
              </a:rPr>
              <a:t>tf.matmul</a:t>
            </a:r>
            <a:r>
              <a:rPr lang="en-US" altLang="zh-CN" sz="2100" dirty="0">
                <a:latin typeface="Consolas" pitchFamily="49" charset="0"/>
                <a:ea typeface="黑体" pitchFamily="49" charset="-122"/>
                <a:cs typeface="Consolas" pitchFamily="49" charset="0"/>
              </a:rPr>
              <a:t>(X, theta)) + 1</a:t>
            </a:r>
            <a:r>
              <a:rPr lang="en-US" altLang="zh-CN" sz="2100" dirty="0" smtClean="0">
                <a:latin typeface="Consolas" pitchFamily="49" charset="0"/>
                <a:ea typeface="黑体" pitchFamily="49" charset="-122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000" dirty="0" smtClean="0">
                <a:latin typeface="Consolas" pitchFamily="49" charset="0"/>
                <a:ea typeface="黑体" pitchFamily="49" charset="-122"/>
                <a:cs typeface="Consolas" pitchFamily="49" charset="0"/>
              </a:rPr>
              <a:t>cost </a:t>
            </a:r>
            <a:r>
              <a:rPr lang="en-US" altLang="zh-CN" sz="2000" dirty="0">
                <a:latin typeface="Consolas" pitchFamily="49" charset="0"/>
                <a:ea typeface="黑体" pitchFamily="49" charset="-122"/>
                <a:cs typeface="Consolas" pitchFamily="49" charset="0"/>
              </a:rPr>
              <a:t>= </a:t>
            </a:r>
            <a:r>
              <a:rPr lang="en-US" altLang="zh-CN" sz="2000" dirty="0" err="1">
                <a:latin typeface="Consolas" pitchFamily="49" charset="0"/>
                <a:ea typeface="黑体" pitchFamily="49" charset="-122"/>
                <a:cs typeface="Consolas" pitchFamily="49" charset="0"/>
              </a:rPr>
              <a:t>tf.reduce_mean</a:t>
            </a:r>
            <a:r>
              <a:rPr lang="en-US" altLang="zh-CN" sz="2000" dirty="0">
                <a:latin typeface="Consolas" pitchFamily="49" charset="0"/>
                <a:ea typeface="黑体" pitchFamily="49" charset="-122"/>
                <a:cs typeface="Consolas" pitchFamily="49" charset="0"/>
              </a:rPr>
              <a:t>(</a:t>
            </a:r>
            <a:r>
              <a:rPr lang="en-US" altLang="zh-CN" sz="2000" dirty="0" err="1">
                <a:latin typeface="Consolas" pitchFamily="49" charset="0"/>
                <a:ea typeface="黑体" pitchFamily="49" charset="-122"/>
                <a:cs typeface="Consolas" pitchFamily="49" charset="0"/>
              </a:rPr>
              <a:t>tf.nn.sigmoid_cross_entropy_with_logits</a:t>
            </a:r>
            <a:r>
              <a:rPr lang="en-US" altLang="zh-CN" sz="2000" dirty="0">
                <a:latin typeface="Consolas" pitchFamily="49" charset="0"/>
                <a:ea typeface="黑体" pitchFamily="49" charset="-122"/>
                <a:cs typeface="Consolas" pitchFamily="49" charset="0"/>
              </a:rPr>
              <a:t>(hypo, Y</a:t>
            </a:r>
            <a:r>
              <a:rPr lang="en-US" altLang="zh-CN" sz="2000" dirty="0" smtClean="0">
                <a:latin typeface="Consolas" pitchFamily="49" charset="0"/>
                <a:ea typeface="黑体" pitchFamily="49" charset="-122"/>
                <a:cs typeface="Consolas" pitchFamily="49" charset="0"/>
              </a:rPr>
              <a:t>))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  # </a:t>
            </a:r>
            <a:r>
              <a:rPr lang="en-US" altLang="zh-CN" sz="20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sigmoid_cross_entropy_with_logits</a:t>
            </a:r>
            <a:r>
              <a:rPr lang="zh-CN" altLang="en-US" sz="20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：</a:t>
            </a:r>
            <a:endParaRPr lang="en-US" altLang="zh-CN" sz="2000" dirty="0" smtClean="0">
              <a:solidFill>
                <a:schemeClr val="accent1">
                  <a:lumMod val="75000"/>
                </a:schemeClr>
              </a:solidFill>
              <a:latin typeface="Consolas" pitchFamily="49" charset="0"/>
              <a:ea typeface="黑体" pitchFamily="49" charset="-122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  # </a:t>
            </a:r>
            <a:r>
              <a:rPr lang="pl-PL" altLang="zh-CN" sz="20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z * -log(sigmoid(x)) + (1 - z) * -log(1 - sigmoid(x))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r>
              <a:rPr lang="zh-CN" altLang="en-US" sz="2200" dirty="0" smtClean="0">
                <a:latin typeface="黑体" pitchFamily="49" charset="-122"/>
                <a:ea typeface="黑体" pitchFamily="49" charset="-122"/>
              </a:rPr>
              <a:t>  可能导致结果出现</a:t>
            </a:r>
            <a:r>
              <a:rPr lang="en-US" altLang="zh-CN" sz="2200" dirty="0" smtClean="0">
                <a:latin typeface="黑体" pitchFamily="49" charset="-122"/>
                <a:ea typeface="黑体" pitchFamily="49" charset="-122"/>
              </a:rPr>
              <a:t>”nan”</a:t>
            </a:r>
            <a:r>
              <a:rPr lang="zh-CN" altLang="en-US" sz="2200" dirty="0" smtClean="0">
                <a:latin typeface="黑体" pitchFamily="49" charset="-122"/>
                <a:ea typeface="黑体" pitchFamily="49" charset="-122"/>
              </a:rPr>
              <a:t>，因为</a:t>
            </a:r>
            <a:r>
              <a:rPr lang="en-US" altLang="zh-CN" sz="2200" dirty="0" smtClean="0">
                <a:latin typeface="黑体" pitchFamily="49" charset="-122"/>
                <a:ea typeface="黑体" pitchFamily="49" charset="-122"/>
              </a:rPr>
              <a:t>h(x)</a:t>
            </a:r>
            <a:r>
              <a:rPr lang="zh-CN" altLang="en-US" sz="2200" dirty="0" smtClean="0">
                <a:latin typeface="黑体" pitchFamily="49" charset="-122"/>
                <a:ea typeface="黑体" pitchFamily="49" charset="-122"/>
              </a:rPr>
              <a:t>过小导致求</a:t>
            </a:r>
            <a:r>
              <a:rPr lang="en-US" altLang="zh-CN" sz="2200" dirty="0" smtClean="0">
                <a:latin typeface="黑体" pitchFamily="49" charset="-122"/>
                <a:ea typeface="黑体" pitchFamily="49" charset="-122"/>
              </a:rPr>
              <a:t>log</a:t>
            </a:r>
            <a:r>
              <a:rPr lang="zh-CN" altLang="en-US" sz="2200" dirty="0" smtClean="0">
                <a:latin typeface="黑体" pitchFamily="49" charset="-122"/>
                <a:ea typeface="黑体" pitchFamily="49" charset="-122"/>
              </a:rPr>
              <a:t>时出错。</a:t>
            </a:r>
            <a:endParaRPr lang="en-US" altLang="zh-CN" sz="2200" dirty="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r>
              <a:rPr lang="zh-CN" altLang="en-US" sz="2200" dirty="0" smtClean="0">
                <a:latin typeface="黑体" pitchFamily="49" charset="-122"/>
                <a:ea typeface="黑体" pitchFamily="49" charset="-122"/>
              </a:rPr>
              <a:t>  改进：</a:t>
            </a:r>
            <a:r>
              <a:rPr lang="en-US" altLang="zh-CN" sz="2200" dirty="0" smtClean="0">
                <a:latin typeface="Consolas" pitchFamily="49" charset="0"/>
                <a:ea typeface="黑体" pitchFamily="49" charset="-122"/>
                <a:cs typeface="Consolas" pitchFamily="49" charset="0"/>
              </a:rPr>
              <a:t>tf.log(x)  =&gt; tf.log(</a:t>
            </a:r>
            <a:r>
              <a:rPr lang="en-US" altLang="zh-CN" sz="2200" dirty="0" err="1" smtClean="0">
                <a:latin typeface="Consolas" pitchFamily="49" charset="0"/>
                <a:ea typeface="黑体" pitchFamily="49" charset="-122"/>
                <a:cs typeface="Consolas" pitchFamily="49" charset="0"/>
              </a:rPr>
              <a:t>tf.clip_by_value</a:t>
            </a:r>
            <a:r>
              <a:rPr lang="en-US" altLang="zh-CN" sz="2200" dirty="0" smtClean="0">
                <a:latin typeface="Consolas" pitchFamily="49" charset="0"/>
                <a:ea typeface="黑体" pitchFamily="49" charset="-122"/>
                <a:cs typeface="Consolas" pitchFamily="49" charset="0"/>
              </a:rPr>
              <a:t>(x,1e-10,e10))</a:t>
            </a:r>
          </a:p>
          <a:p>
            <a:pPr marL="0" indent="0">
              <a:buNone/>
            </a:pPr>
            <a:endParaRPr lang="en-US" altLang="zh-CN" sz="2200" dirty="0">
              <a:latin typeface="Consolas" pitchFamily="49" charset="0"/>
              <a:ea typeface="黑体" pitchFamily="49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260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1752</TotalTime>
  <Words>978</Words>
  <Application>Microsoft Office PowerPoint</Application>
  <PresentationFormat>全屏显示(4:3)</PresentationFormat>
  <Paragraphs>181</Paragraphs>
  <Slides>16</Slides>
  <Notes>4</Notes>
  <HiddenSlides>0</HiddenSlides>
  <MMClips>1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8" baseType="lpstr">
      <vt:lpstr>Office 主题​​</vt:lpstr>
      <vt:lpstr>公式</vt:lpstr>
      <vt:lpstr>TensorFlow上实现逻辑回归</vt:lpstr>
      <vt:lpstr>TensorFlow 简介 </vt:lpstr>
      <vt:lpstr>编程模型 </vt:lpstr>
      <vt:lpstr>安装</vt:lpstr>
      <vt:lpstr>示例：</vt:lpstr>
      <vt:lpstr>逻辑回归 </vt:lpstr>
      <vt:lpstr>逻辑回归 </vt:lpstr>
      <vt:lpstr>实现</vt:lpstr>
      <vt:lpstr>需注意的问题</vt:lpstr>
      <vt:lpstr>需注意的问题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经验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TensorFlow上实现分类算法</dc:title>
  <dc:creator>di.zhao</dc:creator>
  <cp:lastModifiedBy>di.zhao</cp:lastModifiedBy>
  <cp:revision>43</cp:revision>
  <dcterms:created xsi:type="dcterms:W3CDTF">2016-08-30T06:58:00Z</dcterms:created>
  <dcterms:modified xsi:type="dcterms:W3CDTF">2016-08-31T12:17:06Z</dcterms:modified>
</cp:coreProperties>
</file>