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62" r:id="rId3"/>
    <p:sldId id="257" r:id="rId4"/>
    <p:sldId id="267" r:id="rId5"/>
    <p:sldId id="359" r:id="rId6"/>
    <p:sldId id="319" r:id="rId7"/>
    <p:sldId id="362" r:id="rId8"/>
    <p:sldId id="363" r:id="rId9"/>
    <p:sldId id="327" r:id="rId10"/>
    <p:sldId id="379" r:id="rId11"/>
    <p:sldId id="346" r:id="rId12"/>
    <p:sldId id="378" r:id="rId13"/>
    <p:sldId id="357" r:id="rId14"/>
    <p:sldId id="364" r:id="rId15"/>
    <p:sldId id="281" r:id="rId16"/>
    <p:sldId id="365" r:id="rId17"/>
    <p:sldId id="366" r:id="rId18"/>
    <p:sldId id="367" r:id="rId19"/>
    <p:sldId id="371" r:id="rId20"/>
    <p:sldId id="369" r:id="rId21"/>
    <p:sldId id="328" r:id="rId22"/>
    <p:sldId id="380" r:id="rId23"/>
    <p:sldId id="381" r:id="rId24"/>
    <p:sldId id="382" r:id="rId25"/>
    <p:sldId id="280" r:id="rId26"/>
    <p:sldId id="358" r:id="rId27"/>
    <p:sldId id="370" r:id="rId28"/>
    <p:sldId id="373" r:id="rId29"/>
    <p:sldId id="355" r:id="rId30"/>
    <p:sldId id="374" r:id="rId31"/>
    <p:sldId id="376" r:id="rId32"/>
    <p:sldId id="375" r:id="rId33"/>
    <p:sldId id="377" r:id="rId34"/>
    <p:sldId id="320" r:id="rId35"/>
    <p:sldId id="330" r:id="rId36"/>
    <p:sldId id="341" r:id="rId37"/>
    <p:sldId id="342" r:id="rId38"/>
    <p:sldId id="343" r:id="rId39"/>
    <p:sldId id="34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ck eac" initials="ee" lastIdx="1" clrIdx="0">
    <p:extLst>
      <p:ext uri="{19B8F6BF-5375-455C-9EA6-DF929625EA0E}">
        <p15:presenceInfo xmlns:p15="http://schemas.microsoft.com/office/powerpoint/2012/main" userId="969739559e8bb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91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4T13:52:37.513" idx="1">
    <p:pos x="3553" y="3468"/>
    <p:text>ARM使用仅在寄存器上操作的指令，通过LD/ST指令访问内存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7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2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0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7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2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3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9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ndbg/pwndbg" TargetMode="External"/><Relationship Id="rId2" Type="http://schemas.openxmlformats.org/officeDocument/2006/relationships/hyperlink" Target="https://github.com/alset0326/peda-a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ugsy/ge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38700"/>
            <a:ext cx="7772400" cy="1388444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ARM 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程序的漏洞挖掘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551721"/>
            <a:ext cx="6858000" cy="1058779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CodeSafe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实验室    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eack</a:t>
            </a:r>
            <a:endParaRPr lang="zh-CN" altLang="en-US" sz="2000" dirty="0">
              <a:solidFill>
                <a:srgbClr val="00B050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E75D8-515D-42F4-BA26-747F7E61F2F1}"/>
              </a:ext>
            </a:extLst>
          </p:cNvPr>
          <p:cNvSpPr txBox="1">
            <a:spLocks/>
          </p:cNvSpPr>
          <p:nvPr/>
        </p:nvSpPr>
        <p:spPr>
          <a:xfrm>
            <a:off x="671364" y="1366786"/>
            <a:ext cx="7843988" cy="481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69C75F-751B-41DD-B41D-7ECFB1C71DFD}"/>
              </a:ext>
            </a:extLst>
          </p:cNvPr>
          <p:cNvSpPr txBox="1">
            <a:spLocks/>
          </p:cNvSpPr>
          <p:nvPr/>
        </p:nvSpPr>
        <p:spPr>
          <a:xfrm>
            <a:off x="671364" y="678583"/>
            <a:ext cx="7843988" cy="565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位寄存器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当参数少于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个时，子程序间通过寄存器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R0~R3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来传递参数；当参数个数多于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个时，将多余的参数通过数据栈进行传递，入栈顺序与参数顺序正好相反，子程序返回前无需恢复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R0~R3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在子程序中，使用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R4~R11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保存局部变量，若使用需要入栈保存，子程序返回前需要恢复这些寄存器；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是临时寄存器，使用不需要保存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用作数据帧指针，记作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用作链接寄存器，记作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，用于保存子程序返回时的地址；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是程序计数器，记作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ATPCS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规定堆栈是满递减堆栈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子程序返回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位的整数，使用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返回；返回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位整数时，使用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返回低位，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返回高位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88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位寄存器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ARM64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位参数调用规则遵循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AAPCS64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，规定堆栈为满递减堆栈。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寄存器调用规则如下：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子程序调用时必须要保存的寄存器：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X19~X29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SP(X31)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不需要保存的寄存器：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X0~X7,X9~X15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DD38E4-8482-4BE8-A66C-32D6EFED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0" y="2161748"/>
            <a:ext cx="8472636" cy="28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6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3" y="587142"/>
            <a:ext cx="4824661" cy="5293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位寄存器的差异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E75D8-515D-42F4-BA26-747F7E61F2F1}"/>
              </a:ext>
            </a:extLst>
          </p:cNvPr>
          <p:cNvSpPr txBox="1">
            <a:spLocks/>
          </p:cNvSpPr>
          <p:nvPr/>
        </p:nvSpPr>
        <p:spPr>
          <a:xfrm>
            <a:off x="671364" y="1366786"/>
            <a:ext cx="7843988" cy="481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69C75F-751B-41DD-B41D-7ECFB1C71DFD}"/>
              </a:ext>
            </a:extLst>
          </p:cNvPr>
          <p:cNvSpPr txBox="1">
            <a:spLocks/>
          </p:cNvSpPr>
          <p:nvPr/>
        </p:nvSpPr>
        <p:spPr>
          <a:xfrm>
            <a:off x="671364" y="1366787"/>
            <a:ext cx="7843988" cy="496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个参数是通过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r0~r3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传递，第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个参数需要通过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访问，第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个参数需要通过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+ 4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访问，第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个参数需要通过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+ 4*(n-4)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arm64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个参数是通过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x0~x7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传递，第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个参数需要通过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访问，第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个参数需要通过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+ 8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访问，第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个参数需要通过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+ 8*(n-8)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位下和在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位下并不是完全一致的，但大部分指令是通用的，特别的，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pt-BR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mov  r2, r1,  lsl #2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下支持，它等同于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r2, r1, #2”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还有一些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位存在的指令在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位下是不存在的，比如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vswp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指令，条件执行指令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subgt,addle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78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520791"/>
            <a:ext cx="7843988" cy="48126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处理器具有两种可以运行的主要状态（此处不包括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Jazelle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这两种状态之间的主要区别是指令集，其中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状态下的指令始终为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状态下的指令始终为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位（但可以为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引入了增强的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指令集（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Thumbv2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），该指令集允许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指令甚至条件执行，而在此之前的版本中是不可能的，为了在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状态下使用条件执行，引入了“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指令。但是，这个指令在后来的版本中被删除并替换成了其他的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在编写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shellcode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时，我们需要摆脱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字节，并使用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指令而不是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指令来减少使用它们的机会。</a:t>
            </a: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EFAA30D9-C4E7-4241-A0FF-C5A392AF5FA1}"/>
              </a:ext>
            </a:extLst>
          </p:cNvPr>
          <p:cNvSpPr/>
          <p:nvPr/>
        </p:nvSpPr>
        <p:spPr>
          <a:xfrm>
            <a:off x="768330" y="636055"/>
            <a:ext cx="3399409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</a:p>
        </p:txBody>
      </p:sp>
    </p:spTree>
    <p:extLst>
      <p:ext uri="{BB962C8B-B14F-4D97-AF65-F5344CB8AC3E}">
        <p14:creationId xmlns:p14="http://schemas.microsoft.com/office/powerpoint/2010/main" val="250909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327259"/>
            <a:ext cx="7843988" cy="63815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Thumb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ARM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一样也有不同的版本：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Thumb-1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位指令）：在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ARMv6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和更早的体系结构中使用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Thumb-2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位指令）：通过添加更多指令并使它们的宽度为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位或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位（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ARMv6T2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ARMv7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）来扩展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Thumb-1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ThumbEE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：包括一些针对动态生成的代码的更改和添加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之间的区别：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条件执行：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状态下的所有指令均支持条件执行。某些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处理器版本允许使用“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中有条件执行。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指令带有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后缀。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桶式移位器（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barrel shifter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ARM​​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模式的另一个独特功能。它可以用于将多个指令缩小为一个。例如，您可以使用左移，而不是使用两条指令，将寄存器乘以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将结果存储到另一个寄存器中：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r1, r0,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lsl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#1 ; r1 = r0 * 2</a:t>
            </a:r>
          </a:p>
        </p:txBody>
      </p:sp>
    </p:spTree>
    <p:extLst>
      <p:ext uri="{BB962C8B-B14F-4D97-AF65-F5344CB8AC3E}">
        <p14:creationId xmlns:p14="http://schemas.microsoft.com/office/powerpoint/2010/main" val="219068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779646"/>
            <a:ext cx="7843988" cy="5361272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要切换处理器执行的状态，必须满足以下两个条件之一：</a:t>
            </a: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我们可以使用分支指令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（分支和交换）或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BLX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（分支，链接和交换）并将目标寄存器的最低有效位设置为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。这可以通过在偏移量上加上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来实现，例如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0x5530 + 1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。可能会认为这会导致对齐问题，因为指令是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字节或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字节对齐的。这不是问题，因为处理器将忽略最低有效位</a:t>
            </a: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我们知道如果当前程序状态寄存器中的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，则我们处于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模式。</a:t>
            </a: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94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6" y="1376413"/>
            <a:ext cx="7843988" cy="4969042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汇编语言由指令构成，而指令是主要的构建块。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指令通常后跟一个或两个操作数，并且通常使用以下模板：</a:t>
            </a: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MNEMONIC {S} {condition} {Rd}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Operand1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Operand2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注意，由于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指令集的灵活性，并非所有指令都使用模板中提供的所有字段。其中，条件字段与</a:t>
            </a: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CPSR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寄存器的值紧密相关，或者确切地说，与寄存器内特定位的值紧密相关</a:t>
            </a:r>
            <a:endParaRPr lang="en-US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B93620-1296-4316-AD7A-C63E85FE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54" y="3055566"/>
            <a:ext cx="6598091" cy="1782583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5ADE97-69E3-435F-B1C6-99FFFEA59D81}"/>
              </a:ext>
            </a:extLst>
          </p:cNvPr>
          <p:cNvSpPr txBox="1">
            <a:spLocks/>
          </p:cNvSpPr>
          <p:nvPr/>
        </p:nvSpPr>
        <p:spPr>
          <a:xfrm>
            <a:off x="671364" y="587142"/>
            <a:ext cx="1937082" cy="529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ARM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指令简介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34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750766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Operand2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被称为灵活操作数，因为我们可以以多种形式使用它，例如，我们可以将这些表达式用作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Operand2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下面以一些常见指令为例：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AA4E15-1276-4E45-BA7F-651B7282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58" y="1732693"/>
            <a:ext cx="5988416" cy="20907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7F3150-F2D0-4F7E-BAD7-4D29B8EC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4" y="4497446"/>
            <a:ext cx="8099507" cy="1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2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17FE037-49A4-4CB1-B296-5B8359EE4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454267"/>
              </p:ext>
            </p:extLst>
          </p:nvPr>
        </p:nvGraphicFramePr>
        <p:xfrm>
          <a:off x="628650" y="1373239"/>
          <a:ext cx="7886700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42672799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7250478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42368358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37817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EOR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按位异或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26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MVN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移动并取反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LDR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6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06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LDM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加载多个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7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MUL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存储多个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95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LSL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逻辑左移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PUSH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入栈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3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LSR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逻辑右移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出栈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2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算术右移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跳转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75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Link</a:t>
                      </a:r>
                      <a:r>
                        <a:rPr lang="zh-CN" altLang="en-US" dirty="0"/>
                        <a:t>跳转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17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CMP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比较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分支跳转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74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Link</a:t>
                      </a:r>
                      <a:r>
                        <a:rPr lang="zh-CN" altLang="en-US" dirty="0"/>
                        <a:t>分支跳转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34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按位或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SWI/SVC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103004"/>
                  </a:ext>
                </a:extLst>
              </a:tr>
            </a:tbl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F9BDB9F-3382-479B-AC86-5A4826544D4C}"/>
              </a:ext>
            </a:extLst>
          </p:cNvPr>
          <p:cNvSpPr txBox="1">
            <a:spLocks/>
          </p:cNvSpPr>
          <p:nvPr/>
        </p:nvSpPr>
        <p:spPr>
          <a:xfrm>
            <a:off x="671364" y="688488"/>
            <a:ext cx="2577165" cy="3907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RAM32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256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2"/>
            <a:ext cx="1937082" cy="5293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LDR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E75D8-515D-42F4-BA26-747F7E61F2F1}"/>
              </a:ext>
            </a:extLst>
          </p:cNvPr>
          <p:cNvSpPr txBox="1">
            <a:spLocks/>
          </p:cNvSpPr>
          <p:nvPr/>
        </p:nvSpPr>
        <p:spPr>
          <a:xfrm>
            <a:off x="671364" y="1366786"/>
            <a:ext cx="7843988" cy="481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69C75F-751B-41DD-B41D-7ECFB1C71DFD}"/>
              </a:ext>
            </a:extLst>
          </p:cNvPr>
          <p:cNvSpPr txBox="1">
            <a:spLocks/>
          </p:cNvSpPr>
          <p:nvPr/>
        </p:nvSpPr>
        <p:spPr>
          <a:xfrm>
            <a:off x="671364" y="1366787"/>
            <a:ext cx="7843988" cy="496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使用加载存储模型进行内存访问，这意味着只有加载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存储（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LDR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）指令才能访问内存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通常，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LDR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用于将某些内容从内存加载到寄存器中，而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用于将某些内容从寄存器存储到内存地址中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08D3D1-BFCC-4577-8EEA-B77152899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1" y="3599849"/>
            <a:ext cx="3008805" cy="23886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91F536-861A-4E68-9B00-FB25BC22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028" y="3732773"/>
            <a:ext cx="4775608" cy="7218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E32159-876C-491D-8442-7AEDD8C83F52}"/>
              </a:ext>
            </a:extLst>
          </p:cNvPr>
          <p:cNvSpPr txBox="1"/>
          <p:nvPr/>
        </p:nvSpPr>
        <p:spPr>
          <a:xfrm>
            <a:off x="3612793" y="4867807"/>
            <a:ext cx="509807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中的地址的值加载到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中的值存储到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中的内存地址处</a:t>
            </a:r>
          </a:p>
        </p:txBody>
      </p:sp>
    </p:spTree>
    <p:extLst>
      <p:ext uri="{BB962C8B-B14F-4D97-AF65-F5344CB8AC3E}">
        <p14:creationId xmlns:p14="http://schemas.microsoft.com/office/powerpoint/2010/main" val="385546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2"/>
          <p:cNvSpPr/>
          <p:nvPr/>
        </p:nvSpPr>
        <p:spPr>
          <a:xfrm>
            <a:off x="933128" y="837398"/>
            <a:ext cx="1896700" cy="500135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800" cap="none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About me</a:t>
            </a:r>
            <a:endParaRPr lang="zh-CN" altLang="en-US" sz="2800" cap="none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5C28B05-C7E3-4870-996A-7D48DD50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28" y="2132599"/>
            <a:ext cx="6615482" cy="4022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eack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奇安信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CodeSafe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漏洞挖掘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Xman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 夏季南京营学员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2019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补天白帽大会，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 BCS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大会，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speaker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2019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补天杯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破解大赛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●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CTF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业余爱好者，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Aurora &amp; De1ta</a:t>
            </a:r>
          </a:p>
        </p:txBody>
      </p:sp>
    </p:spTree>
    <p:extLst>
      <p:ext uri="{BB962C8B-B14F-4D97-AF65-F5344CB8AC3E}">
        <p14:creationId xmlns:p14="http://schemas.microsoft.com/office/powerpoint/2010/main" val="307562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2"/>
            <a:ext cx="1937082" cy="5293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LDM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E75D8-515D-42F4-BA26-747F7E61F2F1}"/>
              </a:ext>
            </a:extLst>
          </p:cNvPr>
          <p:cNvSpPr txBox="1">
            <a:spLocks/>
          </p:cNvSpPr>
          <p:nvPr/>
        </p:nvSpPr>
        <p:spPr>
          <a:xfrm>
            <a:off x="671364" y="1366786"/>
            <a:ext cx="7843988" cy="481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69C75F-751B-41DD-B41D-7ECFB1C71DFD}"/>
              </a:ext>
            </a:extLst>
          </p:cNvPr>
          <p:cNvSpPr txBox="1">
            <a:spLocks/>
          </p:cNvSpPr>
          <p:nvPr/>
        </p:nvSpPr>
        <p:spPr>
          <a:xfrm>
            <a:off x="671364" y="1366787"/>
            <a:ext cx="7843988" cy="496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在执行压栈和出栈的指令时，通常使用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LDMIA/STMDB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但事实上在汇编的过程中，可以看到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LDMIA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STMDB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指令已转换为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，那是因为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STMDB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!,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reglist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LDMIA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Reglist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是等价的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CFADD7-23D0-487F-914F-34BCE2EF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2" y="3501422"/>
            <a:ext cx="6643738" cy="27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FCBFE8-7943-4289-A18B-37706CF9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90" y="577516"/>
            <a:ext cx="1513571" cy="5197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条件执行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C2E5B-314F-4158-AC85-1D424D0E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20" y="911830"/>
            <a:ext cx="5456822" cy="57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22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FCBFE8-7943-4289-A18B-37706CF9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90" y="577516"/>
            <a:ext cx="2553099" cy="5197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条件码应用举例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3A27CB2-625F-4CF7-93DE-5BC850B0E4EE}"/>
              </a:ext>
            </a:extLst>
          </p:cNvPr>
          <p:cNvSpPr txBox="1">
            <a:spLocks/>
          </p:cNvSpPr>
          <p:nvPr/>
        </p:nvSpPr>
        <p:spPr>
          <a:xfrm>
            <a:off x="671364" y="1366787"/>
            <a:ext cx="7843988" cy="496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比较两个值大小，并进行相应加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语言代码为：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 ( a &gt; b ) 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a++;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 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b++;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指令如下（其中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中保存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中保存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的值）：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CMP  R0, R1  ; 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比较，做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R0-R1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R0, R0, #1  ;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&gt; R1,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= R0 + 1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R1, R1, #1  ;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&lt;= R1,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= R1 + 1</a:t>
            </a:r>
          </a:p>
        </p:txBody>
      </p:sp>
    </p:spTree>
    <p:extLst>
      <p:ext uri="{BB962C8B-B14F-4D97-AF65-F5344CB8AC3E}">
        <p14:creationId xmlns:p14="http://schemas.microsoft.com/office/powerpoint/2010/main" val="369273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FCBFE8-7943-4289-A18B-37706CF9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90" y="577516"/>
            <a:ext cx="2553099" cy="5197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3A27CB2-625F-4CF7-93DE-5BC850B0E4EE}"/>
              </a:ext>
            </a:extLst>
          </p:cNvPr>
          <p:cNvSpPr txBox="1">
            <a:spLocks/>
          </p:cNvSpPr>
          <p:nvPr/>
        </p:nvSpPr>
        <p:spPr>
          <a:xfrm>
            <a:off x="671364" y="1366787"/>
            <a:ext cx="7843988" cy="496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分支指令分为三种：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简单跳转到功能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分支链接（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将（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 + 4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）保存为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并跳转至功能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分支交换（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）和分支链接交换（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/ BL +exchange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指令集相同（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&lt;-&gt; 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需要一个寄存器作为第一个操作数：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 / BLX reg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 / BLX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用于将指令集从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</a:p>
        </p:txBody>
      </p:sp>
    </p:spTree>
    <p:extLst>
      <p:ext uri="{BB962C8B-B14F-4D97-AF65-F5344CB8AC3E}">
        <p14:creationId xmlns:p14="http://schemas.microsoft.com/office/powerpoint/2010/main" val="164856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FCBFE8-7943-4289-A18B-37706CF9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90" y="577516"/>
            <a:ext cx="2553099" cy="5197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有条件分支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89E22A-F3AD-459E-90CE-1CB942E2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90" y="1819500"/>
            <a:ext cx="3303870" cy="47442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7732C1-4471-47E9-A549-710C121FD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37" y="2141532"/>
            <a:ext cx="3819525" cy="36766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1C25C72-51D8-4F09-885F-44417B9DE6E6}"/>
              </a:ext>
            </a:extLst>
          </p:cNvPr>
          <p:cNvSpPr txBox="1">
            <a:spLocks/>
          </p:cNvSpPr>
          <p:nvPr/>
        </p:nvSpPr>
        <p:spPr>
          <a:xfrm>
            <a:off x="719490" y="1097280"/>
            <a:ext cx="8424510" cy="529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BEQ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的条件分支：将值移入寄存器并在寄存器等于指定值的情况下跳转到另一个函数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253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89" y="606392"/>
            <a:ext cx="4468527" cy="51976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ARM32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常用指令对应关系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20AD1C-0EED-4432-9119-65B571C6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20" y="1414375"/>
            <a:ext cx="5515075" cy="49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347537"/>
            <a:ext cx="7843988" cy="49858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栈是一种先进后出的数据结构，栈底是第一个进栈的数据所处位置，栈顶是最后一个数据进栈所处的位置。在创建进程时会在栈中分配相应内存，我们使用堆栈来保存局部变量、参数传递、保存寄存器的值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中主要使用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指令与堆栈进行交互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注意，这里的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是其他一些与内存相关的指令的别名，而不是真实的指令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EFAA30D9-C4E7-4241-A0FF-C5A392AF5FA1}"/>
              </a:ext>
            </a:extLst>
          </p:cNvPr>
          <p:cNvSpPr/>
          <p:nvPr/>
        </p:nvSpPr>
        <p:spPr>
          <a:xfrm>
            <a:off x="768330" y="636055"/>
            <a:ext cx="3399409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堆栈和函数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21A28A-0C43-4A68-91F4-EF41F2C1908D}"/>
              </a:ext>
            </a:extLst>
          </p:cNvPr>
          <p:cNvGrpSpPr/>
          <p:nvPr/>
        </p:nvGrpSpPr>
        <p:grpSpPr>
          <a:xfrm>
            <a:off x="3282395" y="3965243"/>
            <a:ext cx="2621925" cy="2583490"/>
            <a:chOff x="3538243" y="4045464"/>
            <a:chExt cx="2621925" cy="258349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BF85B55-D986-44FF-9FC2-DEEE7C12FFB9}"/>
                </a:ext>
              </a:extLst>
            </p:cNvPr>
            <p:cNvGrpSpPr/>
            <p:nvPr/>
          </p:nvGrpSpPr>
          <p:grpSpPr>
            <a:xfrm>
              <a:off x="3538243" y="4045464"/>
              <a:ext cx="2267946" cy="2583490"/>
              <a:chOff x="-397985" y="3663853"/>
              <a:chExt cx="2267946" cy="2887962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2E43C7B9-B569-4AF7-A502-3D3C61E43224}"/>
                  </a:ext>
                </a:extLst>
              </p:cNvPr>
              <p:cNvGrpSpPr/>
              <p:nvPr/>
            </p:nvGrpSpPr>
            <p:grpSpPr>
              <a:xfrm>
                <a:off x="-269003" y="3663853"/>
                <a:ext cx="2138964" cy="2887962"/>
                <a:chOff x="61006" y="1763846"/>
                <a:chExt cx="2138964" cy="2887962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26399375-529D-43C7-8163-8793DF3BBDB0}"/>
                    </a:ext>
                  </a:extLst>
                </p:cNvPr>
                <p:cNvGrpSpPr/>
                <p:nvPr/>
              </p:nvGrpSpPr>
              <p:grpSpPr>
                <a:xfrm>
                  <a:off x="628648" y="1763846"/>
                  <a:ext cx="1571322" cy="2887962"/>
                  <a:chOff x="1337912" y="2005976"/>
                  <a:chExt cx="1463040" cy="3537372"/>
                </a:xfrm>
                <a:solidFill>
                  <a:srgbClr val="00B050"/>
                </a:solidFill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DD8B221B-09CF-4FFA-BD61-7D8A7AF415CF}"/>
                      </a:ext>
                    </a:extLst>
                  </p:cNvPr>
                  <p:cNvSpPr/>
                  <p:nvPr/>
                </p:nvSpPr>
                <p:spPr>
                  <a:xfrm>
                    <a:off x="1337912" y="2005976"/>
                    <a:ext cx="1463040" cy="59676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F6001D1C-91F8-45E1-835D-A84183E6845D}"/>
                      </a:ext>
                    </a:extLst>
                  </p:cNvPr>
                  <p:cNvSpPr/>
                  <p:nvPr/>
                </p:nvSpPr>
                <p:spPr>
                  <a:xfrm>
                    <a:off x="1337912" y="2588442"/>
                    <a:ext cx="1463040" cy="59676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1771272-CA49-4036-89A3-F9604313F220}"/>
                      </a:ext>
                    </a:extLst>
                  </p:cNvPr>
                  <p:cNvSpPr/>
                  <p:nvPr/>
                </p:nvSpPr>
                <p:spPr>
                  <a:xfrm>
                    <a:off x="1337912" y="3177895"/>
                    <a:ext cx="1463040" cy="59676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A36FC2AD-0BCE-4DD9-994C-9CBCEEA2D79E}"/>
                      </a:ext>
                    </a:extLst>
                  </p:cNvPr>
                  <p:cNvSpPr/>
                  <p:nvPr/>
                </p:nvSpPr>
                <p:spPr>
                  <a:xfrm>
                    <a:off x="1337912" y="3768289"/>
                    <a:ext cx="1463040" cy="59676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02D273F0-B348-4EA6-B552-D3D9620335AC}"/>
                      </a:ext>
                    </a:extLst>
                  </p:cNvPr>
                  <p:cNvSpPr/>
                  <p:nvPr/>
                </p:nvSpPr>
                <p:spPr>
                  <a:xfrm>
                    <a:off x="1337912" y="4349813"/>
                    <a:ext cx="1463040" cy="59676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41CA09F7-F443-43F5-85A6-6FD3F0A276ED}"/>
                      </a:ext>
                    </a:extLst>
                  </p:cNvPr>
                  <p:cNvSpPr/>
                  <p:nvPr/>
                </p:nvSpPr>
                <p:spPr>
                  <a:xfrm>
                    <a:off x="1337912" y="4946581"/>
                    <a:ext cx="1463040" cy="59676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2F42B51-6D33-4CCA-9FBA-2EF75589F09F}"/>
                    </a:ext>
                  </a:extLst>
                </p:cNvPr>
                <p:cNvSpPr txBox="1"/>
                <p:nvPr/>
              </p:nvSpPr>
              <p:spPr>
                <a:xfrm>
                  <a:off x="61006" y="1789691"/>
                  <a:ext cx="567641" cy="344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栈顶</a:t>
                  </a:r>
                  <a:endPara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08C30B-3CFC-4B04-B2CE-8B86620D50C3}"/>
                  </a:ext>
                </a:extLst>
              </p:cNvPr>
              <p:cNvSpPr txBox="1"/>
              <p:nvPr/>
            </p:nvSpPr>
            <p:spPr>
              <a:xfrm>
                <a:off x="-397985" y="4249837"/>
                <a:ext cx="683144" cy="34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SP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→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42FA6D0-EA9A-4741-B52C-66052042EA1C}"/>
                </a:ext>
              </a:extLst>
            </p:cNvPr>
            <p:cNvSpPr txBox="1"/>
            <p:nvPr/>
          </p:nvSpPr>
          <p:spPr>
            <a:xfrm>
              <a:off x="3667225" y="6320225"/>
              <a:ext cx="554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栈底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0993CFD-7F49-455D-81F2-7477EC973FEC}"/>
                </a:ext>
              </a:extLst>
            </p:cNvPr>
            <p:cNvCxnSpPr/>
            <p:nvPr/>
          </p:nvCxnSpPr>
          <p:spPr>
            <a:xfrm flipV="1">
              <a:off x="6160168" y="4376361"/>
              <a:ext cx="0" cy="209775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744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2">
            <a:extLst>
              <a:ext uri="{FF2B5EF4-FFF2-40B4-BE49-F238E27FC236}">
                <a16:creationId xmlns:a16="http://schemas.microsoft.com/office/drawing/2014/main" id="{ECAB7D49-551F-48E1-AD32-047532A8943F}"/>
              </a:ext>
            </a:extLst>
          </p:cNvPr>
          <p:cNvSpPr/>
          <p:nvPr/>
        </p:nvSpPr>
        <p:spPr>
          <a:xfrm>
            <a:off x="897538" y="770805"/>
            <a:ext cx="5171885" cy="377024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zh-CN" altLang="en-US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四种堆栈：</a:t>
            </a:r>
            <a:r>
              <a:rPr lang="en-US" altLang="zh-CN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采用的满降栈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608A2D2-33E0-4216-BC8C-56CA5274D9D3}"/>
              </a:ext>
            </a:extLst>
          </p:cNvPr>
          <p:cNvSpPr txBox="1">
            <a:spLocks/>
          </p:cNvSpPr>
          <p:nvPr/>
        </p:nvSpPr>
        <p:spPr>
          <a:xfrm>
            <a:off x="800571" y="1482287"/>
            <a:ext cx="7578116" cy="454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空栈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指针指向的位置，栈可以分为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满栈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空栈</a:t>
            </a:r>
            <a:endParaRPr lang="en-US" altLang="zh-CN" sz="1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满栈：当堆栈指针总是指向最后压入堆栈的数据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空栈：当堆栈指针总是指向下一个将要放入数据的空位置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指针移动的方向，栈可以分为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升栈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升栈：随着数据的入栈，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指针从低地址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高地址移动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降栈：随着数据的入栈，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指针从高地址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低地址移动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161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2">
            <a:extLst>
              <a:ext uri="{FF2B5EF4-FFF2-40B4-BE49-F238E27FC236}">
                <a16:creationId xmlns:a16="http://schemas.microsoft.com/office/drawing/2014/main" id="{77AE3985-0FA5-4644-9AAB-FCFB58EC83D1}"/>
              </a:ext>
            </a:extLst>
          </p:cNvPr>
          <p:cNvSpPr/>
          <p:nvPr/>
        </p:nvSpPr>
        <p:spPr>
          <a:xfrm>
            <a:off x="650006" y="3743421"/>
            <a:ext cx="7843988" cy="346247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zh-CN" altLang="en-US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这是不同的栈使用的压栈</a:t>
            </a:r>
            <a:r>
              <a:rPr lang="en-US" altLang="zh-CN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r>
              <a:rPr lang="en-US" altLang="zh-CN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存储多个</a:t>
            </a:r>
            <a:r>
              <a:rPr lang="en-US" altLang="zh-CN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加载多个</a:t>
            </a:r>
            <a:r>
              <a:rPr lang="en-US" altLang="zh-CN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769BBA-5850-46A7-A913-C0EE04FE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06" y="4404089"/>
            <a:ext cx="7843837" cy="2073289"/>
          </a:xfrm>
          <a:prstGeom prst="rect">
            <a:avLst/>
          </a:prstGeom>
        </p:spPr>
      </p:pic>
      <p:pic>
        <p:nvPicPr>
          <p:cNvPr id="7" name="内容占位符 1">
            <a:extLst>
              <a:ext uri="{FF2B5EF4-FFF2-40B4-BE49-F238E27FC236}">
                <a16:creationId xmlns:a16="http://schemas.microsoft.com/office/drawing/2014/main" id="{734880ED-2C94-43F4-8278-5A75D4BC0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06" y="460036"/>
            <a:ext cx="7843837" cy="29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8" y="259882"/>
            <a:ext cx="7719462" cy="25025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这个例子是在满降的栈中，在执行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操作时，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的变化：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最开始，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的内存，然后向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中写入立即数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中的立即数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再次将立即数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不变，整个栈是从低地址向高地址生长的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最后执行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，将栈顶（低位）的立即数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重新指向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977977-E99C-4728-85BB-7227FE77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34" y="2882767"/>
            <a:ext cx="5195531" cy="37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8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6AFC4DA8-861B-45E4-AD49-EC182AF49BAC}"/>
              </a:ext>
            </a:extLst>
          </p:cNvPr>
          <p:cNvGrpSpPr/>
          <p:nvPr/>
        </p:nvGrpSpPr>
        <p:grpSpPr>
          <a:xfrm>
            <a:off x="1448612" y="774134"/>
            <a:ext cx="6256400" cy="5193400"/>
            <a:chOff x="1857430" y="734694"/>
            <a:chExt cx="6256400" cy="51934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C8006DC-1008-4370-A9A0-D2BF419B727B}"/>
                </a:ext>
              </a:extLst>
            </p:cNvPr>
            <p:cNvSpPr/>
            <p:nvPr/>
          </p:nvSpPr>
          <p:spPr>
            <a:xfrm>
              <a:off x="5039294" y="4926466"/>
              <a:ext cx="2824546" cy="4001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CTF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程序</a:t>
              </a:r>
            </a:p>
          </p:txBody>
        </p:sp>
        <p:sp>
          <p:nvSpPr>
            <p:cNvPr id="5" name="Shape 128"/>
            <p:cNvSpPr/>
            <p:nvPr/>
          </p:nvSpPr>
          <p:spPr>
            <a:xfrm>
              <a:off x="5039294" y="5551070"/>
              <a:ext cx="2658249" cy="377024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/>
            <a:p>
              <a:pPr lvl="0"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IoT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程序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1857430" y="734694"/>
              <a:ext cx="794074" cy="500135"/>
            </a:xfrm>
            <a:prstGeom prst="rect">
              <a:avLst/>
            </a:prstGeom>
            <a:noFill/>
            <a:ln w="19050" cap="flat">
              <a:solidFill>
                <a:schemeClr val="tx1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34289" tIns="34289" rIns="34289" bIns="34289" numCol="1" spcCol="38100" rtlCol="0" anchor="t" forceAA="0">
              <a:spAutoFit/>
            </a:bodyPr>
            <a:lstStyle/>
            <a:p>
              <a:pPr defTabSz="342892" hangingPunct="0"/>
              <a:r>
                <a:rPr lang="zh-CN" altLang="en-US" sz="2800" dirty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charset="-122"/>
                  <a:sym typeface="Calibri" panose="020F0502020204030204"/>
                </a:rPr>
                <a:t>目录</a:t>
              </a:r>
              <a:endParaRPr lang="en-US" altLang="zh-CN" sz="28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Calibri" panose="020F0502020204030204"/>
              </a:endParaRPr>
            </a:p>
          </p:txBody>
        </p:sp>
        <p:sp>
          <p:nvSpPr>
            <p:cNvPr id="6" name="Shape 132">
              <a:extLst>
                <a:ext uri="{FF2B5EF4-FFF2-40B4-BE49-F238E27FC236}">
                  <a16:creationId xmlns:a16="http://schemas.microsoft.com/office/drawing/2014/main" id="{18A97C66-075F-4C49-AB89-ED095B80698D}"/>
                </a:ext>
              </a:extLst>
            </p:cNvPr>
            <p:cNvSpPr/>
            <p:nvPr/>
          </p:nvSpPr>
          <p:spPr>
            <a:xfrm>
              <a:off x="3099634" y="1633893"/>
              <a:ext cx="2475382" cy="377024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r>
                <a:rPr lang="en-US" altLang="zh-CN" sz="2000" cap="non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  <a:r>
                <a:rPr lang="zh-CN" altLang="en-US" sz="2000" cap="non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基础知识</a:t>
              </a:r>
              <a:endParaRPr lang="en-US" altLang="zh-CN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32">
              <a:extLst>
                <a:ext uri="{FF2B5EF4-FFF2-40B4-BE49-F238E27FC236}">
                  <a16:creationId xmlns:a16="http://schemas.microsoft.com/office/drawing/2014/main" id="{431DC1C9-C6A4-472E-97E7-CA202C4352F3}"/>
                </a:ext>
              </a:extLst>
            </p:cNvPr>
            <p:cNvSpPr/>
            <p:nvPr/>
          </p:nvSpPr>
          <p:spPr>
            <a:xfrm>
              <a:off x="5039294" y="2264678"/>
              <a:ext cx="2475382" cy="438580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简介</a:t>
              </a:r>
              <a:endParaRPr lang="en-US" altLang="zh-CN" sz="2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Shape 132">
              <a:extLst>
                <a:ext uri="{FF2B5EF4-FFF2-40B4-BE49-F238E27FC236}">
                  <a16:creationId xmlns:a16="http://schemas.microsoft.com/office/drawing/2014/main" id="{E109DCE8-607C-4545-B3DE-D9589EC382A3}"/>
                </a:ext>
              </a:extLst>
            </p:cNvPr>
            <p:cNvSpPr/>
            <p:nvPr/>
          </p:nvSpPr>
          <p:spPr>
            <a:xfrm>
              <a:off x="3099634" y="3597309"/>
              <a:ext cx="3062889" cy="377024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搭建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 PWN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环境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1BC2AEE-3827-4A2A-8C3B-4254A79F0F8B}"/>
                </a:ext>
              </a:extLst>
            </p:cNvPr>
            <p:cNvSpPr/>
            <p:nvPr/>
          </p:nvSpPr>
          <p:spPr>
            <a:xfrm>
              <a:off x="3099633" y="4219567"/>
              <a:ext cx="5014197" cy="4001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000" cap="all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cap="all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程序的漏洞挖掘思路与实践</a:t>
              </a:r>
              <a:endParaRPr lang="en-US" altLang="zh-CN" sz="2000" cap="all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3F213AED-8699-4722-AAFB-52E33852BAE0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4104706" y="4638547"/>
              <a:ext cx="934588" cy="487974"/>
            </a:xfrm>
            <a:prstGeom prst="bentConnector3">
              <a:avLst>
                <a:gd name="adj1" fmla="val 565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BAB38E7F-8E51-40F3-A893-6C666191527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6200000" flipH="1">
              <a:off x="4021484" y="4721772"/>
              <a:ext cx="1101034" cy="934586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hape 132">
              <a:extLst>
                <a:ext uri="{FF2B5EF4-FFF2-40B4-BE49-F238E27FC236}">
                  <a16:creationId xmlns:a16="http://schemas.microsoft.com/office/drawing/2014/main" id="{8F357212-0DD8-4E3B-8A8E-E7D574182249}"/>
                </a:ext>
              </a:extLst>
            </p:cNvPr>
            <p:cNvSpPr/>
            <p:nvPr/>
          </p:nvSpPr>
          <p:spPr>
            <a:xfrm>
              <a:off x="5039294" y="2891405"/>
              <a:ext cx="2475382" cy="438580"/>
            </a:xfrm>
            <a:prstGeom prst="rect">
              <a:avLst/>
            </a:prstGeom>
            <a:ln w="19050">
              <a:solidFill>
                <a:schemeClr val="tx1"/>
              </a:solidFill>
              <a:miter lim="400000"/>
            </a:ln>
          </p:spPr>
          <p:txBody>
            <a:bodyPr wrap="square" lIns="34289" tIns="34289" rIns="34289" bIns="34289">
              <a:spAutoFit/>
            </a:bodyPr>
            <a:lstStyle>
              <a:lvl1pPr>
                <a:defRPr sz="4800" cap="all">
                  <a:solidFill>
                    <a:srgbClr val="FFFFFF"/>
                  </a:solidFill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lvl1pPr>
            </a:lstStyle>
            <a:p>
              <a:pPr>
                <a:defRPr sz="2000" cap="all">
                  <a:latin typeface="方正兰亭特黑简体" panose="02000000000000000000" charset="-122"/>
                  <a:ea typeface="方正兰亭特黑简体" panose="02000000000000000000" charset="-122"/>
                  <a:cs typeface="方正兰亭特黑简体" panose="02000000000000000000" charset="-122"/>
                  <a:sym typeface="方正兰亭特黑简体" panose="02000000000000000000" charset="-122"/>
                </a:defRPr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ARM</a:t>
              </a: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汇编详解</a:t>
              </a:r>
              <a:endParaRPr lang="en-US" altLang="zh-CN" sz="2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CD49EB44-2FA8-49AE-960E-934D6F26904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104707" y="2048674"/>
              <a:ext cx="934587" cy="435294"/>
            </a:xfrm>
            <a:prstGeom prst="bentConnector3">
              <a:avLst>
                <a:gd name="adj1" fmla="val -465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CB067ED3-212B-4E50-B630-81CA4A836B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40990" y="2112390"/>
              <a:ext cx="1062021" cy="934587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1AB5F128-A8A9-4593-B8F8-4B933BF1ECEC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16200000" flipH="1">
            <a:off x="1974444" y="1145473"/>
            <a:ext cx="587576" cy="84516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1C984546-9572-48FA-85F9-F17A645C9B7E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16200000" flipH="1">
            <a:off x="992736" y="2127181"/>
            <a:ext cx="2550992" cy="84516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B356F88E-29CC-45AA-A6C5-E9A065A0EFC4}"/>
              </a:ext>
            </a:extLst>
          </p:cNvPr>
          <p:cNvCxnSpPr>
            <a:cxnSpLocks/>
            <a:stCxn id="11" idx="2"/>
            <a:endCxn id="4" idx="1"/>
          </p:cNvCxnSpPr>
          <p:nvPr/>
        </p:nvCxnSpPr>
        <p:spPr>
          <a:xfrm rot="16200000" flipH="1">
            <a:off x="675836" y="2444082"/>
            <a:ext cx="3184793" cy="845166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31" y="929069"/>
            <a:ext cx="7843988" cy="96595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栈帧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(stack frame)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就是一个函数所使用的那部分栈，所有函数的栈帧串起来就组成了一个完整的栈。栈帧的两个边界分别由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(r11)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(r13)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来限定。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77AE3985-0FA5-4644-9AAB-FCFB58EC83D1}"/>
              </a:ext>
            </a:extLst>
          </p:cNvPr>
          <p:cNvSpPr/>
          <p:nvPr/>
        </p:nvSpPr>
        <p:spPr>
          <a:xfrm>
            <a:off x="858980" y="422747"/>
            <a:ext cx="2109624" cy="377024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zh-CN" altLang="en-US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C3139E2-9299-49B9-9BE9-AA4AEF493099}"/>
              </a:ext>
            </a:extLst>
          </p:cNvPr>
          <p:cNvGrpSpPr/>
          <p:nvPr/>
        </p:nvGrpSpPr>
        <p:grpSpPr>
          <a:xfrm>
            <a:off x="98291" y="2024326"/>
            <a:ext cx="7730102" cy="4525387"/>
            <a:chOff x="396674" y="1830284"/>
            <a:chExt cx="7730102" cy="452538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6616AD6-A9B4-430F-8999-FF356AF8CCED}"/>
                </a:ext>
              </a:extLst>
            </p:cNvPr>
            <p:cNvSpPr txBox="1"/>
            <p:nvPr/>
          </p:nvSpPr>
          <p:spPr>
            <a:xfrm>
              <a:off x="2231482" y="3033417"/>
              <a:ext cx="1936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 stack frame </a:t>
              </a:r>
              <a:endPara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7C8D135-8094-40EF-9683-54B2C9BDA835}"/>
                </a:ext>
              </a:extLst>
            </p:cNvPr>
            <p:cNvSpPr txBox="1"/>
            <p:nvPr/>
          </p:nvSpPr>
          <p:spPr>
            <a:xfrm>
              <a:off x="3944165" y="3883726"/>
              <a:ext cx="427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 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FFB808E2-BECC-40EE-A941-78CE3E6625A1}"/>
                </a:ext>
              </a:extLst>
            </p:cNvPr>
            <p:cNvSpPr txBox="1">
              <a:spLocks/>
            </p:cNvSpPr>
            <p:nvPr/>
          </p:nvSpPr>
          <p:spPr>
            <a:xfrm>
              <a:off x="582502" y="1830284"/>
              <a:ext cx="2481281" cy="2690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memory: high address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72A4663-D606-42EF-B496-C4165EE7AD04}"/>
                </a:ext>
              </a:extLst>
            </p:cNvPr>
            <p:cNvGrpSpPr/>
            <p:nvPr/>
          </p:nvGrpSpPr>
          <p:grpSpPr>
            <a:xfrm>
              <a:off x="4487791" y="1838424"/>
              <a:ext cx="3626305" cy="4517247"/>
              <a:chOff x="4487791" y="1838424"/>
              <a:chExt cx="3626305" cy="451724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DD66550-DCDB-428F-8EBD-BB133927DDEC}"/>
                  </a:ext>
                </a:extLst>
              </p:cNvPr>
              <p:cNvSpPr/>
              <p:nvPr/>
            </p:nvSpPr>
            <p:spPr>
              <a:xfrm>
                <a:off x="4487815" y="1838424"/>
                <a:ext cx="3626279" cy="26907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PC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0F267F-9999-47EA-AF82-882B94D91317}"/>
                  </a:ext>
                </a:extLst>
              </p:cNvPr>
              <p:cNvSpPr/>
              <p:nvPr/>
            </p:nvSpPr>
            <p:spPr>
              <a:xfrm>
                <a:off x="4487813" y="2102258"/>
                <a:ext cx="3626270" cy="27223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LR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6FB503-0A33-4D05-A9D2-FCC69ACA99F3}"/>
                  </a:ext>
                </a:extLst>
              </p:cNvPr>
              <p:cNvSpPr/>
              <p:nvPr/>
            </p:nvSpPr>
            <p:spPr>
              <a:xfrm>
                <a:off x="4487813" y="2369255"/>
                <a:ext cx="3626283" cy="27031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FEA300-0DA9-48F0-AC6B-7035DFDF0A4C}"/>
                  </a:ext>
                </a:extLst>
              </p:cNvPr>
              <p:cNvSpPr/>
              <p:nvPr/>
            </p:nvSpPr>
            <p:spPr>
              <a:xfrm>
                <a:off x="4487809" y="2636679"/>
                <a:ext cx="3626283" cy="27886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6413B95-4BF9-4EE8-A511-51DDD41FDF47}"/>
                  </a:ext>
                </a:extLst>
              </p:cNvPr>
              <p:cNvSpPr/>
              <p:nvPr/>
            </p:nvSpPr>
            <p:spPr>
              <a:xfrm>
                <a:off x="4487813" y="2900087"/>
                <a:ext cx="3626279" cy="2772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solidFill>
                      <a:schemeClr val="tx1"/>
                    </a:solidFill>
                  </a:rPr>
                  <a:t>cmd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AC17161-21CF-4232-8685-10BB9CE184A7}"/>
                  </a:ext>
                </a:extLst>
              </p:cNvPr>
              <p:cNvSpPr/>
              <p:nvPr/>
            </p:nvSpPr>
            <p:spPr>
              <a:xfrm>
                <a:off x="4487806" y="3168546"/>
                <a:ext cx="3626279" cy="26907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main argument: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argc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82E7443-598A-4B73-97AA-44FF75690080}"/>
                  </a:ext>
                </a:extLst>
              </p:cNvPr>
              <p:cNvSpPr/>
              <p:nvPr/>
            </p:nvSpPr>
            <p:spPr>
              <a:xfrm>
                <a:off x="4487806" y="3432380"/>
                <a:ext cx="3626279" cy="2726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main argument: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argv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701A93D-F458-4219-994F-904251543F69}"/>
                  </a:ext>
                </a:extLst>
              </p:cNvPr>
              <p:cNvSpPr/>
              <p:nvPr/>
            </p:nvSpPr>
            <p:spPr>
              <a:xfrm>
                <a:off x="4487804" y="3699377"/>
                <a:ext cx="3626283" cy="27031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main local variable: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=10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D84D20E-EF9B-4532-9483-D148B883C5A4}"/>
                  </a:ext>
                </a:extLst>
              </p:cNvPr>
              <p:cNvSpPr/>
              <p:nvPr/>
            </p:nvSpPr>
            <p:spPr>
              <a:xfrm>
                <a:off x="4487800" y="3966801"/>
                <a:ext cx="3626283" cy="27886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main local variable: j=5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E71AB87-5245-4759-8839-6134637D8F53}"/>
                  </a:ext>
                </a:extLst>
              </p:cNvPr>
              <p:cNvSpPr/>
              <p:nvPr/>
            </p:nvSpPr>
            <p:spPr>
              <a:xfrm>
                <a:off x="4487804" y="4230209"/>
                <a:ext cx="3626279" cy="2772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PC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290F94A-D2E6-4E1E-BAB0-7A99F592E6EC}"/>
                  </a:ext>
                </a:extLst>
              </p:cNvPr>
              <p:cNvSpPr/>
              <p:nvPr/>
            </p:nvSpPr>
            <p:spPr>
              <a:xfrm>
                <a:off x="4487800" y="4484927"/>
                <a:ext cx="3626283" cy="27886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LR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0401E02-C54B-4B04-9905-2544520F535C}"/>
                  </a:ext>
                </a:extLst>
              </p:cNvPr>
              <p:cNvSpPr/>
              <p:nvPr/>
            </p:nvSpPr>
            <p:spPr>
              <a:xfrm>
                <a:off x="4487804" y="4748334"/>
                <a:ext cx="3626279" cy="2772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AC36B21-7729-460C-A53C-C548073BB3CA}"/>
                  </a:ext>
                </a:extLst>
              </p:cNvPr>
              <p:cNvSpPr/>
              <p:nvPr/>
            </p:nvSpPr>
            <p:spPr>
              <a:xfrm>
                <a:off x="4487797" y="5016793"/>
                <a:ext cx="3626279" cy="2690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B8D093D-5901-4C4D-9DB5-50BABA183A91}"/>
                  </a:ext>
                </a:extLst>
              </p:cNvPr>
              <p:cNvSpPr/>
              <p:nvPr/>
            </p:nvSpPr>
            <p:spPr>
              <a:xfrm>
                <a:off x="4487797" y="5280627"/>
                <a:ext cx="3626279" cy="272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func1 parameter1: p1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42EE047-7B96-4DE1-82BE-B90CF407E3FA}"/>
                  </a:ext>
                </a:extLst>
              </p:cNvPr>
              <p:cNvSpPr/>
              <p:nvPr/>
            </p:nvSpPr>
            <p:spPr>
              <a:xfrm>
                <a:off x="4487795" y="5547625"/>
                <a:ext cx="3626283" cy="2703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func1 parameter2: p2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D31C780-1CAB-4B68-B488-09F817449A42}"/>
                  </a:ext>
                </a:extLst>
              </p:cNvPr>
              <p:cNvSpPr/>
              <p:nvPr/>
            </p:nvSpPr>
            <p:spPr>
              <a:xfrm>
                <a:off x="4487791" y="5815049"/>
                <a:ext cx="3626283" cy="27886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func1 parameter3: p3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D7A1EDF-FFC2-4202-8C01-6ABF0E3EA484}"/>
                  </a:ext>
                </a:extLst>
              </p:cNvPr>
              <p:cNvSpPr/>
              <p:nvPr/>
            </p:nvSpPr>
            <p:spPr>
              <a:xfrm>
                <a:off x="4487795" y="6078456"/>
                <a:ext cx="3626279" cy="2772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func1 parameter4: p4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E246CBA-3F5C-4602-8424-B495367BBEE5}"/>
                </a:ext>
              </a:extLst>
            </p:cNvPr>
            <p:cNvCxnSpPr/>
            <p:nvPr/>
          </p:nvCxnSpPr>
          <p:spPr>
            <a:xfrm>
              <a:off x="2927685" y="6355671"/>
              <a:ext cx="1403683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22531EB-0074-4550-BD61-D96798A2797A}"/>
                </a:ext>
              </a:extLst>
            </p:cNvPr>
            <p:cNvCxnSpPr/>
            <p:nvPr/>
          </p:nvCxnSpPr>
          <p:spPr>
            <a:xfrm>
              <a:off x="2927685" y="4253686"/>
              <a:ext cx="1403683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3B5652A-E049-4ABC-AEB3-6F5EB896CCF3}"/>
                </a:ext>
              </a:extLst>
            </p:cNvPr>
            <p:cNvSpPr txBox="1"/>
            <p:nvPr/>
          </p:nvSpPr>
          <p:spPr>
            <a:xfrm>
              <a:off x="3443651" y="5994009"/>
              <a:ext cx="427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 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DA43830-8DA3-488E-AD63-7C49E152A12A}"/>
                </a:ext>
              </a:extLst>
            </p:cNvPr>
            <p:cNvSpPr txBox="1"/>
            <p:nvPr/>
          </p:nvSpPr>
          <p:spPr>
            <a:xfrm>
              <a:off x="2231482" y="5207029"/>
              <a:ext cx="1936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func1 stack frame 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6CB8806E-5E9C-4C79-9B6C-E6BA7A93E8E1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 flipV="1">
              <a:off x="8107735" y="4238148"/>
              <a:ext cx="6348" cy="648794"/>
            </a:xfrm>
            <a:prstGeom prst="bentConnector4">
              <a:avLst>
                <a:gd name="adj1" fmla="val -3601134"/>
                <a:gd name="adj2" fmla="val 99254"/>
              </a:avLst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0D009615-76DC-455C-A1A1-6EBA9713427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8114076" y="1837666"/>
              <a:ext cx="12700" cy="3313663"/>
            </a:xfrm>
            <a:prstGeom prst="bentConnector4">
              <a:avLst>
                <a:gd name="adj1" fmla="val 6233685"/>
                <a:gd name="adj2" fmla="val 99958"/>
              </a:avLst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33BD86D3-8B28-47E7-A151-B4D116900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669" y="2238376"/>
              <a:ext cx="0" cy="357667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内容占位符 2">
              <a:extLst>
                <a:ext uri="{FF2B5EF4-FFF2-40B4-BE49-F238E27FC236}">
                  <a16:creationId xmlns:a16="http://schemas.microsoft.com/office/drawing/2014/main" id="{798F84D8-11C8-40BC-8DCE-3C1F9266043D}"/>
                </a:ext>
              </a:extLst>
            </p:cNvPr>
            <p:cNvSpPr txBox="1">
              <a:spLocks/>
            </p:cNvSpPr>
            <p:nvPr/>
          </p:nvSpPr>
          <p:spPr>
            <a:xfrm>
              <a:off x="396674" y="5994009"/>
              <a:ext cx="2481281" cy="2690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memory: low address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019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798898"/>
            <a:ext cx="7843988" cy="53227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前面描述的是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的栈帧布局方式。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stack frame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为调用函数的栈帧，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func1 stack frame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为当前函数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被调用者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的栈帧，栈底在高地址，栈向下增长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就是栈基址，它指向函数的栈帧起始地址；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则是函数的栈指针，它指向栈顶的位置。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压栈的顺序依次为当前函数指针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、返回指针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、栈指针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、栈基址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、传入参数个数及指针、本地变量和临时变量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如果函数准备调用另一个函数，跳转之前临时变量区先要保存另一个函数的参数。从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函数进入到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函数的上边界和下边界保存在被它调用的栈帧里面。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也可以用栈基址和栈指针明确标示栈帧的位置，栈指针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一直移动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39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897555"/>
            <a:ext cx="7843988" cy="56572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中的函数主要由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Epilogue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的目的是保存程序的先前状态，并为函数的局部变量设置堆栈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主要负责实现函数功能，简单的例子：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注意，当要传递的参数超过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会另外用堆栈来存储其余参数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Epilogue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用于将程序的状态恢复到其初始状态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77AE3985-0FA5-4644-9AAB-FCFB58EC83D1}"/>
              </a:ext>
            </a:extLst>
          </p:cNvPr>
          <p:cNvSpPr/>
          <p:nvPr/>
        </p:nvSpPr>
        <p:spPr>
          <a:xfrm>
            <a:off x="738187" y="340168"/>
            <a:ext cx="2109624" cy="377024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zh-CN" altLang="en-US" sz="2000" cap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BE3D7D-15C9-446B-92B1-AD693141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016305"/>
            <a:ext cx="7395160" cy="9921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C2AB6F-9471-49CE-A5BD-F5A4D28F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3673095"/>
            <a:ext cx="6528333" cy="9082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A340CE-3FA9-44D4-A5C3-C7686528B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5794408"/>
            <a:ext cx="8166766" cy="6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3" y="587142"/>
            <a:ext cx="2687853" cy="5293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叶函数和非叶函数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E75D8-515D-42F4-BA26-747F7E61F2F1}"/>
              </a:ext>
            </a:extLst>
          </p:cNvPr>
          <p:cNvSpPr txBox="1">
            <a:spLocks/>
          </p:cNvSpPr>
          <p:nvPr/>
        </p:nvSpPr>
        <p:spPr>
          <a:xfrm>
            <a:off x="671364" y="1366786"/>
            <a:ext cx="7843988" cy="481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769C75F-751B-41DD-B41D-7ECFB1C71DFD}"/>
              </a:ext>
            </a:extLst>
          </p:cNvPr>
          <p:cNvSpPr txBox="1">
            <a:spLocks/>
          </p:cNvSpPr>
          <p:nvPr/>
        </p:nvSpPr>
        <p:spPr>
          <a:xfrm>
            <a:off x="671364" y="1366787"/>
            <a:ext cx="7843988" cy="15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叶函数是指本身不会调用其他函数。非叶函数是指除了它自己的逻辑外，还会调用到其他的函数。这两种函数的实现是相似的，但也存在一些不同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Epilogue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的实现方式不同：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DE8CADD-B769-4010-B147-C88B9DCF4A44}"/>
              </a:ext>
            </a:extLst>
          </p:cNvPr>
          <p:cNvSpPr txBox="1">
            <a:spLocks/>
          </p:cNvSpPr>
          <p:nvPr/>
        </p:nvSpPr>
        <p:spPr>
          <a:xfrm>
            <a:off x="671364" y="2892287"/>
            <a:ext cx="7843988" cy="247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非叶函数中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Prologue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会将更多的寄存器保存到堆栈中。因为在执行非叶函数时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会被修改，因此需要保留该寄存器的值，便于以后恢复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在跳转到主函数之前，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指令将函数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的下一条指令的地址保存到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寄存器中。由于叶函数不会在执行过程中更改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寄存器的值，因此该寄存器现在可用于返回父（主）函数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2935F-45CC-424F-BEE8-BB927CA9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9" y="3522847"/>
            <a:ext cx="5453036" cy="24704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4C2705-B87D-4671-9B3D-92064647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36" y="3894372"/>
            <a:ext cx="6877050" cy="26003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FDF543-8F89-4104-B7CD-7A4EC6EF8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8" y="864667"/>
            <a:ext cx="7620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520791"/>
            <a:ext cx="7843988" cy="48126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16.04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gdb-multiarch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gdb-multiarch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plugin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peda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gef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peda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-arm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https://github.com/alset0326/peda-arm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pwndbg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https://github.com/pwndbg/pwndbg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gef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https://github.com/hugsy/gef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pwntools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pip install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pwntools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EFAA30D9-C4E7-4241-A0FF-C5A392AF5FA1}"/>
              </a:ext>
            </a:extLst>
          </p:cNvPr>
          <p:cNvSpPr/>
          <p:nvPr/>
        </p:nvSpPr>
        <p:spPr>
          <a:xfrm>
            <a:off x="768330" y="636055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PWN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915459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673766"/>
            <a:ext cx="7843988" cy="5746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是一款可执行硬件虚拟化的虚拟机，与他类似的还有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Bochs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PearPC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具有高速（配合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）、跨平台的特性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主要有两种运行模式：</a:t>
            </a: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-user-static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此时可以运行静态链接的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程序，而要运行动态链接的程序，需要安装对应架构的动态链接库：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apt search "libc6-" | grep "arm“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</a:t>
            </a:r>
          </a:p>
          <a:p>
            <a:pPr marL="0" indent="0">
              <a:lnSpc>
                <a:spcPct val="150000"/>
              </a:lnSpc>
              <a:buClr>
                <a:srgbClr val="00B050"/>
              </a:buClr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-user-static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-utilities bridge-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utils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353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28" y="433136"/>
            <a:ext cx="7843988" cy="5698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模式配置网络常见的方法是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桥接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安装网络配置的依赖文件：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 install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-utilities bridge-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utils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主机网络接口配置文件：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vim 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/network/interfaces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4D5A1-78DB-4900-BB23-343D0D88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8" y="3822594"/>
            <a:ext cx="5670973" cy="26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721895"/>
            <a:ext cx="7843988" cy="56115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创建并编写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网络接口启动脚本：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vim 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qemu-ifup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保存文件后使用如下命令修改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qemu-ifup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的权限：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a+x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qemu-ifup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重启网络使配置生效：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init.d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/networking restart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816E1A-1538-4139-BC50-0608FB85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45" y="1959143"/>
            <a:ext cx="5391100" cy="20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4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375385"/>
            <a:ext cx="7843988" cy="5958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启动桥接网络：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ifdown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ens33 &amp;&amp;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ifup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运行之后，桥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ens33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接管了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虚拟机的网口：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053D42-BD62-40FA-A36F-9AC0B077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1" y="2160047"/>
            <a:ext cx="5248173" cy="45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70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85" y="449981"/>
            <a:ext cx="8241630" cy="5958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的镜像和磁盘：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https://people.debian.org/~aurel32/qemu/armhf/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ARM32 HF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虚拟机（用户名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-system-arm -M vexpress-a9 -kernel 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vmlinuz-3.2.0-4-vexpress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initrd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initrd.img-3.2.0-4-vexpress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-drive if=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sd,file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debian_wheezy_armhf_standard.qcow2 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-append "root=/dev/mmcblk0p2 console=ttyAMA0" -net 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nic,macaddr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=52:54:00:12:34:56 -net tap –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nographic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	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C84297-3F44-4A6C-B3EC-33E3D8508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85"/>
          <a:stretch/>
        </p:blipFill>
        <p:spPr>
          <a:xfrm>
            <a:off x="690615" y="4225491"/>
            <a:ext cx="6455343" cy="24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77A27B9-FB2A-433B-BC30-4D47A1B007CF}"/>
              </a:ext>
            </a:extLst>
          </p:cNvPr>
          <p:cNvSpPr txBox="1">
            <a:spLocks/>
          </p:cNvSpPr>
          <p:nvPr/>
        </p:nvSpPr>
        <p:spPr>
          <a:xfrm>
            <a:off x="671364" y="1511166"/>
            <a:ext cx="7843988" cy="498588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CTF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比赛中，大部分题的都是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x86_64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的程序，这类程序是属于</a:t>
            </a:r>
            <a:r>
              <a:rPr lang="en-US" altLang="zh-CN" sz="1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处理器支持的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但其实，在生活中配置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处理器的设备要多得多，比如：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、网络设备、智能家居等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之间的区别主要是指令集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复杂指令集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精简指令集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精简指令集通过减少每条指令的时钟周期来缩短执行时间，可以更快的执行指令，但因为指令较少，因此在实现功能时，会显得比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冗长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上，大多数指令都可以直接对内存中的数据进行操作，而在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上，必须先将内存中的数据从内存移到寄存器中，然后再进行操作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hape 132">
            <a:extLst>
              <a:ext uri="{FF2B5EF4-FFF2-40B4-BE49-F238E27FC236}">
                <a16:creationId xmlns:a16="http://schemas.microsoft.com/office/drawing/2014/main" id="{51F57EB3-DA0A-41A5-A510-290BCB82559A}"/>
              </a:ext>
            </a:extLst>
          </p:cNvPr>
          <p:cNvSpPr/>
          <p:nvPr/>
        </p:nvSpPr>
        <p:spPr>
          <a:xfrm>
            <a:off x="768330" y="636055"/>
            <a:ext cx="3174455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cap="none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03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15" y="548640"/>
            <a:ext cx="7843988" cy="56813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之间的更多区别是：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中，大多数指令可用于条件执行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little-endian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little-endian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字节序，此后，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处理器成为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BI-endian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，并具允许可切换字节序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汇编程序的编译：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program.s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–o 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program.o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program.o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–o program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12FB54-2038-4A5D-BBC6-C8977AEC9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1" y="4735882"/>
            <a:ext cx="4897505" cy="17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4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1520791"/>
            <a:ext cx="7843988" cy="48126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与高级语言类似，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支持对不同数据类型的操作，通常是与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这类存储加载指令一起使用：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带符号的数据类型可以同时包含正值和负值，因此范围较小。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无符号数据类型可以容纳较大的正值（包括“零”），但不能容纳负值，因此范围更广。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32">
            <a:extLst>
              <a:ext uri="{FF2B5EF4-FFF2-40B4-BE49-F238E27FC236}">
                <a16:creationId xmlns:a16="http://schemas.microsoft.com/office/drawing/2014/main" id="{EFAA30D9-C4E7-4241-A0FF-C5A392AF5FA1}"/>
              </a:ext>
            </a:extLst>
          </p:cNvPr>
          <p:cNvSpPr/>
          <p:nvPr/>
        </p:nvSpPr>
        <p:spPr>
          <a:xfrm>
            <a:off x="768330" y="636055"/>
            <a:ext cx="3399409" cy="438580"/>
          </a:xfrm>
          <a:prstGeom prst="rect">
            <a:avLst/>
          </a:prstGeom>
          <a:ln w="12700">
            <a:miter lim="400000"/>
          </a:ln>
        </p:spPr>
        <p:txBody>
          <a:bodyPr wrap="square" lIns="34289" tIns="34289" rIns="34289" bIns="34289">
            <a:spAutoFit/>
          </a:bodyPr>
          <a:lstStyle>
            <a:lvl1pPr>
              <a:defRPr sz="4800" cap="all">
                <a:solidFill>
                  <a:srgbClr val="FFFFFF"/>
                </a:solidFill>
                <a:latin typeface="方正兰亭特黑简体" panose="02000000000000000000" charset="-122"/>
                <a:ea typeface="方正兰亭特黑简体" panose="02000000000000000000" charset="-122"/>
                <a:cs typeface="方正兰亭特黑简体" panose="02000000000000000000" charset="-122"/>
                <a:sym typeface="方正兰亭特黑简体" panose="02000000000000000000" charset="-122"/>
              </a:defRPr>
            </a:lvl1pPr>
          </a:lstStyle>
          <a:p>
            <a:r>
              <a:rPr lang="en-US" altLang="zh-CN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</a:t>
            </a:r>
            <a:r>
              <a:rPr lang="zh-CN" altLang="en-US" sz="2400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数据类型和寄存器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0C72F9-A818-483B-BFB0-90D759FF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581275"/>
            <a:ext cx="71818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4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9195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字节序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有两种查看内存中字节的基本方法：小端（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）或大端（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）。这两者的区别在于对象的每个字节存储在内存中的字节顺序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在像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这样的低位字节机器上，最低有效字节存储在最低地址上，在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big-endian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计算机上，最高有效字节存储在最低地址。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体系结构在版本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之前是低端字节序的，因为那时它是双向字节序的，这意味着它具有允许可切换字节序的设置。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寄存器的数量取决于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个通用寄存器（基于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ARMv6-M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和基于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ARMv7-M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的处理器除外），前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个寄存器可在用户级模式下访问，其他寄存器可在特权软件执行中使用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其中，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r0-15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寄存器可在任何特权模式下访问。这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个寄存器可以分为两组：通用寄存器（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R0-R11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）和专用寄存器（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R12-R15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97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203F93-EE20-4C87-8B70-DECA854127EF}"/>
              </a:ext>
            </a:extLst>
          </p:cNvPr>
          <p:cNvSpPr txBox="1">
            <a:spLocks/>
          </p:cNvSpPr>
          <p:nvPr/>
        </p:nvSpPr>
        <p:spPr>
          <a:xfrm>
            <a:off x="671364" y="587140"/>
            <a:ext cx="7843988" cy="440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位寄存器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R0-R12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：可在常规操作期间用于存储临时值，指针（到存储器的位置）等，例如：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在算术操作期间可称为累加器，或用于存储先前调用的函数的结果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R7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在处理系统调用时非常有用，因为它存储系统调用号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帮助我们跟踪用作帧指针的堆栈的边界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微软雅黑" panose="020B0503020204020204" pitchFamily="34" charset="-122"/>
              <a:buChar char="●"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上的函数调用约定指定函数的前四个参数存储在寄存器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r0-r3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5F828F-FD4C-4FE2-9369-7D5AA3E3D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75" y="1359568"/>
            <a:ext cx="6277355" cy="47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5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87933E2-1D9C-4CD7-815C-5962CD60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4" y="587141"/>
            <a:ext cx="7843988" cy="57462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堆栈指针）。堆栈指针指向堆栈的顶部。堆栈是用于函数特定存储的内存区域，函数返回时将对其进行回收。因此，通过从堆栈指针中减去我们要分配的值（以字节为单位），堆栈指针可用于在堆栈上分配空间。换句话说，如果我们要分配一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位值，则从堆栈指针中减去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链接寄存器）。进行功能调用时，链接寄存器将使用一个内存地址进行更新，该内存地址引用了从其开始该功能的下一条指令。这样做可以使程序返回到“父”函数，该子函数在“子”函数完成后启动“子”函数调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（程序计数器）。程序计数器自动增加执行指令的大小。在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状态下，此大小始终为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模式下，此大小始终为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个字节。当执行转移指令时，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保留目标地址。在执行期间，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状态下存储当前指令的地址加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（两个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指令），在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）状态下存储当前指令的地址加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（两个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指令）。这与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始终指向要执行的下一条指令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4296DB-C89E-4B4D-9A85-85B54CB7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73" y="755582"/>
            <a:ext cx="7300974" cy="54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4675</TotalTime>
  <Words>3801</Words>
  <Application>Microsoft Macintosh PowerPoint</Application>
  <PresentationFormat>全屏显示(4:3)</PresentationFormat>
  <Paragraphs>308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微软雅黑</vt:lpstr>
      <vt:lpstr>Arial</vt:lpstr>
      <vt:lpstr>Calibri</vt:lpstr>
      <vt:lpstr>Calibri Light</vt:lpstr>
      <vt:lpstr>Office 主题</vt:lpstr>
      <vt:lpstr>ARM 程序的漏洞挖掘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ARM程序的漏洞挖掘</dc:title>
  <dc:creator>Eack</dc:creator>
  <cp:lastModifiedBy>hear7v@126.com</cp:lastModifiedBy>
  <cp:revision>330</cp:revision>
  <dcterms:created xsi:type="dcterms:W3CDTF">2019-12-31T07:01:00Z</dcterms:created>
  <dcterms:modified xsi:type="dcterms:W3CDTF">2020-01-16T09:07:14Z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