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2" r:id="rId3"/>
    <p:sldId id="257" r:id="rId4"/>
    <p:sldId id="384" r:id="rId5"/>
    <p:sldId id="356" r:id="rId6"/>
    <p:sldId id="300" r:id="rId7"/>
    <p:sldId id="264" r:id="rId8"/>
    <p:sldId id="333" r:id="rId9"/>
    <p:sldId id="334" r:id="rId10"/>
    <p:sldId id="335" r:id="rId11"/>
    <p:sldId id="303" r:id="rId12"/>
    <p:sldId id="326" r:id="rId13"/>
    <p:sldId id="336" r:id="rId14"/>
    <p:sldId id="337" r:id="rId15"/>
    <p:sldId id="338" r:id="rId16"/>
    <p:sldId id="339" r:id="rId17"/>
    <p:sldId id="345" r:id="rId18"/>
    <p:sldId id="301" r:id="rId19"/>
    <p:sldId id="304" r:id="rId20"/>
    <p:sldId id="289" r:id="rId21"/>
    <p:sldId id="308" r:id="rId22"/>
    <p:sldId id="307" r:id="rId23"/>
    <p:sldId id="309" r:id="rId24"/>
    <p:sldId id="295" r:id="rId25"/>
    <p:sldId id="310" r:id="rId26"/>
    <p:sldId id="312" r:id="rId27"/>
    <p:sldId id="297" r:id="rId28"/>
    <p:sldId id="313" r:id="rId29"/>
    <p:sldId id="314" r:id="rId30"/>
    <p:sldId id="315" r:id="rId31"/>
    <p:sldId id="298" r:id="rId32"/>
    <p:sldId id="354" r:id="rId33"/>
    <p:sldId id="361" r:id="rId34"/>
    <p:sldId id="360" r:id="rId35"/>
    <p:sldId id="316" r:id="rId36"/>
    <p:sldId id="305" r:id="rId37"/>
    <p:sldId id="296" r:id="rId38"/>
    <p:sldId id="318" r:id="rId39"/>
    <p:sldId id="331" r:id="rId40"/>
    <p:sldId id="290" r:id="rId41"/>
    <p:sldId id="340" r:id="rId42"/>
    <p:sldId id="347" r:id="rId43"/>
    <p:sldId id="349" r:id="rId44"/>
    <p:sldId id="292" r:id="rId45"/>
    <p:sldId id="350" r:id="rId46"/>
    <p:sldId id="351" r:id="rId47"/>
    <p:sldId id="352" r:id="rId48"/>
    <p:sldId id="293" r:id="rId49"/>
    <p:sldId id="348" r:id="rId50"/>
    <p:sldId id="299" r:id="rId51"/>
    <p:sldId id="294" r:id="rId52"/>
    <p:sldId id="353" r:id="rId53"/>
    <p:sldId id="325" r:id="rId54"/>
    <p:sldId id="26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ck eac" initials="ee" lastIdx="1" clrIdx="0">
    <p:extLst>
      <p:ext uri="{19B8F6BF-5375-455C-9EA6-DF929625EA0E}">
        <p15:presenceInfo xmlns:p15="http://schemas.microsoft.com/office/powerpoint/2012/main" userId="969739559e8bb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7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2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0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7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2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9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topic/com.arm.doc.dui0068b/index.html" TargetMode="External"/><Relationship Id="rId7" Type="http://schemas.openxmlformats.org/officeDocument/2006/relationships/hyperlink" Target="https://github.com/xairy/easy-linux-pwn/" TargetMode="External"/><Relationship Id="rId2" Type="http://schemas.openxmlformats.org/officeDocument/2006/relationships/hyperlink" Target="https://en.wikipedia.org/wiki/List_of_ARM_microarchitect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eria-labs/ARM-challenges" TargetMode="External"/><Relationship Id="rId5" Type="http://schemas.openxmlformats.org/officeDocument/2006/relationships/hyperlink" Target="https://azeria-labs.com/" TargetMode="External"/><Relationship Id="rId4" Type="http://schemas.openxmlformats.org/officeDocument/2006/relationships/hyperlink" Target="https://www.gnu.org/software/binutil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38700"/>
            <a:ext cx="7772400" cy="1388444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ARM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程序的漏洞挖掘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551721"/>
            <a:ext cx="6858000" cy="1058779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CodeSafe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实验室    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eack</a:t>
            </a:r>
            <a:endParaRPr lang="zh-CN" altLang="en-US" sz="2000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8" y="890195"/>
            <a:ext cx="8060860" cy="16794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range(112, 113):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payload = 'a' *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p32(0x20904) + p32(0x6c384) * 2 + p32(0x110B4)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E44DCB-F91B-477B-AF15-5C1E30A5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60" y="3499703"/>
            <a:ext cx="4586434" cy="1893332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9B126-9D5C-429B-B0E4-04C1E7D35E91}"/>
              </a:ext>
            </a:extLst>
          </p:cNvPr>
          <p:cNvGrpSpPr/>
          <p:nvPr/>
        </p:nvGrpSpPr>
        <p:grpSpPr>
          <a:xfrm>
            <a:off x="769231" y="2906828"/>
            <a:ext cx="3022829" cy="2591603"/>
            <a:chOff x="650006" y="3226486"/>
            <a:chExt cx="3022829" cy="28879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7F668F1-7BD5-4FF6-A977-F7C4611FDCD8}"/>
                </a:ext>
              </a:extLst>
            </p:cNvPr>
            <p:cNvGrpSpPr/>
            <p:nvPr/>
          </p:nvGrpSpPr>
          <p:grpSpPr>
            <a:xfrm>
              <a:off x="650006" y="3226486"/>
              <a:ext cx="3022829" cy="2887962"/>
              <a:chOff x="298639" y="3663853"/>
              <a:chExt cx="3022829" cy="2887962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1C34F3D-9C16-4EC3-9C79-4FABF76F4CCA}"/>
                  </a:ext>
                </a:extLst>
              </p:cNvPr>
              <p:cNvGrpSpPr/>
              <p:nvPr/>
            </p:nvGrpSpPr>
            <p:grpSpPr>
              <a:xfrm>
                <a:off x="298639" y="3663853"/>
                <a:ext cx="1571322" cy="2887962"/>
                <a:chOff x="1337912" y="2005976"/>
                <a:chExt cx="1463040" cy="3537372"/>
              </a:xfrm>
              <a:solidFill>
                <a:srgbClr val="00B050"/>
              </a:solidFill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C655D6E-A145-4834-8817-1EAE82B176F1}"/>
                    </a:ext>
                  </a:extLst>
                </p:cNvPr>
                <p:cNvSpPr/>
                <p:nvPr/>
              </p:nvSpPr>
              <p:spPr>
                <a:xfrm>
                  <a:off x="1337912" y="2005976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09DF077-5F84-4EFB-8F69-FE9B108FE803}"/>
                    </a:ext>
                  </a:extLst>
                </p:cNvPr>
                <p:cNvSpPr/>
                <p:nvPr/>
              </p:nvSpPr>
              <p:spPr>
                <a:xfrm>
                  <a:off x="1337912" y="2588442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D479236-198C-4BF7-B6CD-F171D98A9572}"/>
                    </a:ext>
                  </a:extLst>
                </p:cNvPr>
                <p:cNvSpPr/>
                <p:nvPr/>
              </p:nvSpPr>
              <p:spPr>
                <a:xfrm>
                  <a:off x="1337912" y="3177895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gadgets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977F000-61A6-4844-B243-C839886F106E}"/>
                    </a:ext>
                  </a:extLst>
                </p:cNvPr>
                <p:cNvSpPr/>
                <p:nvPr/>
              </p:nvSpPr>
              <p:spPr>
                <a:xfrm>
                  <a:off x="1337912" y="3768289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/bin/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sh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D20D5CC-E67E-4D9B-B503-D1B39D55F97E}"/>
                    </a:ext>
                  </a:extLst>
                </p:cNvPr>
                <p:cNvSpPr/>
                <p:nvPr/>
              </p:nvSpPr>
              <p:spPr>
                <a:xfrm>
                  <a:off x="1337912" y="4349814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junk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70DBEEB-9543-4A6B-BF16-0D18A7A10A97}"/>
                    </a:ext>
                  </a:extLst>
                </p:cNvPr>
                <p:cNvSpPr/>
                <p:nvPr/>
              </p:nvSpPr>
              <p:spPr>
                <a:xfrm>
                  <a:off x="1337912" y="4946581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C7863B-691F-4537-9EF0-7094852DC6F1}"/>
                  </a:ext>
                </a:extLst>
              </p:cNvPr>
              <p:cNvSpPr txBox="1"/>
              <p:nvPr/>
            </p:nvSpPr>
            <p:spPr>
              <a:xfrm>
                <a:off x="1908069" y="4733695"/>
                <a:ext cx="141339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>
                    <a:solidFill>
                      <a:schemeClr val="bg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1350" dirty="0">
                    <a:solidFill>
                      <a:schemeClr val="bg2">
                        <a:lumMod val="75000"/>
                      </a:schemeClr>
                    </a:solidFill>
                  </a:rPr>
                  <a:t> 0x20904</a:t>
                </a:r>
                <a:endParaRPr lang="zh-CN" altLang="en-US" sz="135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0B647B9-9091-42AD-8398-892CD54ADBDB}"/>
                </a:ext>
              </a:extLst>
            </p:cNvPr>
            <p:cNvSpPr txBox="1"/>
            <p:nvPr/>
          </p:nvSpPr>
          <p:spPr>
            <a:xfrm>
              <a:off x="2259436" y="4758827"/>
              <a:ext cx="141339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 0x6c384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6862A2A-630F-44A0-B70E-42E46A5E056E}"/>
                </a:ext>
              </a:extLst>
            </p:cNvPr>
            <p:cNvSpPr txBox="1"/>
            <p:nvPr/>
          </p:nvSpPr>
          <p:spPr>
            <a:xfrm>
              <a:off x="2259436" y="5720802"/>
              <a:ext cx="141339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 0x100b4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6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2"/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64</a:t>
            </a:r>
            <a:endParaRPr lang="zh-CN" altLang="en-US" sz="2400" cap="none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48F4B59-0EE6-40B6-83AF-BCB4650D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644" y="2052349"/>
            <a:ext cx="7755479" cy="438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32 LSB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dynamically linked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stripped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768880-47D4-4227-BE8B-2FD6BF57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5"/>
          <a:stretch/>
        </p:blipFill>
        <p:spPr>
          <a:xfrm>
            <a:off x="589170" y="2715280"/>
            <a:ext cx="7965660" cy="7728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4A9F6D-DB86-44A2-B8B2-67E0E025F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1" r="6732"/>
          <a:stretch/>
        </p:blipFill>
        <p:spPr>
          <a:xfrm>
            <a:off x="768330" y="4485371"/>
            <a:ext cx="4246432" cy="128051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2AE2133-8ECF-4466-8A41-9E846A72F995}"/>
              </a:ext>
            </a:extLst>
          </p:cNvPr>
          <p:cNvSpPr txBox="1">
            <a:spLocks/>
          </p:cNvSpPr>
          <p:nvPr/>
        </p:nvSpPr>
        <p:spPr>
          <a:xfrm>
            <a:off x="992644" y="3831015"/>
            <a:ext cx="7755479" cy="43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 enabled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PIE</a:t>
            </a:r>
          </a:p>
        </p:txBody>
      </p:sp>
    </p:spTree>
    <p:extLst>
      <p:ext uri="{BB962C8B-B14F-4D97-AF65-F5344CB8AC3E}">
        <p14:creationId xmlns:p14="http://schemas.microsoft.com/office/powerpoint/2010/main" val="213671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aarch64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的汇编器：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 search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binutils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grep aarch64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binutils-aarch64-linux-gnu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aarch64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apt-cache search "libc6-" | grep "arm“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 install libc6-arm64-cross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5B4472-BECE-432D-80F1-D9D8D7A1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2" y="4388635"/>
            <a:ext cx="6956059" cy="10520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689003-3932-4E7A-9065-EBFE53731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4"/>
          <a:stretch/>
        </p:blipFill>
        <p:spPr>
          <a:xfrm>
            <a:off x="757992" y="1659469"/>
            <a:ext cx="6287701" cy="10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3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首先找到输入点，首先会通过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将用户输入写入到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unk_411068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段，然后再向栈上写入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而在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sub_4007F0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函数中向栈上写入时，目标缓冲区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int64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类型的变量，在栈上仅分配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bytes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的内存空间，而通过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向这块内存写入了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 bytes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，明显会导致栈溢出：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E6BB4B-B372-464D-8DFA-91CF97A2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8"/>
          <a:stretch/>
        </p:blipFill>
        <p:spPr>
          <a:xfrm>
            <a:off x="735733" y="1563804"/>
            <a:ext cx="3495675" cy="15259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C876EC-8777-4263-9138-BF33C768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3" y="4584583"/>
            <a:ext cx="38576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1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程序开启了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，常规思路是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表中寻找可以覆盖的函数：</a:t>
            </a:r>
            <a:endParaRPr lang="en-US" altLang="zh-CN" sz="1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mprotect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(const void *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把从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开始的，长度为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的内存区的保护属性修改为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指定的值：</a:t>
            </a: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PROT_READ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表示内存段内的内容可写</a:t>
            </a: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PROT_WRITE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表示内存段的内容可读</a:t>
            </a: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PROT_EXEC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表示内存段中的内容可执行</a:t>
            </a: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PROT_NONE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便是内存段中的内容无法访问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需要注意，指定的内存区间必须包含整个内存页（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），区间开始的地址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必须是一个内存页的起始地址，并且区间长度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必须是页大小的整数倍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10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通过第一个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操作向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段中写入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（不可执行）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通过第二次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操作溢出构造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链，调用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mprotect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设置可执行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跳转到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段执行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工具：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ROPEME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Ropper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在这个程序中，涉及到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aarch64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传参的方式，需要控制三个参数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，程序本身的函数中找不到可用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链，而我们也不知道目标服务器上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libc.so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的版本，所以我们采用通用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，这种技术也叫 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ret2csu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通常，在调用了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libc.so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的程序中，都会用到 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libc_csu_init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这个函数来对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53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4385AD58-F444-4268-AEE9-E8BF2214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"/>
          <a:stretch/>
        </p:blipFill>
        <p:spPr>
          <a:xfrm>
            <a:off x="497162" y="1030300"/>
            <a:ext cx="8149673" cy="2418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7EB213-7E76-4D1D-BE74-0D5CDF178FEE}"/>
              </a:ext>
            </a:extLst>
          </p:cNvPr>
          <p:cNvSpPr txBox="1"/>
          <p:nvPr/>
        </p:nvSpPr>
        <p:spPr>
          <a:xfrm>
            <a:off x="904772" y="440789"/>
            <a:ext cx="73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E1B3C8F-087E-444B-A370-6E5F85192E4B}"/>
              </a:ext>
            </a:extLst>
          </p:cNvPr>
          <p:cNvGrpSpPr/>
          <p:nvPr/>
        </p:nvGrpSpPr>
        <p:grpSpPr>
          <a:xfrm>
            <a:off x="497160" y="3667226"/>
            <a:ext cx="3445846" cy="2951154"/>
            <a:chOff x="904772" y="3551723"/>
            <a:chExt cx="3445846" cy="295115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00D8E79-27E9-4044-BD13-C2CCB9AE699B}"/>
                </a:ext>
              </a:extLst>
            </p:cNvPr>
            <p:cNvGrpSpPr/>
            <p:nvPr/>
          </p:nvGrpSpPr>
          <p:grpSpPr>
            <a:xfrm>
              <a:off x="904772" y="3551723"/>
              <a:ext cx="3445846" cy="2940146"/>
              <a:chOff x="904772" y="3551723"/>
              <a:chExt cx="3445846" cy="294014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E6A543B7-C275-4033-9484-C1D9E3DB07B1}"/>
                  </a:ext>
                </a:extLst>
              </p:cNvPr>
              <p:cNvGrpSpPr/>
              <p:nvPr/>
            </p:nvGrpSpPr>
            <p:grpSpPr>
              <a:xfrm>
                <a:off x="904772" y="3551723"/>
                <a:ext cx="3445846" cy="2641809"/>
                <a:chOff x="624851" y="2254624"/>
                <a:chExt cx="3445846" cy="4314293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E6AEB54E-77EC-41C6-8730-53B2585CD591}"/>
                    </a:ext>
                  </a:extLst>
                </p:cNvPr>
                <p:cNvGrpSpPr/>
                <p:nvPr/>
              </p:nvGrpSpPr>
              <p:grpSpPr>
                <a:xfrm>
                  <a:off x="624851" y="2254624"/>
                  <a:ext cx="3445846" cy="3390587"/>
                  <a:chOff x="650006" y="3226486"/>
                  <a:chExt cx="3445846" cy="3390587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633E5413-F5C8-423D-9670-B264D0E869CC}"/>
                      </a:ext>
                    </a:extLst>
                  </p:cNvPr>
                  <p:cNvGrpSpPr/>
                  <p:nvPr/>
                </p:nvGrpSpPr>
                <p:grpSpPr>
                  <a:xfrm>
                    <a:off x="650006" y="3226486"/>
                    <a:ext cx="3445846" cy="2887962"/>
                    <a:chOff x="298639" y="3663853"/>
                    <a:chExt cx="3445846" cy="2887962"/>
                  </a:xfrm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0C2E9D76-40D2-48BC-AC60-D8E14C8CEB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8639" y="3663853"/>
                      <a:ext cx="1571322" cy="2887962"/>
                      <a:chOff x="1337912" y="2005976"/>
                      <a:chExt cx="1463040" cy="3537372"/>
                    </a:xfrm>
                    <a:solidFill>
                      <a:srgbClr val="00B050"/>
                    </a:solidFill>
                  </p:grpSpPr>
                  <p:sp>
                    <p:nvSpPr>
                      <p:cNvPr id="13" name="矩形 12">
                        <a:extLst>
                          <a:ext uri="{FF2B5EF4-FFF2-40B4-BE49-F238E27FC236}">
                            <a16:creationId xmlns:a16="http://schemas.microsoft.com/office/drawing/2014/main" id="{AED4AD98-FB48-42E0-8524-A9A810516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2005976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X29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矩形 13">
                        <a:extLst>
                          <a:ext uri="{FF2B5EF4-FFF2-40B4-BE49-F238E27FC236}">
                            <a16:creationId xmlns:a16="http://schemas.microsoft.com/office/drawing/2014/main" id="{4919D965-12A7-4948-8C29-260054DEE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2588442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X30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" name="矩形 14">
                        <a:extLst>
                          <a:ext uri="{FF2B5EF4-FFF2-40B4-BE49-F238E27FC236}">
                            <a16:creationId xmlns:a16="http://schemas.microsoft.com/office/drawing/2014/main" id="{418EBE61-62E6-4F81-991C-2FEEC2379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3177895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X19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" name="矩形 15">
                        <a:extLst>
                          <a:ext uri="{FF2B5EF4-FFF2-40B4-BE49-F238E27FC236}">
                            <a16:creationId xmlns:a16="http://schemas.microsoft.com/office/drawing/2014/main" id="{8FDC41A5-E61F-45BC-8743-C6D64C655C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3768289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X20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" name="矩形 16">
                        <a:extLst>
                          <a:ext uri="{FF2B5EF4-FFF2-40B4-BE49-F238E27FC236}">
                            <a16:creationId xmlns:a16="http://schemas.microsoft.com/office/drawing/2014/main" id="{01D91268-0594-4DC8-86DC-B586C237E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4349814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X21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" name="矩形 17">
                        <a:extLst>
                          <a:ext uri="{FF2B5EF4-FFF2-40B4-BE49-F238E27FC236}">
                            <a16:creationId xmlns:a16="http://schemas.microsoft.com/office/drawing/2014/main" id="{89AF92ED-B215-4EF9-921A-D2531B3897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4946581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X22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9DDB2290-BC50-492D-9147-61C20B473F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8068" y="5442930"/>
                      <a:ext cx="1836417" cy="5026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altLang="zh-CN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mprotect@plt</a:t>
                      </a:r>
                      <a:endParaRPr lang="zh-CN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A7EA81C-C1FB-49AF-B798-3B04182A5E4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9436" y="6114448"/>
                    <a:ext cx="1413399" cy="502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a:t></a:t>
                    </a:r>
                    <a:r>
                      <a:rPr lang="en-US" altLang="zh-CN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X1</a:t>
                    </a:r>
                    <a:endParaRPr lang="zh-CN" altLang="en-US" sz="1400" dirty="0">
                      <a:solidFill>
                        <a:schemeClr val="bg2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FDADD64-CEFF-4975-9A94-F8EF81ACCF4A}"/>
                      </a:ext>
                    </a:extLst>
                  </p:cNvPr>
                  <p:cNvSpPr txBox="1"/>
                  <p:nvPr/>
                </p:nvSpPr>
                <p:spPr>
                  <a:xfrm>
                    <a:off x="2259436" y="5627239"/>
                    <a:ext cx="1413399" cy="502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a:t></a:t>
                    </a:r>
                    <a:r>
                      <a:rPr lang="en-US" altLang="zh-CN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X2</a:t>
                    </a:r>
                    <a:endParaRPr lang="zh-CN" altLang="en-US" sz="1400" dirty="0">
                      <a:solidFill>
                        <a:schemeClr val="bg2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98E7D28-4828-43D8-BF58-E56FDA69F5E0}"/>
                    </a:ext>
                  </a:extLst>
                </p:cNvPr>
                <p:cNvSpPr/>
                <p:nvPr/>
              </p:nvSpPr>
              <p:spPr>
                <a:xfrm>
                  <a:off x="624851" y="5124938"/>
                  <a:ext cx="1571322" cy="4872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X23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5F318DA-FAAF-48CE-A4B3-B93DBF4DC618}"/>
                    </a:ext>
                  </a:extLst>
                </p:cNvPr>
                <p:cNvSpPr/>
                <p:nvPr/>
              </p:nvSpPr>
              <p:spPr>
                <a:xfrm>
                  <a:off x="624851" y="5594499"/>
                  <a:ext cx="1571322" cy="4872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X24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7A2AE73-4CED-4E2B-8F9D-4A0C0C5C2C30}"/>
                    </a:ext>
                  </a:extLst>
                </p:cNvPr>
                <p:cNvSpPr/>
                <p:nvPr/>
              </p:nvSpPr>
              <p:spPr>
                <a:xfrm>
                  <a:off x="624851" y="6081708"/>
                  <a:ext cx="1571322" cy="4872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D363F8C-C8DA-4C55-ABF9-F728EE74C614}"/>
                  </a:ext>
                </a:extLst>
              </p:cNvPr>
              <p:cNvSpPr/>
              <p:nvPr/>
            </p:nvSpPr>
            <p:spPr>
              <a:xfrm>
                <a:off x="904772" y="6193532"/>
                <a:ext cx="1571322" cy="29833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X30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55495B2-9344-477E-A92D-B4239A0AA013}"/>
                </a:ext>
              </a:extLst>
            </p:cNvPr>
            <p:cNvGrpSpPr/>
            <p:nvPr/>
          </p:nvGrpSpPr>
          <p:grpSpPr>
            <a:xfrm>
              <a:off x="2523827" y="5591604"/>
              <a:ext cx="1413399" cy="911273"/>
              <a:chOff x="2523827" y="5591604"/>
              <a:chExt cx="1413399" cy="91127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C395B9C-6E52-4CF9-B0EB-3A772E778455}"/>
                  </a:ext>
                </a:extLst>
              </p:cNvPr>
              <p:cNvSpPr txBox="1"/>
              <p:nvPr/>
            </p:nvSpPr>
            <p:spPr>
              <a:xfrm>
                <a:off x="2523827" y="5591604"/>
                <a:ext cx="14133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</a:t>
                </a:r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X0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933C0D9-81B5-4CE0-8128-1BA4B4D5A4E6}"/>
                  </a:ext>
                </a:extLst>
              </p:cNvPr>
              <p:cNvSpPr txBox="1"/>
              <p:nvPr/>
            </p:nvSpPr>
            <p:spPr>
              <a:xfrm>
                <a:off x="2523827" y="6195100"/>
                <a:ext cx="14133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 loc_4008AC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97C8956-B6F4-4032-9BF1-733EB6C73C56}"/>
              </a:ext>
            </a:extLst>
          </p:cNvPr>
          <p:cNvSpPr txBox="1"/>
          <p:nvPr/>
        </p:nvSpPr>
        <p:spPr>
          <a:xfrm>
            <a:off x="3943005" y="3759224"/>
            <a:ext cx="4703827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loc_4008CC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后布局栈，然后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寄存器的值即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loc_4008AC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mprotect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(0x411000, 0x1000, 5)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，然后判断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是否相等，因为我们提前布置好了所以会继续往下执行到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</a:p>
        </p:txBody>
      </p:sp>
    </p:spTree>
    <p:extLst>
      <p:ext uri="{BB962C8B-B14F-4D97-AF65-F5344CB8AC3E}">
        <p14:creationId xmlns:p14="http://schemas.microsoft.com/office/powerpoint/2010/main" val="31672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模式模拟：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qemu-aarch64 -g 1234 -L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/aarch64-linux-gnu ./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baby_arm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参数：在本地开启指定调试端口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参数：指向程序依赖的共享库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远程连接端口调试：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baby_arm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remote :1234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下断点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3181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0784-5502-479D-83C0-F37CB39E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58540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endParaRPr lang="zh-CN" altLang="en-US" sz="4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68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2"/>
          <p:cNvSpPr/>
          <p:nvPr/>
        </p:nvSpPr>
        <p:spPr>
          <a:xfrm>
            <a:off x="671364" y="704180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Tenda AC15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755C4A-1D90-4CEF-B144-79057246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2136804"/>
            <a:ext cx="7843988" cy="4052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ARM 32 LSB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dynamically linked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stripped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NX enabled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A6895E-29E6-48D4-A32E-2CC53D70F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9"/>
          <a:stretch/>
        </p:blipFill>
        <p:spPr>
          <a:xfrm>
            <a:off x="671364" y="2738389"/>
            <a:ext cx="8148492" cy="614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B33CAD-3DAB-486A-A84F-8915727F6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t="879" r="-441" b="-879"/>
          <a:stretch/>
        </p:blipFill>
        <p:spPr>
          <a:xfrm>
            <a:off x="1186917" y="4228528"/>
            <a:ext cx="7502574" cy="10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2"/>
          <p:cNvSpPr/>
          <p:nvPr/>
        </p:nvSpPr>
        <p:spPr>
          <a:xfrm>
            <a:off x="933128" y="837398"/>
            <a:ext cx="1896700" cy="500135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800" cap="none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About me</a:t>
            </a:r>
            <a:endParaRPr lang="zh-CN" altLang="en-US" sz="2800" cap="none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5C28B05-C7E3-4870-996A-7D48DD50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28" y="2132599"/>
            <a:ext cx="6615482" cy="4022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eack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奇安信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CodeSafe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漏洞挖掘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 夏季南京营学员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2019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补天白帽大会，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BCS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大会，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2019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补天杯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破解大赛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CTF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业余爱好者，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Aurora &amp; De1ta</a:t>
            </a:r>
          </a:p>
        </p:txBody>
      </p:sp>
    </p:spTree>
    <p:extLst>
      <p:ext uri="{BB962C8B-B14F-4D97-AF65-F5344CB8AC3E}">
        <p14:creationId xmlns:p14="http://schemas.microsoft.com/office/powerpoint/2010/main" val="307562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59" y="722497"/>
            <a:ext cx="1858888" cy="39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固件分析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AF64296-36E0-4F44-90F5-DF79377BA5D2}"/>
              </a:ext>
            </a:extLst>
          </p:cNvPr>
          <p:cNvGrpSpPr/>
          <p:nvPr/>
        </p:nvGrpSpPr>
        <p:grpSpPr>
          <a:xfrm>
            <a:off x="585390" y="1699468"/>
            <a:ext cx="7689924" cy="4098071"/>
            <a:chOff x="960191" y="1007454"/>
            <a:chExt cx="10253232" cy="5464094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4B41388-3C7B-4067-8ADB-7C213A1EAA58}"/>
                </a:ext>
              </a:extLst>
            </p:cNvPr>
            <p:cNvGrpSpPr/>
            <p:nvPr/>
          </p:nvGrpSpPr>
          <p:grpSpPr>
            <a:xfrm>
              <a:off x="960191" y="1007454"/>
              <a:ext cx="10253232" cy="5464094"/>
              <a:chOff x="883191" y="1007454"/>
              <a:chExt cx="10253232" cy="5464094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00F3D1D-21BA-4513-B0C8-42A95E673D8E}"/>
                  </a:ext>
                </a:extLst>
              </p:cNvPr>
              <p:cNvSpPr/>
              <p:nvPr/>
            </p:nvSpPr>
            <p:spPr>
              <a:xfrm>
                <a:off x="3062645" y="1175521"/>
                <a:ext cx="146304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>
                    <a:solidFill>
                      <a:schemeClr val="tx1"/>
                    </a:solidFill>
                  </a:rPr>
                  <a:t>main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CAE3DB7-B170-4EA2-AA85-1C5CFDBF278F}"/>
                  </a:ext>
                </a:extLst>
              </p:cNvPr>
              <p:cNvSpPr/>
              <p:nvPr/>
            </p:nvSpPr>
            <p:spPr>
              <a:xfrm>
                <a:off x="3692738" y="2862533"/>
                <a:ext cx="146304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initWebs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478110-B22E-4367-8C3F-479434DE5446}"/>
                  </a:ext>
                </a:extLst>
              </p:cNvPr>
              <p:cNvSpPr/>
              <p:nvPr/>
            </p:nvSpPr>
            <p:spPr>
              <a:xfrm>
                <a:off x="980166" y="3202756"/>
                <a:ext cx="2167291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websOpenServer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3EB2BA1-AAC0-4618-95C8-9C219E11827B}"/>
                  </a:ext>
                </a:extLst>
              </p:cNvPr>
              <p:cNvSpPr/>
              <p:nvPr/>
            </p:nvSpPr>
            <p:spPr>
              <a:xfrm>
                <a:off x="5582651" y="1489458"/>
                <a:ext cx="2863518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websUrlHandlerDefine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AE5939-5677-43D0-BC55-567836AC00CF}"/>
                  </a:ext>
                </a:extLst>
              </p:cNvPr>
              <p:cNvSpPr/>
              <p:nvPr/>
            </p:nvSpPr>
            <p:spPr>
              <a:xfrm>
                <a:off x="7536581" y="2322658"/>
                <a:ext cx="2863518" cy="43313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>
                    <a:solidFill>
                      <a:schemeClr val="tx1"/>
                    </a:solidFill>
                  </a:rPr>
                  <a:t>R7WebsSecurityHandler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72663FB4-6CDB-4419-BB36-1E41AC5DC573}"/>
                  </a:ext>
                </a:extLst>
              </p:cNvPr>
              <p:cNvCxnSpPr>
                <a:cxnSpLocks/>
                <a:stCxn id="2" idx="2"/>
                <a:endCxn id="121" idx="0"/>
              </p:cNvCxnSpPr>
              <p:nvPr/>
            </p:nvCxnSpPr>
            <p:spPr>
              <a:xfrm>
                <a:off x="3794165" y="1608657"/>
                <a:ext cx="2238" cy="37104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844874-73A6-4617-9111-3486710E2D51}"/>
                  </a:ext>
                </a:extLst>
              </p:cNvPr>
              <p:cNvSpPr/>
              <p:nvPr/>
            </p:nvSpPr>
            <p:spPr>
              <a:xfrm>
                <a:off x="7536582" y="2939290"/>
                <a:ext cx="2236271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websFormHandler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连接符: 肘形 13">
                <a:extLst>
                  <a:ext uri="{FF2B5EF4-FFF2-40B4-BE49-F238E27FC236}">
                    <a16:creationId xmlns:a16="http://schemas.microsoft.com/office/drawing/2014/main" id="{EEB82757-0C9D-4AE4-A489-F9ABDFB5CC6E}"/>
                  </a:ext>
                </a:extLst>
              </p:cNvPr>
              <p:cNvCxnSpPr>
                <a:cxnSpLocks/>
                <a:stCxn id="5" idx="1"/>
                <a:endCxn id="6" idx="3"/>
              </p:cNvCxnSpPr>
              <p:nvPr/>
            </p:nvCxnSpPr>
            <p:spPr>
              <a:xfrm rot="10800000" flipV="1">
                <a:off x="3147458" y="3079100"/>
                <a:ext cx="545281" cy="34022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2A09EC-84A0-432C-800D-6F794EE7756A}"/>
                  </a:ext>
                </a:extLst>
              </p:cNvPr>
              <p:cNvSpPr txBox="1"/>
              <p:nvPr/>
            </p:nvSpPr>
            <p:spPr>
              <a:xfrm>
                <a:off x="883191" y="2731606"/>
                <a:ext cx="239986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Listening request …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79C4138-1FFA-4324-B6D8-C74381018306}"/>
                  </a:ext>
                </a:extLst>
              </p:cNvPr>
              <p:cNvSpPr/>
              <p:nvPr/>
            </p:nvSpPr>
            <p:spPr>
              <a:xfrm>
                <a:off x="978565" y="4009674"/>
                <a:ext cx="216729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websOpenListen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768B987-2E7A-46A1-B9B5-F316599D3BD7}"/>
                  </a:ext>
                </a:extLst>
              </p:cNvPr>
              <p:cNvSpPr/>
              <p:nvPr/>
            </p:nvSpPr>
            <p:spPr>
              <a:xfrm>
                <a:off x="973746" y="4813851"/>
                <a:ext cx="216729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websAccept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52F3A0E-53A3-48A2-B7A5-2D2184B94D55}"/>
                  </a:ext>
                </a:extLst>
              </p:cNvPr>
              <p:cNvCxnSpPr>
                <a:stCxn id="6" idx="2"/>
                <a:endCxn id="17" idx="0"/>
              </p:cNvCxnSpPr>
              <p:nvPr/>
            </p:nvCxnSpPr>
            <p:spPr>
              <a:xfrm flipH="1">
                <a:off x="2062210" y="3635892"/>
                <a:ext cx="1602" cy="37378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343907F-7E72-478E-8069-28DE4AAD5A1D}"/>
                  </a:ext>
                </a:extLst>
              </p:cNvPr>
              <p:cNvSpPr/>
              <p:nvPr/>
            </p:nvSpPr>
            <p:spPr>
              <a:xfrm>
                <a:off x="7534975" y="3555922"/>
                <a:ext cx="3601448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webs_Tenda_CGI_BIN_Handler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86AE91F-7762-4ED9-B654-221990CCC59D}"/>
                  </a:ext>
                </a:extLst>
              </p:cNvPr>
              <p:cNvSpPr/>
              <p:nvPr/>
            </p:nvSpPr>
            <p:spPr>
              <a:xfrm>
                <a:off x="7533372" y="4172554"/>
                <a:ext cx="246727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websDefaultHandler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D7A14591-B2A5-4997-831B-45DD0CDBC6EA}"/>
                  </a:ext>
                </a:extLst>
              </p:cNvPr>
              <p:cNvCxnSpPr>
                <a:stCxn id="5" idx="3"/>
                <a:endCxn id="7" idx="1"/>
              </p:cNvCxnSpPr>
              <p:nvPr/>
            </p:nvCxnSpPr>
            <p:spPr>
              <a:xfrm flipV="1">
                <a:off x="5155778" y="1706026"/>
                <a:ext cx="426873" cy="1373075"/>
              </a:xfrm>
              <a:prstGeom prst="bent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8F13108C-D79A-44DC-AC54-406FA2D763C2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 rot="16200000" flipH="1">
                <a:off x="6967179" y="1969824"/>
                <a:ext cx="616632" cy="522171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连接符: 肘形 29">
                <a:extLst>
                  <a:ext uri="{FF2B5EF4-FFF2-40B4-BE49-F238E27FC236}">
                    <a16:creationId xmlns:a16="http://schemas.microsoft.com/office/drawing/2014/main" id="{67B47DBB-A187-49B5-B221-ACFC5E4D62A7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6658864" y="2278140"/>
                <a:ext cx="1233264" cy="522172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8272A672-C933-4BB7-B07C-BD1FD3DB628A}"/>
                  </a:ext>
                </a:extLst>
              </p:cNvPr>
              <p:cNvCxnSpPr>
                <a:cxnSpLocks/>
                <a:stCxn id="7" idx="2"/>
                <a:endCxn id="21" idx="1"/>
              </p:cNvCxnSpPr>
              <p:nvPr/>
            </p:nvCxnSpPr>
            <p:spPr>
              <a:xfrm rot="16200000" flipH="1">
                <a:off x="6349744" y="2587259"/>
                <a:ext cx="1849896" cy="520565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连接符: 肘形 33">
                <a:extLst>
                  <a:ext uri="{FF2B5EF4-FFF2-40B4-BE49-F238E27FC236}">
                    <a16:creationId xmlns:a16="http://schemas.microsoft.com/office/drawing/2014/main" id="{2063D995-7A49-43D6-805D-707528199152}"/>
                  </a:ext>
                </a:extLst>
              </p:cNvPr>
              <p:cNvCxnSpPr>
                <a:cxnSpLocks/>
                <a:stCxn id="7" idx="2"/>
                <a:endCxn id="22" idx="1"/>
              </p:cNvCxnSpPr>
              <p:nvPr/>
            </p:nvCxnSpPr>
            <p:spPr>
              <a:xfrm rot="16200000" flipH="1">
                <a:off x="6040627" y="2896377"/>
                <a:ext cx="2466528" cy="518962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8E5116-A71B-4CB5-8A7A-71AF95511C6F}"/>
                  </a:ext>
                </a:extLst>
              </p:cNvPr>
              <p:cNvSpPr txBox="1"/>
              <p:nvPr/>
            </p:nvSpPr>
            <p:spPr>
              <a:xfrm>
                <a:off x="6057500" y="2894435"/>
                <a:ext cx="1233639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  <a:r>
                  <a:rPr lang="en-US" altLang="zh-CN" sz="1400" dirty="0" err="1">
                    <a:solidFill>
                      <a:schemeClr val="bg2">
                        <a:lumMod val="75000"/>
                      </a:schemeClr>
                    </a:solidFill>
                  </a:rPr>
                  <a:t>goform</a:t>
                </a:r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BAC6C55-345C-4216-AB77-B625FC06CDDE}"/>
                  </a:ext>
                </a:extLst>
              </p:cNvPr>
              <p:cNvSpPr txBox="1"/>
              <p:nvPr/>
            </p:nvSpPr>
            <p:spPr>
              <a:xfrm>
                <a:off x="6110434" y="3523048"/>
                <a:ext cx="1233639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  <a:r>
                  <a:rPr lang="en-US" altLang="zh-CN" sz="1400" dirty="0" err="1">
                    <a:solidFill>
                      <a:schemeClr val="bg2">
                        <a:lumMod val="75000"/>
                      </a:schemeClr>
                    </a:solidFill>
                  </a:rPr>
                  <a:t>cgi</a:t>
                </a:r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-bin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68A7229-7892-43A0-85D2-00C6122CF2E3}"/>
                  </a:ext>
                </a:extLst>
              </p:cNvPr>
              <p:cNvCxnSpPr>
                <a:stCxn id="17" idx="2"/>
                <a:endCxn id="18" idx="0"/>
              </p:cNvCxnSpPr>
              <p:nvPr/>
            </p:nvCxnSpPr>
            <p:spPr>
              <a:xfrm flipH="1">
                <a:off x="2057391" y="4442810"/>
                <a:ext cx="4819" cy="37104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BF0C9A3-ED67-4CD9-8438-BC465D63965D}"/>
                  </a:ext>
                </a:extLst>
              </p:cNvPr>
              <p:cNvSpPr/>
              <p:nvPr/>
            </p:nvSpPr>
            <p:spPr>
              <a:xfrm>
                <a:off x="980167" y="5618028"/>
                <a:ext cx="216729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websGetInput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B8531C8-88BC-462B-9A00-2FD3E7DC2190}"/>
                  </a:ext>
                </a:extLst>
              </p:cNvPr>
              <p:cNvSpPr/>
              <p:nvPr/>
            </p:nvSpPr>
            <p:spPr>
              <a:xfrm>
                <a:off x="3838476" y="4512726"/>
                <a:ext cx="2299637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websParseRequest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2DBAF9F8-6D20-4A13-82ED-E8CBAEAF8970}"/>
                  </a:ext>
                </a:extLst>
              </p:cNvPr>
              <p:cNvCxnSpPr>
                <a:stCxn id="18" idx="2"/>
                <a:endCxn id="56" idx="0"/>
              </p:cNvCxnSpPr>
              <p:nvPr/>
            </p:nvCxnSpPr>
            <p:spPr>
              <a:xfrm>
                <a:off x="2057391" y="5246987"/>
                <a:ext cx="6421" cy="37104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1DF81BF-72AD-40A6-B369-DEA28043A9F9}"/>
                  </a:ext>
                </a:extLst>
              </p:cNvPr>
              <p:cNvSpPr/>
              <p:nvPr/>
            </p:nvSpPr>
            <p:spPr>
              <a:xfrm>
                <a:off x="3843295" y="5161679"/>
                <a:ext cx="2922458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websUrlHandlerRequest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B48757F-657B-41CE-A22B-8CC72620AF40}"/>
                  </a:ext>
                </a:extLst>
              </p:cNvPr>
              <p:cNvSpPr/>
              <p:nvPr/>
            </p:nvSpPr>
            <p:spPr>
              <a:xfrm>
                <a:off x="8539215" y="6038412"/>
                <a:ext cx="2001256" cy="43313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websUrlHandler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连接符: 肘形 64">
                <a:extLst>
                  <a:ext uri="{FF2B5EF4-FFF2-40B4-BE49-F238E27FC236}">
                    <a16:creationId xmlns:a16="http://schemas.microsoft.com/office/drawing/2014/main" id="{54A5FDE6-A585-4524-9D7A-B3188D49052F}"/>
                  </a:ext>
                </a:extLst>
              </p:cNvPr>
              <p:cNvCxnSpPr>
                <a:stCxn id="56" idx="3"/>
                <a:endCxn id="57" idx="1"/>
              </p:cNvCxnSpPr>
              <p:nvPr/>
            </p:nvCxnSpPr>
            <p:spPr>
              <a:xfrm flipV="1">
                <a:off x="3147457" y="4729294"/>
                <a:ext cx="691019" cy="1105302"/>
              </a:xfrm>
              <a:prstGeom prst="bent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连接符: 肘形 66">
                <a:extLst>
                  <a:ext uri="{FF2B5EF4-FFF2-40B4-BE49-F238E27FC236}">
                    <a16:creationId xmlns:a16="http://schemas.microsoft.com/office/drawing/2014/main" id="{150CA7D7-38DB-4EDB-994B-A5988B118A20}"/>
                  </a:ext>
                </a:extLst>
              </p:cNvPr>
              <p:cNvCxnSpPr>
                <a:stCxn id="56" idx="3"/>
                <a:endCxn id="60" idx="1"/>
              </p:cNvCxnSpPr>
              <p:nvPr/>
            </p:nvCxnSpPr>
            <p:spPr>
              <a:xfrm flipV="1">
                <a:off x="3147457" y="5378247"/>
                <a:ext cx="695838" cy="456349"/>
              </a:xfrm>
              <a:prstGeom prst="bent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6780129-96AC-483D-999B-4CD01BC2406F}"/>
                  </a:ext>
                </a:extLst>
              </p:cNvPr>
              <p:cNvSpPr txBox="1"/>
              <p:nvPr/>
            </p:nvSpPr>
            <p:spPr>
              <a:xfrm>
                <a:off x="3763476" y="4085063"/>
                <a:ext cx="233252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Parse authorization …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7" name="连接符: 肘形 76">
                <a:extLst>
                  <a:ext uri="{FF2B5EF4-FFF2-40B4-BE49-F238E27FC236}">
                    <a16:creationId xmlns:a16="http://schemas.microsoft.com/office/drawing/2014/main" id="{1DFF962B-0F35-42C5-B8F8-46903A9F4C9E}"/>
                  </a:ext>
                </a:extLst>
              </p:cNvPr>
              <p:cNvCxnSpPr>
                <a:stCxn id="22" idx="2"/>
                <a:endCxn id="60" idx="3"/>
              </p:cNvCxnSpPr>
              <p:nvPr/>
            </p:nvCxnSpPr>
            <p:spPr>
              <a:xfrm rot="5400000">
                <a:off x="7380102" y="3991341"/>
                <a:ext cx="772557" cy="2001254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连接符: 肘形 80">
                <a:extLst>
                  <a:ext uri="{FF2B5EF4-FFF2-40B4-BE49-F238E27FC236}">
                    <a16:creationId xmlns:a16="http://schemas.microsoft.com/office/drawing/2014/main" id="{68E45C04-E55F-492D-84E1-D90BB0EBDCA9}"/>
                  </a:ext>
                </a:extLst>
              </p:cNvPr>
              <p:cNvCxnSpPr>
                <a:cxnSpLocks/>
                <a:stCxn id="7" idx="3"/>
                <a:endCxn id="61" idx="3"/>
              </p:cNvCxnSpPr>
              <p:nvPr/>
            </p:nvCxnSpPr>
            <p:spPr>
              <a:xfrm>
                <a:off x="8446169" y="1706026"/>
                <a:ext cx="2094302" cy="4548954"/>
              </a:xfrm>
              <a:prstGeom prst="bentConnector3">
                <a:avLst>
                  <a:gd name="adj1" fmla="val 137571"/>
                </a:avLst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连接符: 肘形 89">
                <a:extLst>
                  <a:ext uri="{FF2B5EF4-FFF2-40B4-BE49-F238E27FC236}">
                    <a16:creationId xmlns:a16="http://schemas.microsoft.com/office/drawing/2014/main" id="{0DACFF23-E2C7-4E89-B820-9AFF93166AD8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rot="16200000" flipH="1">
                <a:off x="6587055" y="4312283"/>
                <a:ext cx="679852" cy="3244915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BBCD44A-99C6-4DA1-A13D-E0A7A58717F7}"/>
                  </a:ext>
                </a:extLst>
              </p:cNvPr>
              <p:cNvSpPr txBox="1"/>
              <p:nvPr/>
            </p:nvSpPr>
            <p:spPr>
              <a:xfrm>
                <a:off x="5524294" y="1007454"/>
                <a:ext cx="2242087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Set request handler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F3B1BAD-4C73-4F4F-9986-460C6FA88782}"/>
                  </a:ext>
                </a:extLst>
              </p:cNvPr>
              <p:cNvSpPr txBox="1"/>
              <p:nvPr/>
            </p:nvSpPr>
            <p:spPr>
              <a:xfrm>
                <a:off x="5805938" y="5885648"/>
                <a:ext cx="2242087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Call request handler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8C5802B-E878-401F-81C4-9A741D4403CE}"/>
                  </a:ext>
                </a:extLst>
              </p:cNvPr>
              <p:cNvSpPr txBox="1"/>
              <p:nvPr/>
            </p:nvSpPr>
            <p:spPr>
              <a:xfrm>
                <a:off x="8855794" y="5137384"/>
                <a:ext cx="1544307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Call back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4D2C4D0-2E05-49F8-93B9-8C8EE770AAC2}"/>
                </a:ext>
              </a:extLst>
            </p:cNvPr>
            <p:cNvSpPr/>
            <p:nvPr/>
          </p:nvSpPr>
          <p:spPr>
            <a:xfrm>
              <a:off x="3073146" y="1979698"/>
              <a:ext cx="1600514" cy="433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500" b="1" dirty="0" err="1">
                  <a:solidFill>
                    <a:schemeClr val="tx1"/>
                  </a:solidFill>
                </a:rPr>
                <a:t>ConnectCfm</a:t>
              </a:r>
              <a:endParaRPr lang="zh-CN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连接符: 肘形 140">
              <a:extLst>
                <a:ext uri="{FF2B5EF4-FFF2-40B4-BE49-F238E27FC236}">
                  <a16:creationId xmlns:a16="http://schemas.microsoft.com/office/drawing/2014/main" id="{E110B930-C741-4956-BBA2-0B5F349C99F0}"/>
                </a:ext>
              </a:extLst>
            </p:cNvPr>
            <p:cNvCxnSpPr>
              <a:cxnSpLocks/>
              <a:stCxn id="121" idx="2"/>
              <a:endCxn id="5" idx="0"/>
            </p:cNvCxnSpPr>
            <p:nvPr/>
          </p:nvCxnSpPr>
          <p:spPr>
            <a:xfrm rot="16200000" flipH="1">
              <a:off x="3962481" y="2323755"/>
              <a:ext cx="449699" cy="627855"/>
            </a:xfrm>
            <a:prstGeom prst="bentConnector3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54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832491-3665-40DD-BBDA-A5AEF234F4A0}"/>
              </a:ext>
            </a:extLst>
          </p:cNvPr>
          <p:cNvGrpSpPr/>
          <p:nvPr/>
        </p:nvGrpSpPr>
        <p:grpSpPr>
          <a:xfrm>
            <a:off x="747385" y="1726847"/>
            <a:ext cx="8007772" cy="4716410"/>
            <a:chOff x="747385" y="1726847"/>
            <a:chExt cx="8007772" cy="471641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41E26A3-0CAA-4FDF-8D33-F82BAAB0A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14" r="12027" b="4011"/>
            <a:stretch/>
          </p:blipFill>
          <p:spPr>
            <a:xfrm>
              <a:off x="747385" y="4414634"/>
              <a:ext cx="7674719" cy="1422188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8D8E247-F78C-4F3D-ABD1-30A6D92013CC}"/>
                </a:ext>
              </a:extLst>
            </p:cNvPr>
            <p:cNvGrpSpPr/>
            <p:nvPr/>
          </p:nvGrpSpPr>
          <p:grpSpPr>
            <a:xfrm>
              <a:off x="747385" y="2296289"/>
              <a:ext cx="7674721" cy="1254440"/>
              <a:chOff x="1343025" y="1696600"/>
              <a:chExt cx="8362665" cy="1317514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9EA05CC1-E486-4903-BD68-7156CDA660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062" r="12027" b="86674"/>
              <a:stretch/>
            </p:blipFill>
            <p:spPr>
              <a:xfrm>
                <a:off x="1343025" y="1696600"/>
                <a:ext cx="8362663" cy="216386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2CEB7FA-60D4-4ABF-A06E-F8F68E6A04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944" r="12027" b="76937"/>
              <a:stretch/>
            </p:blipFill>
            <p:spPr>
              <a:xfrm>
                <a:off x="1343025" y="1904824"/>
                <a:ext cx="8362663" cy="206789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FB905159-7A8E-4275-A17E-D1757D4E35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96" r="12027" b="53658"/>
              <a:stretch/>
            </p:blipFill>
            <p:spPr>
              <a:xfrm>
                <a:off x="1343025" y="2116244"/>
                <a:ext cx="8362663" cy="221865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A82418D-F21F-4CCB-AB6E-BEF15E0516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741" r="12027" b="27062"/>
              <a:stretch/>
            </p:blipFill>
            <p:spPr>
              <a:xfrm>
                <a:off x="1343026" y="2338109"/>
                <a:ext cx="8362664" cy="676005"/>
              </a:xfrm>
              <a:prstGeom prst="rect">
                <a:avLst/>
              </a:prstGeom>
            </p:spPr>
          </p:pic>
        </p:grpSp>
        <p:sp>
          <p:nvSpPr>
            <p:cNvPr id="11" name="内容占位符 2">
              <a:extLst>
                <a:ext uri="{FF2B5EF4-FFF2-40B4-BE49-F238E27FC236}">
                  <a16:creationId xmlns:a16="http://schemas.microsoft.com/office/drawing/2014/main" id="{65478306-30C8-43D4-8008-96F949FA19AD}"/>
                </a:ext>
              </a:extLst>
            </p:cNvPr>
            <p:cNvSpPr txBox="1">
              <a:spLocks/>
            </p:cNvSpPr>
            <p:nvPr/>
          </p:nvSpPr>
          <p:spPr>
            <a:xfrm>
              <a:off x="1007270" y="1726847"/>
              <a:ext cx="3304848" cy="42082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设置服务的基础配置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内容占位符 2">
              <a:extLst>
                <a:ext uri="{FF2B5EF4-FFF2-40B4-BE49-F238E27FC236}">
                  <a16:creationId xmlns:a16="http://schemas.microsoft.com/office/drawing/2014/main" id="{A9DC96B3-8E15-4633-8AE6-0B4E8FFE87B2}"/>
                </a:ext>
              </a:extLst>
            </p:cNvPr>
            <p:cNvSpPr txBox="1">
              <a:spLocks/>
            </p:cNvSpPr>
            <p:nvPr/>
          </p:nvSpPr>
          <p:spPr>
            <a:xfrm>
              <a:off x="1007270" y="3832805"/>
              <a:ext cx="4941143" cy="35290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开始监听用户请求，设置对应的处理函数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34A0A3FC-A6E4-4311-A3D6-2A03F731F2A3}"/>
                </a:ext>
              </a:extLst>
            </p:cNvPr>
            <p:cNvSpPr txBox="1">
              <a:spLocks/>
            </p:cNvSpPr>
            <p:nvPr/>
          </p:nvSpPr>
          <p:spPr>
            <a:xfrm>
              <a:off x="8136735" y="6052475"/>
              <a:ext cx="618422" cy="39078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>
                  <a:solidFill>
                    <a:schemeClr val="bg1"/>
                  </a:solidFill>
                  <a:hlinkClick r:id="rId3" action="ppaction://hlinksldjump"/>
                </a:rPr>
                <a:t>back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7F9DE45-7896-4E76-8702-CCDD660F10D4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257716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initWebs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37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74468A-D06C-41A1-B40F-616D7AC01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8"/>
          <a:stretch/>
        </p:blipFill>
        <p:spPr>
          <a:xfrm>
            <a:off x="652557" y="2363341"/>
            <a:ext cx="7838886" cy="356582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808D74-072C-4363-861A-97E87BDF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1" y="635345"/>
            <a:ext cx="3255745" cy="39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websUrlHandlerDefine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07F524F-7536-4A71-8A15-8ADE75F5A0E5}"/>
              </a:ext>
            </a:extLst>
          </p:cNvPr>
          <p:cNvSpPr txBox="1">
            <a:spLocks/>
          </p:cNvSpPr>
          <p:nvPr/>
        </p:nvSpPr>
        <p:spPr>
          <a:xfrm>
            <a:off x="881727" y="1618990"/>
            <a:ext cx="7116867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bg1"/>
                </a:solidFill>
              </a:rPr>
              <a:t>websUrlHandlerDefine</a:t>
            </a:r>
            <a:r>
              <a:rPr lang="en-US" altLang="zh-CN" sz="2000" dirty="0">
                <a:solidFill>
                  <a:schemeClr val="bg1"/>
                </a:solidFill>
              </a:rPr>
              <a:t>(“”, 0, 0, R7WebsSecurityHandler, 1);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1B86598-2006-41EE-A2A0-69FF608DE0F7}"/>
              </a:ext>
            </a:extLst>
          </p:cNvPr>
          <p:cNvSpPr txBox="1">
            <a:spLocks/>
          </p:cNvSpPr>
          <p:nvPr/>
        </p:nvSpPr>
        <p:spPr>
          <a:xfrm>
            <a:off x="8253666" y="6124196"/>
            <a:ext cx="611203" cy="3907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hlinkClick r:id="rId3" action="ppaction://hlinksldjump"/>
              </a:rPr>
              <a:t>back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2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5C0217-51A7-4A14-BFAD-3F4BF249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4" y="2068042"/>
            <a:ext cx="7783327" cy="329323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8183556-746E-4831-B159-3C9935B32628}"/>
              </a:ext>
            </a:extLst>
          </p:cNvPr>
          <p:cNvSpPr txBox="1">
            <a:spLocks/>
          </p:cNvSpPr>
          <p:nvPr/>
        </p:nvSpPr>
        <p:spPr>
          <a:xfrm>
            <a:off x="8215502" y="6081804"/>
            <a:ext cx="611203" cy="3907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hlinkClick r:id="rId3" action="ppaction://hlinksldjump"/>
              </a:rPr>
              <a:t>back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F233309-6A91-4EA2-B8B6-FA8A7BA281D1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websUrlHandlerRequest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1677809"/>
            <a:ext cx="7843988" cy="1421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函数从用户请求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中，格式化获取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参数值，并写入到固定长度为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的缓冲区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中，未控制可写入大小，导致栈溢出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32E4D7-5CE8-446D-BE35-29810CFF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50" y="3226870"/>
            <a:ext cx="6406700" cy="252824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29C8D0A-A6BB-470A-B8D0-CF156C741F9F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R7WebsSecurityHandler</a:t>
            </a:r>
          </a:p>
        </p:txBody>
      </p:sp>
    </p:spTree>
    <p:extLst>
      <p:ext uri="{BB962C8B-B14F-4D97-AF65-F5344CB8AC3E}">
        <p14:creationId xmlns:p14="http://schemas.microsoft.com/office/powerpoint/2010/main" val="288439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1916"/>
            <a:ext cx="7843988" cy="49088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char *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const char *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mixed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var1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mixed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：源字符串，函数检索数据的源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格式化  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{%[*][width][{h|</a:t>
            </a:r>
            <a:r>
              <a:rPr lang="en-US" altLang="zh-CN" sz="1800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l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|I64|L}]type|' '| '\t'|'\n'|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非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%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符号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：目标缓冲区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函数类似，都是用于输入，但后者是以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为输入源，前者是以固定字符串为输入源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rgbClr val="FFC000"/>
                </a:solidFill>
              </a:rPr>
              <a:t>%*[^=]=</a:t>
            </a:r>
            <a:r>
              <a:rPr lang="en-US" altLang="zh-CN" sz="1800" dirty="0">
                <a:solidFill>
                  <a:schemeClr val="bg1"/>
                </a:solidFill>
              </a:rPr>
              <a:t>” 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从数据源截取</a:t>
            </a:r>
            <a:r>
              <a:rPr lang="en-US" altLang="zh-CN" sz="1800" dirty="0">
                <a:solidFill>
                  <a:schemeClr val="bg1"/>
                </a:solidFill>
              </a:rPr>
              <a:t>“=”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之后的字符串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rgbClr val="FFC000"/>
                </a:solidFill>
              </a:rPr>
              <a:t>%[^;];*</a:t>
            </a:r>
            <a:r>
              <a:rPr lang="en-US" altLang="zh-CN" sz="1800" dirty="0">
                <a:solidFill>
                  <a:schemeClr val="bg1"/>
                </a:solidFill>
              </a:rPr>
              <a:t>”    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从数据源截取</a:t>
            </a:r>
            <a:r>
              <a:rPr lang="en-US" altLang="zh-CN" sz="1800" dirty="0">
                <a:solidFill>
                  <a:schemeClr val="bg1"/>
                </a:solidFill>
              </a:rPr>
              <a:t>“;”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之前的字符串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rgbClr val="FFC000"/>
                </a:solidFill>
              </a:rPr>
              <a:t>%*[^=]=%[^;];*</a:t>
            </a:r>
            <a:r>
              <a:rPr lang="en-US" altLang="zh-CN" sz="1800" dirty="0">
                <a:solidFill>
                  <a:schemeClr val="bg1"/>
                </a:solidFill>
              </a:rPr>
              <a:t>” 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合起来，就是截取</a:t>
            </a:r>
            <a:r>
              <a:rPr lang="en-US" altLang="zh-CN" sz="1800" dirty="0">
                <a:solidFill>
                  <a:schemeClr val="bg1"/>
                </a:solidFill>
              </a:rPr>
              <a:t>“=”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</a:rPr>
              <a:t>“s”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之间的字符串，即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password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的值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BBA4DAD-CBAA-4FB9-A210-86C877E42EC8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33078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CB6EF63-1C92-4332-B2CE-6BA1C50A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80931"/>
            <a:ext cx="7843988" cy="17691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的值不能为空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“/”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，或长度不超过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不能是上面的任意一个路径或请求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满足上面的条件进入到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“/index.html”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A9EBC0E-28F0-442A-908E-E81328BCD259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3852CC-1172-4958-8DE5-96FA21FEEA60}"/>
              </a:ext>
            </a:extLst>
          </p:cNvPr>
          <p:cNvSpPr txBox="1"/>
          <p:nvPr/>
        </p:nvSpPr>
        <p:spPr>
          <a:xfrm>
            <a:off x="562395" y="3607905"/>
            <a:ext cx="830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GET 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goform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execCommand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HTTP/1.1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Host: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x.x.x.x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User-Agent: Mozilla/5.0 (Windows NT 10.0; Win64; x64; rv:65.0) Gecko/20100101 Firefox/65.0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Accept: text/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html,application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xhtml+xml,application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xml;q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=0.9,image/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webp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,*/*;q=0.8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Upgrade-Insecure-Requests: 1	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Cookie: password=“A”*501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635E5A-E8A0-41A3-BF02-3F2F21E2E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621" y="1801429"/>
            <a:ext cx="713660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99" y="1668610"/>
            <a:ext cx="7038475" cy="39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chroot . ./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-arm-static -g 1234 ./bin/httpd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8E02B9-27F2-4362-9764-58E78DB86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" t="693"/>
          <a:stretch/>
        </p:blipFill>
        <p:spPr>
          <a:xfrm>
            <a:off x="772068" y="2438165"/>
            <a:ext cx="7404848" cy="2751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CD77B1-8265-4856-A6A3-F453DD46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8" y="2397612"/>
            <a:ext cx="7534275" cy="37719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B4DF94-2546-40E8-9199-3B07E567CEF9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7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1597795"/>
            <a:ext cx="7843988" cy="44889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10915-3154-4489-B1B2-0599A8878473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257716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B7388D-E441-45FF-B2D1-4161666E6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" y="1675420"/>
            <a:ext cx="6877050" cy="1571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3E09B9-92A3-4F8E-A2AD-5C2C7F06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27" y="688488"/>
            <a:ext cx="7359309" cy="60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73" y="1485730"/>
            <a:ext cx="7038475" cy="2200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上传本地提取的文件系统到虚拟机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chroot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运行程序（添加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check_network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进程附加到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gdbserver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B4DF94-2546-40E8-9199-3B07E567CEF9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E63906-02E7-4F30-A5BB-9B306DDF4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84"/>
          <a:stretch/>
        </p:blipFill>
        <p:spPr>
          <a:xfrm>
            <a:off x="759191" y="3120992"/>
            <a:ext cx="8296275" cy="33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6AFC4DA8-861B-45E4-AD49-EC182AF49BAC}"/>
              </a:ext>
            </a:extLst>
          </p:cNvPr>
          <p:cNvGrpSpPr/>
          <p:nvPr/>
        </p:nvGrpSpPr>
        <p:grpSpPr>
          <a:xfrm>
            <a:off x="1448612" y="774134"/>
            <a:ext cx="6256400" cy="5193400"/>
            <a:chOff x="1857430" y="734694"/>
            <a:chExt cx="6256400" cy="51934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C8006DC-1008-4370-A9A0-D2BF419B727B}"/>
                </a:ext>
              </a:extLst>
            </p:cNvPr>
            <p:cNvSpPr/>
            <p:nvPr/>
          </p:nvSpPr>
          <p:spPr>
            <a:xfrm>
              <a:off x="5039294" y="4926466"/>
              <a:ext cx="2824546" cy="4001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CTF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</a:t>
              </a:r>
            </a:p>
          </p:txBody>
        </p:sp>
        <p:sp>
          <p:nvSpPr>
            <p:cNvPr id="5" name="Shape 128"/>
            <p:cNvSpPr/>
            <p:nvPr/>
          </p:nvSpPr>
          <p:spPr>
            <a:xfrm>
              <a:off x="5039294" y="5551070"/>
              <a:ext cx="2658249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/>
            <a:p>
              <a:pPr lvl="0"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IoT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1857430" y="734694"/>
              <a:ext cx="794074" cy="500135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4289" tIns="34289" rIns="34289" bIns="34289" numCol="1" spcCol="38100" rtlCol="0" anchor="t" forceAA="0">
              <a:spAutoFit/>
            </a:bodyPr>
            <a:lstStyle/>
            <a:p>
              <a:pPr defTabSz="342892" hangingPunct="0"/>
              <a:r>
                <a:rPr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charset="-122"/>
                  <a:sym typeface="Calibri" panose="020F0502020204030204"/>
                </a:rPr>
                <a:t>目录</a:t>
              </a:r>
              <a:endPara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Calibri" panose="020F0502020204030204"/>
              </a:endParaRPr>
            </a:p>
          </p:txBody>
        </p:sp>
        <p:sp>
          <p:nvSpPr>
            <p:cNvPr id="6" name="Shape 132">
              <a:extLst>
                <a:ext uri="{FF2B5EF4-FFF2-40B4-BE49-F238E27FC236}">
                  <a16:creationId xmlns:a16="http://schemas.microsoft.com/office/drawing/2014/main" id="{18A97C66-075F-4C49-AB89-ED095B80698D}"/>
                </a:ext>
              </a:extLst>
            </p:cNvPr>
            <p:cNvSpPr/>
            <p:nvPr/>
          </p:nvSpPr>
          <p:spPr>
            <a:xfrm>
              <a:off x="3099634" y="1633893"/>
              <a:ext cx="2475382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r>
                <a:rPr lang="en-US" altLang="zh-CN" sz="2000" cap="non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r>
                <a:rPr lang="zh-CN" altLang="en-US" sz="2000" cap="non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基础知识</a:t>
              </a:r>
              <a:endParaRPr lang="en-US" altLang="zh-CN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32">
              <a:extLst>
                <a:ext uri="{FF2B5EF4-FFF2-40B4-BE49-F238E27FC236}">
                  <a16:creationId xmlns:a16="http://schemas.microsoft.com/office/drawing/2014/main" id="{431DC1C9-C6A4-472E-97E7-CA202C4352F3}"/>
                </a:ext>
              </a:extLst>
            </p:cNvPr>
            <p:cNvSpPr/>
            <p:nvPr/>
          </p:nvSpPr>
          <p:spPr>
            <a:xfrm>
              <a:off x="5039294" y="2264678"/>
              <a:ext cx="2475382" cy="438580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简介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Shape 132">
              <a:extLst>
                <a:ext uri="{FF2B5EF4-FFF2-40B4-BE49-F238E27FC236}">
                  <a16:creationId xmlns:a16="http://schemas.microsoft.com/office/drawing/2014/main" id="{E109DCE8-607C-4545-B3DE-D9589EC382A3}"/>
                </a:ext>
              </a:extLst>
            </p:cNvPr>
            <p:cNvSpPr/>
            <p:nvPr/>
          </p:nvSpPr>
          <p:spPr>
            <a:xfrm>
              <a:off x="3099634" y="3597309"/>
              <a:ext cx="3062889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搭建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 PWN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环境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BC2AEE-3827-4A2A-8C3B-4254A79F0F8B}"/>
                </a:ext>
              </a:extLst>
            </p:cNvPr>
            <p:cNvSpPr/>
            <p:nvPr/>
          </p:nvSpPr>
          <p:spPr>
            <a:xfrm>
              <a:off x="3099633" y="4219567"/>
              <a:ext cx="5014197" cy="4001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cap="all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cap="all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程序的漏洞挖掘思路与实践</a:t>
              </a:r>
              <a:endParaRPr lang="en-US" altLang="zh-CN" sz="2000" cap="all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3F213AED-8699-4722-AAFB-52E33852BAE0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4104706" y="4638547"/>
              <a:ext cx="934588" cy="487974"/>
            </a:xfrm>
            <a:prstGeom prst="bentConnector3">
              <a:avLst>
                <a:gd name="adj1" fmla="val 565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BAB38E7F-8E51-40F3-A893-6C66619152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6200000" flipH="1">
              <a:off x="4021484" y="4721772"/>
              <a:ext cx="1101034" cy="934586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 132">
              <a:extLst>
                <a:ext uri="{FF2B5EF4-FFF2-40B4-BE49-F238E27FC236}">
                  <a16:creationId xmlns:a16="http://schemas.microsoft.com/office/drawing/2014/main" id="{8F357212-0DD8-4E3B-8A8E-E7D574182249}"/>
                </a:ext>
              </a:extLst>
            </p:cNvPr>
            <p:cNvSpPr/>
            <p:nvPr/>
          </p:nvSpPr>
          <p:spPr>
            <a:xfrm>
              <a:off x="5039294" y="2891405"/>
              <a:ext cx="2475382" cy="438580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汇编详解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CD49EB44-2FA8-49AE-960E-934D6F26904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104707" y="2048674"/>
              <a:ext cx="934587" cy="435294"/>
            </a:xfrm>
            <a:prstGeom prst="bentConnector3">
              <a:avLst>
                <a:gd name="adj1" fmla="val -465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CB067ED3-212B-4E50-B630-81CA4A836B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40990" y="2112390"/>
              <a:ext cx="1062021" cy="934587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1AB5F128-A8A9-4593-B8F8-4B933BF1ECEC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16200000" flipH="1">
            <a:off x="1974444" y="1145473"/>
            <a:ext cx="587576" cy="84516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1C984546-9572-48FA-85F9-F17A645C9B7E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16200000" flipH="1">
            <a:off x="992736" y="2127181"/>
            <a:ext cx="2550992" cy="84516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B356F88E-29CC-45AA-A6C5-E9A065A0EFC4}"/>
              </a:ext>
            </a:extLst>
          </p:cNvPr>
          <p:cNvCxnSpPr>
            <a:cxnSpLocks/>
            <a:stCxn id="11" idx="2"/>
            <a:endCxn id="4" idx="1"/>
          </p:cNvCxnSpPr>
          <p:nvPr/>
        </p:nvCxnSpPr>
        <p:spPr>
          <a:xfrm rot="16200000" flipH="1">
            <a:off x="675836" y="2444082"/>
            <a:ext cx="3184793" cy="845166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B4DF94-2546-40E8-9199-3B07E567CEF9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F7CD3D8-EF39-4FAD-BCC4-B0E024FBF447}"/>
              </a:ext>
            </a:extLst>
          </p:cNvPr>
          <p:cNvSpPr txBox="1">
            <a:spLocks/>
          </p:cNvSpPr>
          <p:nvPr/>
        </p:nvSpPr>
        <p:spPr>
          <a:xfrm>
            <a:off x="671363" y="1792134"/>
            <a:ext cx="7038475" cy="3972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&lt;path&gt;/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httpd_patch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remote :&lt;port&gt;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0x2dd44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下断点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程序最后崩溃在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websRedirectOpCookie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函数中，因为读取到了非法地址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BB066F-00D8-482B-8435-76ABE5EBA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9" y="309104"/>
            <a:ext cx="6538462" cy="62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8"/>
            <a:ext cx="7843988" cy="39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ASLR = 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NX enabled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FF8D51-4758-487E-8CF8-B019948F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0"/>
          <a:stretch/>
        </p:blipFill>
        <p:spPr>
          <a:xfrm>
            <a:off x="445220" y="1883300"/>
            <a:ext cx="8296275" cy="2562382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3FB6229-D409-40EA-B56E-6322D4743854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AFCCFC-6674-4CD3-8566-C47D27022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0"/>
          <a:stretch/>
        </p:blipFill>
        <p:spPr>
          <a:xfrm>
            <a:off x="599225" y="4941619"/>
            <a:ext cx="6134851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9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751372"/>
            <a:ext cx="7843988" cy="56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system_libc_offset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0x5A270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AFCCFC-6674-4CD3-8566-C47D2702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0" b="51058"/>
          <a:stretch/>
        </p:blipFill>
        <p:spPr>
          <a:xfrm>
            <a:off x="741930" y="1279788"/>
            <a:ext cx="6134851" cy="41489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C2B8995-7808-462B-8B2D-316EF7AA1BC5}"/>
              </a:ext>
            </a:extLst>
          </p:cNvPr>
          <p:cNvSpPr txBox="1">
            <a:spLocks/>
          </p:cNvSpPr>
          <p:nvPr/>
        </p:nvSpPr>
        <p:spPr>
          <a:xfrm>
            <a:off x="650005" y="1871317"/>
            <a:ext cx="6732571" cy="41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libc_base_addr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puts_addr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puts_libc_offset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0xf65e5000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681E20D-1909-485E-97AB-E9D8F360BC02}"/>
              </a:ext>
            </a:extLst>
          </p:cNvPr>
          <p:cNvSpPr txBox="1">
            <a:spLocks/>
          </p:cNvSpPr>
          <p:nvPr/>
        </p:nvSpPr>
        <p:spPr>
          <a:xfrm>
            <a:off x="693803" y="3429000"/>
            <a:ext cx="7993480" cy="25549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ROPgadget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--binary libc.so.0 --only “pop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ROPgadget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--binary libc.so.0 | grep “mov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7117731-1C18-44F2-A261-08CBD4035AA8}"/>
              </a:ext>
            </a:extLst>
          </p:cNvPr>
          <p:cNvSpPr txBox="1">
            <a:spLocks/>
          </p:cNvSpPr>
          <p:nvPr/>
        </p:nvSpPr>
        <p:spPr>
          <a:xfrm>
            <a:off x="693803" y="2462846"/>
            <a:ext cx="8089734" cy="96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总体思路：先将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参数放到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786836-9E56-4F55-951E-9EAEE2D4B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930" y="3909168"/>
            <a:ext cx="5523324" cy="8270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27C2F9-8313-4ABD-AE3F-D58F60E3E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31" y="5465497"/>
            <a:ext cx="7747863" cy="8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EB3143-21B4-4F51-9A50-523DFAC8B642}"/>
              </a:ext>
            </a:extLst>
          </p:cNvPr>
          <p:cNvGrpSpPr/>
          <p:nvPr/>
        </p:nvGrpSpPr>
        <p:grpSpPr>
          <a:xfrm>
            <a:off x="151623" y="1473777"/>
            <a:ext cx="2836639" cy="2192828"/>
            <a:chOff x="851840" y="1352112"/>
            <a:chExt cx="2836639" cy="306386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13A1E6-8DD3-419B-BCD4-85291BEAAE68}"/>
                </a:ext>
              </a:extLst>
            </p:cNvPr>
            <p:cNvGrpSpPr/>
            <p:nvPr/>
          </p:nvGrpSpPr>
          <p:grpSpPr>
            <a:xfrm>
              <a:off x="1578546" y="1838425"/>
              <a:ext cx="1963551" cy="2577556"/>
              <a:chOff x="1337910" y="2005975"/>
              <a:chExt cx="1886491" cy="2955848"/>
            </a:xfrm>
            <a:solidFill>
              <a:srgbClr val="00B050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9753975-9011-4630-9C87-E9AF2F332F36}"/>
                  </a:ext>
                </a:extLst>
              </p:cNvPr>
              <p:cNvSpPr/>
              <p:nvPr/>
            </p:nvSpPr>
            <p:spPr>
              <a:xfrm>
                <a:off x="1337913" y="2005975"/>
                <a:ext cx="1886484" cy="594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padding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B054AC6-38ED-4505-AD3D-267A462E831A}"/>
                  </a:ext>
                </a:extLst>
              </p:cNvPr>
              <p:cNvSpPr/>
              <p:nvPr/>
            </p:nvSpPr>
            <p:spPr>
              <a:xfrm>
                <a:off x="1337912" y="2588443"/>
                <a:ext cx="1886489" cy="5830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pop {r3, pc}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14F9E69-4035-4B49-93DD-44CBBE40DAA6}"/>
                  </a:ext>
                </a:extLst>
              </p:cNvPr>
              <p:cNvSpPr/>
              <p:nvPr/>
            </p:nvSpPr>
            <p:spPr>
              <a:xfrm>
                <a:off x="1337912" y="3177894"/>
                <a:ext cx="1886486" cy="59676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system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12ECAF-A45F-4F59-990B-1030480D5602}"/>
                  </a:ext>
                </a:extLst>
              </p:cNvPr>
              <p:cNvSpPr/>
              <p:nvPr/>
            </p:nvSpPr>
            <p:spPr>
              <a:xfrm>
                <a:off x="1337910" y="3768288"/>
                <a:ext cx="1886486" cy="6156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mov r0,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sp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;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blx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r3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8309CC-C325-4BD7-9EAD-16D8A57BD51D}"/>
                  </a:ext>
                </a:extLst>
              </p:cNvPr>
              <p:cNvSpPr/>
              <p:nvPr/>
            </p:nvSpPr>
            <p:spPr>
              <a:xfrm>
                <a:off x="1337912" y="4349814"/>
                <a:ext cx="1886484" cy="6120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tx1"/>
                    </a:solidFill>
                  </a:rPr>
                  <a:t>cmd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431D836-6A71-4532-8653-859C63FC21ED}"/>
                </a:ext>
              </a:extLst>
            </p:cNvPr>
            <p:cNvSpPr txBox="1"/>
            <p:nvPr/>
          </p:nvSpPr>
          <p:spPr>
            <a:xfrm>
              <a:off x="851840" y="2463042"/>
              <a:ext cx="726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 →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7D02C6F-87E8-4D56-BBE1-F3F78FF340A6}"/>
                </a:ext>
              </a:extLst>
            </p:cNvPr>
            <p:cNvSpPr txBox="1"/>
            <p:nvPr/>
          </p:nvSpPr>
          <p:spPr>
            <a:xfrm>
              <a:off x="859461" y="2951281"/>
              <a:ext cx="726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 →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B25E3AB6-CA35-41E3-874C-D35888DB112B}"/>
                </a:ext>
              </a:extLst>
            </p:cNvPr>
            <p:cNvSpPr txBox="1">
              <a:spLocks/>
            </p:cNvSpPr>
            <p:nvPr/>
          </p:nvSpPr>
          <p:spPr>
            <a:xfrm>
              <a:off x="1432158" y="1352112"/>
              <a:ext cx="2256321" cy="3321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覆盖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826BCF-2316-41F7-9C5B-242A99C0FCE0}"/>
              </a:ext>
            </a:extLst>
          </p:cNvPr>
          <p:cNvGrpSpPr/>
          <p:nvPr/>
        </p:nvGrpSpPr>
        <p:grpSpPr>
          <a:xfrm>
            <a:off x="2923376" y="1476153"/>
            <a:ext cx="2983717" cy="2631725"/>
            <a:chOff x="3033959" y="206043"/>
            <a:chExt cx="2972266" cy="366511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E731F26-7AAD-4846-9BB0-7ECB3B06D615}"/>
                </a:ext>
              </a:extLst>
            </p:cNvPr>
            <p:cNvGrpSpPr/>
            <p:nvPr/>
          </p:nvGrpSpPr>
          <p:grpSpPr>
            <a:xfrm>
              <a:off x="3033959" y="206043"/>
              <a:ext cx="2836640" cy="3035656"/>
              <a:chOff x="851839" y="1380325"/>
              <a:chExt cx="2836640" cy="303565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B1E55D44-A872-405B-A27D-9F4CB0539D5C}"/>
                  </a:ext>
                </a:extLst>
              </p:cNvPr>
              <p:cNvGrpSpPr/>
              <p:nvPr/>
            </p:nvGrpSpPr>
            <p:grpSpPr>
              <a:xfrm>
                <a:off x="1578546" y="1838425"/>
                <a:ext cx="1963548" cy="2577556"/>
                <a:chOff x="1337910" y="2005975"/>
                <a:chExt cx="1886488" cy="2955848"/>
              </a:xfrm>
              <a:solidFill>
                <a:srgbClr val="00B050"/>
              </a:solidFill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7D8013E-A078-40CE-8304-338256268166}"/>
                    </a:ext>
                  </a:extLst>
                </p:cNvPr>
                <p:cNvSpPr/>
                <p:nvPr/>
              </p:nvSpPr>
              <p:spPr>
                <a:xfrm>
                  <a:off x="1337913" y="2005975"/>
                  <a:ext cx="1886484" cy="59403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CCB403E-88D6-462C-B2BB-0BB8804FF78E}"/>
                    </a:ext>
                  </a:extLst>
                </p:cNvPr>
                <p:cNvSpPr/>
                <p:nvPr/>
              </p:nvSpPr>
              <p:spPr>
                <a:xfrm>
                  <a:off x="1337912" y="2588445"/>
                  <a:ext cx="1886484" cy="61565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pop {r3, pc}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041577B-9926-41A5-AA4C-784297432A83}"/>
                    </a:ext>
                  </a:extLst>
                </p:cNvPr>
                <p:cNvSpPr/>
                <p:nvPr/>
              </p:nvSpPr>
              <p:spPr>
                <a:xfrm>
                  <a:off x="1337912" y="3177894"/>
                  <a:ext cx="1886486" cy="59676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0AA70438-FF60-4D7B-8DB1-6A9E98CA9ACA}"/>
                    </a:ext>
                  </a:extLst>
                </p:cNvPr>
                <p:cNvSpPr/>
                <p:nvPr/>
              </p:nvSpPr>
              <p:spPr>
                <a:xfrm>
                  <a:off x="1337910" y="3768288"/>
                  <a:ext cx="1886486" cy="6156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mov r0,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sp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;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blx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 r3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D00F1922-F72F-4F67-86D0-95CCBE9A2D27}"/>
                    </a:ext>
                  </a:extLst>
                </p:cNvPr>
                <p:cNvSpPr/>
                <p:nvPr/>
              </p:nvSpPr>
              <p:spPr>
                <a:xfrm>
                  <a:off x="1337912" y="4349814"/>
                  <a:ext cx="1886484" cy="6120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cmd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FA7AB3-9E48-423D-BF61-2B2B285B024E}"/>
                  </a:ext>
                </a:extLst>
              </p:cNvPr>
              <p:cNvSpPr txBox="1"/>
              <p:nvPr/>
            </p:nvSpPr>
            <p:spPr>
              <a:xfrm>
                <a:off x="851839" y="2972274"/>
                <a:ext cx="726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1649E9-BECE-4AC8-8AF6-46A0C2BEF4D8}"/>
                  </a:ext>
                </a:extLst>
              </p:cNvPr>
              <p:cNvSpPr txBox="1"/>
              <p:nvPr/>
            </p:nvSpPr>
            <p:spPr>
              <a:xfrm>
                <a:off x="877903" y="3470728"/>
                <a:ext cx="726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E3983D0-33E7-466B-A18C-F338C5D884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2158" y="1380325"/>
                <a:ext cx="2256321" cy="332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pop </a:t>
                </a:r>
                <a:r>
                  <a:rPr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r3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内容占位符 2">
              <a:extLst>
                <a:ext uri="{FF2B5EF4-FFF2-40B4-BE49-F238E27FC236}">
                  <a16:creationId xmlns:a16="http://schemas.microsoft.com/office/drawing/2014/main" id="{EFEFEA5C-7536-44F1-8E35-6E210BFBFDCA}"/>
                </a:ext>
              </a:extLst>
            </p:cNvPr>
            <p:cNvSpPr txBox="1">
              <a:spLocks/>
            </p:cNvSpPr>
            <p:nvPr/>
          </p:nvSpPr>
          <p:spPr>
            <a:xfrm>
              <a:off x="3265844" y="3362700"/>
              <a:ext cx="2740381" cy="5084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r3 = 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addr_system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FD5630-1258-4235-B9DD-6B55361E00C8}"/>
              </a:ext>
            </a:extLst>
          </p:cNvPr>
          <p:cNvGrpSpPr/>
          <p:nvPr/>
        </p:nvGrpSpPr>
        <p:grpSpPr>
          <a:xfrm>
            <a:off x="5703569" y="1473777"/>
            <a:ext cx="3128216" cy="2678671"/>
            <a:chOff x="6015784" y="771089"/>
            <a:chExt cx="3128216" cy="267867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23B7BA0-2B47-44D8-BB38-1AD38CC512CA}"/>
                </a:ext>
              </a:extLst>
            </p:cNvPr>
            <p:cNvGrpSpPr/>
            <p:nvPr/>
          </p:nvGrpSpPr>
          <p:grpSpPr>
            <a:xfrm>
              <a:off x="6015784" y="771089"/>
              <a:ext cx="2836640" cy="2181887"/>
              <a:chOff x="851839" y="1368526"/>
              <a:chExt cx="2836640" cy="3047455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4CBEAF4-F157-44F1-A49D-71DF63BEE515}"/>
                  </a:ext>
                </a:extLst>
              </p:cNvPr>
              <p:cNvGrpSpPr/>
              <p:nvPr/>
            </p:nvGrpSpPr>
            <p:grpSpPr>
              <a:xfrm>
                <a:off x="1578546" y="1838425"/>
                <a:ext cx="1963548" cy="2577556"/>
                <a:chOff x="1337910" y="2005975"/>
                <a:chExt cx="1886488" cy="2955848"/>
              </a:xfrm>
              <a:solidFill>
                <a:srgbClr val="00B050"/>
              </a:solidFill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986E971-E311-4275-AF38-9D93602EF624}"/>
                    </a:ext>
                  </a:extLst>
                </p:cNvPr>
                <p:cNvSpPr/>
                <p:nvPr/>
              </p:nvSpPr>
              <p:spPr>
                <a:xfrm>
                  <a:off x="1337913" y="2005975"/>
                  <a:ext cx="1886484" cy="59403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27E420FF-FBE9-4969-8023-175258009852}"/>
                    </a:ext>
                  </a:extLst>
                </p:cNvPr>
                <p:cNvSpPr/>
                <p:nvPr/>
              </p:nvSpPr>
              <p:spPr>
                <a:xfrm>
                  <a:off x="1337913" y="2588443"/>
                  <a:ext cx="1886484" cy="61270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pop {r3, pc}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BE2E9B4-AF05-42F6-AB65-1D6882CE1F07}"/>
                    </a:ext>
                  </a:extLst>
                </p:cNvPr>
                <p:cNvSpPr/>
                <p:nvPr/>
              </p:nvSpPr>
              <p:spPr>
                <a:xfrm>
                  <a:off x="1337912" y="3177894"/>
                  <a:ext cx="1886486" cy="5967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17D4F29-7285-4DB4-8AE4-F8BDE3ADF2D5}"/>
                    </a:ext>
                  </a:extLst>
                </p:cNvPr>
                <p:cNvSpPr/>
                <p:nvPr/>
              </p:nvSpPr>
              <p:spPr>
                <a:xfrm>
                  <a:off x="1337910" y="3768288"/>
                  <a:ext cx="1886486" cy="6156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mov r0,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sp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;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blx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 r3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14BB715-ADF6-44FD-A882-75DE9FFF3CCA}"/>
                    </a:ext>
                  </a:extLst>
                </p:cNvPr>
                <p:cNvSpPr/>
                <p:nvPr/>
              </p:nvSpPr>
              <p:spPr>
                <a:xfrm>
                  <a:off x="1337912" y="4349814"/>
                  <a:ext cx="1886484" cy="6120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cmd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7007AFC-8D8C-423E-961E-5BFA7213768F}"/>
                  </a:ext>
                </a:extLst>
              </p:cNvPr>
              <p:cNvSpPr txBox="1"/>
              <p:nvPr/>
            </p:nvSpPr>
            <p:spPr>
              <a:xfrm>
                <a:off x="851839" y="2972274"/>
                <a:ext cx="726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0D9F371-586A-4BDB-B6CE-BF1C134D6D13}"/>
                  </a:ext>
                </a:extLst>
              </p:cNvPr>
              <p:cNvSpPr txBox="1"/>
              <p:nvPr/>
            </p:nvSpPr>
            <p:spPr>
              <a:xfrm>
                <a:off x="877903" y="3470728"/>
                <a:ext cx="726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内容占位符 2">
                <a:extLst>
                  <a:ext uri="{FF2B5EF4-FFF2-40B4-BE49-F238E27FC236}">
                    <a16:creationId xmlns:a16="http://schemas.microsoft.com/office/drawing/2014/main" id="{C468BC40-AA43-4EDE-B468-363FE77DEF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2158" y="1368526"/>
                <a:ext cx="2256321" cy="332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pop </a:t>
                </a:r>
                <a:r>
                  <a:rPr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cp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内容占位符 2">
              <a:extLst>
                <a:ext uri="{FF2B5EF4-FFF2-40B4-BE49-F238E27FC236}">
                  <a16:creationId xmlns:a16="http://schemas.microsoft.com/office/drawing/2014/main" id="{00B3136D-8766-4CE6-97DA-D123CED3CDB3}"/>
                </a:ext>
              </a:extLst>
            </p:cNvPr>
            <p:cNvSpPr txBox="1">
              <a:spLocks/>
            </p:cNvSpPr>
            <p:nvPr/>
          </p:nvSpPr>
          <p:spPr>
            <a:xfrm>
              <a:off x="6211469" y="3067659"/>
              <a:ext cx="2932531" cy="3821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 = 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addr_mov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r0,sp;blx r3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5108B11-C0D5-4B29-997B-C513D6751A5F}"/>
              </a:ext>
            </a:extLst>
          </p:cNvPr>
          <p:cNvGrpSpPr/>
          <p:nvPr/>
        </p:nvGrpSpPr>
        <p:grpSpPr>
          <a:xfrm>
            <a:off x="159244" y="4016238"/>
            <a:ext cx="3043254" cy="2685635"/>
            <a:chOff x="141778" y="3743804"/>
            <a:chExt cx="3043254" cy="268563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FB89971-BD90-4A7D-B62C-BD5E925FF9EA}"/>
                </a:ext>
              </a:extLst>
            </p:cNvPr>
            <p:cNvGrpSpPr/>
            <p:nvPr/>
          </p:nvGrpSpPr>
          <p:grpSpPr>
            <a:xfrm>
              <a:off x="141778" y="3743804"/>
              <a:ext cx="2836640" cy="2188757"/>
              <a:chOff x="851838" y="1357282"/>
              <a:chExt cx="2836641" cy="3002550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F53A6C7D-01FC-40C2-890C-533AEA1B4CFF}"/>
                  </a:ext>
                </a:extLst>
              </p:cNvPr>
              <p:cNvGrpSpPr/>
              <p:nvPr/>
            </p:nvGrpSpPr>
            <p:grpSpPr>
              <a:xfrm>
                <a:off x="1578546" y="1838425"/>
                <a:ext cx="1963548" cy="2521407"/>
                <a:chOff x="1337910" y="2005975"/>
                <a:chExt cx="1886488" cy="2891458"/>
              </a:xfrm>
              <a:solidFill>
                <a:srgbClr val="00B050"/>
              </a:solidFill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B82B1D26-3DEC-4442-9766-2E659AED3B1D}"/>
                    </a:ext>
                  </a:extLst>
                </p:cNvPr>
                <p:cNvSpPr/>
                <p:nvPr/>
              </p:nvSpPr>
              <p:spPr>
                <a:xfrm>
                  <a:off x="1337913" y="2005975"/>
                  <a:ext cx="1886484" cy="59403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0C56ED5E-6526-4BE2-9597-6365E8D2C67E}"/>
                    </a:ext>
                  </a:extLst>
                </p:cNvPr>
                <p:cNvSpPr/>
                <p:nvPr/>
              </p:nvSpPr>
              <p:spPr>
                <a:xfrm>
                  <a:off x="1337912" y="2588443"/>
                  <a:ext cx="1886484" cy="61461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pop {r3, pc}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1A1EC4E3-2C70-472A-A575-219094F58ADA}"/>
                    </a:ext>
                  </a:extLst>
                </p:cNvPr>
                <p:cNvSpPr/>
                <p:nvPr/>
              </p:nvSpPr>
              <p:spPr>
                <a:xfrm>
                  <a:off x="1337912" y="3177894"/>
                  <a:ext cx="1886486" cy="5967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EF7DDDE0-1BEB-4B15-9EB8-5D7A97989A27}"/>
                    </a:ext>
                  </a:extLst>
                </p:cNvPr>
                <p:cNvSpPr/>
                <p:nvPr/>
              </p:nvSpPr>
              <p:spPr>
                <a:xfrm>
                  <a:off x="1337910" y="3768288"/>
                  <a:ext cx="1886486" cy="6156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mov r0,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sp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;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blx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 r3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D613BF6-0682-4CE5-9C50-AB6554388724}"/>
                    </a:ext>
                  </a:extLst>
                </p:cNvPr>
                <p:cNvSpPr/>
                <p:nvPr/>
              </p:nvSpPr>
              <p:spPr>
                <a:xfrm>
                  <a:off x="1337912" y="4349816"/>
                  <a:ext cx="1886484" cy="54761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cmd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3DD9E9-45E5-425B-A651-F4B030A33854}"/>
                  </a:ext>
                </a:extLst>
              </p:cNvPr>
              <p:cNvSpPr txBox="1"/>
              <p:nvPr/>
            </p:nvSpPr>
            <p:spPr>
              <a:xfrm>
                <a:off x="851838" y="3460643"/>
                <a:ext cx="726706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EF78A58-611D-4361-AB24-A920DD3DB944}"/>
                  </a:ext>
                </a:extLst>
              </p:cNvPr>
              <p:cNvSpPr txBox="1"/>
              <p:nvPr/>
            </p:nvSpPr>
            <p:spPr>
              <a:xfrm>
                <a:off x="872045" y="3942391"/>
                <a:ext cx="726706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内容占位符 2">
                <a:extLst>
                  <a:ext uri="{FF2B5EF4-FFF2-40B4-BE49-F238E27FC236}">
                    <a16:creationId xmlns:a16="http://schemas.microsoft.com/office/drawing/2014/main" id="{FCA91143-0113-43D5-B7E3-E9D2259C3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2158" y="1357282"/>
                <a:ext cx="2256321" cy="332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mov </a:t>
                </a:r>
                <a:r>
                  <a:rPr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r0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内容占位符 2">
              <a:extLst>
                <a:ext uri="{FF2B5EF4-FFF2-40B4-BE49-F238E27FC236}">
                  <a16:creationId xmlns:a16="http://schemas.microsoft.com/office/drawing/2014/main" id="{4E2DA245-FD8A-4236-9239-455EA949E842}"/>
                </a:ext>
              </a:extLst>
            </p:cNvPr>
            <p:cNvSpPr txBox="1">
              <a:spLocks/>
            </p:cNvSpPr>
            <p:nvPr/>
          </p:nvSpPr>
          <p:spPr>
            <a:xfrm>
              <a:off x="434093" y="6064342"/>
              <a:ext cx="2750939" cy="3650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r0 = 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cmd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D341DC8A-068E-4A27-9542-A1F5A3B79C2E}"/>
              </a:ext>
            </a:extLst>
          </p:cNvPr>
          <p:cNvSpPr txBox="1">
            <a:spLocks/>
          </p:cNvSpPr>
          <p:nvPr/>
        </p:nvSpPr>
        <p:spPr>
          <a:xfrm>
            <a:off x="3505931" y="4729485"/>
            <a:ext cx="2750939" cy="36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blx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r3 → system(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ED58DF75-FB77-4A63-AE11-61759893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92" y="509026"/>
            <a:ext cx="1580948" cy="5390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栈布局如下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06A5634-291E-4595-99A7-1B0EDF8F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8" b="1568"/>
          <a:stretch/>
        </p:blipFill>
        <p:spPr>
          <a:xfrm>
            <a:off x="2988262" y="5771442"/>
            <a:ext cx="6013455" cy="531990"/>
          </a:xfrm>
          <a:prstGeom prst="rect">
            <a:avLst/>
          </a:prstGeom>
        </p:spPr>
      </p:pic>
      <p:sp>
        <p:nvSpPr>
          <p:cNvPr id="57" name="内容占位符 2">
            <a:extLst>
              <a:ext uri="{FF2B5EF4-FFF2-40B4-BE49-F238E27FC236}">
                <a16:creationId xmlns:a16="http://schemas.microsoft.com/office/drawing/2014/main" id="{0C977FE6-AE74-4D77-B7B9-0C55C601089D}"/>
              </a:ext>
            </a:extLst>
          </p:cNvPr>
          <p:cNvSpPr txBox="1">
            <a:spLocks/>
          </p:cNvSpPr>
          <p:nvPr/>
        </p:nvSpPr>
        <p:spPr>
          <a:xfrm>
            <a:off x="2849497" y="5316728"/>
            <a:ext cx="6013455" cy="340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chroot ./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-arm-static –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strace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–g 1234 ./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httpd_patch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577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2000B36E-41EB-488E-BDDA-FFC71E647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"/>
          <a:stretch/>
        </p:blipFill>
        <p:spPr>
          <a:xfrm>
            <a:off x="880610" y="1129815"/>
            <a:ext cx="6997767" cy="5319431"/>
          </a:xfrm>
          <a:prstGeom prst="rect">
            <a:avLst/>
          </a:prstGeom>
        </p:spPr>
      </p:pic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07029B85-BA68-420A-ADFD-31A2475B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10" y="408754"/>
            <a:ext cx="5800246" cy="5390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下可以看到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→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blx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r3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576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8"/>
            <a:ext cx="7843988" cy="39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ASLR = 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NX enabled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FF8D51-4758-487E-8CF8-B019948F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51"/>
          <a:stretch/>
        </p:blipFill>
        <p:spPr>
          <a:xfrm>
            <a:off x="570349" y="2150287"/>
            <a:ext cx="8296275" cy="2169122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3FB6229-D409-40EA-B56E-6322D4743854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 +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暴破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F603DC-A82C-4918-813B-3B4A4AE402C8}"/>
              </a:ext>
            </a:extLst>
          </p:cNvPr>
          <p:cNvSpPr txBox="1">
            <a:spLocks/>
          </p:cNvSpPr>
          <p:nvPr/>
        </p:nvSpPr>
        <p:spPr>
          <a:xfrm>
            <a:off x="671363" y="4653772"/>
            <a:ext cx="7843988" cy="1352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基址变化位数，多此查看预估变化的大概范围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单进程无法暴破，进程每重启一次，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就会发生改变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708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755C4A-1D90-4CEF-B144-79057246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2139821"/>
            <a:ext cx="7843988" cy="308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ARM 32 LSB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dynamically linked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stripped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NX enabled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randomize_va_space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 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B04C3B-6B73-4055-9515-046959EEE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1" b="6642"/>
          <a:stretch/>
        </p:blipFill>
        <p:spPr>
          <a:xfrm>
            <a:off x="403891" y="2743200"/>
            <a:ext cx="8293501" cy="5920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22B368-EA6C-4A7C-987C-C11B6EF92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2662" r="2434" b="1"/>
          <a:stretch/>
        </p:blipFill>
        <p:spPr>
          <a:xfrm>
            <a:off x="837698" y="4233312"/>
            <a:ext cx="6745377" cy="1220702"/>
          </a:xfrm>
          <a:prstGeom prst="rect">
            <a:avLst/>
          </a:prstGeom>
        </p:spPr>
      </p:pic>
      <p:sp>
        <p:nvSpPr>
          <p:cNvPr id="10" name="Shape 132">
            <a:extLst>
              <a:ext uri="{FF2B5EF4-FFF2-40B4-BE49-F238E27FC236}">
                <a16:creationId xmlns:a16="http://schemas.microsoft.com/office/drawing/2014/main" id="{149E56FD-2251-4B65-A278-A5446DBE7FD9}"/>
              </a:ext>
            </a:extLst>
          </p:cNvPr>
          <p:cNvSpPr/>
          <p:nvPr/>
        </p:nvSpPr>
        <p:spPr>
          <a:xfrm>
            <a:off x="671364" y="704180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Huawei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某路由器</a:t>
            </a:r>
          </a:p>
        </p:txBody>
      </p:sp>
    </p:spTree>
    <p:extLst>
      <p:ext uri="{BB962C8B-B14F-4D97-AF65-F5344CB8AC3E}">
        <p14:creationId xmlns:p14="http://schemas.microsoft.com/office/powerpoint/2010/main" val="2120356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7"/>
            <a:ext cx="7843988" cy="423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函非常简单明了，主要依次执行了这几个函数：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29082-244A-45EE-8BF5-E1C1DA89E8F3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固件分析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CF1C9C-B4FB-4E1E-BC7A-7D6BA75BCD30}"/>
              </a:ext>
            </a:extLst>
          </p:cNvPr>
          <p:cNvGrpSpPr/>
          <p:nvPr/>
        </p:nvGrpSpPr>
        <p:grpSpPr>
          <a:xfrm>
            <a:off x="802929" y="2377114"/>
            <a:ext cx="8119691" cy="3672272"/>
            <a:chOff x="802929" y="2377114"/>
            <a:chExt cx="8119691" cy="36722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77C02A1-5EB5-4FF3-8BB5-99966F178920}"/>
                </a:ext>
              </a:extLst>
            </p:cNvPr>
            <p:cNvSpPr/>
            <p:nvPr/>
          </p:nvSpPr>
          <p:spPr>
            <a:xfrm>
              <a:off x="802929" y="2377114"/>
              <a:ext cx="1457387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err="1"/>
                <a:t>etm_init_env</a:t>
              </a:r>
              <a:endParaRPr lang="zh-CN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358113-39FC-4591-B64D-3C2DC2407593}"/>
                </a:ext>
              </a:extLst>
            </p:cNvPr>
            <p:cNvSpPr/>
            <p:nvPr/>
          </p:nvSpPr>
          <p:spPr>
            <a:xfrm>
              <a:off x="1888029" y="3180623"/>
              <a:ext cx="1482009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err="1"/>
                <a:t>etm_initialize</a:t>
              </a:r>
              <a:endParaRPr lang="zh-CN" altLang="en-US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4C9D50-AE19-402C-8714-BD7D44602DC7}"/>
                </a:ext>
              </a:extLst>
            </p:cNvPr>
            <p:cNvSpPr/>
            <p:nvPr/>
          </p:nvSpPr>
          <p:spPr>
            <a:xfrm>
              <a:off x="2993457" y="3963202"/>
              <a:ext cx="1579150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err="1"/>
                <a:t>etm_configure</a:t>
              </a:r>
              <a:endParaRPr lang="zh-CN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4CACA4-0E2F-4224-A3AB-45A85BAF6CFB}"/>
                </a:ext>
              </a:extLst>
            </p:cNvPr>
            <p:cNvSpPr/>
            <p:nvPr/>
          </p:nvSpPr>
          <p:spPr>
            <a:xfrm>
              <a:off x="4139439" y="4793726"/>
              <a:ext cx="1124026" cy="36933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C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err="1"/>
                <a:t>etm_start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05D37C0-FD63-47CF-8477-937050140419}"/>
                </a:ext>
              </a:extLst>
            </p:cNvPr>
            <p:cNvCxnSpPr>
              <a:cxnSpLocks/>
            </p:cNvCxnSpPr>
            <p:nvPr/>
          </p:nvCxnSpPr>
          <p:spPr>
            <a:xfrm>
              <a:off x="1531622" y="2746446"/>
              <a:ext cx="0" cy="293245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4337F2A3-974D-4916-960D-792B97E5CAA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16200000" flipH="1">
              <a:off x="1863240" y="2414828"/>
              <a:ext cx="434177" cy="10974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0E0D2E1-876F-4195-B86B-24483A9FB13B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629033" y="3549955"/>
              <a:ext cx="1" cy="212173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77F23F74-1695-42FA-B15A-112047AACB4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16200000" flipH="1">
              <a:off x="2999410" y="3179579"/>
              <a:ext cx="413247" cy="1153998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1E757B5-E9BE-4CE9-BBFF-68C1998B747E}"/>
                </a:ext>
              </a:extLst>
            </p:cNvPr>
            <p:cNvCxnSpPr>
              <a:cxnSpLocks/>
            </p:cNvCxnSpPr>
            <p:nvPr/>
          </p:nvCxnSpPr>
          <p:spPr>
            <a:xfrm>
              <a:off x="3783032" y="4475236"/>
              <a:ext cx="0" cy="119645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7680E804-CAC3-4B1D-9F70-E872DCD85A0E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16200000" flipH="1">
              <a:off x="4011646" y="4103920"/>
              <a:ext cx="461192" cy="918420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70C9DEA-B55F-4D60-9298-A72DC747C7C5}"/>
                </a:ext>
              </a:extLst>
            </p:cNvPr>
            <p:cNvSpPr/>
            <p:nvPr/>
          </p:nvSpPr>
          <p:spPr>
            <a:xfrm>
              <a:off x="802929" y="5678905"/>
              <a:ext cx="4460525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fprintf</a:t>
              </a:r>
              <a:r>
                <a:rPr lang="en-US" altLang="zh-CN" b="1" dirty="0"/>
                <a:t>(</a:t>
              </a:r>
              <a:r>
                <a:rPr lang="en-US" altLang="zh-CN" b="1" dirty="0" err="1"/>
                <a:t>stderr,fail_format,var</a:t>
              </a:r>
              <a:r>
                <a:rPr lang="en-US" altLang="zh-CN" b="1" dirty="0"/>
                <a:t>) </a:t>
              </a:r>
              <a:endParaRPr lang="zh-CN" altLang="en-US" b="1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DBE2261-A591-4473-ADDF-EB23548F93CA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4701452" y="5163058"/>
              <a:ext cx="0" cy="50862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内容占位符 2">
              <a:extLst>
                <a:ext uri="{FF2B5EF4-FFF2-40B4-BE49-F238E27FC236}">
                  <a16:creationId xmlns:a16="http://schemas.microsoft.com/office/drawing/2014/main" id="{DBD42C47-3847-4C84-8D3A-CE73DE33B8E6}"/>
                </a:ext>
              </a:extLst>
            </p:cNvPr>
            <p:cNvSpPr txBox="1">
              <a:spLocks/>
            </p:cNvSpPr>
            <p:nvPr/>
          </p:nvSpPr>
          <p:spPr>
            <a:xfrm>
              <a:off x="3033191" y="2395907"/>
              <a:ext cx="2000384" cy="361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初始化环境变量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内容占位符 2">
              <a:extLst>
                <a:ext uri="{FF2B5EF4-FFF2-40B4-BE49-F238E27FC236}">
                  <a16:creationId xmlns:a16="http://schemas.microsoft.com/office/drawing/2014/main" id="{7C918F35-2404-4DF1-A068-EA9DF5DF5F66}"/>
                </a:ext>
              </a:extLst>
            </p:cNvPr>
            <p:cNvSpPr txBox="1">
              <a:spLocks/>
            </p:cNvSpPr>
            <p:nvPr/>
          </p:nvSpPr>
          <p:spPr>
            <a:xfrm>
              <a:off x="4033383" y="3185696"/>
              <a:ext cx="2000384" cy="361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内容占位符 2">
              <a:extLst>
                <a:ext uri="{FF2B5EF4-FFF2-40B4-BE49-F238E27FC236}">
                  <a16:creationId xmlns:a16="http://schemas.microsoft.com/office/drawing/2014/main" id="{6C2947E3-67FD-4D60-84AA-692D98040FA7}"/>
                </a:ext>
              </a:extLst>
            </p:cNvPr>
            <p:cNvSpPr txBox="1">
              <a:spLocks/>
            </p:cNvSpPr>
            <p:nvPr/>
          </p:nvSpPr>
          <p:spPr>
            <a:xfrm>
              <a:off x="5106018" y="3945503"/>
              <a:ext cx="3816602" cy="4487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设置配置文件，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etm.ini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8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etm_cfg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内容占位符 2">
              <a:extLst>
                <a:ext uri="{FF2B5EF4-FFF2-40B4-BE49-F238E27FC236}">
                  <a16:creationId xmlns:a16="http://schemas.microsoft.com/office/drawing/2014/main" id="{A8F2EDAC-4A42-41B6-9938-8D9CE026F7C1}"/>
                </a:ext>
              </a:extLst>
            </p:cNvPr>
            <p:cNvSpPr txBox="1">
              <a:spLocks/>
            </p:cNvSpPr>
            <p:nvPr/>
          </p:nvSpPr>
          <p:spPr>
            <a:xfrm>
              <a:off x="5825478" y="4801531"/>
              <a:ext cx="2000384" cy="361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启动服务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内容占位符 2">
              <a:extLst>
                <a:ext uri="{FF2B5EF4-FFF2-40B4-BE49-F238E27FC236}">
                  <a16:creationId xmlns:a16="http://schemas.microsoft.com/office/drawing/2014/main" id="{2841F034-4DED-41FD-B92B-7A8C0509FD91}"/>
                </a:ext>
              </a:extLst>
            </p:cNvPr>
            <p:cNvSpPr txBox="1">
              <a:spLocks/>
            </p:cNvSpPr>
            <p:nvPr/>
          </p:nvSpPr>
          <p:spPr>
            <a:xfrm>
              <a:off x="6227649" y="5687859"/>
              <a:ext cx="2000384" cy="361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打印错误信息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CC7E6FB-C218-4332-8538-485FE0FE0A73}"/>
                </a:ext>
              </a:extLst>
            </p:cNvPr>
            <p:cNvSpPr txBox="1"/>
            <p:nvPr/>
          </p:nvSpPr>
          <p:spPr>
            <a:xfrm>
              <a:off x="4169580" y="5254918"/>
              <a:ext cx="59362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fail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9566C6C-A82C-402E-9E69-56A24D525852}"/>
                </a:ext>
              </a:extLst>
            </p:cNvPr>
            <p:cNvSpPr txBox="1"/>
            <p:nvPr/>
          </p:nvSpPr>
          <p:spPr>
            <a:xfrm>
              <a:off x="2089786" y="5235104"/>
              <a:ext cx="609654" cy="302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fail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24C656D-E3C7-4952-8EF8-6219023FBA63}"/>
                </a:ext>
              </a:extLst>
            </p:cNvPr>
            <p:cNvSpPr txBox="1"/>
            <p:nvPr/>
          </p:nvSpPr>
          <p:spPr>
            <a:xfrm>
              <a:off x="3238687" y="5256033"/>
              <a:ext cx="59362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fail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8A9CE4A-802D-4FFD-BB35-54172AE5EF18}"/>
                </a:ext>
              </a:extLst>
            </p:cNvPr>
            <p:cNvSpPr txBox="1"/>
            <p:nvPr/>
          </p:nvSpPr>
          <p:spPr>
            <a:xfrm>
              <a:off x="991407" y="5236848"/>
              <a:ext cx="60388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fail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60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723525"/>
            <a:ext cx="7843988" cy="39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http_request_parse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处理用户请求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F5A62-81D3-43D1-A92D-528AE49AEC82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etm_start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5CE78E-958B-4248-9F7B-43A6A07A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7" y="2387066"/>
            <a:ext cx="7839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7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1414914"/>
            <a:ext cx="7843988" cy="51783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parse_server_addr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((const char *)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etm_system_info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[66], &amp;v12, &amp;v14);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lc_start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((int)&amp;v12, v14);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license_start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//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监听用户请求服务的交互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rc_start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remote_ctrl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http_request_handler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主要是做一些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数据的处理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1A611A-803E-4F4E-B36B-79A2BBBC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88" y="4149993"/>
            <a:ext cx="7848600" cy="1514475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7810115-4089-42F6-AD5D-C53705770535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http_request_parse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大致的逻辑：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03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85" y="449981"/>
            <a:ext cx="8241630" cy="5958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gdbserver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因为镜像版本太旧，官方的更新源中已经没有合适版本的软件包，解决方法是替换更新源，替换成官方的存档更新源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nano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/apt/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sources.list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update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gdbserver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8F1C9D-D8B4-4170-9630-36223468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000071"/>
            <a:ext cx="5794409" cy="35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01541"/>
            <a:ext cx="7843988" cy="514951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第一处漏洞在处理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请求的函数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http_request_login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83EF97F-6827-42A0-BFAF-A9A42BD62F2C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信息泄露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29C537-DD04-419B-B2F8-6B6F650A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3" y="2079057"/>
            <a:ext cx="7890190" cy="43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7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3" y="587141"/>
            <a:ext cx="7933621" cy="58521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混淆了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的返回值是最终格式化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有点不同，他返回的打印字符数，是在假设没有第二个参数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限制的情况下统计的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pt-BR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而在程序流走向的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t-BR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LAB_000a7964 </a:t>
            </a:r>
            <a:r>
              <a:rPr lang="zh-CN" altLang="pt-BR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程序将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的返回值当作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响应包的实际长度传入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em_comm_send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但事实上，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响应包的实际长度会受到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的第二个参数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0x100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的限制，而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返回的这个值是不受这个限制统计的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62DE84-08B9-453C-BB68-DC23B538F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732171"/>
            <a:ext cx="7543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3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最终，这个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会被传入到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em_socket_send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函数中，作为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的长度，在堆上分配一块过大的（超过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）内存空间，从而可以泄露出堆上的数据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而这部分泄露的数据中包含了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上的地址，可以在接收到的返回报文中看到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0FA364-9BB1-425C-B0FF-B8378B5B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" b="1041"/>
          <a:stretch/>
        </p:blipFill>
        <p:spPr>
          <a:xfrm>
            <a:off x="1283268" y="2261936"/>
            <a:ext cx="6076950" cy="25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60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6789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__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malloc_state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段上的一个全局变量：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泄露出的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__malloc_state+52 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的真实地址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段上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__malloc_state+52 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偏移地址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AFE488-CA9D-4665-AECD-27A31329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4" y="3460281"/>
            <a:ext cx="5476875" cy="666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7101F7-245F-467B-BE01-2C42CABF7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1044342"/>
            <a:ext cx="8228146" cy="12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0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7"/>
            <a:ext cx="7843988" cy="49467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第二处漏洞同样是在处理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的这部分代码中，是在解析用户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请求时，会将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中的一些参数值保存到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etm.ini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http_get_cookie_item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函数获取到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usernick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jumpkey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set_huiyuan_info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set_huiyuan_check_info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将其保存至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etm_cfg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中，最终，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setting_flush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etm_cfg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指针指向的数据按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格式写入到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etm.ini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A2C28-C730-4004-9AD7-6290B8A1FE0A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配置文件注入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E637C-7680-439A-9E5D-9A88767D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621731"/>
            <a:ext cx="7962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64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E3B98CD-5F7E-475C-B313-4D2359E8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86" y="1414824"/>
            <a:ext cx="4334713" cy="5321421"/>
          </a:xfr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A77DF01-2B83-4A11-AC5D-86C57E459046}"/>
              </a:ext>
            </a:extLst>
          </p:cNvPr>
          <p:cNvSpPr txBox="1">
            <a:spLocks/>
          </p:cNvSpPr>
          <p:nvPr/>
        </p:nvSpPr>
        <p:spPr>
          <a:xfrm>
            <a:off x="672565" y="416181"/>
            <a:ext cx="7798869" cy="9290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具体来看他保存的方式，没有做任何特殊字符的过滤，直接遍历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etm_cfg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指针，按每行拼接的方式写入到配置文件</a:t>
            </a:r>
          </a:p>
        </p:txBody>
      </p:sp>
    </p:spTree>
    <p:extLst>
      <p:ext uri="{BB962C8B-B14F-4D97-AF65-F5344CB8AC3E}">
        <p14:creationId xmlns:p14="http://schemas.microsoft.com/office/powerpoint/2010/main" val="785229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是一种初始化配置文件的格式，有多个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组成，每个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中又包含了多个键值对，键值对之间通过换行符进行分隔。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此时，写入到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文件中的键值是我们可控的，那么如果我们输入换行符，将会注入一段新的键值对或者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，举个例子：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= “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isvip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jumpkey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=A;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usernick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=B;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配置文件中的内容：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8B55EA-15F2-4156-8399-4812F6BE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84" y="3770296"/>
            <a:ext cx="3724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83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注入后，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cookie="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isvip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jumpkey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=A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\n\n[license]\</a:t>
            </a:r>
            <a:r>
              <a:rPr lang="en-US" altLang="zh-CN" sz="18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nserver_addr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=1.1.1.1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usernick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=B;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配置文件中的内容：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F351A8-EC0F-44B0-9844-65E3513F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206391"/>
            <a:ext cx="5029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7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01541"/>
            <a:ext cx="7843988" cy="476450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第三处漏洞在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license_start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函数中，这个函数由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http_request_parse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这个函数调用了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parse_server_addr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来解析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etm.ini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server_addr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但这里的两个拷贝函数都存在溢出的问题。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首先，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memcpy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的拷贝长度是由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的输入决定的，与目标缓冲区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的大小没有限制关系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其次，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的两个参数都没有做长度的限制，其中，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server_addr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是上层函数中栈上的一个内存地址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F5A62-81D3-43D1-A92D-528AE49AEC82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4C3203-A1EF-4D93-A766-86C29898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57" y="2012372"/>
            <a:ext cx="6604881" cy="739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A9100B-1FA4-47AB-B415-4C2F45C3FC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9754" r="60824" b="4332"/>
          <a:stretch/>
        </p:blipFill>
        <p:spPr>
          <a:xfrm>
            <a:off x="5386196" y="121007"/>
            <a:ext cx="365899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把默认的配置文件改掉后，怎么让程序去重新解析他呢？因为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程序运行之初就得到了解析（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mian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etm_configure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服务还存在一处</a:t>
            </a:r>
            <a:r>
              <a:rPr lang="zh-CN" altLang="en-US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未授权接口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stophunter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，可以重置服务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当我们访问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stophunter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后服务被重置，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etm_monitor.sh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脚本检测到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进程的停止，会重启进程，然后加载被我们注入过的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配置文件，然后触发栈溢出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252A22-B0C8-4D84-B363-58025D122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29" y="673727"/>
            <a:ext cx="5548763" cy="4449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3DEA41-95D4-4099-9CD2-4920D544F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29" y="5459729"/>
            <a:ext cx="5591175" cy="1123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7E874A-EA3F-4150-83A7-DE6CC1DAB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9" y="673727"/>
            <a:ext cx="7351797" cy="58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93" y="1501541"/>
            <a:ext cx="8126127" cy="4812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架构版本：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https://en.Wikipedia.org/wiki/List_of_ARM_microarchitectures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参考手册：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http://infocenter.arm.com/help/topic/com.arm.doc.dui0068b/index.html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汇编工具：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https://www.gnu.org/software/binutils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学习网站：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https://azeria-labs.com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（树莓派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https://github.com/azeria-labs/ARM-challenges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https://github.com/xairy/easy-linux-pwn/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电子书：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《The Definite Guide to ARM Exploitation》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学习资料</a:t>
            </a:r>
            <a:endParaRPr lang="en-US" altLang="zh-CN" sz="2400" cap="none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504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7"/>
            <a:ext cx="7843988" cy="47831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模拟运行：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cp $(which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-arm-static)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chroot . ./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-arm-static -g 1234 ./bin/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system_path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disk_cfg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thunder_mounts.cfg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etm_cfg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/etm.ini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log_cfg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/log.ini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pid_file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xunlei.pid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--license=1411260001000003p000624lcubiwszdi3fs2og66q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remote 127.0.0.1:1234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000E6-558A-41EF-8D81-1FC03F7C36B6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模拟调试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391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7"/>
            <a:ext cx="7843988" cy="50045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这三个洞就可以串成一条利用链：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基址，构造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，然后向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配置文件注入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，接着通过访问未授权接口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stophunter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重置服务，服务重启后加载带有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配置文件，触发溢出，执行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</a:p>
          <a:p>
            <a:pPr marL="342892" indent="-342892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配置文件注入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</a:p>
          <a:p>
            <a:pPr marL="342892" indent="-342892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未授权重置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溢出执行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F90A-0BF7-4803-93D0-949AB2CEAF32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23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先来看看程序开启的保护机制：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程序开启了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，说明需要用到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绕过，但没有开启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，说明可以直接使用泄露的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基址，另外，在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中不能使用这些字符，会截断输入：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之后的内容不会被写入到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etm.ini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分号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的分隔符，具有特殊含义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换行符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文件中作为分隔符具有特殊含义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的绕过，我们可以使用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来构造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通常被加载到高地址内存，地址中不会出现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\x00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BA7180E-9E90-4A97-8312-8047F3587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2"/>
          <a:stretch/>
        </p:blipFill>
        <p:spPr>
          <a:xfrm>
            <a:off x="628648" y="1280160"/>
            <a:ext cx="7373379" cy="12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5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827772"/>
            <a:ext cx="7843988" cy="52265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的思路是，调用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函数来执行命令开启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“/bin/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telnetd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工具来寻找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设置寄存器的值：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0x00053a10 pop {r0,lr} ; bx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从栈上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，然后跳转到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将寄存器中的值写入到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段，可用于构造要执行的命令字符串：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0x0002E4F8 str r0,[r4]; pop {r4,lr}; bx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中的值写入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指向的内存中，然后从栈上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，然后跳转到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注意，在用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段写入数据时不能写入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，所以需要使用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"||"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将需要执行的命令和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段后面的垃圾数据隔离开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1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0784-5502-479D-83C0-F37CB39E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58540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4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5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6F7E7ED-8074-4C37-9E23-CA66524B99AB}"/>
              </a:ext>
            </a:extLst>
          </p:cNvPr>
          <p:cNvSpPr txBox="1">
            <a:spLocks/>
          </p:cNvSpPr>
          <p:nvPr/>
        </p:nvSpPr>
        <p:spPr>
          <a:xfrm>
            <a:off x="1613437" y="3961401"/>
            <a:ext cx="5917130" cy="60097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zhuqian@qianxin.com</a:t>
            </a:r>
            <a:endParaRPr lang="zh-CN" altLang="en-US" sz="2000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77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0784-5502-479D-83C0-F37CB39E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58540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</a:t>
            </a:r>
            <a:r>
              <a:rPr lang="zh-CN" altLang="en-US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endParaRPr lang="zh-CN" altLang="en-US" sz="4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73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48F4B59-0EE6-40B6-83AF-BCB4650D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71" y="2088507"/>
            <a:ext cx="7755479" cy="438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32 LSB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statically linked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stripped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AAF8F8-28FC-488E-9D48-4EC62F5B3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0"/>
          <a:stretch/>
        </p:blipFill>
        <p:spPr>
          <a:xfrm>
            <a:off x="608467" y="2675646"/>
            <a:ext cx="7927066" cy="771186"/>
          </a:xfrm>
          <a:prstGeom prst="rect">
            <a:avLst/>
          </a:prstGeom>
        </p:spPr>
      </p:pic>
      <p:sp>
        <p:nvSpPr>
          <p:cNvPr id="5" name="Shape 132">
            <a:extLst>
              <a:ext uri="{FF2B5EF4-FFF2-40B4-BE49-F238E27FC236}">
                <a16:creationId xmlns:a16="http://schemas.microsoft.com/office/drawing/2014/main" id="{96A57CE2-3A38-4442-A1F8-2C6A8725B4FB}"/>
              </a:ext>
            </a:extLst>
          </p:cNvPr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32</a:t>
            </a:r>
            <a:endParaRPr lang="zh-CN" altLang="en-US" sz="2400" cap="none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69F60B-18BF-443F-A9DA-19013E833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2" b="4051"/>
          <a:stretch/>
        </p:blipFill>
        <p:spPr>
          <a:xfrm>
            <a:off x="768330" y="4436638"/>
            <a:ext cx="3457575" cy="1222409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64051D2-D705-4E57-B2A2-F5490AB4EA24}"/>
              </a:ext>
            </a:extLst>
          </p:cNvPr>
          <p:cNvSpPr txBox="1">
            <a:spLocks/>
          </p:cNvSpPr>
          <p:nvPr/>
        </p:nvSpPr>
        <p:spPr>
          <a:xfrm>
            <a:off x="908070" y="3722444"/>
            <a:ext cx="7755479" cy="438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 enabled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PIE</a:t>
            </a:r>
          </a:p>
        </p:txBody>
      </p:sp>
    </p:spTree>
    <p:extLst>
      <p:ext uri="{BB962C8B-B14F-4D97-AF65-F5344CB8AC3E}">
        <p14:creationId xmlns:p14="http://schemas.microsoft.com/office/powerpoint/2010/main" val="193969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6789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一个简单的打字游戏，超长的输入导致栈溢出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思路：程序仅开启了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，且是静态链接，可以直接利用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system(“/bin/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。程序在编译时去除了符号，使用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rizzo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bindiff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等工具恢复部分符号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0x10BA8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550C3A-662F-44E4-8E1A-AADBAD5C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9" y="1347537"/>
            <a:ext cx="8044198" cy="17672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8200E1-2B63-4997-A993-61B4F5C2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254" y="4436642"/>
            <a:ext cx="5874765" cy="21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402071"/>
            <a:ext cx="7843988" cy="59313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CDDE0F-FBEC-4B3B-9F7B-BF230F25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94" y="955662"/>
            <a:ext cx="5717106" cy="21420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20B489-F85E-4D61-812F-F80D304F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94" y="3281585"/>
            <a:ext cx="5461183" cy="6006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DFC429-E679-4859-B45D-99BEDCCEEA67}"/>
              </a:ext>
            </a:extLst>
          </p:cNvPr>
          <p:cNvSpPr txBox="1"/>
          <p:nvPr/>
        </p:nvSpPr>
        <p:spPr>
          <a:xfrm>
            <a:off x="3426894" y="402070"/>
            <a:ext cx="36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0x00020904 : pop {r0, r4, pc}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50EDB8-8575-48DC-8475-AC78EF69657F}"/>
              </a:ext>
            </a:extLst>
          </p:cNvPr>
          <p:cNvSpPr txBox="1"/>
          <p:nvPr/>
        </p:nvSpPr>
        <p:spPr>
          <a:xfrm>
            <a:off x="3426894" y="4134982"/>
            <a:ext cx="331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cyclic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7A04F8-E788-4D15-A98A-9C878490DA6A}"/>
              </a:ext>
            </a:extLst>
          </p:cNvPr>
          <p:cNvGrpSpPr/>
          <p:nvPr/>
        </p:nvGrpSpPr>
        <p:grpSpPr>
          <a:xfrm>
            <a:off x="341445" y="1551492"/>
            <a:ext cx="3022829" cy="2583490"/>
            <a:chOff x="298639" y="3663853"/>
            <a:chExt cx="3022829" cy="288796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E601006-4B16-4CA6-BD78-E612E5D219C4}"/>
                </a:ext>
              </a:extLst>
            </p:cNvPr>
            <p:cNvGrpSpPr/>
            <p:nvPr/>
          </p:nvGrpSpPr>
          <p:grpSpPr>
            <a:xfrm>
              <a:off x="298639" y="3663853"/>
              <a:ext cx="2974255" cy="2887962"/>
              <a:chOff x="628648" y="1763846"/>
              <a:chExt cx="2974255" cy="2887962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38980AC-81AB-4ECF-8204-1EB3FC20E755}"/>
                  </a:ext>
                </a:extLst>
              </p:cNvPr>
              <p:cNvGrpSpPr/>
              <p:nvPr/>
            </p:nvGrpSpPr>
            <p:grpSpPr>
              <a:xfrm>
                <a:off x="628648" y="1763846"/>
                <a:ext cx="1571322" cy="2887962"/>
                <a:chOff x="1337912" y="2005976"/>
                <a:chExt cx="1463040" cy="3537372"/>
              </a:xfrm>
              <a:solidFill>
                <a:srgbClr val="00B050"/>
              </a:solidFill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CE90DB0-CB00-4B06-8F2A-A72DE258BC6E}"/>
                    </a:ext>
                  </a:extLst>
                </p:cNvPr>
                <p:cNvSpPr/>
                <p:nvPr/>
              </p:nvSpPr>
              <p:spPr>
                <a:xfrm>
                  <a:off x="1337912" y="2005976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A526B98-8F26-41FB-BD2D-F68977A1BDF1}"/>
                    </a:ext>
                  </a:extLst>
                </p:cNvPr>
                <p:cNvSpPr/>
                <p:nvPr/>
              </p:nvSpPr>
              <p:spPr>
                <a:xfrm>
                  <a:off x="1337912" y="2588442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76FF133-C765-4695-A10B-1BF8ADF8541D}"/>
                    </a:ext>
                  </a:extLst>
                </p:cNvPr>
                <p:cNvSpPr/>
                <p:nvPr/>
              </p:nvSpPr>
              <p:spPr>
                <a:xfrm>
                  <a:off x="1337912" y="3177895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gadgets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7D41AA4-BEB5-4867-AB84-58A18A15B87D}"/>
                    </a:ext>
                  </a:extLst>
                </p:cNvPr>
                <p:cNvSpPr/>
                <p:nvPr/>
              </p:nvSpPr>
              <p:spPr>
                <a:xfrm>
                  <a:off x="1337912" y="3768289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/bin/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sh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FECAA3B-7291-41E5-9B7C-E7668330C88B}"/>
                    </a:ext>
                  </a:extLst>
                </p:cNvPr>
                <p:cNvSpPr/>
                <p:nvPr/>
              </p:nvSpPr>
              <p:spPr>
                <a:xfrm>
                  <a:off x="1337912" y="4349814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junk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1DED83D-5656-495F-A03B-EEBF0F5B3F62}"/>
                    </a:ext>
                  </a:extLst>
                </p:cNvPr>
                <p:cNvSpPr/>
                <p:nvPr/>
              </p:nvSpPr>
              <p:spPr>
                <a:xfrm>
                  <a:off x="1337912" y="4946581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C0334E-2EA3-4C36-9A15-677C05BE9965}"/>
                  </a:ext>
                </a:extLst>
              </p:cNvPr>
              <p:cNvSpPr txBox="1"/>
              <p:nvPr/>
            </p:nvSpPr>
            <p:spPr>
              <a:xfrm>
                <a:off x="2228903" y="2332943"/>
                <a:ext cx="13740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>
                    <a:solidFill>
                      <a:schemeClr val="bg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1350" dirty="0">
                    <a:solidFill>
                      <a:schemeClr val="bg2">
                        <a:lumMod val="75000"/>
                      </a:schemeClr>
                    </a:solidFill>
                  </a:rPr>
                  <a:t> frame pointer</a:t>
                </a:r>
                <a:endParaRPr lang="zh-CN" altLang="en-US" sz="135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D88B916-27A2-412D-8763-C1ABBB4F406B}"/>
                </a:ext>
              </a:extLst>
            </p:cNvPr>
            <p:cNvSpPr txBox="1"/>
            <p:nvPr/>
          </p:nvSpPr>
          <p:spPr>
            <a:xfrm>
              <a:off x="1908069" y="4733695"/>
              <a:ext cx="141339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 return address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45A8920-B68F-4D98-8197-FDA3EED5B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5"/>
          <a:stretch/>
        </p:blipFill>
        <p:spPr>
          <a:xfrm>
            <a:off x="341445" y="4582918"/>
            <a:ext cx="8469631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0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4786</TotalTime>
  <Words>3215</Words>
  <Application>Microsoft Macintosh PowerPoint</Application>
  <PresentationFormat>全屏显示(4:3)</PresentationFormat>
  <Paragraphs>390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等线</vt:lpstr>
      <vt:lpstr>微软雅黑</vt:lpstr>
      <vt:lpstr>Bahnschrift</vt:lpstr>
      <vt:lpstr>Arial</vt:lpstr>
      <vt:lpstr>Calibri</vt:lpstr>
      <vt:lpstr>Calibri Light</vt:lpstr>
      <vt:lpstr>Office 主题</vt:lpstr>
      <vt:lpstr>ARM 程序的漏洞挖掘</vt:lpstr>
      <vt:lpstr>PowerPoint 演示文稿</vt:lpstr>
      <vt:lpstr>PowerPoint 演示文稿</vt:lpstr>
      <vt:lpstr>PowerPoint 演示文稿</vt:lpstr>
      <vt:lpstr>PowerPoint 演示文稿</vt:lpstr>
      <vt:lpstr>CTF中的ARM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IOT中的ARM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ARM程序的漏洞挖掘</dc:title>
  <dc:creator>Eack</dc:creator>
  <cp:lastModifiedBy>hear7v@126.com</cp:lastModifiedBy>
  <cp:revision>337</cp:revision>
  <dcterms:created xsi:type="dcterms:W3CDTF">2019-12-31T07:01:00Z</dcterms:created>
  <dcterms:modified xsi:type="dcterms:W3CDTF">2020-01-16T09:06:07Z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