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2"/>
  </p:notesMasterIdLst>
  <p:sldIdLst>
    <p:sldId id="256" r:id="rId5"/>
    <p:sldId id="267" r:id="rId6"/>
    <p:sldId id="258" r:id="rId7"/>
    <p:sldId id="262" r:id="rId8"/>
    <p:sldId id="259" r:id="rId9"/>
    <p:sldId id="265" r:id="rId10"/>
    <p:sldId id="264" r:id="rId11"/>
    <p:sldId id="266" r:id="rId12"/>
    <p:sldId id="260" r:id="rId13"/>
    <p:sldId id="263" r:id="rId14"/>
    <p:sldId id="269" r:id="rId15"/>
    <p:sldId id="274" r:id="rId16"/>
    <p:sldId id="261" r:id="rId17"/>
    <p:sldId id="270" r:id="rId18"/>
    <p:sldId id="273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65"/>
            <p14:sldId id="264"/>
            <p14:sldId id="266"/>
          </p14:sldIdLst>
        </p14:section>
        <p14:section name="Algortihm" id="{49C9509F-5D63-4684-A812-16C034F1545C}">
          <p14:sldIdLst>
            <p14:sldId id="260"/>
            <p14:sldId id="263"/>
            <p14:sldId id="269"/>
            <p14:sldId id="274"/>
          </p14:sldIdLst>
        </p14:section>
        <p14:section name="Procedure" id="{128E0E20-0C0B-4820-8B11-63DFF24C021F}">
          <p14:sldIdLst>
            <p14:sldId id="261"/>
            <p14:sldId id="270"/>
            <p14:sldId id="273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5346"/>
    <a:srgbClr val="C0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17" autoAdjust="0"/>
  </p:normalViewPr>
  <p:slideViewPr>
    <p:cSldViewPr snapToGrid="0">
      <p:cViewPr varScale="1">
        <p:scale>
          <a:sx n="80" d="100"/>
          <a:sy n="80" d="100"/>
        </p:scale>
        <p:origin x="739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(2006). "Efficient Selectivity and Backup Operators in Monte-Carlo Tree Search".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 and Games, 5th International Conference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Exploitation: es werden suboptimale </a:t>
            </a:r>
            <a:r>
              <a:rPr lang="de-DE" dirty="0" err="1"/>
              <a:t>wege</a:t>
            </a:r>
            <a:r>
              <a:rPr lang="de-DE" dirty="0"/>
              <a:t> genommen, um zu sehen, ob es dort ein besseres </a:t>
            </a:r>
            <a:r>
              <a:rPr lang="de-DE" dirty="0" err="1"/>
              <a:t>ergebnis</a:t>
            </a:r>
            <a:r>
              <a:rPr lang="de-DE" dirty="0"/>
              <a:t> gibt!</a:t>
            </a:r>
          </a:p>
          <a:p>
            <a:r>
              <a:rPr lang="de-DE" dirty="0"/>
              <a:t>Bei </a:t>
            </a:r>
            <a:r>
              <a:rPr lang="de-DE" dirty="0" err="1"/>
              <a:t>mcts</a:t>
            </a:r>
            <a:r>
              <a:rPr lang="de-DE" dirty="0"/>
              <a:t> mithilfe der </a:t>
            </a:r>
            <a:r>
              <a:rPr lang="de-DE" dirty="0" err="1"/>
              <a:t>funktion</a:t>
            </a:r>
            <a:r>
              <a:rPr lang="de-DE" dirty="0"/>
              <a:t> um den höchsten </a:t>
            </a:r>
            <a:r>
              <a:rPr lang="de-DE" dirty="0" err="1"/>
              <a:t>wrt</a:t>
            </a:r>
            <a:r>
              <a:rPr lang="de-DE" dirty="0"/>
              <a:t> zu </a:t>
            </a:r>
            <a:r>
              <a:rPr lang="de-DE" dirty="0" err="1"/>
              <a:t>berechen</a:t>
            </a:r>
            <a:r>
              <a:rPr lang="de-DE" dirty="0"/>
              <a:t> (siehe </a:t>
            </a:r>
            <a:r>
              <a:rPr lang="de-DE" dirty="0" err="1"/>
              <a:t>youtube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)</a:t>
            </a:r>
          </a:p>
          <a:p>
            <a:r>
              <a:rPr lang="de-DE" dirty="0"/>
              <a:t>UCB1 = Upper </a:t>
            </a:r>
            <a:r>
              <a:rPr lang="de-DE" dirty="0" err="1"/>
              <a:t>Confident</a:t>
            </a:r>
            <a:r>
              <a:rPr lang="de-DE" dirty="0"/>
              <a:t> Bound | damit wird die </a:t>
            </a:r>
            <a:r>
              <a:rPr lang="de-DE" dirty="0" err="1"/>
              <a:t>anzahl</a:t>
            </a:r>
            <a:r>
              <a:rPr lang="de-DE" dirty="0"/>
              <a:t> der </a:t>
            </a:r>
            <a:r>
              <a:rPr lang="de-DE" dirty="0" err="1"/>
              <a:t>beusche</a:t>
            </a:r>
            <a:r>
              <a:rPr lang="de-DE" dirty="0"/>
              <a:t> bei einem knoten eingerechnet, sodass auch weniger erfolgsversprechende knoten eine </a:t>
            </a:r>
            <a:r>
              <a:rPr lang="de-DE" dirty="0" err="1"/>
              <a:t>chance</a:t>
            </a:r>
            <a:r>
              <a:rPr lang="de-DE" dirty="0"/>
              <a:t> haben! Darauf eingehen!</a:t>
            </a:r>
          </a:p>
          <a:p>
            <a:r>
              <a:rPr lang="de-DE" dirty="0" err="1"/>
              <a:t>Playout</a:t>
            </a:r>
            <a:r>
              <a:rPr lang="de-DE" dirty="0"/>
              <a:t> heißt auch oft Exploration</a:t>
            </a:r>
          </a:p>
          <a:p>
            <a:r>
              <a:rPr lang="de-DE" dirty="0" err="1"/>
              <a:t>Probabilities</a:t>
            </a:r>
            <a:r>
              <a:rPr lang="de-DE" dirty="0"/>
              <a:t> =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s an optimal </a:t>
            </a:r>
            <a:r>
              <a:rPr lang="de-DE" dirty="0" err="1"/>
              <a:t>action</a:t>
            </a:r>
            <a:r>
              <a:rPr lang="de-DE" dirty="0"/>
              <a:t> </a:t>
            </a:r>
          </a:p>
          <a:p>
            <a:r>
              <a:rPr lang="de-DE" dirty="0"/>
              <a:t>MCTS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V-network</a:t>
            </a:r>
          </a:p>
          <a:p>
            <a:r>
              <a:rPr lang="de-DE" dirty="0"/>
              <a:t>Model-</a:t>
            </a:r>
            <a:r>
              <a:rPr lang="de-DE" dirty="0" err="1"/>
              <a:t>dependent</a:t>
            </a:r>
            <a:r>
              <a:rPr lang="de-DE" dirty="0"/>
              <a:t>: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(all possible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huge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long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Model-</a:t>
            </a:r>
            <a:r>
              <a:rPr lang="de-DE" dirty="0" err="1">
                <a:sym typeface="Wingdings" panose="05000000000000000000" pitchFamily="2" charset="2"/>
              </a:rPr>
              <a:t>free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actual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experience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uses</a:t>
            </a:r>
            <a:r>
              <a:rPr lang="de-DE" dirty="0">
                <a:sym typeface="Wingdings" panose="05000000000000000000" pitchFamily="2" charset="2"/>
              </a:rPr>
              <a:t> temporal </a:t>
            </a:r>
            <a:r>
              <a:rPr lang="de-DE" dirty="0" err="1">
                <a:sym typeface="Wingdings" panose="05000000000000000000" pitchFamily="2" charset="2"/>
              </a:rPr>
              <a:t>difference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updated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TD-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04.06.2020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04.06.2020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04.06.2020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gif"/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Statistical Algorithm for selecting the most promising moves (for chess)</a:t>
            </a:r>
          </a:p>
          <a:p>
            <a:r>
              <a:rPr lang="en-US" dirty="0"/>
              <a:t>Described in 2006 by </a:t>
            </a:r>
            <a:r>
              <a:rPr lang="en-US" dirty="0" err="1"/>
              <a:t>Rémi</a:t>
            </a:r>
            <a:r>
              <a:rPr lang="en-US" dirty="0"/>
              <a:t> </a:t>
            </a:r>
            <a:r>
              <a:rPr lang="en-US" dirty="0" err="1"/>
              <a:t>Coulom</a:t>
            </a:r>
            <a:endParaRPr lang="en-US" dirty="0"/>
          </a:p>
          <a:p>
            <a:r>
              <a:rPr lang="en-US" dirty="0"/>
              <a:t>Used by various Ais, like </a:t>
            </a:r>
            <a:r>
              <a:rPr lang="en-US" dirty="0" err="1"/>
              <a:t>AlphaZero</a:t>
            </a:r>
            <a:r>
              <a:rPr lang="en-US" dirty="0"/>
              <a:t> or </a:t>
            </a:r>
            <a:r>
              <a:rPr lang="en-US" dirty="0" err="1"/>
              <a:t>MuZero</a:t>
            </a:r>
            <a:r>
              <a:rPr lang="en-US" dirty="0"/>
              <a:t> (by </a:t>
            </a:r>
            <a:r>
              <a:rPr lang="en-US" dirty="0" err="1"/>
              <a:t>Deepmind</a:t>
            </a:r>
            <a:r>
              <a:rPr lang="en-US" dirty="0"/>
              <a:t>)</a:t>
            </a:r>
          </a:p>
          <a:p>
            <a:r>
              <a:rPr lang="en-US" dirty="0"/>
              <a:t>Improved Efficiency above (true) Tree Search (Brute Force)</a:t>
            </a:r>
          </a:p>
          <a:p>
            <a:r>
              <a:rPr lang="en-US" dirty="0"/>
              <a:t>Prevents a large Exploration to Exploitation Trade off! </a:t>
            </a:r>
          </a:p>
          <a:p>
            <a:endParaRPr lang="en-US" dirty="0"/>
          </a:p>
          <a:p>
            <a:r>
              <a:rPr lang="en-US" dirty="0"/>
              <a:t>Used to find optimal moves</a:t>
            </a:r>
            <a:endParaRPr lang="de-DE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41" name="Inhaltsplatzhalter 4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80DF2EC-A5EF-4552-9D91-EB28DB0EA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53544"/>
            <a:ext cx="5181600" cy="2095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/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/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/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/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/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/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/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29D658-647C-4D67-8897-E9D79BBA4615}"/>
              </a:ext>
            </a:extLst>
          </p:cNvPr>
          <p:cNvGrpSpPr/>
          <p:nvPr/>
        </p:nvGrpSpPr>
        <p:grpSpPr>
          <a:xfrm>
            <a:off x="1557618" y="1457469"/>
            <a:ext cx="8599394" cy="927558"/>
            <a:chOff x="1557618" y="1457469"/>
            <a:chExt cx="8599394" cy="927558"/>
          </a:xfrm>
        </p:grpSpPr>
        <p:sp>
          <p:nvSpPr>
            <p:cNvPr id="7" name="Sprechblase: rechteckig 6">
              <a:extLst>
                <a:ext uri="{FF2B5EF4-FFF2-40B4-BE49-F238E27FC236}">
                  <a16:creationId xmlns:a16="http://schemas.microsoft.com/office/drawing/2014/main" id="{6700D136-D8CC-4E85-B91F-E1A46E613E93}"/>
                </a:ext>
              </a:extLst>
            </p:cNvPr>
            <p:cNvSpPr/>
            <p:nvPr/>
          </p:nvSpPr>
          <p:spPr>
            <a:xfrm>
              <a:off x="1557618" y="1457470"/>
              <a:ext cx="2055158" cy="927557"/>
            </a:xfrm>
            <a:prstGeom prst="wedgeRectCallout">
              <a:avLst>
                <a:gd name="adj1" fmla="val 65099"/>
                <a:gd name="adj2" fmla="val 1349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Choose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child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node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with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highest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value</a:t>
              </a:r>
              <a:r>
                <a:rPr lang="de-DE" dirty="0">
                  <a:solidFill>
                    <a:schemeClr val="tx1"/>
                  </a:solidFill>
                </a:rPr>
                <a:t> (UCB1-Algorithm)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/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𝑈𝐶𝐵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acc>
                        <m:accPr>
                          <m:chr m:val="̅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a14:m>
                  <a:r>
                    <a:rPr lang="de-DE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/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den>
                            </m:f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𝐸𝑥𝑝𝑙𝑜𝑟𝑎𝑡𝑖𝑜𝑛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𝑠𝑡𝑎𝑡𝑖𝑐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51" name="Gruppieren 6150">
            <a:extLst>
              <a:ext uri="{FF2B5EF4-FFF2-40B4-BE49-F238E27FC236}">
                <a16:creationId xmlns:a16="http://schemas.microsoft.com/office/drawing/2014/main" id="{516EAF6D-09AD-4660-A5C2-6DE530294838}"/>
              </a:ext>
            </a:extLst>
          </p:cNvPr>
          <p:cNvGrpSpPr/>
          <p:nvPr/>
        </p:nvGrpSpPr>
        <p:grpSpPr>
          <a:xfrm>
            <a:off x="122166" y="1457469"/>
            <a:ext cx="8052258" cy="4582267"/>
            <a:chOff x="122166" y="1457469"/>
            <a:chExt cx="8052258" cy="4582267"/>
          </a:xfrm>
        </p:grpSpPr>
        <p:grpSp>
          <p:nvGrpSpPr>
            <p:cNvPr id="6149" name="Gruppieren 6148">
              <a:extLst>
                <a:ext uri="{FF2B5EF4-FFF2-40B4-BE49-F238E27FC236}">
                  <a16:creationId xmlns:a16="http://schemas.microsoft.com/office/drawing/2014/main" id="{904EA76A-BA0F-4973-A807-F6CFF96D08EE}"/>
                </a:ext>
              </a:extLst>
            </p:cNvPr>
            <p:cNvGrpSpPr/>
            <p:nvPr/>
          </p:nvGrpSpPr>
          <p:grpSpPr>
            <a:xfrm>
              <a:off x="122166" y="1457469"/>
              <a:ext cx="4533900" cy="4582267"/>
              <a:chOff x="7388132" y="2139208"/>
              <a:chExt cx="4533900" cy="4582267"/>
            </a:xfrm>
          </p:grpSpPr>
          <p:grpSp>
            <p:nvGrpSpPr>
              <p:cNvPr id="6148" name="Gruppieren 6147">
                <a:extLst>
                  <a:ext uri="{FF2B5EF4-FFF2-40B4-BE49-F238E27FC236}">
                    <a16:creationId xmlns:a16="http://schemas.microsoft.com/office/drawing/2014/main" id="{07F82FC4-27E9-447A-9728-8B8AD7F0E321}"/>
                  </a:ext>
                </a:extLst>
              </p:cNvPr>
              <p:cNvGrpSpPr/>
              <p:nvPr/>
            </p:nvGrpSpPr>
            <p:grpSpPr>
              <a:xfrm>
                <a:off x="7388132" y="2139208"/>
                <a:ext cx="4533900" cy="4582267"/>
                <a:chOff x="499710" y="1890785"/>
                <a:chExt cx="4533900" cy="4582267"/>
              </a:xfrm>
            </p:grpSpPr>
            <p:pic>
              <p:nvPicPr>
                <p:cNvPr id="45" name="Grafik 44" descr="Ein Bild, das Objekt, Mann enthält.&#10;&#10;Automatisch generierte Beschreibung">
                  <a:extLst>
                    <a:ext uri="{FF2B5EF4-FFF2-40B4-BE49-F238E27FC236}">
                      <a16:creationId xmlns:a16="http://schemas.microsoft.com/office/drawing/2014/main" id="{97497C83-75B2-43B8-99D7-CF67A371F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10" y="1890785"/>
                  <a:ext cx="4533900" cy="4533900"/>
                </a:xfrm>
                <a:prstGeom prst="rect">
                  <a:avLst/>
                </a:prstGeom>
              </p:spPr>
            </p:pic>
            <p:cxnSp>
              <p:nvCxnSpPr>
                <p:cNvPr id="47" name="Gerade Verbindung mit Pfeil 46">
                  <a:extLst>
                    <a:ext uri="{FF2B5EF4-FFF2-40B4-BE49-F238E27FC236}">
                      <a16:creationId xmlns:a16="http://schemas.microsoft.com/office/drawing/2014/main" id="{5363A30C-D546-4E1A-BEA2-27BAD4740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5097" y="3927646"/>
                  <a:ext cx="474465" cy="450769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mit Pfeil 52">
                  <a:extLst>
                    <a:ext uri="{FF2B5EF4-FFF2-40B4-BE49-F238E27FC236}">
                      <a16:creationId xmlns:a16="http://schemas.microsoft.com/office/drawing/2014/main" id="{C7586B26-271E-4E99-95DF-57685986C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51233" y="401681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44" name="Rechteck 6143">
                  <a:extLst>
                    <a:ext uri="{FF2B5EF4-FFF2-40B4-BE49-F238E27FC236}">
                      <a16:creationId xmlns:a16="http://schemas.microsoft.com/office/drawing/2014/main" id="{85060122-26D8-4987-840B-02F7431FFD57}"/>
                    </a:ext>
                  </a:extLst>
                </p:cNvPr>
                <p:cNvSpPr/>
                <p:nvPr/>
              </p:nvSpPr>
              <p:spPr>
                <a:xfrm>
                  <a:off x="1648947" y="520987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D4AEF7B9-36F1-4346-98B0-8D2CE82CFB1D}"/>
                    </a:ext>
                  </a:extLst>
                </p:cNvPr>
                <p:cNvSpPr/>
                <p:nvPr/>
              </p:nvSpPr>
              <p:spPr>
                <a:xfrm>
                  <a:off x="1663475" y="582144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3BE2FC06-9690-41AD-B900-A65A9B7F109D}"/>
                    </a:ext>
                  </a:extLst>
                </p:cNvPr>
                <p:cNvSpPr/>
                <p:nvPr/>
              </p:nvSpPr>
              <p:spPr>
                <a:xfrm>
                  <a:off x="2185153" y="5209871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8C651B-1292-46BF-9812-C8722AC045E3}"/>
                    </a:ext>
                  </a:extLst>
                </p:cNvPr>
                <p:cNvSpPr/>
                <p:nvPr/>
              </p:nvSpPr>
              <p:spPr>
                <a:xfrm>
                  <a:off x="2802832" y="5883746"/>
                  <a:ext cx="512080" cy="589306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AAA71FD4-5FFA-44B9-BE40-353504FEBCF0}"/>
                    </a:ext>
                  </a:extLst>
                </p:cNvPr>
                <p:cNvSpPr/>
                <p:nvPr/>
              </p:nvSpPr>
              <p:spPr>
                <a:xfrm>
                  <a:off x="3941419" y="3617591"/>
                  <a:ext cx="474449" cy="516753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0" name="Gerade Verbindung mit Pfeil 49">
                  <a:extLst>
                    <a:ext uri="{FF2B5EF4-FFF2-40B4-BE49-F238E27FC236}">
                      <a16:creationId xmlns:a16="http://schemas.microsoft.com/office/drawing/2014/main" id="{0E8C0BE8-F061-4096-B9FD-32FFF378F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9562" y="4042727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>
                  <a:extLst>
                    <a:ext uri="{FF2B5EF4-FFF2-40B4-BE49-F238E27FC236}">
                      <a16:creationId xmlns:a16="http://schemas.microsoft.com/office/drawing/2014/main" id="{FC543DC3-64EE-464C-B87A-550FBB79D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2126" y="573805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54">
                  <a:extLst>
                    <a:ext uri="{FF2B5EF4-FFF2-40B4-BE49-F238E27FC236}">
                      <a16:creationId xmlns:a16="http://schemas.microsoft.com/office/drawing/2014/main" id="{0A96A277-6982-4411-A952-D99AE624C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2126" y="6093832"/>
                  <a:ext cx="364253" cy="0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>
                  <a:extLst>
                    <a:ext uri="{FF2B5EF4-FFF2-40B4-BE49-F238E27FC236}">
                      <a16:creationId xmlns:a16="http://schemas.microsoft.com/office/drawing/2014/main" id="{5A04E323-04A0-4BD2-9518-12E2A2062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97741" y="5738059"/>
                  <a:ext cx="38539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mit Pfeil 61">
                  <a:extLst>
                    <a:ext uri="{FF2B5EF4-FFF2-40B4-BE49-F238E27FC236}">
                      <a16:creationId xmlns:a16="http://schemas.microsoft.com/office/drawing/2014/main" id="{28AACFEF-E14B-4C53-A6B6-338E0B6A0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3132" y="5800975"/>
                  <a:ext cx="403379" cy="292857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EAAA3FC7-DAB5-47DB-8FA2-9855ED0ED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8750" y="6364518"/>
                <a:ext cx="394385" cy="0"/>
              </a:xfrm>
              <a:prstGeom prst="straightConnector1">
                <a:avLst/>
              </a:prstGeom>
              <a:ln w="57150">
                <a:solidFill>
                  <a:srgbClr val="7353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50" name="Sprechblase: rechteckig 6149">
              <a:extLst>
                <a:ext uri="{FF2B5EF4-FFF2-40B4-BE49-F238E27FC236}">
                  <a16:creationId xmlns:a16="http://schemas.microsoft.com/office/drawing/2014/main" id="{DFE5F1BC-5B06-4954-B93A-C609121AB22F}"/>
                </a:ext>
              </a:extLst>
            </p:cNvPr>
            <p:cNvSpPr/>
            <p:nvPr/>
          </p:nvSpPr>
          <p:spPr>
            <a:xfrm>
              <a:off x="4656066" y="5400531"/>
              <a:ext cx="3518358" cy="570966"/>
            </a:xfrm>
            <a:prstGeom prst="wedgeRectCallout">
              <a:avLst>
                <a:gd name="adj1" fmla="val -22723"/>
                <a:gd name="adj2" fmla="val -4001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One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new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node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per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action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(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here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14)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52" name="Sprechblase: rechteckig 6151">
            <a:extLst>
              <a:ext uri="{FF2B5EF4-FFF2-40B4-BE49-F238E27FC236}">
                <a16:creationId xmlns:a16="http://schemas.microsoft.com/office/drawing/2014/main" id="{3502F170-4AD8-4A9B-BB20-7FA16A07DBFA}"/>
              </a:ext>
            </a:extLst>
          </p:cNvPr>
          <p:cNvSpPr/>
          <p:nvPr/>
        </p:nvSpPr>
        <p:spPr>
          <a:xfrm>
            <a:off x="6884894" y="1457469"/>
            <a:ext cx="3908612" cy="927558"/>
          </a:xfrm>
          <a:prstGeom prst="wedgeRectCallout">
            <a:avLst>
              <a:gd name="adj1" fmla="val -57760"/>
              <a:gd name="adj2" fmla="val 140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Also </a:t>
            </a:r>
            <a:r>
              <a:rPr lang="de-DE" dirty="0" err="1">
                <a:solidFill>
                  <a:schemeClr val="tx1"/>
                </a:solidFill>
              </a:rPr>
              <a:t>called</a:t>
            </a:r>
            <a:r>
              <a:rPr lang="de-DE" dirty="0">
                <a:solidFill>
                  <a:schemeClr val="tx1"/>
                </a:solidFill>
              </a:rPr>
              <a:t> Rollout</a:t>
            </a:r>
          </a:p>
        </p:txBody>
      </p:sp>
      <p:sp>
        <p:nvSpPr>
          <p:cNvPr id="6154" name="Sprechblase: rechteckig 6153">
            <a:extLst>
              <a:ext uri="{FF2B5EF4-FFF2-40B4-BE49-F238E27FC236}">
                <a16:creationId xmlns:a16="http://schemas.microsoft.com/office/drawing/2014/main" id="{DDED01F1-57C1-4217-B4A3-D8B901121719}"/>
              </a:ext>
            </a:extLst>
          </p:cNvPr>
          <p:cNvSpPr/>
          <p:nvPr/>
        </p:nvSpPr>
        <p:spPr>
          <a:xfrm>
            <a:off x="9143999" y="3958948"/>
            <a:ext cx="2720651" cy="1669193"/>
          </a:xfrm>
          <a:prstGeom prst="wedgeRectCallout">
            <a:avLst>
              <a:gd name="adj1" fmla="val -67744"/>
              <a:gd name="adj2" fmla="val -88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After X </a:t>
            </a:r>
            <a:r>
              <a:rPr lang="de-DE" dirty="0" err="1">
                <a:solidFill>
                  <a:schemeClr val="tx1"/>
                </a:solidFill>
              </a:rPr>
              <a:t>times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Return </a:t>
            </a:r>
            <a:r>
              <a:rPr lang="de-DE" dirty="0" err="1">
                <a:solidFill>
                  <a:schemeClr val="tx1"/>
                </a:solidFill>
              </a:rPr>
              <a:t>moves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probabilities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V-Learning (V-Network)  | Temporal </a:t>
            </a:r>
            <a:r>
              <a:rPr lang="de-DE" sz="3600" dirty="0" err="1"/>
              <a:t>Difference</a:t>
            </a:r>
            <a:r>
              <a:rPr lang="de-DE" sz="3600" dirty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sz="2000" dirty="0"/>
                  <a:t>V = Value</a:t>
                </a:r>
                <a:endParaRPr lang="de-DE" sz="1600" dirty="0"/>
              </a:p>
              <a:p>
                <a:r>
                  <a:rPr lang="de-DE" sz="2000" dirty="0"/>
                  <a:t>V-Network </a:t>
                </a:r>
              </a:p>
              <a:p>
                <a:pPr lvl="1"/>
                <a:r>
                  <a:rPr lang="de-DE" sz="1200" dirty="0" err="1"/>
                  <a:t>Neural</a:t>
                </a:r>
                <a:r>
                  <a:rPr lang="de-DE" sz="1200" dirty="0"/>
                  <a:t> Network (Chess </a:t>
                </a:r>
                <a:r>
                  <a:rPr lang="de-DE" sz="1200" dirty="0" err="1"/>
                  <a:t>agent</a:t>
                </a:r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dirty="0" err="1"/>
                  <a:t>Should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output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policy</a:t>
                </a:r>
                <a:r>
                  <a:rPr lang="de-DE" sz="1200" dirty="0"/>
                  <a:t> </a:t>
                </a:r>
                <a:r>
                  <a:rPr lang="el-GR" sz="1200" dirty="0"/>
                  <a:t>π</a:t>
                </a:r>
                <a:r>
                  <a:rPr lang="de-DE" sz="1200" dirty="0"/>
                  <a:t> (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game)</a:t>
                </a:r>
              </a:p>
              <a:p>
                <a:r>
                  <a:rPr lang="de-DE" sz="2400" dirty="0"/>
                  <a:t>Temporal </a:t>
                </a:r>
                <a:r>
                  <a:rPr lang="de-DE" sz="2400" dirty="0" err="1"/>
                  <a:t>Difference</a:t>
                </a:r>
                <a:r>
                  <a:rPr lang="de-DE" sz="2400" dirty="0"/>
                  <a:t> Learning</a:t>
                </a:r>
              </a:p>
              <a:p>
                <a:pPr lvl="1"/>
                <a:r>
                  <a:rPr lang="de-DE" sz="2000" dirty="0"/>
                  <a:t>Model-Free Reinforcement Learning </a:t>
                </a:r>
                <a:r>
                  <a:rPr lang="de-DE" sz="2000" dirty="0" err="1"/>
                  <a:t>Algorithm</a:t>
                </a:r>
                <a:endParaRPr lang="de-DE" sz="2000" dirty="0"/>
              </a:p>
              <a:p>
                <a:pPr lvl="2"/>
                <a:r>
                  <a:rPr lang="de-DE" sz="1600" dirty="0" err="1"/>
                  <a:t>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experience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incomplete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episodes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600" dirty="0"/>
                  <a:t> = Learning Rate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1600" dirty="0"/>
                  <a:t> [0,1]</a:t>
                </a:r>
              </a:p>
              <a:p>
                <a:pPr lvl="1"/>
                <a:r>
                  <a:rPr lang="de-DE" sz="2000" dirty="0" err="1"/>
                  <a:t>Simplest</a:t>
                </a:r>
                <a:r>
                  <a:rPr lang="de-DE" sz="2000" dirty="0"/>
                  <a:t> TD-</a:t>
                </a:r>
                <a:r>
                  <a:rPr lang="de-DE" sz="2000" dirty="0" err="1"/>
                  <a:t>Algorithm</a:t>
                </a:r>
                <a:r>
                  <a:rPr lang="de-DE" sz="2000" dirty="0"/>
                  <a:t> (TD(0))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Estimated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16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>
                    <a:ea typeface="Cambria Math" panose="02040503050406030204" pitchFamily="18" charset="0"/>
                  </a:rPr>
                  <a:t> = </a:t>
                </a:r>
                <a:r>
                  <a:rPr lang="de-DE" sz="1400" dirty="0" err="1">
                    <a:ea typeface="Cambria Math" panose="02040503050406030204" pitchFamily="18" charset="0"/>
                  </a:rPr>
                  <a:t>Reward</a:t>
                </a:r>
                <a:endParaRPr lang="de-DE" sz="140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de-DE" sz="2000" dirty="0"/>
                  <a:t> = </a:t>
                </a:r>
                <a:r>
                  <a:rPr lang="de-DE" sz="2000" dirty="0" err="1"/>
                  <a:t>discount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factor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[0,1]</a:t>
                </a:r>
              </a:p>
              <a:p>
                <a:pPr lvl="3"/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3"/>
                <a:stretch>
                  <a:fillRect l="-783" t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/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Target</a:t>
                </a:r>
              </a:p>
              <a:p>
                <a:pPr algn="ctr"/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</a:t>
                </a:r>
                <a:r>
                  <a:rPr lang="de-DE" dirty="0" err="1">
                    <a:solidFill>
                      <a:schemeClr val="tx1"/>
                    </a:solidFill>
                  </a:rPr>
                  <a:t>error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3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C0CA9-B987-4F66-906C-A1BFE2B6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Evaluation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Algortihm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CA38F-85E0-4331-BDDF-DE6EBA8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D627F-F806-4E8C-A810-A3FBD18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>
            <a:off x="5633483" y="1859309"/>
            <a:ext cx="925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/>
              <a:t>Table of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Main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79694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Create an powerful AI,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capable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beat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chessplayers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world</a:t>
            </a:r>
            <a:endParaRPr lang="de-DE" sz="2000" dirty="0"/>
          </a:p>
          <a:p>
            <a:r>
              <a:rPr lang="de-DE" sz="2000" dirty="0" err="1"/>
              <a:t>Provide</a:t>
            </a:r>
            <a:r>
              <a:rPr lang="de-DE" sz="2000" dirty="0"/>
              <a:t> a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r>
              <a:rPr lang="de-DE" sz="2000" dirty="0"/>
              <a:t> a strong </a:t>
            </a:r>
            <a:r>
              <a:rPr lang="de-DE" sz="2000" dirty="0" err="1"/>
              <a:t>opponent</a:t>
            </a:r>
            <a:endParaRPr lang="de-DE" sz="2000" dirty="0"/>
          </a:p>
          <a:p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„real“ </a:t>
            </a:r>
            <a:r>
              <a:rPr lang="de-DE" sz="2000" dirty="0" err="1"/>
              <a:t>chessplayers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opportunity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step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gametactics</a:t>
            </a:r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err="1"/>
              <a:t>Stockfish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 source chess engine</a:t>
            </a:r>
          </a:p>
          <a:p>
            <a:r>
              <a:rPr lang="en-US" sz="2400" dirty="0"/>
              <a:t>Known as the / one of the most powerful chess engines </a:t>
            </a:r>
          </a:p>
          <a:p>
            <a:pPr lvl="1"/>
            <a:r>
              <a:rPr lang="en-US" dirty="0"/>
              <a:t>which does no rely on AI to predict moves.</a:t>
            </a:r>
          </a:p>
          <a:p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DeepMind - </a:t>
            </a:r>
            <a:r>
              <a:rPr lang="de-DE" dirty="0" err="1"/>
              <a:t>AlphaZero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Deepmind</a:t>
            </a:r>
            <a:r>
              <a:rPr lang="de-DE" sz="2400" dirty="0"/>
              <a:t> </a:t>
            </a:r>
            <a:r>
              <a:rPr lang="de-DE" sz="2400" dirty="0" err="1"/>
              <a:t>belpngs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google</a:t>
            </a:r>
            <a:endParaRPr lang="de-DE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C229D-49B8-4B80-AD6A-9FF12701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 err="1"/>
              <a:t>Deepmind</a:t>
            </a:r>
            <a:r>
              <a:rPr lang="de-DE" dirty="0"/>
              <a:t> – AlphaGo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F9E9C-05BE-4246-8514-F002AF38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A </a:t>
            </a: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step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Deepmind</a:t>
            </a:r>
            <a:r>
              <a:rPr lang="de-DE" sz="2400" dirty="0"/>
              <a:t> was </a:t>
            </a:r>
            <a:r>
              <a:rPr lang="de-DE" sz="2400" dirty="0" err="1"/>
              <a:t>the</a:t>
            </a:r>
            <a:r>
              <a:rPr lang="de-DE" sz="2400" dirty="0"/>
              <a:t> game „GO“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lot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</a:t>
            </a:r>
            <a:r>
              <a:rPr lang="de-DE" sz="2400" dirty="0" err="1"/>
              <a:t>chess</a:t>
            </a:r>
            <a:endParaRPr lang="de-DE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E6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8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epMind AlphaGo Logo&quot; Spiral Notebook by James9834 | Redbubble">
            <a:extLst>
              <a:ext uri="{FF2B5EF4-FFF2-40B4-BE49-F238E27FC236}">
                <a16:creationId xmlns:a16="http://schemas.microsoft.com/office/drawing/2014/main" id="{173C29E5-D106-4EB3-B43F-5A2695785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55E8B-3A68-4FA6-B50A-194FDEC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8C196F-57CA-4A27-A0C5-E15A158BF523}">
  <ds:schemaRefs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Breitbild</PresentationFormat>
  <Paragraphs>104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Chessmaster</vt:lpstr>
      <vt:lpstr>Table of Content</vt:lpstr>
      <vt:lpstr>Motivation</vt:lpstr>
      <vt:lpstr>Main Goal</vt:lpstr>
      <vt:lpstr>State of the Art</vt:lpstr>
      <vt:lpstr>Stockfish</vt:lpstr>
      <vt:lpstr>DeepMind - AlphaZero</vt:lpstr>
      <vt:lpstr>Deepmind – AlphaGo</vt:lpstr>
      <vt:lpstr>Algortihm explained</vt:lpstr>
      <vt:lpstr>Monte Carlo Tree Search</vt:lpstr>
      <vt:lpstr>Monte Carlo Tree Search </vt:lpstr>
      <vt:lpstr>V-Learning (V-Network)  | Temporal Difference Learning</vt:lpstr>
      <vt:lpstr>Procedure</vt:lpstr>
      <vt:lpstr>Next Steps</vt:lpstr>
      <vt:lpstr>Evaluation of Algortihm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Jan Brebeck</cp:lastModifiedBy>
  <cp:revision>18</cp:revision>
  <dcterms:created xsi:type="dcterms:W3CDTF">2020-06-01T07:49:07Z</dcterms:created>
  <dcterms:modified xsi:type="dcterms:W3CDTF">2020-06-04T07:55:09Z</dcterms:modified>
</cp:coreProperties>
</file>