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4"/>
  </p:sldMasterIdLst>
  <p:notesMasterIdLst>
    <p:notesMasterId r:id="rId22"/>
  </p:notesMasterIdLst>
  <p:sldIdLst>
    <p:sldId id="256" r:id="rId5"/>
    <p:sldId id="267" r:id="rId6"/>
    <p:sldId id="258" r:id="rId7"/>
    <p:sldId id="262" r:id="rId8"/>
    <p:sldId id="259" r:id="rId9"/>
    <p:sldId id="275" r:id="rId10"/>
    <p:sldId id="265" r:id="rId11"/>
    <p:sldId id="264" r:id="rId12"/>
    <p:sldId id="260" r:id="rId13"/>
    <p:sldId id="263" r:id="rId14"/>
    <p:sldId id="269" r:id="rId15"/>
    <p:sldId id="274" r:id="rId16"/>
    <p:sldId id="261" r:id="rId17"/>
    <p:sldId id="270" r:id="rId18"/>
    <p:sldId id="273" r:id="rId19"/>
    <p:sldId id="272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15E0E3E4-1B48-43F2-8791-09A2D4C2FC9E}">
          <p14:sldIdLst>
            <p14:sldId id="256"/>
            <p14:sldId id="267"/>
          </p14:sldIdLst>
        </p14:section>
        <p14:section name="Motivation" id="{F974A243-E6A0-46C9-88B4-A5B3BBAD436E}">
          <p14:sldIdLst>
            <p14:sldId id="258"/>
            <p14:sldId id="262"/>
          </p14:sldIdLst>
        </p14:section>
        <p14:section name="State of the Art" id="{94456F12-F98C-4B4F-B691-44AC85B61CE8}">
          <p14:sldIdLst>
            <p14:sldId id="259"/>
            <p14:sldId id="275"/>
            <p14:sldId id="265"/>
            <p14:sldId id="264"/>
          </p14:sldIdLst>
        </p14:section>
        <p14:section name="Algortihm" id="{49C9509F-5D63-4684-A812-16C034F1545C}">
          <p14:sldIdLst>
            <p14:sldId id="260"/>
            <p14:sldId id="263"/>
            <p14:sldId id="269"/>
            <p14:sldId id="274"/>
          </p14:sldIdLst>
        </p14:section>
        <p14:section name="Procedure" id="{128E0E20-0C0B-4820-8B11-63DFF24C021F}">
          <p14:sldIdLst>
            <p14:sldId id="261"/>
            <p14:sldId id="270"/>
            <p14:sldId id="273"/>
          </p14:sldIdLst>
        </p14:section>
        <p14:section name="The End" id="{6C69CB28-6A81-4AC7-85DC-FB77774593A8}">
          <p14:sldIdLst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5346"/>
    <a:srgbClr val="C0F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72571-CA59-49DD-81C7-EA4CEA10182A}" v="3" dt="2020-06-04T10:25:05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544" autoAdjust="0"/>
  </p:normalViewPr>
  <p:slideViewPr>
    <p:cSldViewPr snapToGrid="0">
      <p:cViewPr varScale="1">
        <p:scale>
          <a:sx n="96" d="100"/>
          <a:sy n="96" d="100"/>
        </p:scale>
        <p:origin x="101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sten Hilbradt" userId="b76ca37a-0758-4f71-aeb6-b277b8bbbfdd" providerId="ADAL" clId="{24072571-CA59-49DD-81C7-EA4CEA10182A}"/>
    <pc:docChg chg="undo custSel modSld">
      <pc:chgData name="Thorsten Hilbradt" userId="b76ca37a-0758-4f71-aeb6-b277b8bbbfdd" providerId="ADAL" clId="{24072571-CA59-49DD-81C7-EA4CEA10182A}" dt="2020-06-04T10:53:33.198" v="60" actId="1076"/>
      <pc:docMkLst>
        <pc:docMk/>
      </pc:docMkLst>
      <pc:sldChg chg="modSp">
        <pc:chgData name="Thorsten Hilbradt" userId="b76ca37a-0758-4f71-aeb6-b277b8bbbfdd" providerId="ADAL" clId="{24072571-CA59-49DD-81C7-EA4CEA10182A}" dt="2020-06-04T10:40:18.330" v="42" actId="1076"/>
        <pc:sldMkLst>
          <pc:docMk/>
          <pc:sldMk cId="733108152" sldId="262"/>
        </pc:sldMkLst>
        <pc:spChg chg="mod">
          <ac:chgData name="Thorsten Hilbradt" userId="b76ca37a-0758-4f71-aeb6-b277b8bbbfdd" providerId="ADAL" clId="{24072571-CA59-49DD-81C7-EA4CEA10182A}" dt="2020-06-04T10:40:18.330" v="42" actId="1076"/>
          <ac:spMkLst>
            <pc:docMk/>
            <pc:sldMk cId="733108152" sldId="262"/>
            <ac:spMk id="3" creationId="{3751EFFD-586A-4666-AF00-AFCBE7F6BF61}"/>
          </ac:spMkLst>
        </pc:spChg>
      </pc:sldChg>
      <pc:sldChg chg="modSp">
        <pc:chgData name="Thorsten Hilbradt" userId="b76ca37a-0758-4f71-aeb6-b277b8bbbfdd" providerId="ADAL" clId="{24072571-CA59-49DD-81C7-EA4CEA10182A}" dt="2020-06-04T10:44:48.855" v="50" actId="20577"/>
        <pc:sldMkLst>
          <pc:docMk/>
          <pc:sldMk cId="3503204803" sldId="263"/>
        </pc:sldMkLst>
        <pc:spChg chg="mod">
          <ac:chgData name="Thorsten Hilbradt" userId="b76ca37a-0758-4f71-aeb6-b277b8bbbfdd" providerId="ADAL" clId="{24072571-CA59-49DD-81C7-EA4CEA10182A}" dt="2020-06-04T10:44:48.855" v="50" actId="20577"/>
          <ac:spMkLst>
            <pc:docMk/>
            <pc:sldMk cId="3503204803" sldId="263"/>
            <ac:spMk id="3" creationId="{0368D168-01DD-4E98-AB1D-2C5EF2677C34}"/>
          </ac:spMkLst>
        </pc:spChg>
      </pc:sldChg>
      <pc:sldChg chg="modSp">
        <pc:chgData name="Thorsten Hilbradt" userId="b76ca37a-0758-4f71-aeb6-b277b8bbbfdd" providerId="ADAL" clId="{24072571-CA59-49DD-81C7-EA4CEA10182A}" dt="2020-06-04T10:27:54.733" v="7" actId="403"/>
        <pc:sldMkLst>
          <pc:docMk/>
          <pc:sldMk cId="3705508391" sldId="264"/>
        </pc:sldMkLst>
        <pc:spChg chg="mod">
          <ac:chgData name="Thorsten Hilbradt" userId="b76ca37a-0758-4f71-aeb6-b277b8bbbfdd" providerId="ADAL" clId="{24072571-CA59-49DD-81C7-EA4CEA10182A}" dt="2020-06-04T10:27:54.733" v="7" actId="403"/>
          <ac:spMkLst>
            <pc:docMk/>
            <pc:sldMk cId="3705508391" sldId="264"/>
            <ac:spMk id="2" creationId="{D876FA07-50C3-4ACA-8688-56A99B65C35B}"/>
          </ac:spMkLst>
        </pc:spChg>
      </pc:sldChg>
      <pc:sldChg chg="modSp">
        <pc:chgData name="Thorsten Hilbradt" userId="b76ca37a-0758-4f71-aeb6-b277b8bbbfdd" providerId="ADAL" clId="{24072571-CA59-49DD-81C7-EA4CEA10182A}" dt="2020-06-04T10:27:50.250" v="3" actId="404"/>
        <pc:sldMkLst>
          <pc:docMk/>
          <pc:sldMk cId="405527029" sldId="265"/>
        </pc:sldMkLst>
        <pc:spChg chg="mod">
          <ac:chgData name="Thorsten Hilbradt" userId="b76ca37a-0758-4f71-aeb6-b277b8bbbfdd" providerId="ADAL" clId="{24072571-CA59-49DD-81C7-EA4CEA10182A}" dt="2020-06-04T10:27:50.250" v="3" actId="404"/>
          <ac:spMkLst>
            <pc:docMk/>
            <pc:sldMk cId="405527029" sldId="265"/>
            <ac:spMk id="2" creationId="{34DB7194-E807-46D7-80E2-BFE3EF21DDC4}"/>
          </ac:spMkLst>
        </pc:spChg>
      </pc:sldChg>
      <pc:sldChg chg="modSp">
        <pc:chgData name="Thorsten Hilbradt" userId="b76ca37a-0758-4f71-aeb6-b277b8bbbfdd" providerId="ADAL" clId="{24072571-CA59-49DD-81C7-EA4CEA10182A}" dt="2020-06-04T10:53:33.198" v="60" actId="1076"/>
        <pc:sldMkLst>
          <pc:docMk/>
          <pc:sldMk cId="3860202698" sldId="271"/>
        </pc:sldMkLst>
        <pc:spChg chg="mod">
          <ac:chgData name="Thorsten Hilbradt" userId="b76ca37a-0758-4f71-aeb6-b277b8bbbfdd" providerId="ADAL" clId="{24072571-CA59-49DD-81C7-EA4CEA10182A}" dt="2020-06-04T10:53:33.198" v="60" actId="1076"/>
          <ac:spMkLst>
            <pc:docMk/>
            <pc:sldMk cId="3860202698" sldId="271"/>
            <ac:spMk id="3" creationId="{23044B2E-58F0-4039-8E9D-B10FC5A59DB5}"/>
          </ac:spMkLst>
        </pc:spChg>
        <pc:picChg chg="mod">
          <ac:chgData name="Thorsten Hilbradt" userId="b76ca37a-0758-4f71-aeb6-b277b8bbbfdd" providerId="ADAL" clId="{24072571-CA59-49DD-81C7-EA4CEA10182A}" dt="2020-06-04T10:52:46.128" v="51" actId="1076"/>
          <ac:picMkLst>
            <pc:docMk/>
            <pc:sldMk cId="3860202698" sldId="271"/>
            <ac:picMk id="31" creationId="{EA1CF595-43FF-4EE9-954D-39700326774A}"/>
          </ac:picMkLst>
        </pc:picChg>
      </pc:sldChg>
      <pc:sldChg chg="modSp">
        <pc:chgData name="Thorsten Hilbradt" userId="b76ca37a-0758-4f71-aeb6-b277b8bbbfdd" providerId="ADAL" clId="{24072571-CA59-49DD-81C7-EA4CEA10182A}" dt="2020-06-04T10:27:46.564" v="1" actId="404"/>
        <pc:sldMkLst>
          <pc:docMk/>
          <pc:sldMk cId="638968456" sldId="275"/>
        </pc:sldMkLst>
        <pc:spChg chg="mod">
          <ac:chgData name="Thorsten Hilbradt" userId="b76ca37a-0758-4f71-aeb6-b277b8bbbfdd" providerId="ADAL" clId="{24072571-CA59-49DD-81C7-EA4CEA10182A}" dt="2020-06-04T10:27:46.564" v="1" actId="404"/>
          <ac:spMkLst>
            <pc:docMk/>
            <pc:sldMk cId="638968456" sldId="275"/>
            <ac:spMk id="2" creationId="{3A9D315A-D29E-4AA4-9C68-FC1C36AA35A5}"/>
          </ac:spMkLst>
        </pc:spChg>
      </pc:sldChg>
    </pc:docChg>
  </pc:docChgLst>
  <pc:docChgLst>
    <pc:chgData name="Thorsten Hilbradt" userId="b76ca37a-0758-4f71-aeb6-b277b8bbbfdd" providerId="ADAL" clId="{1C032304-3FB3-4983-A243-7EEBC990C7BD}"/>
    <pc:docChg chg="custSel mod addSld delSld modSld modSection">
      <pc:chgData name="Thorsten Hilbradt" userId="b76ca37a-0758-4f71-aeb6-b277b8bbbfdd" providerId="ADAL" clId="{1C032304-3FB3-4983-A243-7EEBC990C7BD}" dt="2020-06-04T10:25:05.873" v="7" actId="27636"/>
      <pc:docMkLst>
        <pc:docMk/>
      </pc:docMkLst>
      <pc:sldChg chg="modSp">
        <pc:chgData name="Thorsten Hilbradt" userId="b76ca37a-0758-4f71-aeb6-b277b8bbbfdd" providerId="ADAL" clId="{1C032304-3FB3-4983-A243-7EEBC990C7BD}" dt="2020-06-04T10:25:05.873" v="7" actId="27636"/>
        <pc:sldMkLst>
          <pc:docMk/>
          <pc:sldMk cId="3705508391" sldId="264"/>
        </pc:sldMkLst>
        <pc:spChg chg="mod">
          <ac:chgData name="Thorsten Hilbradt" userId="b76ca37a-0758-4f71-aeb6-b277b8bbbfdd" providerId="ADAL" clId="{1C032304-3FB3-4983-A243-7EEBC990C7BD}" dt="2020-06-04T10:25:05.873" v="7" actId="27636"/>
          <ac:spMkLst>
            <pc:docMk/>
            <pc:sldMk cId="3705508391" sldId="264"/>
            <ac:spMk id="3" creationId="{86117E30-EC20-4121-9ECE-708E2BC2CC77}"/>
          </ac:spMkLst>
        </pc:spChg>
      </pc:sldChg>
      <pc:sldChg chg="modSp">
        <pc:chgData name="Thorsten Hilbradt" userId="b76ca37a-0758-4f71-aeb6-b277b8bbbfdd" providerId="ADAL" clId="{1C032304-3FB3-4983-A243-7EEBC990C7BD}" dt="2020-06-04T10:24:42.270" v="4" actId="27636"/>
        <pc:sldMkLst>
          <pc:docMk/>
          <pc:sldMk cId="405527029" sldId="265"/>
        </pc:sldMkLst>
        <pc:spChg chg="mod">
          <ac:chgData name="Thorsten Hilbradt" userId="b76ca37a-0758-4f71-aeb6-b277b8bbbfdd" providerId="ADAL" clId="{1C032304-3FB3-4983-A243-7EEBC990C7BD}" dt="2020-06-04T10:24:42.270" v="4" actId="27636"/>
          <ac:spMkLst>
            <pc:docMk/>
            <pc:sldMk cId="405527029" sldId="265"/>
            <ac:spMk id="3" creationId="{C91D2AE3-9995-47C9-AD35-393230652795}"/>
          </ac:spMkLst>
        </pc:spChg>
      </pc:sldChg>
      <pc:sldChg chg="del">
        <pc:chgData name="Thorsten Hilbradt" userId="b76ca37a-0758-4f71-aeb6-b277b8bbbfdd" providerId="ADAL" clId="{1C032304-3FB3-4983-A243-7EEBC990C7BD}" dt="2020-06-04T10:24:53.199" v="5" actId="2696"/>
        <pc:sldMkLst>
          <pc:docMk/>
          <pc:sldMk cId="4055910060" sldId="266"/>
        </pc:sldMkLst>
      </pc:sldChg>
      <pc:sldChg chg="addSp delSp modSp add mod setBg delDesignElem">
        <pc:chgData name="Thorsten Hilbradt" userId="b76ca37a-0758-4f71-aeb6-b277b8bbbfdd" providerId="ADAL" clId="{1C032304-3FB3-4983-A243-7EEBC990C7BD}" dt="2020-06-04T10:24:28.032" v="2" actId="26606"/>
        <pc:sldMkLst>
          <pc:docMk/>
          <pc:sldMk cId="638968456" sldId="275"/>
        </pc:sldMkLst>
        <pc:spChg chg="mod">
          <ac:chgData name="Thorsten Hilbradt" userId="b76ca37a-0758-4f71-aeb6-b277b8bbbfdd" providerId="ADAL" clId="{1C032304-3FB3-4983-A243-7EEBC990C7BD}" dt="2020-06-04T10:24:28.032" v="2" actId="26606"/>
          <ac:spMkLst>
            <pc:docMk/>
            <pc:sldMk cId="638968456" sldId="275"/>
            <ac:spMk id="3" creationId="{38BF8B7A-63D1-4D76-9099-1398710AEE77}"/>
          </ac:spMkLst>
        </pc:spChg>
        <pc:spChg chg="del">
          <ac:chgData name="Thorsten Hilbradt" userId="b76ca37a-0758-4f71-aeb6-b277b8bbbfdd" providerId="ADAL" clId="{1C032304-3FB3-4983-A243-7EEBC990C7BD}" dt="2020-06-04T10:24:16.491" v="1"/>
          <ac:spMkLst>
            <pc:docMk/>
            <pc:sldMk cId="638968456" sldId="275"/>
            <ac:spMk id="71" creationId="{59A309A7-1751-4ABE-A3C1-EEC40366AD89}"/>
          </ac:spMkLst>
        </pc:spChg>
        <pc:spChg chg="del">
          <ac:chgData name="Thorsten Hilbradt" userId="b76ca37a-0758-4f71-aeb6-b277b8bbbfdd" providerId="ADAL" clId="{1C032304-3FB3-4983-A243-7EEBC990C7BD}" dt="2020-06-04T10:24:16.491" v="1"/>
          <ac:spMkLst>
            <pc:docMk/>
            <pc:sldMk cId="638968456" sldId="275"/>
            <ac:spMk id="73" creationId="{967D8EB6-EAE1-4F9C-B398-83321E287204}"/>
          </ac:spMkLst>
        </pc:spChg>
        <pc:spChg chg="add">
          <ac:chgData name="Thorsten Hilbradt" userId="b76ca37a-0758-4f71-aeb6-b277b8bbbfdd" providerId="ADAL" clId="{1C032304-3FB3-4983-A243-7EEBC990C7BD}" dt="2020-06-04T10:24:28.032" v="2" actId="26606"/>
          <ac:spMkLst>
            <pc:docMk/>
            <pc:sldMk cId="638968456" sldId="275"/>
            <ac:spMk id="1028" creationId="{59A309A7-1751-4ABE-A3C1-EEC40366AD89}"/>
          </ac:spMkLst>
        </pc:spChg>
        <pc:spChg chg="add">
          <ac:chgData name="Thorsten Hilbradt" userId="b76ca37a-0758-4f71-aeb6-b277b8bbbfdd" providerId="ADAL" clId="{1C032304-3FB3-4983-A243-7EEBC990C7BD}" dt="2020-06-04T10:24:28.032" v="2" actId="26606"/>
          <ac:spMkLst>
            <pc:docMk/>
            <pc:sldMk cId="638968456" sldId="275"/>
            <ac:spMk id="1029" creationId="{967D8EB6-EAE1-4F9C-B398-83321E28720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5DEAD-2345-400D-A59E-14642DAD4D2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D945BF-DD73-409B-BCED-4C49FED05D1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Motivation</a:t>
          </a:r>
          <a:endParaRPr lang="en-US"/>
        </a:p>
      </dgm:t>
    </dgm:pt>
    <dgm:pt modelId="{7D133664-FA20-4389-81A5-11EF5B86927B}" type="parTrans" cxnId="{08FC08D9-3C6B-472A-BAAA-81BB9273231A}">
      <dgm:prSet/>
      <dgm:spPr/>
      <dgm:t>
        <a:bodyPr/>
        <a:lstStyle/>
        <a:p>
          <a:endParaRPr lang="en-US"/>
        </a:p>
      </dgm:t>
    </dgm:pt>
    <dgm:pt modelId="{CE6BCFF5-9140-4D4E-BECB-4EC860A111D3}" type="sibTrans" cxnId="{08FC08D9-3C6B-472A-BAAA-81BB9273231A}">
      <dgm:prSet/>
      <dgm:spPr/>
      <dgm:t>
        <a:bodyPr/>
        <a:lstStyle/>
        <a:p>
          <a:endParaRPr lang="en-US"/>
        </a:p>
      </dgm:t>
    </dgm:pt>
    <dgm:pt modelId="{A454DF9D-2B91-403B-8C9C-B4D35EFA9DD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State of the Art</a:t>
          </a:r>
          <a:endParaRPr lang="en-US"/>
        </a:p>
      </dgm:t>
    </dgm:pt>
    <dgm:pt modelId="{AF2307CB-A478-4988-9EDF-88C07BD5DA7A}" type="parTrans" cxnId="{2E12ECED-9FFC-4430-A8A1-AC5E3C4E92C0}">
      <dgm:prSet/>
      <dgm:spPr/>
      <dgm:t>
        <a:bodyPr/>
        <a:lstStyle/>
        <a:p>
          <a:endParaRPr lang="en-US"/>
        </a:p>
      </dgm:t>
    </dgm:pt>
    <dgm:pt modelId="{0AC4ACB2-D57B-4BE7-90ED-4DA49EE6DE51}" type="sibTrans" cxnId="{2E12ECED-9FFC-4430-A8A1-AC5E3C4E92C0}">
      <dgm:prSet/>
      <dgm:spPr/>
      <dgm:t>
        <a:bodyPr/>
        <a:lstStyle/>
        <a:p>
          <a:endParaRPr lang="en-US"/>
        </a:p>
      </dgm:t>
    </dgm:pt>
    <dgm:pt modelId="{0D65B5D9-413D-445A-B6D4-32454E1132A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Algorithm</a:t>
          </a:r>
          <a:endParaRPr lang="en-US"/>
        </a:p>
      </dgm:t>
    </dgm:pt>
    <dgm:pt modelId="{EBE6C427-4BEA-487D-84BC-068498D99362}" type="parTrans" cxnId="{E1A54CBB-FA33-4AAA-A49B-6C56B7F0F8FB}">
      <dgm:prSet/>
      <dgm:spPr/>
      <dgm:t>
        <a:bodyPr/>
        <a:lstStyle/>
        <a:p>
          <a:endParaRPr lang="en-US"/>
        </a:p>
      </dgm:t>
    </dgm:pt>
    <dgm:pt modelId="{AD08F5A6-37C6-4A09-A5B1-560D6E3E16F3}" type="sibTrans" cxnId="{E1A54CBB-FA33-4AAA-A49B-6C56B7F0F8FB}">
      <dgm:prSet/>
      <dgm:spPr/>
      <dgm:t>
        <a:bodyPr/>
        <a:lstStyle/>
        <a:p>
          <a:endParaRPr lang="en-US"/>
        </a:p>
      </dgm:t>
    </dgm:pt>
    <dgm:pt modelId="{3AEF27DC-9110-471B-829E-BDE3CFEFF1C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Procedure</a:t>
          </a:r>
          <a:endParaRPr lang="en-US"/>
        </a:p>
      </dgm:t>
    </dgm:pt>
    <dgm:pt modelId="{B037A3FE-EA30-4818-ABCE-CC7259C99CF0}" type="parTrans" cxnId="{43B30CD0-DB65-4772-9DF6-71A082393840}">
      <dgm:prSet/>
      <dgm:spPr/>
      <dgm:t>
        <a:bodyPr/>
        <a:lstStyle/>
        <a:p>
          <a:endParaRPr lang="en-US"/>
        </a:p>
      </dgm:t>
    </dgm:pt>
    <dgm:pt modelId="{0B27E4FB-8D42-47B7-B691-8FA3CBB317F4}" type="sibTrans" cxnId="{43B30CD0-DB65-4772-9DF6-71A082393840}">
      <dgm:prSet/>
      <dgm:spPr/>
      <dgm:t>
        <a:bodyPr/>
        <a:lstStyle/>
        <a:p>
          <a:endParaRPr lang="en-US"/>
        </a:p>
      </dgm:t>
    </dgm:pt>
    <dgm:pt modelId="{B15506AA-FBFC-4D73-A376-703A67B1E063}" type="pres">
      <dgm:prSet presAssocID="{E875DEAD-2345-400D-A59E-14642DAD4D22}" presName="root" presStyleCnt="0">
        <dgm:presLayoutVars>
          <dgm:dir/>
          <dgm:resizeHandles val="exact"/>
        </dgm:presLayoutVars>
      </dgm:prSet>
      <dgm:spPr/>
    </dgm:pt>
    <dgm:pt modelId="{00215C31-0E71-484F-85D8-A24A56B875D7}" type="pres">
      <dgm:prSet presAssocID="{FAD945BF-DD73-409B-BCED-4C49FED05D1C}" presName="compNode" presStyleCnt="0"/>
      <dgm:spPr/>
    </dgm:pt>
    <dgm:pt modelId="{95BC0C2A-B6E9-4574-AD93-6C5516352CB1}" type="pres">
      <dgm:prSet presAssocID="{FAD945BF-DD73-409B-BCED-4C49FED05D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E330A91-29B9-497F-8921-15AE9495C1F0}" type="pres">
      <dgm:prSet presAssocID="{FAD945BF-DD73-409B-BCED-4C49FED05D1C}" presName="spaceRect" presStyleCnt="0"/>
      <dgm:spPr/>
    </dgm:pt>
    <dgm:pt modelId="{EB5F957E-5DCA-497B-8CEA-C65A6425A861}" type="pres">
      <dgm:prSet presAssocID="{FAD945BF-DD73-409B-BCED-4C49FED05D1C}" presName="textRect" presStyleLbl="revTx" presStyleIdx="0" presStyleCnt="4">
        <dgm:presLayoutVars>
          <dgm:chMax val="1"/>
          <dgm:chPref val="1"/>
        </dgm:presLayoutVars>
      </dgm:prSet>
      <dgm:spPr/>
    </dgm:pt>
    <dgm:pt modelId="{F342F462-3C63-4BC1-8374-31511E85558F}" type="pres">
      <dgm:prSet presAssocID="{CE6BCFF5-9140-4D4E-BECB-4EC860A111D3}" presName="sibTrans" presStyleCnt="0"/>
      <dgm:spPr/>
    </dgm:pt>
    <dgm:pt modelId="{FC7A567D-FCDA-4BE7-999B-A60E573EEACE}" type="pres">
      <dgm:prSet presAssocID="{A454DF9D-2B91-403B-8C9C-B4D35EFA9DD6}" presName="compNode" presStyleCnt="0"/>
      <dgm:spPr/>
    </dgm:pt>
    <dgm:pt modelId="{068F1B07-5271-411B-BD96-17600C08A263}" type="pres">
      <dgm:prSet presAssocID="{A454DF9D-2B91-403B-8C9C-B4D35EFA9D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19F4ADB-D74D-4791-BCA1-617C85D35AA0}" type="pres">
      <dgm:prSet presAssocID="{A454DF9D-2B91-403B-8C9C-B4D35EFA9DD6}" presName="spaceRect" presStyleCnt="0"/>
      <dgm:spPr/>
    </dgm:pt>
    <dgm:pt modelId="{93D791DE-6B1B-4D08-8C3B-1F3C6655C3FD}" type="pres">
      <dgm:prSet presAssocID="{A454DF9D-2B91-403B-8C9C-B4D35EFA9DD6}" presName="textRect" presStyleLbl="revTx" presStyleIdx="1" presStyleCnt="4">
        <dgm:presLayoutVars>
          <dgm:chMax val="1"/>
          <dgm:chPref val="1"/>
        </dgm:presLayoutVars>
      </dgm:prSet>
      <dgm:spPr/>
    </dgm:pt>
    <dgm:pt modelId="{6F13499C-6851-4280-911B-4E478FAC42B2}" type="pres">
      <dgm:prSet presAssocID="{0AC4ACB2-D57B-4BE7-90ED-4DA49EE6DE51}" presName="sibTrans" presStyleCnt="0"/>
      <dgm:spPr/>
    </dgm:pt>
    <dgm:pt modelId="{B479B1AE-72A7-448D-BF69-E18AE4F2D5E8}" type="pres">
      <dgm:prSet presAssocID="{0D65B5D9-413D-445A-B6D4-32454E1132A6}" presName="compNode" presStyleCnt="0"/>
      <dgm:spPr/>
    </dgm:pt>
    <dgm:pt modelId="{E6F64D16-A361-474B-BD19-9458228D5A7E}" type="pres">
      <dgm:prSet presAssocID="{0D65B5D9-413D-445A-B6D4-32454E1132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1EE62A1-C62C-47A9-B4E5-442EDB75E306}" type="pres">
      <dgm:prSet presAssocID="{0D65B5D9-413D-445A-B6D4-32454E1132A6}" presName="spaceRect" presStyleCnt="0"/>
      <dgm:spPr/>
    </dgm:pt>
    <dgm:pt modelId="{AD8702F0-A9B0-4BA6-94C1-D9932EEFE456}" type="pres">
      <dgm:prSet presAssocID="{0D65B5D9-413D-445A-B6D4-32454E1132A6}" presName="textRect" presStyleLbl="revTx" presStyleIdx="2" presStyleCnt="4">
        <dgm:presLayoutVars>
          <dgm:chMax val="1"/>
          <dgm:chPref val="1"/>
        </dgm:presLayoutVars>
      </dgm:prSet>
      <dgm:spPr/>
    </dgm:pt>
    <dgm:pt modelId="{E21A51AE-6E3E-48C3-AD5C-9214B357F3E2}" type="pres">
      <dgm:prSet presAssocID="{AD08F5A6-37C6-4A09-A5B1-560D6E3E16F3}" presName="sibTrans" presStyleCnt="0"/>
      <dgm:spPr/>
    </dgm:pt>
    <dgm:pt modelId="{1A1D4706-E03A-4D48-B848-EBDDB4F7122B}" type="pres">
      <dgm:prSet presAssocID="{3AEF27DC-9110-471B-829E-BDE3CFEFF1CB}" presName="compNode" presStyleCnt="0"/>
      <dgm:spPr/>
    </dgm:pt>
    <dgm:pt modelId="{CF2075C2-A3CA-464A-90A9-68A85CF42384}" type="pres">
      <dgm:prSet presAssocID="{3AEF27DC-9110-471B-829E-BDE3CFEFF1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E2BE468B-76C5-469B-94B1-6DD1E6F8D2C2}" type="pres">
      <dgm:prSet presAssocID="{3AEF27DC-9110-471B-829E-BDE3CFEFF1CB}" presName="spaceRect" presStyleCnt="0"/>
      <dgm:spPr/>
    </dgm:pt>
    <dgm:pt modelId="{C50096C7-E6B4-42EA-9CD3-B6BE4E6C7446}" type="pres">
      <dgm:prSet presAssocID="{3AEF27DC-9110-471B-829E-BDE3CFEFF1C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21B4C2F-898B-4C33-8731-80CA17265E21}" type="presOf" srcId="{A454DF9D-2B91-403B-8C9C-B4D35EFA9DD6}" destId="{93D791DE-6B1B-4D08-8C3B-1F3C6655C3FD}" srcOrd="0" destOrd="0" presId="urn:microsoft.com/office/officeart/2018/2/layout/IconLabelList"/>
    <dgm:cxn modelId="{C864CB41-47ED-4443-894B-9F2BBBE440D1}" type="presOf" srcId="{E875DEAD-2345-400D-A59E-14642DAD4D22}" destId="{B15506AA-FBFC-4D73-A376-703A67B1E063}" srcOrd="0" destOrd="0" presId="urn:microsoft.com/office/officeart/2018/2/layout/IconLabelList"/>
    <dgm:cxn modelId="{CE5EFF7F-8926-49A0-9501-91F539804203}" type="presOf" srcId="{3AEF27DC-9110-471B-829E-BDE3CFEFF1CB}" destId="{C50096C7-E6B4-42EA-9CD3-B6BE4E6C7446}" srcOrd="0" destOrd="0" presId="urn:microsoft.com/office/officeart/2018/2/layout/IconLabelList"/>
    <dgm:cxn modelId="{7F8D7989-C16D-4B63-8477-ACB1B9B1D1EE}" type="presOf" srcId="{FAD945BF-DD73-409B-BCED-4C49FED05D1C}" destId="{EB5F957E-5DCA-497B-8CEA-C65A6425A861}" srcOrd="0" destOrd="0" presId="urn:microsoft.com/office/officeart/2018/2/layout/IconLabelList"/>
    <dgm:cxn modelId="{E1A54CBB-FA33-4AAA-A49B-6C56B7F0F8FB}" srcId="{E875DEAD-2345-400D-A59E-14642DAD4D22}" destId="{0D65B5D9-413D-445A-B6D4-32454E1132A6}" srcOrd="2" destOrd="0" parTransId="{EBE6C427-4BEA-487D-84BC-068498D99362}" sibTransId="{AD08F5A6-37C6-4A09-A5B1-560D6E3E16F3}"/>
    <dgm:cxn modelId="{43B30CD0-DB65-4772-9DF6-71A082393840}" srcId="{E875DEAD-2345-400D-A59E-14642DAD4D22}" destId="{3AEF27DC-9110-471B-829E-BDE3CFEFF1CB}" srcOrd="3" destOrd="0" parTransId="{B037A3FE-EA30-4818-ABCE-CC7259C99CF0}" sibTransId="{0B27E4FB-8D42-47B7-B691-8FA3CBB317F4}"/>
    <dgm:cxn modelId="{08FC08D9-3C6B-472A-BAAA-81BB9273231A}" srcId="{E875DEAD-2345-400D-A59E-14642DAD4D22}" destId="{FAD945BF-DD73-409B-BCED-4C49FED05D1C}" srcOrd="0" destOrd="0" parTransId="{7D133664-FA20-4389-81A5-11EF5B86927B}" sibTransId="{CE6BCFF5-9140-4D4E-BECB-4EC860A111D3}"/>
    <dgm:cxn modelId="{734135E6-2BD2-41F3-9CA1-4EF7E96C4280}" type="presOf" srcId="{0D65B5D9-413D-445A-B6D4-32454E1132A6}" destId="{AD8702F0-A9B0-4BA6-94C1-D9932EEFE456}" srcOrd="0" destOrd="0" presId="urn:microsoft.com/office/officeart/2018/2/layout/IconLabelList"/>
    <dgm:cxn modelId="{2E12ECED-9FFC-4430-A8A1-AC5E3C4E92C0}" srcId="{E875DEAD-2345-400D-A59E-14642DAD4D22}" destId="{A454DF9D-2B91-403B-8C9C-B4D35EFA9DD6}" srcOrd="1" destOrd="0" parTransId="{AF2307CB-A478-4988-9EDF-88C07BD5DA7A}" sibTransId="{0AC4ACB2-D57B-4BE7-90ED-4DA49EE6DE51}"/>
    <dgm:cxn modelId="{F8680EC7-5BCA-4ACF-945B-61FCC71814DB}" type="presParOf" srcId="{B15506AA-FBFC-4D73-A376-703A67B1E063}" destId="{00215C31-0E71-484F-85D8-A24A56B875D7}" srcOrd="0" destOrd="0" presId="urn:microsoft.com/office/officeart/2018/2/layout/IconLabelList"/>
    <dgm:cxn modelId="{5500F625-8FA7-4D4E-B0C4-B28560FB565A}" type="presParOf" srcId="{00215C31-0E71-484F-85D8-A24A56B875D7}" destId="{95BC0C2A-B6E9-4574-AD93-6C5516352CB1}" srcOrd="0" destOrd="0" presId="urn:microsoft.com/office/officeart/2018/2/layout/IconLabelList"/>
    <dgm:cxn modelId="{C953B1A5-497A-433F-ACAD-0CA5A04E6EAF}" type="presParOf" srcId="{00215C31-0E71-484F-85D8-A24A56B875D7}" destId="{0E330A91-29B9-497F-8921-15AE9495C1F0}" srcOrd="1" destOrd="0" presId="urn:microsoft.com/office/officeart/2018/2/layout/IconLabelList"/>
    <dgm:cxn modelId="{9A5B52C5-8EF0-43C2-BF62-14EBEEE5D91D}" type="presParOf" srcId="{00215C31-0E71-484F-85D8-A24A56B875D7}" destId="{EB5F957E-5DCA-497B-8CEA-C65A6425A861}" srcOrd="2" destOrd="0" presId="urn:microsoft.com/office/officeart/2018/2/layout/IconLabelList"/>
    <dgm:cxn modelId="{B9526F7E-2F73-483B-AA1F-563BE343E303}" type="presParOf" srcId="{B15506AA-FBFC-4D73-A376-703A67B1E063}" destId="{F342F462-3C63-4BC1-8374-31511E85558F}" srcOrd="1" destOrd="0" presId="urn:microsoft.com/office/officeart/2018/2/layout/IconLabelList"/>
    <dgm:cxn modelId="{137FAC69-A7A2-4948-B9A0-C6066C935829}" type="presParOf" srcId="{B15506AA-FBFC-4D73-A376-703A67B1E063}" destId="{FC7A567D-FCDA-4BE7-999B-A60E573EEACE}" srcOrd="2" destOrd="0" presId="urn:microsoft.com/office/officeart/2018/2/layout/IconLabelList"/>
    <dgm:cxn modelId="{49C05A24-78BA-4CAE-8729-2E8BEF975F16}" type="presParOf" srcId="{FC7A567D-FCDA-4BE7-999B-A60E573EEACE}" destId="{068F1B07-5271-411B-BD96-17600C08A263}" srcOrd="0" destOrd="0" presId="urn:microsoft.com/office/officeart/2018/2/layout/IconLabelList"/>
    <dgm:cxn modelId="{C66EE22F-0A01-445B-8A66-856D7B2265BD}" type="presParOf" srcId="{FC7A567D-FCDA-4BE7-999B-A60E573EEACE}" destId="{819F4ADB-D74D-4791-BCA1-617C85D35AA0}" srcOrd="1" destOrd="0" presId="urn:microsoft.com/office/officeart/2018/2/layout/IconLabelList"/>
    <dgm:cxn modelId="{A1D8A9EB-9022-4E66-8FCB-3F9E6653FF70}" type="presParOf" srcId="{FC7A567D-FCDA-4BE7-999B-A60E573EEACE}" destId="{93D791DE-6B1B-4D08-8C3B-1F3C6655C3FD}" srcOrd="2" destOrd="0" presId="urn:microsoft.com/office/officeart/2018/2/layout/IconLabelList"/>
    <dgm:cxn modelId="{771D186A-F88F-4A5D-9E70-0EF651637201}" type="presParOf" srcId="{B15506AA-FBFC-4D73-A376-703A67B1E063}" destId="{6F13499C-6851-4280-911B-4E478FAC42B2}" srcOrd="3" destOrd="0" presId="urn:microsoft.com/office/officeart/2018/2/layout/IconLabelList"/>
    <dgm:cxn modelId="{A14B38F6-B2F4-4BA9-8100-78B99B857927}" type="presParOf" srcId="{B15506AA-FBFC-4D73-A376-703A67B1E063}" destId="{B479B1AE-72A7-448D-BF69-E18AE4F2D5E8}" srcOrd="4" destOrd="0" presId="urn:microsoft.com/office/officeart/2018/2/layout/IconLabelList"/>
    <dgm:cxn modelId="{B1E74230-ADAB-4F0E-8A85-01EE4A605CE5}" type="presParOf" srcId="{B479B1AE-72A7-448D-BF69-E18AE4F2D5E8}" destId="{E6F64D16-A361-474B-BD19-9458228D5A7E}" srcOrd="0" destOrd="0" presId="urn:microsoft.com/office/officeart/2018/2/layout/IconLabelList"/>
    <dgm:cxn modelId="{8B9FDC59-0BD2-4286-806B-F1EF1CD79C0F}" type="presParOf" srcId="{B479B1AE-72A7-448D-BF69-E18AE4F2D5E8}" destId="{61EE62A1-C62C-47A9-B4E5-442EDB75E306}" srcOrd="1" destOrd="0" presId="urn:microsoft.com/office/officeart/2018/2/layout/IconLabelList"/>
    <dgm:cxn modelId="{F1F1694C-6A68-4C85-B35A-4FEE003D547B}" type="presParOf" srcId="{B479B1AE-72A7-448D-BF69-E18AE4F2D5E8}" destId="{AD8702F0-A9B0-4BA6-94C1-D9932EEFE456}" srcOrd="2" destOrd="0" presId="urn:microsoft.com/office/officeart/2018/2/layout/IconLabelList"/>
    <dgm:cxn modelId="{0C592E78-728A-467A-BE8E-D2B32804073C}" type="presParOf" srcId="{B15506AA-FBFC-4D73-A376-703A67B1E063}" destId="{E21A51AE-6E3E-48C3-AD5C-9214B357F3E2}" srcOrd="5" destOrd="0" presId="urn:microsoft.com/office/officeart/2018/2/layout/IconLabelList"/>
    <dgm:cxn modelId="{B40C0CFD-8536-4E4D-98BA-A8546AD1B418}" type="presParOf" srcId="{B15506AA-FBFC-4D73-A376-703A67B1E063}" destId="{1A1D4706-E03A-4D48-B848-EBDDB4F7122B}" srcOrd="6" destOrd="0" presId="urn:microsoft.com/office/officeart/2018/2/layout/IconLabelList"/>
    <dgm:cxn modelId="{ACBFE794-18CE-4DD4-90F5-2969844E848E}" type="presParOf" srcId="{1A1D4706-E03A-4D48-B848-EBDDB4F7122B}" destId="{CF2075C2-A3CA-464A-90A9-68A85CF42384}" srcOrd="0" destOrd="0" presId="urn:microsoft.com/office/officeart/2018/2/layout/IconLabelList"/>
    <dgm:cxn modelId="{53955450-BA8C-43A2-923E-D03556B8CA8B}" type="presParOf" srcId="{1A1D4706-E03A-4D48-B848-EBDDB4F7122B}" destId="{E2BE468B-76C5-469B-94B1-6DD1E6F8D2C2}" srcOrd="1" destOrd="0" presId="urn:microsoft.com/office/officeart/2018/2/layout/IconLabelList"/>
    <dgm:cxn modelId="{2262C60A-FFB2-4720-B59F-832FED32CAA4}" type="presParOf" srcId="{1A1D4706-E03A-4D48-B848-EBDDB4F7122B}" destId="{C50096C7-E6B4-42EA-9CD3-B6BE4E6C74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C0C2A-B6E9-4574-AD93-6C5516352CB1}">
      <dsp:nvSpPr>
        <dsp:cNvPr id="0" name=""/>
        <dsp:cNvSpPr/>
      </dsp:nvSpPr>
      <dsp:spPr>
        <a:xfrm>
          <a:off x="93281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F957E-5DCA-497B-8CEA-C65A6425A861}">
      <dsp:nvSpPr>
        <dsp:cNvPr id="0" name=""/>
        <dsp:cNvSpPr/>
      </dsp:nvSpPr>
      <dsp:spPr>
        <a:xfrm>
          <a:off x="27268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Motivation</a:t>
          </a:r>
          <a:endParaRPr lang="en-US" sz="3000" kern="1200"/>
        </a:p>
      </dsp:txBody>
      <dsp:txXfrm>
        <a:off x="272684" y="2514742"/>
        <a:ext cx="2400467" cy="720000"/>
      </dsp:txXfrm>
    </dsp:sp>
    <dsp:sp modelId="{068F1B07-5271-411B-BD96-17600C08A263}">
      <dsp:nvSpPr>
        <dsp:cNvPr id="0" name=""/>
        <dsp:cNvSpPr/>
      </dsp:nvSpPr>
      <dsp:spPr>
        <a:xfrm>
          <a:off x="375336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791DE-6B1B-4D08-8C3B-1F3C6655C3FD}">
      <dsp:nvSpPr>
        <dsp:cNvPr id="0" name=""/>
        <dsp:cNvSpPr/>
      </dsp:nvSpPr>
      <dsp:spPr>
        <a:xfrm>
          <a:off x="309323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State of the Art</a:t>
          </a:r>
          <a:endParaRPr lang="en-US" sz="3000" kern="1200"/>
        </a:p>
      </dsp:txBody>
      <dsp:txXfrm>
        <a:off x="3093234" y="2514742"/>
        <a:ext cx="2400467" cy="720000"/>
      </dsp:txXfrm>
    </dsp:sp>
    <dsp:sp modelId="{E6F64D16-A361-474B-BD19-9458228D5A7E}">
      <dsp:nvSpPr>
        <dsp:cNvPr id="0" name=""/>
        <dsp:cNvSpPr/>
      </dsp:nvSpPr>
      <dsp:spPr>
        <a:xfrm>
          <a:off x="657391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702F0-A9B0-4BA6-94C1-D9932EEFE456}">
      <dsp:nvSpPr>
        <dsp:cNvPr id="0" name=""/>
        <dsp:cNvSpPr/>
      </dsp:nvSpPr>
      <dsp:spPr>
        <a:xfrm>
          <a:off x="591378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Algorithm</a:t>
          </a:r>
          <a:endParaRPr lang="en-US" sz="3000" kern="1200"/>
        </a:p>
      </dsp:txBody>
      <dsp:txXfrm>
        <a:off x="5913784" y="2514742"/>
        <a:ext cx="2400467" cy="720000"/>
      </dsp:txXfrm>
    </dsp:sp>
    <dsp:sp modelId="{CF2075C2-A3CA-464A-90A9-68A85CF42384}">
      <dsp:nvSpPr>
        <dsp:cNvPr id="0" name=""/>
        <dsp:cNvSpPr/>
      </dsp:nvSpPr>
      <dsp:spPr>
        <a:xfrm>
          <a:off x="9394462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096C7-E6B4-42EA-9CD3-B6BE4E6C7446}">
      <dsp:nvSpPr>
        <dsp:cNvPr id="0" name=""/>
        <dsp:cNvSpPr/>
      </dsp:nvSpPr>
      <dsp:spPr>
        <a:xfrm>
          <a:off x="873433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Procedure</a:t>
          </a:r>
          <a:endParaRPr lang="en-US" sz="3000" kern="1200"/>
        </a:p>
      </dsp:txBody>
      <dsp:txXfrm>
        <a:off x="8734334" y="2514742"/>
        <a:ext cx="240046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3A34E-68F0-4489-A79F-CD1755C002C0}" type="datetimeFigureOut">
              <a:rPr lang="de-DE" smtClean="0"/>
              <a:t>04.06.2020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2C456-CD7D-4690-8F51-FCB0DF659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94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onte-carlo-tree-search-158a917a8baa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https://towardsdatascience.com/monte-carlo-tree-search-158a917a8baa</a:t>
            </a:r>
            <a:endParaRPr lang="de-DE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émi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(2006). "Efficient Selectivity and Backup Operators in Monte-Carlo Tree Search".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Computers and Games, 5th International Conference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2C456-CD7D-4690-8F51-FCB0DF6598F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592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Exploitation: es werden suboptimale </a:t>
            </a:r>
            <a:r>
              <a:rPr lang="de-DE" dirty="0" err="1"/>
              <a:t>wege</a:t>
            </a:r>
            <a:r>
              <a:rPr lang="de-DE" dirty="0"/>
              <a:t> genommen, um zu sehen, ob es dort ein besseres </a:t>
            </a:r>
            <a:r>
              <a:rPr lang="de-DE" dirty="0" err="1"/>
              <a:t>ergebnis</a:t>
            </a:r>
            <a:r>
              <a:rPr lang="de-DE" dirty="0"/>
              <a:t> gibt!</a:t>
            </a:r>
          </a:p>
          <a:p>
            <a:r>
              <a:rPr lang="de-DE" dirty="0"/>
              <a:t>Bei </a:t>
            </a:r>
            <a:r>
              <a:rPr lang="de-DE" dirty="0" err="1"/>
              <a:t>mcts</a:t>
            </a:r>
            <a:r>
              <a:rPr lang="de-DE" dirty="0"/>
              <a:t> mithilfe der </a:t>
            </a:r>
            <a:r>
              <a:rPr lang="de-DE" dirty="0" err="1"/>
              <a:t>funktion</a:t>
            </a:r>
            <a:r>
              <a:rPr lang="de-DE" dirty="0"/>
              <a:t> um den höchsten </a:t>
            </a:r>
            <a:r>
              <a:rPr lang="de-DE" dirty="0" err="1"/>
              <a:t>wrt</a:t>
            </a:r>
            <a:r>
              <a:rPr lang="de-DE" dirty="0"/>
              <a:t> zu </a:t>
            </a:r>
            <a:r>
              <a:rPr lang="de-DE" dirty="0" err="1"/>
              <a:t>berechen</a:t>
            </a:r>
            <a:r>
              <a:rPr lang="de-DE" dirty="0"/>
              <a:t> (siehe </a:t>
            </a:r>
            <a:r>
              <a:rPr lang="de-DE" dirty="0" err="1"/>
              <a:t>youtube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)</a:t>
            </a:r>
          </a:p>
          <a:p>
            <a:r>
              <a:rPr lang="de-DE" dirty="0"/>
              <a:t>UCB1 = Upper </a:t>
            </a:r>
            <a:r>
              <a:rPr lang="de-DE" dirty="0" err="1"/>
              <a:t>Confident</a:t>
            </a:r>
            <a:r>
              <a:rPr lang="de-DE" dirty="0"/>
              <a:t> Bound | damit wird die </a:t>
            </a:r>
            <a:r>
              <a:rPr lang="de-DE" dirty="0" err="1"/>
              <a:t>anzahl</a:t>
            </a:r>
            <a:r>
              <a:rPr lang="de-DE" dirty="0"/>
              <a:t> der </a:t>
            </a:r>
            <a:r>
              <a:rPr lang="de-DE" dirty="0" err="1"/>
              <a:t>beusche</a:t>
            </a:r>
            <a:r>
              <a:rPr lang="de-DE" dirty="0"/>
              <a:t> bei einem knoten eingerechnet, sodass auch weniger erfolgsversprechende knoten eine </a:t>
            </a:r>
            <a:r>
              <a:rPr lang="de-DE" dirty="0" err="1"/>
              <a:t>chance</a:t>
            </a:r>
            <a:r>
              <a:rPr lang="de-DE" dirty="0"/>
              <a:t> haben! Darauf eingehen!</a:t>
            </a:r>
          </a:p>
          <a:p>
            <a:r>
              <a:rPr lang="de-DE" dirty="0" err="1"/>
              <a:t>Playout</a:t>
            </a:r>
            <a:r>
              <a:rPr lang="de-DE" dirty="0"/>
              <a:t> heißt auch oft Exploration</a:t>
            </a:r>
          </a:p>
          <a:p>
            <a:r>
              <a:rPr lang="de-DE" dirty="0" err="1"/>
              <a:t>Probabilities</a:t>
            </a:r>
            <a:r>
              <a:rPr lang="de-DE" dirty="0"/>
              <a:t> = </a:t>
            </a:r>
            <a:r>
              <a:rPr lang="de-DE" dirty="0" err="1"/>
              <a:t>probabilities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game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move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2C456-CD7D-4690-8F51-FCB0DF6598F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15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assigns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s an optimal </a:t>
            </a:r>
            <a:r>
              <a:rPr lang="de-DE" dirty="0" err="1"/>
              <a:t>action</a:t>
            </a:r>
            <a:r>
              <a:rPr lang="de-DE" dirty="0"/>
              <a:t> </a:t>
            </a:r>
          </a:p>
          <a:p>
            <a:r>
              <a:rPr lang="de-DE" dirty="0"/>
              <a:t>MCTS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V-network</a:t>
            </a:r>
          </a:p>
          <a:p>
            <a:r>
              <a:rPr lang="de-DE" dirty="0"/>
              <a:t>Model-</a:t>
            </a:r>
            <a:r>
              <a:rPr lang="de-DE" dirty="0" err="1"/>
              <a:t>dependent</a:t>
            </a:r>
            <a:r>
              <a:rPr lang="de-DE" dirty="0"/>
              <a:t>: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transition</a:t>
            </a:r>
            <a:r>
              <a:rPr lang="de-DE" dirty="0"/>
              <a:t> </a:t>
            </a:r>
            <a:r>
              <a:rPr lang="de-DE" dirty="0" err="1"/>
              <a:t>tables</a:t>
            </a:r>
            <a:r>
              <a:rPr lang="de-DE" dirty="0"/>
              <a:t> (all possible </a:t>
            </a:r>
            <a:r>
              <a:rPr lang="de-DE" dirty="0" err="1"/>
              <a:t>answers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very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huge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long</a:t>
            </a:r>
            <a:r>
              <a:rPr lang="de-DE" dirty="0">
                <a:sym typeface="Wingdings" panose="05000000000000000000" pitchFamily="2" charset="2"/>
              </a:rPr>
              <a:t> time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create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r>
              <a:rPr lang="de-DE" dirty="0">
                <a:sym typeface="Wingdings" panose="05000000000000000000" pitchFamily="2" charset="2"/>
              </a:rPr>
              <a:t>Model-</a:t>
            </a:r>
            <a:r>
              <a:rPr lang="de-DE" dirty="0" err="1">
                <a:sym typeface="Wingdings" panose="05000000000000000000" pitchFamily="2" charset="2"/>
              </a:rPr>
              <a:t>free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algorithm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learns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through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actual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experience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V-network </a:t>
            </a:r>
            <a:r>
              <a:rPr lang="de-DE" dirty="0" err="1">
                <a:sym typeface="Wingdings" panose="05000000000000000000" pitchFamily="2" charset="2"/>
              </a:rPr>
              <a:t>uses</a:t>
            </a:r>
            <a:r>
              <a:rPr lang="de-DE" dirty="0">
                <a:sym typeface="Wingdings" panose="05000000000000000000" pitchFamily="2" charset="2"/>
              </a:rPr>
              <a:t> temporal </a:t>
            </a:r>
            <a:r>
              <a:rPr lang="de-DE" dirty="0" err="1">
                <a:sym typeface="Wingdings" panose="05000000000000000000" pitchFamily="2" charset="2"/>
              </a:rPr>
              <a:t>difference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learning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V-network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updated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using</a:t>
            </a:r>
            <a:r>
              <a:rPr lang="de-DE" dirty="0">
                <a:sym typeface="Wingdings" panose="05000000000000000000" pitchFamily="2" charset="2"/>
              </a:rPr>
              <a:t> TD-</a:t>
            </a:r>
            <a:r>
              <a:rPr lang="de-DE" dirty="0" err="1">
                <a:sym typeface="Wingdings" panose="05000000000000000000" pitchFamily="2" charset="2"/>
              </a:rPr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2C456-CD7D-4690-8F51-FCB0DF6598F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73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E43-3733-40FD-A1D9-AD4B75B26908}" type="datetime1">
              <a:rPr lang="de-DE" smtClean="0"/>
              <a:t>04.06.2020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2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D2C4-1B13-44EB-AA07-A4D1A8E2ED7F}" type="datetime1">
              <a:rPr lang="de-DE" smtClean="0"/>
              <a:t>04.06.2020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45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B5F-C024-4C0B-A90D-1C2EEC4374EB}" type="datetime1">
              <a:rPr lang="de-DE" smtClean="0"/>
              <a:t>04.06.2020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60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DCF5-D670-4C31-AEF1-850D4235FD4B}" type="datetime1">
              <a:rPr lang="de-DE" smtClean="0"/>
              <a:t>04.06.2020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10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6DEB-F291-4F9C-ACA1-0B6DABBF863B}" type="datetime1">
              <a:rPr lang="de-DE" smtClean="0"/>
              <a:t>04.06.2020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95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25B1-E81C-44CF-AD44-E9FAFA2544FD}" type="datetime1">
              <a:rPr lang="de-DE" smtClean="0"/>
              <a:t>04.06.2020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37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494A-F2E9-4F64-92C4-2135C39843F8}" type="datetime1">
              <a:rPr lang="de-DE" smtClean="0"/>
              <a:t>04.06.2020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1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396A-A564-4B2A-AFD7-1708A33F3AE0}" type="datetime1">
              <a:rPr lang="de-DE" smtClean="0"/>
              <a:t>04.06.2020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7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9A08-2FDF-49E2-89E7-744A8E4CF142}" type="datetime1">
              <a:rPr lang="de-DE" smtClean="0"/>
              <a:t>04.06.2020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09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B00C-BF7E-4714-984D-1CF5F0AB4A28}" type="datetime1">
              <a:rPr lang="de-DE" smtClean="0"/>
              <a:t>04.06.2020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76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1F12-72EB-4469-A882-0EE79FD2D23F}" type="datetime1">
              <a:rPr lang="de-DE" smtClean="0"/>
              <a:t>04.06.2020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50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82272-7DA6-4C57-8D6A-4851730FC5F3}" type="datetime1">
              <a:rPr lang="de-DE" smtClean="0"/>
              <a:t>04.06.2020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78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gif"/><Relationship Id="rId3" Type="http://schemas.openxmlformats.org/officeDocument/2006/relationships/image" Target="../media/image12.gif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507200-4F3F-4E00-850E-DD0E3EE79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de-DE" sz="3600">
                <a:solidFill>
                  <a:srgbClr val="080808"/>
                </a:solidFill>
              </a:rPr>
              <a:t>Chessmaster</a:t>
            </a:r>
            <a:endParaRPr lang="de-DE" sz="3600" dirty="0">
              <a:solidFill>
                <a:srgbClr val="080808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363669-611E-4845-9C4F-7A7377183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080808"/>
                </a:solidFill>
              </a:rPr>
              <a:t>A </a:t>
            </a:r>
            <a:r>
              <a:rPr lang="de-DE" sz="2000" dirty="0" err="1">
                <a:solidFill>
                  <a:srgbClr val="080808"/>
                </a:solidFill>
              </a:rPr>
              <a:t>new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way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to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play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chess</a:t>
            </a:r>
            <a:endParaRPr lang="de-DE" sz="2000" dirty="0">
              <a:solidFill>
                <a:srgbClr val="080808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2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E67FBB-C739-48C1-9469-53803B87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Monte Carlo </a:t>
            </a:r>
            <a:r>
              <a:rPr lang="de-DE" sz="3600" dirty="0" err="1"/>
              <a:t>Tree</a:t>
            </a:r>
            <a:r>
              <a:rPr lang="de-DE" sz="3600" dirty="0"/>
              <a:t> Search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68D168-01DD-4E98-AB1D-2C5EF267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Statistical Algorithm</a:t>
            </a:r>
          </a:p>
          <a:p>
            <a:r>
              <a:rPr lang="en-US" dirty="0"/>
              <a:t>Described in 2006 by </a:t>
            </a:r>
            <a:r>
              <a:rPr lang="en-US" dirty="0" err="1"/>
              <a:t>Rémi</a:t>
            </a:r>
            <a:r>
              <a:rPr lang="en-US" dirty="0"/>
              <a:t> </a:t>
            </a:r>
            <a:r>
              <a:rPr lang="en-US" dirty="0" err="1"/>
              <a:t>Coulom</a:t>
            </a:r>
            <a:endParaRPr lang="en-US" dirty="0"/>
          </a:p>
          <a:p>
            <a:r>
              <a:rPr lang="en-US" dirty="0"/>
              <a:t>Used by various AIs, like </a:t>
            </a:r>
            <a:r>
              <a:rPr lang="en-US" dirty="0" err="1"/>
              <a:t>AlphaZero</a:t>
            </a:r>
            <a:r>
              <a:rPr lang="en-US" dirty="0"/>
              <a:t> or </a:t>
            </a:r>
            <a:r>
              <a:rPr lang="en-US" dirty="0" err="1"/>
              <a:t>MuZero</a:t>
            </a:r>
            <a:r>
              <a:rPr lang="en-US" dirty="0"/>
              <a:t> (by </a:t>
            </a:r>
            <a:r>
              <a:rPr lang="en-US" dirty="0" err="1"/>
              <a:t>Deepmind</a:t>
            </a:r>
            <a:r>
              <a:rPr lang="en-US" dirty="0"/>
              <a:t>)</a:t>
            </a:r>
          </a:p>
          <a:p>
            <a:r>
              <a:rPr lang="en-US" dirty="0"/>
              <a:t>Improved Efficiency above (true) Tree Search (Brute Force)</a:t>
            </a:r>
          </a:p>
          <a:p>
            <a:r>
              <a:rPr lang="en-US" dirty="0"/>
              <a:t>Prevents a large Exploration to Exploitation Trade off! </a:t>
            </a:r>
          </a:p>
          <a:p>
            <a:endParaRPr lang="en-US" dirty="0"/>
          </a:p>
          <a:p>
            <a:r>
              <a:rPr lang="en-US" dirty="0"/>
              <a:t>Used to find optimal moves</a:t>
            </a:r>
            <a:endParaRPr lang="de-DE" dirty="0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EFB799-7DB3-47B9-84A4-6B570130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20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DF4CDF-BDA5-42BB-B9FE-BCF9DC1B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Monte Carlo </a:t>
            </a:r>
            <a:r>
              <a:rPr lang="de-DE" sz="3600" dirty="0" err="1"/>
              <a:t>Tree</a:t>
            </a:r>
            <a:r>
              <a:rPr lang="de-DE" sz="3600" dirty="0"/>
              <a:t> Search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2CAB6A-4C77-45F7-A301-7C11D9B6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pic>
        <p:nvPicPr>
          <p:cNvPr id="41" name="Inhaltsplatzhalter 40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C80DF2EC-A5EF-4552-9D91-EB28DB0EA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953544"/>
            <a:ext cx="5181600" cy="20955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1429A128-3F3B-4410-89FB-80E722C9B029}"/>
                  </a:ext>
                </a:extLst>
              </p:cNvPr>
              <p:cNvSpPr txBox="1"/>
              <p:nvPr/>
            </p:nvSpPr>
            <p:spPr>
              <a:xfrm>
                <a:off x="3799299" y="3359279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1429A128-3F3B-4410-89FB-80E722C9B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299" y="3359279"/>
                <a:ext cx="32951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9541FD1B-967C-4E56-B87F-C9572780D7FD}"/>
                  </a:ext>
                </a:extLst>
              </p:cNvPr>
              <p:cNvSpPr txBox="1"/>
              <p:nvPr/>
            </p:nvSpPr>
            <p:spPr>
              <a:xfrm>
                <a:off x="3505200" y="3525769"/>
                <a:ext cx="3265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9541FD1B-967C-4E56-B87F-C9572780D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525769"/>
                <a:ext cx="326564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98B6805-A08D-4DD5-9D9C-9362EB353BE9}"/>
                  </a:ext>
                </a:extLst>
              </p:cNvPr>
              <p:cNvSpPr txBox="1"/>
              <p:nvPr/>
            </p:nvSpPr>
            <p:spPr>
              <a:xfrm>
                <a:off x="3830048" y="3603349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98B6805-A08D-4DD5-9D9C-9362EB35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048" y="3603349"/>
                <a:ext cx="329514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D82A2A7D-A58F-4724-8EE3-04305429F337}"/>
                  </a:ext>
                </a:extLst>
              </p:cNvPr>
              <p:cNvSpPr txBox="1"/>
              <p:nvPr/>
            </p:nvSpPr>
            <p:spPr>
              <a:xfrm>
                <a:off x="4258155" y="3482389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D82A2A7D-A58F-4724-8EE3-04305429F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155" y="3482389"/>
                <a:ext cx="329514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D489848B-FC4E-4B0A-B6DF-6D1CE0267076}"/>
                  </a:ext>
                </a:extLst>
              </p:cNvPr>
              <p:cNvSpPr txBox="1"/>
              <p:nvPr/>
            </p:nvSpPr>
            <p:spPr>
              <a:xfrm>
                <a:off x="3404442" y="3815369"/>
                <a:ext cx="32701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D489848B-FC4E-4B0A-B6DF-6D1CE0267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42" y="3815369"/>
                <a:ext cx="327013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767FBAF-A2C5-4835-9CD0-F5F566AD2057}"/>
                  </a:ext>
                </a:extLst>
              </p:cNvPr>
              <p:cNvSpPr txBox="1"/>
              <p:nvPr/>
            </p:nvSpPr>
            <p:spPr>
              <a:xfrm>
                <a:off x="3891546" y="3771155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767FBAF-A2C5-4835-9CD0-F5F566AD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546" y="3771155"/>
                <a:ext cx="329514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21C9AB67-49E0-4D2C-AF25-06A094DB2C1C}"/>
                  </a:ext>
                </a:extLst>
              </p:cNvPr>
              <p:cNvSpPr txBox="1"/>
              <p:nvPr/>
            </p:nvSpPr>
            <p:spPr>
              <a:xfrm>
                <a:off x="3634542" y="4106286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21C9AB67-49E0-4D2C-AF25-06A094DB2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542" y="4106286"/>
                <a:ext cx="329514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B29D658-647C-4D67-8897-E9D79BBA4615}"/>
              </a:ext>
            </a:extLst>
          </p:cNvPr>
          <p:cNvGrpSpPr/>
          <p:nvPr/>
        </p:nvGrpSpPr>
        <p:grpSpPr>
          <a:xfrm>
            <a:off x="1557618" y="1457469"/>
            <a:ext cx="8599394" cy="927558"/>
            <a:chOff x="1557618" y="1457469"/>
            <a:chExt cx="8599394" cy="927558"/>
          </a:xfrm>
        </p:grpSpPr>
        <p:sp>
          <p:nvSpPr>
            <p:cNvPr id="7" name="Sprechblase: rechteckig 6">
              <a:extLst>
                <a:ext uri="{FF2B5EF4-FFF2-40B4-BE49-F238E27FC236}">
                  <a16:creationId xmlns:a16="http://schemas.microsoft.com/office/drawing/2014/main" id="{6700D136-D8CC-4E85-B91F-E1A46E613E93}"/>
                </a:ext>
              </a:extLst>
            </p:cNvPr>
            <p:cNvSpPr/>
            <p:nvPr/>
          </p:nvSpPr>
          <p:spPr>
            <a:xfrm>
              <a:off x="1557618" y="1457470"/>
              <a:ext cx="2055158" cy="927557"/>
            </a:xfrm>
            <a:prstGeom prst="wedgeRectCallout">
              <a:avLst>
                <a:gd name="adj1" fmla="val 65099"/>
                <a:gd name="adj2" fmla="val 13498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Choose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child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node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with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highest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value</a:t>
              </a:r>
              <a:r>
                <a:rPr lang="de-DE" dirty="0">
                  <a:solidFill>
                    <a:schemeClr val="tx1"/>
                  </a:solidFill>
                </a:rPr>
                <a:t> (UCB1-Algorithm)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35D644E-7AFD-48D5-A956-CDABD41207C7}"/>
                    </a:ext>
                  </a:extLst>
                </p:cNvPr>
                <p:cNvSpPr/>
                <p:nvPr/>
              </p:nvSpPr>
              <p:spPr>
                <a:xfrm>
                  <a:off x="3612776" y="1457469"/>
                  <a:ext cx="3272118" cy="9275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𝑈𝐶𝐵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1(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acc>
                        <m:accPr>
                          <m:chr m:val="̅"/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a14:m>
                  <a:r>
                    <a:rPr lang="de-DE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35D644E-7AFD-48D5-A956-CDABD41207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2776" y="1457469"/>
                  <a:ext cx="3272118" cy="92755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8FB00F2B-70E1-4498-8849-28CFDEA825E2}"/>
                    </a:ext>
                  </a:extLst>
                </p:cNvPr>
                <p:cNvSpPr/>
                <p:nvPr/>
              </p:nvSpPr>
              <p:spPr>
                <a:xfrm>
                  <a:off x="6884894" y="1457469"/>
                  <a:ext cx="3272118" cy="9275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de-DE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average</m:t>
                        </m:r>
                        <m: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value</m:t>
                        </m:r>
                        <m: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node</m:t>
                        </m:r>
                        <m: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𝑛𝑖</m:t>
                                </m:r>
                              </m:den>
                            </m:f>
                          </m:e>
                        </m:d>
                      </m:oMath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𝐸𝑥𝑝𝑙𝑜𝑟𝑎𝑡𝑖𝑜𝑛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𝑝𝑎𝑟𝑎𝑚𝑒𝑡𝑒𝑟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𝑠𝑡𝑎𝑡𝑖𝑐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𝑡𝑖𝑚𝑒𝑠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𝑣𝑖𝑠𝑖𝑡𝑒𝑑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𝑝𝑎𝑟𝑒𝑛𝑡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𝑛𝑜𝑑𝑒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𝑡𝑖𝑚𝑒𝑠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𝑣𝑖𝑠𝑖𝑡𝑒𝑑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𝑛𝑜𝑑𝑒</m:t>
                        </m:r>
                      </m:oMath>
                    </m:oMathPara>
                  </a14:m>
                  <a:endParaRPr lang="de-DE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8FB00F2B-70E1-4498-8849-28CFDEA825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4894" y="1457469"/>
                  <a:ext cx="3272118" cy="92755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51" name="Gruppieren 6150">
            <a:extLst>
              <a:ext uri="{FF2B5EF4-FFF2-40B4-BE49-F238E27FC236}">
                <a16:creationId xmlns:a16="http://schemas.microsoft.com/office/drawing/2014/main" id="{516EAF6D-09AD-4660-A5C2-6DE530294838}"/>
              </a:ext>
            </a:extLst>
          </p:cNvPr>
          <p:cNvGrpSpPr/>
          <p:nvPr/>
        </p:nvGrpSpPr>
        <p:grpSpPr>
          <a:xfrm>
            <a:off x="122166" y="1457469"/>
            <a:ext cx="8052258" cy="4582267"/>
            <a:chOff x="122166" y="1457469"/>
            <a:chExt cx="8052258" cy="4582267"/>
          </a:xfrm>
        </p:grpSpPr>
        <p:grpSp>
          <p:nvGrpSpPr>
            <p:cNvPr id="6149" name="Gruppieren 6148">
              <a:extLst>
                <a:ext uri="{FF2B5EF4-FFF2-40B4-BE49-F238E27FC236}">
                  <a16:creationId xmlns:a16="http://schemas.microsoft.com/office/drawing/2014/main" id="{904EA76A-BA0F-4973-A807-F6CFF96D08EE}"/>
                </a:ext>
              </a:extLst>
            </p:cNvPr>
            <p:cNvGrpSpPr/>
            <p:nvPr/>
          </p:nvGrpSpPr>
          <p:grpSpPr>
            <a:xfrm>
              <a:off x="122166" y="1457469"/>
              <a:ext cx="4533900" cy="4582267"/>
              <a:chOff x="7388132" y="2139208"/>
              <a:chExt cx="4533900" cy="4582267"/>
            </a:xfrm>
          </p:grpSpPr>
          <p:grpSp>
            <p:nvGrpSpPr>
              <p:cNvPr id="6148" name="Gruppieren 6147">
                <a:extLst>
                  <a:ext uri="{FF2B5EF4-FFF2-40B4-BE49-F238E27FC236}">
                    <a16:creationId xmlns:a16="http://schemas.microsoft.com/office/drawing/2014/main" id="{07F82FC4-27E9-447A-9728-8B8AD7F0E321}"/>
                  </a:ext>
                </a:extLst>
              </p:cNvPr>
              <p:cNvGrpSpPr/>
              <p:nvPr/>
            </p:nvGrpSpPr>
            <p:grpSpPr>
              <a:xfrm>
                <a:off x="7388132" y="2139208"/>
                <a:ext cx="4533900" cy="4582267"/>
                <a:chOff x="499710" y="1890785"/>
                <a:chExt cx="4533900" cy="4582267"/>
              </a:xfrm>
            </p:grpSpPr>
            <p:pic>
              <p:nvPicPr>
                <p:cNvPr id="45" name="Grafik 44" descr="Ein Bild, das Objekt, Mann enthält.&#10;&#10;Automatisch generierte Beschreibung">
                  <a:extLst>
                    <a:ext uri="{FF2B5EF4-FFF2-40B4-BE49-F238E27FC236}">
                      <a16:creationId xmlns:a16="http://schemas.microsoft.com/office/drawing/2014/main" id="{97497C83-75B2-43B8-99D7-CF67A371F7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710" y="1890785"/>
                  <a:ext cx="4533900" cy="4533900"/>
                </a:xfrm>
                <a:prstGeom prst="rect">
                  <a:avLst/>
                </a:prstGeom>
              </p:spPr>
            </p:pic>
            <p:cxnSp>
              <p:nvCxnSpPr>
                <p:cNvPr id="47" name="Gerade Verbindung mit Pfeil 46">
                  <a:extLst>
                    <a:ext uri="{FF2B5EF4-FFF2-40B4-BE49-F238E27FC236}">
                      <a16:creationId xmlns:a16="http://schemas.microsoft.com/office/drawing/2014/main" id="{5363A30C-D546-4E1A-BEA2-27BAD4740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685097" y="3927646"/>
                  <a:ext cx="474465" cy="450769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 Verbindung mit Pfeil 52">
                  <a:extLst>
                    <a:ext uri="{FF2B5EF4-FFF2-40B4-BE49-F238E27FC236}">
                      <a16:creationId xmlns:a16="http://schemas.microsoft.com/office/drawing/2014/main" id="{C7586B26-271E-4E99-95DF-57685986CF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51233" y="4016819"/>
                  <a:ext cx="0" cy="335688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44" name="Rechteck 6143">
                  <a:extLst>
                    <a:ext uri="{FF2B5EF4-FFF2-40B4-BE49-F238E27FC236}">
                      <a16:creationId xmlns:a16="http://schemas.microsoft.com/office/drawing/2014/main" id="{85060122-26D8-4987-840B-02F7431FFD57}"/>
                    </a:ext>
                  </a:extLst>
                </p:cNvPr>
                <p:cNvSpPr/>
                <p:nvPr/>
              </p:nvSpPr>
              <p:spPr>
                <a:xfrm>
                  <a:off x="1648947" y="5209872"/>
                  <a:ext cx="559121" cy="589307"/>
                </a:xfrm>
                <a:prstGeom prst="rect">
                  <a:avLst/>
                </a:prstGeom>
                <a:solidFill>
                  <a:srgbClr val="C0FF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Rechteck 65">
                  <a:extLst>
                    <a:ext uri="{FF2B5EF4-FFF2-40B4-BE49-F238E27FC236}">
                      <a16:creationId xmlns:a16="http://schemas.microsoft.com/office/drawing/2014/main" id="{D4AEF7B9-36F1-4346-98B0-8D2CE82CFB1D}"/>
                    </a:ext>
                  </a:extLst>
                </p:cNvPr>
                <p:cNvSpPr/>
                <p:nvPr/>
              </p:nvSpPr>
              <p:spPr>
                <a:xfrm>
                  <a:off x="1663475" y="5821442"/>
                  <a:ext cx="559121" cy="589307"/>
                </a:xfrm>
                <a:prstGeom prst="rect">
                  <a:avLst/>
                </a:prstGeom>
                <a:solidFill>
                  <a:srgbClr val="C0FF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3BE2FC06-9690-41AD-B900-A65A9B7F109D}"/>
                    </a:ext>
                  </a:extLst>
                </p:cNvPr>
                <p:cNvSpPr/>
                <p:nvPr/>
              </p:nvSpPr>
              <p:spPr>
                <a:xfrm>
                  <a:off x="2185153" y="5209871"/>
                  <a:ext cx="559121" cy="589307"/>
                </a:xfrm>
                <a:prstGeom prst="rect">
                  <a:avLst/>
                </a:prstGeom>
                <a:solidFill>
                  <a:srgbClr val="C0FF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F78C651B-1292-46BF-9812-C8722AC045E3}"/>
                    </a:ext>
                  </a:extLst>
                </p:cNvPr>
                <p:cNvSpPr/>
                <p:nvPr/>
              </p:nvSpPr>
              <p:spPr>
                <a:xfrm>
                  <a:off x="2802832" y="5883746"/>
                  <a:ext cx="512080" cy="589306"/>
                </a:xfrm>
                <a:prstGeom prst="rect">
                  <a:avLst/>
                </a:prstGeom>
                <a:solidFill>
                  <a:srgbClr val="C0FF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Rechteck 68">
                  <a:extLst>
                    <a:ext uri="{FF2B5EF4-FFF2-40B4-BE49-F238E27FC236}">
                      <a16:creationId xmlns:a16="http://schemas.microsoft.com/office/drawing/2014/main" id="{AAA71FD4-5FFA-44B9-BE40-353504FEBCF0}"/>
                    </a:ext>
                  </a:extLst>
                </p:cNvPr>
                <p:cNvSpPr/>
                <p:nvPr/>
              </p:nvSpPr>
              <p:spPr>
                <a:xfrm>
                  <a:off x="3941419" y="3617591"/>
                  <a:ext cx="474449" cy="516753"/>
                </a:xfrm>
                <a:prstGeom prst="rect">
                  <a:avLst/>
                </a:prstGeom>
                <a:solidFill>
                  <a:srgbClr val="C0FF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50" name="Gerade Verbindung mit Pfeil 49">
                  <a:extLst>
                    <a:ext uri="{FF2B5EF4-FFF2-40B4-BE49-F238E27FC236}">
                      <a16:creationId xmlns:a16="http://schemas.microsoft.com/office/drawing/2014/main" id="{0E8C0BE8-F061-4096-B9FD-32FFF378FC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59562" y="4042727"/>
                  <a:ext cx="0" cy="335688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 Verbindung mit Pfeil 53">
                  <a:extLst>
                    <a:ext uri="{FF2B5EF4-FFF2-40B4-BE49-F238E27FC236}">
                      <a16:creationId xmlns:a16="http://schemas.microsoft.com/office/drawing/2014/main" id="{FC543DC3-64EE-464C-B87A-550FBB79D2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92126" y="5738059"/>
                  <a:ext cx="0" cy="335688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 Verbindung mit Pfeil 54">
                  <a:extLst>
                    <a:ext uri="{FF2B5EF4-FFF2-40B4-BE49-F238E27FC236}">
                      <a16:creationId xmlns:a16="http://schemas.microsoft.com/office/drawing/2014/main" id="{0A96A277-6982-4411-A952-D99AE624C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2126" y="6093832"/>
                  <a:ext cx="364253" cy="0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Gerade Verbindung mit Pfeil 59">
                  <a:extLst>
                    <a:ext uri="{FF2B5EF4-FFF2-40B4-BE49-F238E27FC236}">
                      <a16:creationId xmlns:a16="http://schemas.microsoft.com/office/drawing/2014/main" id="{5A04E323-04A0-4BD2-9518-12E2A20624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097741" y="5738059"/>
                  <a:ext cx="385390" cy="335688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 Verbindung mit Pfeil 61">
                  <a:extLst>
                    <a:ext uri="{FF2B5EF4-FFF2-40B4-BE49-F238E27FC236}">
                      <a16:creationId xmlns:a16="http://schemas.microsoft.com/office/drawing/2014/main" id="{28AACFEF-E14B-4C53-A6B6-338E0B6A0F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83132" y="5800975"/>
                  <a:ext cx="403379" cy="292857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Gerade Verbindung mit Pfeil 56">
                <a:extLst>
                  <a:ext uri="{FF2B5EF4-FFF2-40B4-BE49-F238E27FC236}">
                    <a16:creationId xmlns:a16="http://schemas.microsoft.com/office/drawing/2014/main" id="{EAAA3FC7-DAB5-47DB-8FA2-9855ED0ED2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58750" y="6364518"/>
                <a:ext cx="394385" cy="0"/>
              </a:xfrm>
              <a:prstGeom prst="straightConnector1">
                <a:avLst/>
              </a:prstGeom>
              <a:ln w="57150">
                <a:solidFill>
                  <a:srgbClr val="73534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50" name="Sprechblase: rechteckig 6149">
              <a:extLst>
                <a:ext uri="{FF2B5EF4-FFF2-40B4-BE49-F238E27FC236}">
                  <a16:creationId xmlns:a16="http://schemas.microsoft.com/office/drawing/2014/main" id="{DFE5F1BC-5B06-4954-B93A-C609121AB22F}"/>
                </a:ext>
              </a:extLst>
            </p:cNvPr>
            <p:cNvSpPr/>
            <p:nvPr/>
          </p:nvSpPr>
          <p:spPr>
            <a:xfrm>
              <a:off x="4656066" y="5400531"/>
              <a:ext cx="3518358" cy="570966"/>
            </a:xfrm>
            <a:prstGeom prst="wedgeRectCallout">
              <a:avLst>
                <a:gd name="adj1" fmla="val -22723"/>
                <a:gd name="adj2" fmla="val -40015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One</a:t>
              </a:r>
              <a:r>
                <a:rPr lang="de-DE" sz="16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new</a:t>
              </a:r>
              <a:r>
                <a:rPr lang="de-DE" sz="16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node</a:t>
              </a:r>
              <a:r>
                <a:rPr lang="de-DE" sz="16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 per </a:t>
              </a:r>
              <a:r>
                <a:rPr lang="de-DE" sz="160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action</a:t>
              </a:r>
              <a:r>
                <a:rPr lang="de-DE" sz="16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 (</a:t>
              </a:r>
              <a:r>
                <a:rPr lang="de-DE" sz="160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here</a:t>
              </a:r>
              <a:r>
                <a:rPr lang="de-DE" sz="16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 14)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52" name="Sprechblase: rechteckig 6151">
            <a:extLst>
              <a:ext uri="{FF2B5EF4-FFF2-40B4-BE49-F238E27FC236}">
                <a16:creationId xmlns:a16="http://schemas.microsoft.com/office/drawing/2014/main" id="{3502F170-4AD8-4A9B-BB20-7FA16A07DBFA}"/>
              </a:ext>
            </a:extLst>
          </p:cNvPr>
          <p:cNvSpPr/>
          <p:nvPr/>
        </p:nvSpPr>
        <p:spPr>
          <a:xfrm>
            <a:off x="6884894" y="1457469"/>
            <a:ext cx="3908612" cy="927558"/>
          </a:xfrm>
          <a:prstGeom prst="wedgeRectCallout">
            <a:avLst>
              <a:gd name="adj1" fmla="val -57760"/>
              <a:gd name="adj2" fmla="val 1407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Also </a:t>
            </a:r>
            <a:r>
              <a:rPr lang="de-DE" dirty="0" err="1">
                <a:solidFill>
                  <a:schemeClr val="tx1"/>
                </a:solidFill>
              </a:rPr>
              <a:t>called</a:t>
            </a:r>
            <a:r>
              <a:rPr lang="de-DE" dirty="0">
                <a:solidFill>
                  <a:schemeClr val="tx1"/>
                </a:solidFill>
              </a:rPr>
              <a:t> Rollout</a:t>
            </a:r>
          </a:p>
        </p:txBody>
      </p:sp>
      <p:sp>
        <p:nvSpPr>
          <p:cNvPr id="6154" name="Sprechblase: rechteckig 6153">
            <a:extLst>
              <a:ext uri="{FF2B5EF4-FFF2-40B4-BE49-F238E27FC236}">
                <a16:creationId xmlns:a16="http://schemas.microsoft.com/office/drawing/2014/main" id="{DDED01F1-57C1-4217-B4A3-D8B901121719}"/>
              </a:ext>
            </a:extLst>
          </p:cNvPr>
          <p:cNvSpPr/>
          <p:nvPr/>
        </p:nvSpPr>
        <p:spPr>
          <a:xfrm>
            <a:off x="9143999" y="3958948"/>
            <a:ext cx="2720651" cy="1669193"/>
          </a:xfrm>
          <a:prstGeom prst="wedgeRectCallout">
            <a:avLst>
              <a:gd name="adj1" fmla="val -67744"/>
              <a:gd name="adj2" fmla="val -884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After X </a:t>
            </a:r>
            <a:r>
              <a:rPr lang="de-DE" dirty="0" err="1">
                <a:solidFill>
                  <a:schemeClr val="tx1"/>
                </a:solidFill>
              </a:rPr>
              <a:t>times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Return </a:t>
            </a:r>
            <a:r>
              <a:rPr lang="de-DE" dirty="0" err="1">
                <a:solidFill>
                  <a:schemeClr val="tx1"/>
                </a:solidFill>
              </a:rPr>
              <a:t>moves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probabilities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animBg="1"/>
      <p:bldP spid="615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E67FBB-C739-48C1-9469-53803B87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V-Learning (V-Network)  | Temporal </a:t>
            </a:r>
            <a:r>
              <a:rPr lang="de-DE" sz="3600" dirty="0" err="1"/>
              <a:t>Difference</a:t>
            </a:r>
            <a:r>
              <a:rPr lang="de-DE" sz="3600" dirty="0"/>
              <a:t>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368D168-01DD-4E98-AB1D-2C5EF2677C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7" y="1782981"/>
                <a:ext cx="10905066" cy="439398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sz="2000" dirty="0"/>
                  <a:t>V = Value</a:t>
                </a:r>
                <a:endParaRPr lang="de-DE" sz="1600" dirty="0"/>
              </a:p>
              <a:p>
                <a:r>
                  <a:rPr lang="de-DE" sz="2000" dirty="0"/>
                  <a:t>V-Network </a:t>
                </a:r>
              </a:p>
              <a:p>
                <a:pPr lvl="1"/>
                <a:r>
                  <a:rPr lang="de-DE" sz="1200" dirty="0" err="1"/>
                  <a:t>Neural</a:t>
                </a:r>
                <a:r>
                  <a:rPr lang="de-DE" sz="1200" dirty="0"/>
                  <a:t> Network (Chess </a:t>
                </a:r>
                <a:r>
                  <a:rPr lang="de-DE" sz="1200" dirty="0" err="1"/>
                  <a:t>agent</a:t>
                </a:r>
                <a:r>
                  <a:rPr lang="de-DE" sz="1200" dirty="0"/>
                  <a:t>)</a:t>
                </a:r>
              </a:p>
              <a:p>
                <a:pPr lvl="1"/>
                <a:r>
                  <a:rPr lang="de-DE" sz="1200" dirty="0" err="1"/>
                  <a:t>Should</a:t>
                </a:r>
                <a:r>
                  <a:rPr lang="de-DE" sz="1200" dirty="0"/>
                  <a:t> </a:t>
                </a:r>
                <a:r>
                  <a:rPr lang="de-DE" sz="1200" dirty="0" err="1"/>
                  <a:t>output</a:t>
                </a:r>
                <a:r>
                  <a:rPr lang="de-DE" sz="1200" dirty="0"/>
                  <a:t> a </a:t>
                </a:r>
                <a:r>
                  <a:rPr lang="de-DE" sz="1200" dirty="0" err="1"/>
                  <a:t>policy</a:t>
                </a:r>
                <a:r>
                  <a:rPr lang="de-DE" sz="1200" dirty="0"/>
                  <a:t> </a:t>
                </a:r>
                <a:r>
                  <a:rPr lang="el-GR" sz="1200" dirty="0"/>
                  <a:t>π</a:t>
                </a:r>
                <a:r>
                  <a:rPr lang="de-DE" sz="1200" dirty="0"/>
                  <a:t> (</a:t>
                </a:r>
                <a:r>
                  <a:rPr lang="de-DE" sz="1200" dirty="0" err="1"/>
                  <a:t>to</a:t>
                </a:r>
                <a:r>
                  <a:rPr lang="de-DE" sz="1200" dirty="0"/>
                  <a:t> </a:t>
                </a:r>
                <a:r>
                  <a:rPr lang="de-DE" sz="1200" dirty="0" err="1"/>
                  <a:t>win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the</a:t>
                </a:r>
                <a:r>
                  <a:rPr lang="de-DE" sz="1200" dirty="0"/>
                  <a:t> game)</a:t>
                </a:r>
              </a:p>
              <a:p>
                <a:r>
                  <a:rPr lang="de-DE" sz="2400" dirty="0"/>
                  <a:t>Temporal </a:t>
                </a:r>
                <a:r>
                  <a:rPr lang="de-DE" sz="2400" dirty="0" err="1"/>
                  <a:t>Difference</a:t>
                </a:r>
                <a:r>
                  <a:rPr lang="de-DE" sz="2400" dirty="0"/>
                  <a:t> Learning</a:t>
                </a:r>
              </a:p>
              <a:p>
                <a:pPr lvl="1"/>
                <a:r>
                  <a:rPr lang="de-DE" sz="2000" dirty="0"/>
                  <a:t>Model-Free Reinforcement Learning </a:t>
                </a:r>
                <a:r>
                  <a:rPr lang="de-DE" sz="2000" dirty="0" err="1"/>
                  <a:t>Algorithm</a:t>
                </a:r>
                <a:endParaRPr lang="de-DE" sz="2000" dirty="0"/>
              </a:p>
              <a:p>
                <a:pPr lvl="2"/>
                <a:r>
                  <a:rPr lang="de-DE" sz="1600" dirty="0" err="1"/>
                  <a:t>Learn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from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experience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by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incomplete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episodes</a:t>
                </a:r>
                <a:endParaRPr lang="de-DE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)+ 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de-DE" sz="200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1600" dirty="0"/>
                  <a:t> = Learning Rate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de-DE" sz="1600" dirty="0"/>
                  <a:t> [0,1]</a:t>
                </a:r>
              </a:p>
              <a:p>
                <a:pPr lvl="1"/>
                <a:r>
                  <a:rPr lang="de-DE" sz="2000" dirty="0" err="1"/>
                  <a:t>Simplest</a:t>
                </a:r>
                <a:r>
                  <a:rPr lang="de-DE" sz="2000" dirty="0"/>
                  <a:t> TD-</a:t>
                </a:r>
                <a:r>
                  <a:rPr lang="de-DE" sz="2000" dirty="0" err="1"/>
                  <a:t>Algorithm</a:t>
                </a:r>
                <a:r>
                  <a:rPr lang="de-DE" sz="2000" dirty="0"/>
                  <a:t> (TD(0))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</a:rPr>
                      <m:t>γ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 </a:t>
                </a:r>
                <a:r>
                  <a:rPr lang="de-DE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Estimated</a:t>
                </a:r>
                <a:r>
                  <a:rPr lang="de-D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return</a:t>
                </a:r>
                <a:r>
                  <a:rPr lang="de-D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de-DE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</a:t>
                </a:r>
                <a:r>
                  <a:rPr lang="de-D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next</a:t>
                </a:r>
                <a:r>
                  <a:rPr lang="de-D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step</a:t>
                </a:r>
                <a:r>
                  <a:rPr lang="de-D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de-DE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)+ </m:t>
                    </m:r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de-DE" sz="160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1400" dirty="0">
                    <a:ea typeface="Cambria Math" panose="02040503050406030204" pitchFamily="18" charset="0"/>
                  </a:rPr>
                  <a:t> = </a:t>
                </a:r>
                <a:r>
                  <a:rPr lang="de-DE" sz="1400" dirty="0" err="1">
                    <a:ea typeface="Cambria Math" panose="02040503050406030204" pitchFamily="18" charset="0"/>
                  </a:rPr>
                  <a:t>Reward</a:t>
                </a:r>
                <a:endParaRPr lang="de-DE" sz="1400" dirty="0"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de-DE" sz="2000" dirty="0"/>
                  <a:t> = </a:t>
                </a:r>
                <a:r>
                  <a:rPr lang="de-DE" sz="2000" dirty="0" err="1"/>
                  <a:t>discount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factor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de-DE" sz="2000" dirty="0"/>
                  <a:t> [0,1]</a:t>
                </a:r>
              </a:p>
              <a:p>
                <a:pPr lvl="3"/>
                <a:endParaRPr lang="de-DE" sz="20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368D168-01DD-4E98-AB1D-2C5EF2677C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7" y="1782981"/>
                <a:ext cx="10905066" cy="4393982"/>
              </a:xfrm>
              <a:blipFill>
                <a:blip r:embed="rId3"/>
                <a:stretch>
                  <a:fillRect l="-783" t="-19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EFB799-7DB3-47B9-84A4-6B570130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rechblase: rechteckig 4">
                <a:extLst>
                  <a:ext uri="{FF2B5EF4-FFF2-40B4-BE49-F238E27FC236}">
                    <a16:creationId xmlns:a16="http://schemas.microsoft.com/office/drawing/2014/main" id="{B1F2E6FC-7253-4116-9C5B-7C32574CD85D}"/>
                  </a:ext>
                </a:extLst>
              </p:cNvPr>
              <p:cNvSpPr/>
              <p:nvPr/>
            </p:nvSpPr>
            <p:spPr>
              <a:xfrm>
                <a:off x="6293224" y="1555754"/>
                <a:ext cx="4625744" cy="2015715"/>
              </a:xfrm>
              <a:prstGeom prst="wedgeRectCallout">
                <a:avLst>
                  <a:gd name="adj1" fmla="val -76732"/>
                  <a:gd name="adj2" fmla="val 12476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= TD Target</a:t>
                </a:r>
              </a:p>
              <a:p>
                <a:pPr algn="ctr"/>
                <a:endParaRPr lang="de-DE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= TD </a:t>
                </a:r>
                <a:r>
                  <a:rPr lang="de-DE" dirty="0" err="1">
                    <a:solidFill>
                      <a:schemeClr val="tx1"/>
                    </a:solidFill>
                  </a:rPr>
                  <a:t>error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Sprechblase: rechteckig 4">
                <a:extLst>
                  <a:ext uri="{FF2B5EF4-FFF2-40B4-BE49-F238E27FC236}">
                    <a16:creationId xmlns:a16="http://schemas.microsoft.com/office/drawing/2014/main" id="{B1F2E6FC-7253-4116-9C5B-7C32574CD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224" y="1555754"/>
                <a:ext cx="4625744" cy="2015715"/>
              </a:xfrm>
              <a:prstGeom prst="wedgeRectCallout">
                <a:avLst>
                  <a:gd name="adj1" fmla="val -76732"/>
                  <a:gd name="adj2" fmla="val 12476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437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C5E82A-3382-4BFE-ADDE-DB1DFDB4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Procedure</a:t>
            </a:r>
          </a:p>
        </p:txBody>
      </p:sp>
      <p:sp>
        <p:nvSpPr>
          <p:cNvPr id="35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E293D6-1C47-4864-A191-8CD63A9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600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9AB655-8833-49F2-AD81-65CE2B5F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Next </a:t>
            </a:r>
            <a:r>
              <a:rPr lang="de-DE" sz="3600" dirty="0" err="1"/>
              <a:t>Steps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9B2781-0E5C-4CE0-ADEF-601467FA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Comparison of the evaluation possibilities of the algorithm</a:t>
            </a:r>
          </a:p>
          <a:p>
            <a:endParaRPr lang="de-DE" dirty="0"/>
          </a:p>
          <a:p>
            <a:r>
              <a:rPr lang="de-DE" dirty="0"/>
              <a:t>Human versus </a:t>
            </a:r>
            <a:r>
              <a:rPr lang="de-DE" dirty="0" err="1"/>
              <a:t>computer</a:t>
            </a:r>
            <a:r>
              <a:rPr lang="de-DE" dirty="0"/>
              <a:t> (</a:t>
            </a:r>
            <a:r>
              <a:rPr lang="de-DE" dirty="0" err="1"/>
              <a:t>Graphical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Summarize</a:t>
            </a:r>
            <a:r>
              <a:rPr lang="de-DE" dirty="0"/>
              <a:t> </a:t>
            </a:r>
            <a:r>
              <a:rPr lang="de-DE" dirty="0" err="1"/>
              <a:t>scientific</a:t>
            </a:r>
            <a:r>
              <a:rPr lang="de-DE" dirty="0"/>
              <a:t> </a:t>
            </a:r>
            <a:r>
              <a:rPr lang="de-DE" dirty="0" err="1"/>
              <a:t>papers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elaboration</a:t>
            </a:r>
            <a:endParaRPr lang="de-DE" dirty="0"/>
          </a:p>
          <a:p>
            <a:endParaRPr lang="de-DE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E8212D-F5CE-4469-AF6B-DF4B2402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85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8C0CA9-B987-4F66-906C-A1BFE2B6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Evaluation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Algortihm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7CA38F-85E0-4331-BDDF-DE6EBA8C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de-DE" dirty="0" err="1"/>
              <a:t>Elo</a:t>
            </a:r>
            <a:r>
              <a:rPr lang="de-DE" dirty="0"/>
              <a:t> </a:t>
            </a:r>
            <a:r>
              <a:rPr lang="de-DE" dirty="0" err="1"/>
              <a:t>rating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(</a:t>
            </a:r>
            <a:r>
              <a:rPr lang="en-US" dirty="0"/>
              <a:t>Comparison of two chess players)</a:t>
            </a:r>
          </a:p>
          <a:p>
            <a:endParaRPr lang="en-US" dirty="0"/>
          </a:p>
          <a:p>
            <a:r>
              <a:rPr lang="en-US" dirty="0"/>
              <a:t>Evaluation of the chess game</a:t>
            </a:r>
          </a:p>
          <a:p>
            <a:pPr lvl="1"/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Position</a:t>
            </a:r>
          </a:p>
          <a:p>
            <a:pPr lvl="1"/>
            <a:r>
              <a:rPr lang="en-US" dirty="0"/>
              <a:t>Material on the board</a:t>
            </a:r>
          </a:p>
          <a:p>
            <a:pPr lvl="1"/>
            <a:r>
              <a:rPr lang="en-US" dirty="0"/>
              <a:t>Pieces Activity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2D627F-F806-4E8C-A810-A3FBD18D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316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E3ED4D-1B29-43FD-B4D0-7AE782C3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DFF01B4A-46B9-4C6C-A96B-6DAD2C3CC688}" type="slidenum">
              <a:rPr lang="en-US">
                <a:solidFill>
                  <a:srgbClr val="FFFFFF"/>
                </a:solidFill>
              </a:rPr>
              <a:pPr algn="l" defTabSz="914400"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F6631A-0EE3-412E-AE60-1CFC492D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66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F6631A-0EE3-412E-AE60-1CFC492D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EA1CF595-43FF-4EE9-954D-397003267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2" y="1371599"/>
            <a:ext cx="1175474" cy="117547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E3ED4D-1B29-43FD-B4D0-7AE782C3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FF01B4A-46B9-4C6C-A96B-6DAD2C3CC688}" type="slidenum">
              <a:rPr lang="en-US">
                <a:solidFill>
                  <a:prstClr val="white"/>
                </a:solidFill>
              </a:rPr>
              <a:pPr defTabSz="914400">
                <a:spcAft>
                  <a:spcPts val="600"/>
                </a:spcAft>
              </a:pPr>
              <a:t>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044B2E-58F0-4039-8E9D-B10FC5A59DB5}"/>
              </a:ext>
            </a:extLst>
          </p:cNvPr>
          <p:cNvSpPr txBox="1"/>
          <p:nvPr/>
        </p:nvSpPr>
        <p:spPr>
          <a:xfrm rot="10800000" flipV="1">
            <a:off x="5741263" y="1959336"/>
            <a:ext cx="7094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solidFill>
                  <a:schemeClr val="bg1"/>
                </a:solidFill>
              </a:rPr>
              <a:t>Killroy jr. Was here</a:t>
            </a:r>
          </a:p>
        </p:txBody>
      </p:sp>
    </p:spTree>
    <p:extLst>
      <p:ext uri="{BB962C8B-B14F-4D97-AF65-F5344CB8AC3E}">
        <p14:creationId xmlns:p14="http://schemas.microsoft.com/office/powerpoint/2010/main" val="386020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DF038-569A-4894-861A-72097C92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de-DE" sz="5400" dirty="0"/>
              <a:t>Table </a:t>
            </a:r>
            <a:r>
              <a:rPr lang="de-DE" sz="5400" dirty="0" err="1"/>
              <a:t>of</a:t>
            </a:r>
            <a:r>
              <a:rPr lang="de-DE" sz="5400" dirty="0"/>
              <a:t> Content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E6B6B5-F344-48AE-8E99-DFE8CEF9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graphicFrame>
        <p:nvGraphicFramePr>
          <p:cNvPr id="19" name="Inhaltsplatzhalter 2">
            <a:extLst>
              <a:ext uri="{FF2B5EF4-FFF2-40B4-BE49-F238E27FC236}">
                <a16:creationId xmlns:a16="http://schemas.microsoft.com/office/drawing/2014/main" id="{8E42A22F-9C5A-4DD7-B7C9-16976C094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151032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10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B9508F-34D6-4234-A011-6003F313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C0475B-9268-4136-9DF1-1D4D0057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73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C4EE7D-9277-43DE-889A-A73FD51A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Main 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51EFFD-586A-4666-AF00-AFCBE7F6B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547825"/>
            <a:ext cx="9470917" cy="4294285"/>
          </a:xfrm>
        </p:spPr>
        <p:txBody>
          <a:bodyPr anchor="ctr">
            <a:normAutofit/>
          </a:bodyPr>
          <a:lstStyle/>
          <a:p>
            <a:pPr>
              <a:lnSpc>
                <a:spcPct val="250000"/>
              </a:lnSpc>
            </a:pPr>
            <a:r>
              <a:rPr lang="de-DE" sz="2000" dirty="0"/>
              <a:t>Create an powerful AI,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capable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beat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best</a:t>
            </a:r>
            <a:r>
              <a:rPr lang="de-DE" sz="2000" dirty="0"/>
              <a:t> </a:t>
            </a:r>
            <a:r>
              <a:rPr lang="de-DE" sz="2000" dirty="0" err="1"/>
              <a:t>chessplayers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world</a:t>
            </a:r>
            <a:endParaRPr lang="de-DE" sz="2000" dirty="0"/>
          </a:p>
          <a:p>
            <a:pPr>
              <a:lnSpc>
                <a:spcPct val="250000"/>
              </a:lnSpc>
            </a:pPr>
            <a:r>
              <a:rPr lang="de-DE" sz="2000" dirty="0" err="1"/>
              <a:t>Provide</a:t>
            </a:r>
            <a:r>
              <a:rPr lang="de-DE" sz="2000" dirty="0"/>
              <a:t> a </a:t>
            </a:r>
            <a:r>
              <a:rPr lang="de-DE" sz="2000" dirty="0" err="1"/>
              <a:t>platform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train</a:t>
            </a:r>
            <a:r>
              <a:rPr lang="de-DE" sz="2000" dirty="0"/>
              <a:t> </a:t>
            </a:r>
            <a:r>
              <a:rPr lang="de-DE" sz="2000" dirty="0" err="1"/>
              <a:t>against</a:t>
            </a:r>
            <a:r>
              <a:rPr lang="de-DE" sz="2000" dirty="0"/>
              <a:t> a strong </a:t>
            </a:r>
            <a:r>
              <a:rPr lang="de-DE" sz="2000" dirty="0" err="1"/>
              <a:t>opponent</a:t>
            </a:r>
            <a:endParaRPr lang="de-DE" sz="2000" dirty="0"/>
          </a:p>
          <a:p>
            <a:pPr>
              <a:lnSpc>
                <a:spcPct val="250000"/>
              </a:lnSpc>
            </a:pPr>
            <a:r>
              <a:rPr lang="de-DE" sz="2000" dirty="0" err="1"/>
              <a:t>Give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„real“ </a:t>
            </a:r>
            <a:r>
              <a:rPr lang="de-DE" sz="2000" dirty="0" err="1"/>
              <a:t>chessplayers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opportunity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step</a:t>
            </a:r>
            <a:r>
              <a:rPr lang="de-DE" sz="2000" dirty="0"/>
              <a:t> </a:t>
            </a:r>
            <a:r>
              <a:rPr lang="de-DE" sz="2000" dirty="0" err="1"/>
              <a:t>up</a:t>
            </a:r>
            <a:r>
              <a:rPr lang="de-DE" sz="2000" dirty="0"/>
              <a:t> </a:t>
            </a:r>
            <a:r>
              <a:rPr lang="de-DE" sz="2000" dirty="0" err="1"/>
              <a:t>their</a:t>
            </a:r>
            <a:r>
              <a:rPr lang="de-DE" sz="2000" dirty="0"/>
              <a:t> </a:t>
            </a:r>
            <a:r>
              <a:rPr lang="de-DE" sz="2000" dirty="0" err="1"/>
              <a:t>gametactics</a:t>
            </a:r>
            <a:endParaRPr lang="de-DE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20F1DA-7584-44DA-99A7-7F4B3373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10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61434E-3D71-4084-BF78-FFC495BD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State of the Art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575B1D-DDF2-4D83-8856-AEBB7453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34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D315A-D29E-4AA4-9C68-FC1C36AA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sz="3600" dirty="0"/>
              <a:t>IBM - Deep Blue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BF8B7A-63D1-4D76-9099-1398710AE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First real chess engine to beat a reign world champion</a:t>
            </a:r>
          </a:p>
          <a:p>
            <a:r>
              <a:rPr lang="en-US" sz="2400" dirty="0"/>
              <a:t>Developed by IBM in 1989</a:t>
            </a:r>
          </a:p>
          <a:p>
            <a:r>
              <a:rPr lang="en-US" sz="2400" dirty="0"/>
              <a:t>It implemented the alpha beta search on very large-scale integration but in a brut-force method</a:t>
            </a:r>
          </a:p>
          <a:p>
            <a:pPr lvl="1"/>
            <a:r>
              <a:rPr lang="en-US" dirty="0"/>
              <a:t>Developers even denied it being an AI</a:t>
            </a:r>
          </a:p>
        </p:txBody>
      </p:sp>
      <p:sp>
        <p:nvSpPr>
          <p:cNvPr id="1028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D5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E89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in Bild, das Computer, Zeichnung enthält.&#10;&#10;Automatisch generierte Beschreibung">
            <a:extLst>
              <a:ext uri="{FF2B5EF4-FFF2-40B4-BE49-F238E27FC236}">
                <a16:creationId xmlns:a16="http://schemas.microsoft.com/office/drawing/2014/main" id="{C5418413-3B96-4D64-8B40-C7A5CFBCA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152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723F62-EB9F-43DC-91E1-DDBE2CA3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6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B7194-E807-46D7-80E2-BFE3EF21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sz="3600" dirty="0" err="1"/>
              <a:t>Stockfish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D2AE3-9995-47C9-AD35-39323065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Open source UCI chess engine</a:t>
            </a:r>
          </a:p>
          <a:p>
            <a:pPr lvl="1"/>
            <a:r>
              <a:rPr lang="en-US" sz="2000" dirty="0"/>
              <a:t>UCI = Universal Chess interface</a:t>
            </a:r>
          </a:p>
          <a:p>
            <a:r>
              <a:rPr lang="en-US" sz="2400" dirty="0"/>
              <a:t>As of 2018 it has become the world strongest chess entity not relying on AI</a:t>
            </a:r>
          </a:p>
          <a:p>
            <a:r>
              <a:rPr lang="de-DE" sz="2400" dirty="0" err="1"/>
              <a:t>It</a:t>
            </a:r>
            <a:r>
              <a:rPr lang="de-DE" sz="2400" dirty="0"/>
              <a:t> </a:t>
            </a:r>
            <a:r>
              <a:rPr lang="de-DE" sz="2400" dirty="0" err="1"/>
              <a:t>uses</a:t>
            </a:r>
            <a:r>
              <a:rPr lang="de-DE" sz="2400" dirty="0"/>
              <a:t> Alpha-Beta-Search and Bitboards</a:t>
            </a:r>
          </a:p>
          <a:p>
            <a:pPr lvl="1"/>
            <a:r>
              <a:rPr lang="de-DE" sz="2000" dirty="0"/>
              <a:t>Alpha-Beta-Search </a:t>
            </a:r>
            <a:r>
              <a:rPr lang="de-DE" sz="2000" dirty="0" err="1"/>
              <a:t>is</a:t>
            </a:r>
            <a:r>
              <a:rPr lang="de-DE" sz="2000" dirty="0"/>
              <a:t> a </a:t>
            </a:r>
            <a:r>
              <a:rPr lang="en-US" sz="2000" dirty="0"/>
              <a:t>optimized version of the </a:t>
            </a:r>
            <a:r>
              <a:rPr lang="en-US" sz="2000" dirty="0" err="1"/>
              <a:t>MiniMax</a:t>
            </a:r>
            <a:r>
              <a:rPr lang="en-US" sz="2000" dirty="0"/>
              <a:t> Algorithm</a:t>
            </a:r>
          </a:p>
          <a:p>
            <a:pPr lvl="1"/>
            <a:r>
              <a:rPr lang="en-US" sz="2000" dirty="0"/>
              <a:t>A bitboard is a specialized bit array data structure where each bit corresponds to a game board space or piece.</a:t>
            </a:r>
            <a:endParaRPr lang="de-DE" sz="2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F5D735-16E2-4121-9F22-407D7A6B2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r="16023" b="1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B0F6C2-8196-4EBA-8271-86C78DF2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FA07-50C3-4ACA-8688-56A99B65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sz="3600" dirty="0"/>
              <a:t>DeepMind - </a:t>
            </a:r>
            <a:r>
              <a:rPr lang="de-DE" sz="3600" dirty="0" err="1"/>
              <a:t>AlphaZero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117E30-EC20-4121-9ECE-708E2BC2C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 fontScale="77500" lnSpcReduction="20000"/>
          </a:bodyPr>
          <a:lstStyle/>
          <a:p>
            <a:r>
              <a:rPr lang="en-US" dirty="0"/>
              <a:t>Uses a Deep Neural Network in combination with a reinforcement learning algorithm</a:t>
            </a:r>
          </a:p>
          <a:p>
            <a:pPr lvl="1"/>
            <a:r>
              <a:rPr lang="en-US" dirty="0"/>
              <a:t>Deep Neural Networks are Neural Networks with two or more hidden layers </a:t>
            </a:r>
          </a:p>
          <a:p>
            <a:r>
              <a:rPr lang="en-US" dirty="0"/>
              <a:t>The trained network is used to guide the Monte-Carlo Tree Search Algorithm to select the most promising moves</a:t>
            </a:r>
          </a:p>
          <a:p>
            <a:r>
              <a:rPr lang="en-US" dirty="0"/>
              <a:t>In the beginning the algorithm does not know anything about the game besides the basic rules</a:t>
            </a:r>
          </a:p>
          <a:p>
            <a:pPr lvl="1"/>
            <a:r>
              <a:rPr lang="en-US" dirty="0"/>
              <a:t>After 4 hours of training it was able to beat </a:t>
            </a:r>
            <a:r>
              <a:rPr lang="en-US" dirty="0" err="1"/>
              <a:t>Stockfish</a:t>
            </a:r>
            <a:endParaRPr lang="en-US" dirty="0"/>
          </a:p>
          <a:p>
            <a:r>
              <a:rPr lang="en-US" dirty="0"/>
              <a:t>Besides Chess </a:t>
            </a:r>
            <a:r>
              <a:rPr lang="en-US" dirty="0" err="1"/>
              <a:t>AlphaZero</a:t>
            </a:r>
            <a:r>
              <a:rPr lang="en-US"/>
              <a:t> also learned Shogi and Go</a:t>
            </a:r>
            <a:endParaRPr lang="en-US" sz="37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B4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51B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side the (deep) mind of AlphaZero | ChessBase">
            <a:extLst>
              <a:ext uri="{FF2B5EF4-FFF2-40B4-BE49-F238E27FC236}">
                <a16:creationId xmlns:a16="http://schemas.microsoft.com/office/drawing/2014/main" id="{885848D4-53E6-4D8D-AA3A-08215466B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 r="22729" b="5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74A0A5-A7FB-40C8-A067-5C89BCCD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50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ACC6E6-7CA0-48B7-8D35-CE4440EB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Algortihm explained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AB55F4-A5E4-4EE6-8255-12A90892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3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053BFF7913E914E8633705294D786E0" ma:contentTypeVersion="12" ma:contentTypeDescription="Ein neues Dokument erstellen." ma:contentTypeScope="" ma:versionID="292c63051bcc76f3c0ba6d3d005fc720">
  <xsd:schema xmlns:xsd="http://www.w3.org/2001/XMLSchema" xmlns:xs="http://www.w3.org/2001/XMLSchema" xmlns:p="http://schemas.microsoft.com/office/2006/metadata/properties" xmlns:ns3="428a2bfe-bcaf-43de-8bea-075e4c45d2d0" xmlns:ns4="19353dae-2197-414d-a888-862b93af9487" targetNamespace="http://schemas.microsoft.com/office/2006/metadata/properties" ma:root="true" ma:fieldsID="1ef18051d54d654b75909a1fce9ac096" ns3:_="" ns4:_="">
    <xsd:import namespace="428a2bfe-bcaf-43de-8bea-075e4c45d2d0"/>
    <xsd:import namespace="19353dae-2197-414d-a888-862b93af94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a2bfe-bcaf-43de-8bea-075e4c45d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53dae-2197-414d-a888-862b93af948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8C196F-57CA-4A27-A0C5-E15A158BF523}">
  <ds:schemaRefs>
    <ds:schemaRef ds:uri="http://purl.org/dc/elements/1.1/"/>
    <ds:schemaRef ds:uri="http://schemas.microsoft.com/office/2006/metadata/properties"/>
    <ds:schemaRef ds:uri="428a2bfe-bcaf-43de-8bea-075e4c45d2d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9353dae-2197-414d-a888-862b93af9487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623EEBE-3AFD-45F2-B13A-22C0717EE2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8a2bfe-bcaf-43de-8bea-075e4c45d2d0"/>
    <ds:schemaRef ds:uri="19353dae-2197-414d-a888-862b93af94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76AEB8-5320-4F07-868F-E91141D86E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Microsoft Office PowerPoint</Application>
  <PresentationFormat>Breitbild</PresentationFormat>
  <Paragraphs>130</Paragraphs>
  <Slides>17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Chessmaster</vt:lpstr>
      <vt:lpstr>Table of Content</vt:lpstr>
      <vt:lpstr>Motivation</vt:lpstr>
      <vt:lpstr>Main Goal</vt:lpstr>
      <vt:lpstr>State of the Art</vt:lpstr>
      <vt:lpstr>IBM - Deep Blue</vt:lpstr>
      <vt:lpstr>Stockfish</vt:lpstr>
      <vt:lpstr>DeepMind - AlphaZero</vt:lpstr>
      <vt:lpstr>Algortihm explained</vt:lpstr>
      <vt:lpstr>Monte Carlo Tree Search</vt:lpstr>
      <vt:lpstr>Monte Carlo Tree Search </vt:lpstr>
      <vt:lpstr>V-Learning (V-Network)  | Temporal Difference Learning</vt:lpstr>
      <vt:lpstr>Procedure</vt:lpstr>
      <vt:lpstr>Next Steps</vt:lpstr>
      <vt:lpstr>Evaluation of Algortihm</vt:lpstr>
      <vt:lpstr>Any Questions?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Chessmaster</dc:title>
  <dc:creator>Thorsten Hilbradt</dc:creator>
  <cp:lastModifiedBy>Thorsten Hilbradt</cp:lastModifiedBy>
  <cp:revision>1</cp:revision>
  <dcterms:created xsi:type="dcterms:W3CDTF">2020-06-04T10:24:28Z</dcterms:created>
  <dcterms:modified xsi:type="dcterms:W3CDTF">2020-06-04T10:53:34Z</dcterms:modified>
</cp:coreProperties>
</file>