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0"/>
  </p:notesMasterIdLst>
  <p:handoutMasterIdLst>
    <p:handoutMasterId r:id="rId21"/>
  </p:handoutMasterIdLst>
  <p:sldIdLst>
    <p:sldId id="257" r:id="rId2"/>
    <p:sldId id="258" r:id="rId3"/>
    <p:sldId id="260" r:id="rId4"/>
    <p:sldId id="276" r:id="rId5"/>
    <p:sldId id="259" r:id="rId6"/>
    <p:sldId id="273" r:id="rId7"/>
    <p:sldId id="261" r:id="rId8"/>
    <p:sldId id="274" r:id="rId9"/>
    <p:sldId id="262" r:id="rId10"/>
    <p:sldId id="263" r:id="rId11"/>
    <p:sldId id="264" r:id="rId12"/>
    <p:sldId id="265" r:id="rId13"/>
    <p:sldId id="275" r:id="rId14"/>
    <p:sldId id="266" r:id="rId15"/>
    <p:sldId id="267" r:id="rId16"/>
    <p:sldId id="272" r:id="rId17"/>
    <p:sldId id="270" r:id="rId18"/>
    <p:sldId id="271" r:id="rId19"/>
  </p:sldIdLst>
  <p:sldSz cx="12192000" cy="6858000"/>
  <p:notesSz cx="6858000" cy="9144000"/>
  <p:defaultTextStyle>
    <a:defPPr rtl="0">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ubstituent dată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A6197C0-6F93-4DDC-B388-4A311E383667}" type="datetime1">
              <a:rPr lang="ro-RO" smtClean="0"/>
              <a:t>01.04.2023</a:t>
            </a:fld>
            <a:endParaRPr lang="en-US" dirty="0"/>
          </a:p>
        </p:txBody>
      </p:sp>
      <p:sp>
        <p:nvSpPr>
          <p:cNvPr id="4" name="Substituent subsol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ubstituent număr diapozitiv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A82B259-CE05-48A8-846C-C8EDA67478E8}" type="datetime1">
              <a:rPr lang="ro-RO" smtClean="0"/>
              <a:t>01.04.2023</a:t>
            </a:fld>
            <a:endParaRPr lang="en-US"/>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o"/>
              <a:t>Faceți clic pentru a edita stilurile de text coordonator</a:t>
            </a:r>
            <a:endParaRPr lang="en-US"/>
          </a:p>
          <a:p>
            <a:pPr lvl="1" rtl="0"/>
            <a:r>
              <a:rPr lang="ro"/>
              <a:t>Al doilea nivel</a:t>
            </a:r>
          </a:p>
          <a:p>
            <a:pPr lvl="2" rtl="0"/>
            <a:r>
              <a:rPr lang="ro"/>
              <a:t>Al treilea nivel</a:t>
            </a:r>
          </a:p>
          <a:p>
            <a:pPr lvl="3" rtl="0"/>
            <a:r>
              <a:rPr lang="ro"/>
              <a:t>Al patrulea nivel</a:t>
            </a:r>
          </a:p>
          <a:p>
            <a:pPr lvl="4" rtl="0"/>
            <a:r>
              <a:rPr lang="ro"/>
              <a:t>Al cincilea nivel</a:t>
            </a:r>
            <a:endParaRPr lang="en-US"/>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7" name="Dreptunghi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u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titlu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o-RO"/>
              <a:t>Faceți clic pentru a edita stilul de subtitlu coordonator</a:t>
            </a:r>
            <a:endParaRPr lang="en-US" dirty="0"/>
          </a:p>
        </p:txBody>
      </p:sp>
      <p:sp>
        <p:nvSpPr>
          <p:cNvPr id="8" name="Substituent dată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2B3D9822-F745-4969-8F51-CE3D9A133CC3}" type="datetime1">
              <a:rPr lang="ro-RO" smtClean="0"/>
              <a:t>01.04.2023</a:t>
            </a:fld>
            <a:endParaRPr lang="en-US" dirty="0"/>
          </a:p>
        </p:txBody>
      </p:sp>
      <p:sp>
        <p:nvSpPr>
          <p:cNvPr id="9" name="Substituent subsol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0" name="Substituent număr diapozitiv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9" name="Titlu 1"/>
          <p:cNvSpPr>
            <a:spLocks noGrp="1"/>
          </p:cNvSpPr>
          <p:nvPr>
            <p:ph type="title"/>
          </p:nvPr>
        </p:nvSpPr>
        <p:spPr>
          <a:xfrm>
            <a:off x="581192" y="702156"/>
            <a:ext cx="11029616" cy="1013800"/>
          </a:xfrm>
        </p:spPr>
        <p:txBody>
          <a:bodyPr rtlCol="0"/>
          <a:lstStyle>
            <a:lvl1pPr>
              <a:defRPr>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text vertical 2"/>
          <p:cNvSpPr>
            <a:spLocks noGrp="1"/>
          </p:cNvSpPr>
          <p:nvPr>
            <p:ph type="body" orient="vert" idx="1"/>
          </p:nvPr>
        </p:nvSpPr>
        <p:spPr/>
        <p:txBody>
          <a:bodyPr vert="eaVert" rtlCol="0" anchor="t"/>
          <a:lstStyle>
            <a:lvl1pPr algn="l">
              <a:defRPr>
                <a:latin typeface="Calibri" panose="020F0502020204030204" pitchFamily="34" charset="0"/>
                <a:cs typeface="Calibri" panose="020F0502020204030204" pitchFamily="34" charset="0"/>
              </a:defRPr>
            </a:lvl1pPr>
            <a:lvl2pPr algn="l">
              <a:defRPr>
                <a:latin typeface="Calibri" panose="020F0502020204030204" pitchFamily="34" charset="0"/>
                <a:cs typeface="Calibri" panose="020F0502020204030204" pitchFamily="34" charset="0"/>
              </a:defRPr>
            </a:lvl2pPr>
            <a:lvl3pPr algn="l">
              <a:defRPr>
                <a:latin typeface="Calibri" panose="020F0502020204030204" pitchFamily="34" charset="0"/>
                <a:cs typeface="Calibri" panose="020F0502020204030204" pitchFamily="34" charset="0"/>
              </a:defRPr>
            </a:lvl3pPr>
            <a:lvl4pPr algn="l">
              <a:defRPr>
                <a:latin typeface="Calibri" panose="020F0502020204030204" pitchFamily="34" charset="0"/>
                <a:cs typeface="Calibri" panose="020F0502020204030204" pitchFamily="34" charset="0"/>
              </a:defRPr>
            </a:lvl4pPr>
            <a:lvl5pPr algn="l">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4" name="Substituent dată 3"/>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76F66030-6DC7-4A96-8E20-64D1D0689F4F}" type="datetime1">
              <a:rPr lang="ro-RO" smtClean="0"/>
              <a:t>01.04.2023</a:t>
            </a:fld>
            <a:endParaRPr lang="en-US" dirty="0"/>
          </a:p>
        </p:txBody>
      </p:sp>
      <p:sp>
        <p:nvSpPr>
          <p:cNvPr id="5" name="Substituent subsol 4"/>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6" name="Substituent număr diapozitiv 5"/>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sp>
        <p:nvSpPr>
          <p:cNvPr id="7" name="Dreptunghi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u vertical 1"/>
          <p:cNvSpPr>
            <a:spLocks noGrp="1"/>
          </p:cNvSpPr>
          <p:nvPr>
            <p:ph type="title" orient="vert"/>
          </p:nvPr>
        </p:nvSpPr>
        <p:spPr>
          <a:xfrm>
            <a:off x="8204200" y="863600"/>
            <a:ext cx="3124200" cy="4807326"/>
          </a:xfrm>
        </p:spPr>
        <p:txBody>
          <a:bodyPr vert="eaVert" rtlCol="0" anchor="ctr"/>
          <a:lstStyle>
            <a:lvl1pPr>
              <a:defRPr>
                <a:solidFill>
                  <a:srgbClr val="FFFFFF"/>
                </a:solidFill>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text vertical 2"/>
          <p:cNvSpPr>
            <a:spLocks noGrp="1"/>
          </p:cNvSpPr>
          <p:nvPr>
            <p:ph type="body" orient="vert" idx="1"/>
          </p:nvPr>
        </p:nvSpPr>
        <p:spPr>
          <a:xfrm>
            <a:off x="774923" y="863600"/>
            <a:ext cx="7161625" cy="4807326"/>
          </a:xfrm>
        </p:spPr>
        <p:txBody>
          <a:bodyPr vert="eaVert" rtlCol="0" anchor="t"/>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8" name="Dreptunghi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Dreptunghi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Dreptunghi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Substituent dată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1E671349-DF77-4E34-911C-07362C92D6EC}" type="datetime1">
              <a:rPr lang="ro-RO" smtClean="0"/>
              <a:t>01.04.2023</a:t>
            </a:fld>
            <a:endParaRPr lang="en-US" dirty="0"/>
          </a:p>
        </p:txBody>
      </p:sp>
      <p:sp>
        <p:nvSpPr>
          <p:cNvPr id="12" name="Substituent subsol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3" name="Substituent număr diapozitiv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a:xfrm>
            <a:off x="581192" y="702156"/>
            <a:ext cx="11029616" cy="1188720"/>
          </a:xfrm>
        </p:spPr>
        <p:txBody>
          <a:bodyPr rtlCol="0"/>
          <a:lstStyle>
            <a:lvl1pPr>
              <a:defRPr>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conținut 2"/>
          <p:cNvSpPr>
            <a:spLocks noGrp="1"/>
          </p:cNvSpPr>
          <p:nvPr>
            <p:ph idx="1"/>
          </p:nvPr>
        </p:nvSpPr>
        <p:spPr>
          <a:xfrm>
            <a:off x="581192" y="2340864"/>
            <a:ext cx="11029615" cy="3634486"/>
          </a:xfrm>
        </p:spPr>
        <p:txBody>
          <a:bodyPr rtlCol="0"/>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8" name="Substituent dată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9C9A9B65-20C9-4F15-B5F6-7E0990AFCC4E}" type="datetime1">
              <a:rPr lang="ro-RO" smtClean="0"/>
              <a:t>01.04.2023</a:t>
            </a:fld>
            <a:endParaRPr lang="en-US" dirty="0"/>
          </a:p>
        </p:txBody>
      </p:sp>
      <p:sp>
        <p:nvSpPr>
          <p:cNvPr id="9" name="Substituent subsol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0" name="Substituent număr diapozitiv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8" name="Dreptunghi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u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text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o-RO"/>
              <a:t>Faceţi clic pentru a edita Master stiluri text</a:t>
            </a:r>
          </a:p>
        </p:txBody>
      </p:sp>
      <p:sp>
        <p:nvSpPr>
          <p:cNvPr id="7" name="Substituent dată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08DF754F-32BA-4731-A459-60104E25B93A}" type="datetime1">
              <a:rPr lang="ro-RO" smtClean="0"/>
              <a:t>01.04.2023</a:t>
            </a:fld>
            <a:endParaRPr lang="en-US" dirty="0"/>
          </a:p>
        </p:txBody>
      </p:sp>
      <p:sp>
        <p:nvSpPr>
          <p:cNvPr id="9" name="Substituent subsol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0" name="Substituent număr diapozitiv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a:xfrm>
            <a:off x="581193" y="729658"/>
            <a:ext cx="11029616" cy="988332"/>
          </a:xfrm>
        </p:spPr>
        <p:txBody>
          <a:bodyPr rtlCol="0"/>
          <a:lstStyle>
            <a:lvl1pPr>
              <a:defRPr>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conținut 2"/>
          <p:cNvSpPr>
            <a:spLocks noGrp="1"/>
          </p:cNvSpPr>
          <p:nvPr>
            <p:ph sz="half" idx="1"/>
          </p:nvPr>
        </p:nvSpPr>
        <p:spPr>
          <a:xfrm>
            <a:off x="581193" y="2228003"/>
            <a:ext cx="5194767" cy="3633047"/>
          </a:xfrm>
        </p:spPr>
        <p:txBody>
          <a:bodyPr rtlCol="0">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4" name="Substituent conținut 3"/>
          <p:cNvSpPr>
            <a:spLocks noGrp="1"/>
          </p:cNvSpPr>
          <p:nvPr>
            <p:ph sz="half" idx="2"/>
          </p:nvPr>
        </p:nvSpPr>
        <p:spPr>
          <a:xfrm>
            <a:off x="6416039" y="2228003"/>
            <a:ext cx="5194769" cy="3633047"/>
          </a:xfrm>
        </p:spPr>
        <p:txBody>
          <a:bodyPr rtlCol="0">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5" name="Substituent dată 4"/>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51A65E23-EA59-41B4-A1E4-EEE90F543A0C}" type="datetime1">
              <a:rPr lang="ro-RO" smtClean="0"/>
              <a:t>01.04.2023</a:t>
            </a:fld>
            <a:endParaRPr lang="en-US" dirty="0"/>
          </a:p>
        </p:txBody>
      </p:sp>
      <p:sp>
        <p:nvSpPr>
          <p:cNvPr id="6" name="Substituent subsol 5"/>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7" name="Substituent număr diapozitiv 6"/>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ție">
    <p:spTree>
      <p:nvGrpSpPr>
        <p:cNvPr id="1" name=""/>
        <p:cNvGrpSpPr/>
        <p:nvPr/>
      </p:nvGrpSpPr>
      <p:grpSpPr>
        <a:xfrm>
          <a:off x="0" y="0"/>
          <a:ext cx="0" cy="0"/>
          <a:chOff x="0" y="0"/>
          <a:chExt cx="0" cy="0"/>
        </a:xfrm>
      </p:grpSpPr>
      <p:sp>
        <p:nvSpPr>
          <p:cNvPr id="12" name="Titlu 1"/>
          <p:cNvSpPr>
            <a:spLocks noGrp="1"/>
          </p:cNvSpPr>
          <p:nvPr>
            <p:ph type="title"/>
          </p:nvPr>
        </p:nvSpPr>
        <p:spPr>
          <a:xfrm>
            <a:off x="581193" y="729658"/>
            <a:ext cx="11029616" cy="988332"/>
          </a:xfrm>
        </p:spPr>
        <p:txBody>
          <a:bodyPr rtlCol="0"/>
          <a:lstStyle>
            <a:lvl1pPr>
              <a:defRPr>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text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a:t>Faceţi clic pentru a edita Master stiluri text</a:t>
            </a:r>
          </a:p>
        </p:txBody>
      </p:sp>
      <p:sp>
        <p:nvSpPr>
          <p:cNvPr id="4" name="Substituent conținut 3"/>
          <p:cNvSpPr>
            <a:spLocks noGrp="1"/>
          </p:cNvSpPr>
          <p:nvPr>
            <p:ph sz="half" idx="2"/>
          </p:nvPr>
        </p:nvSpPr>
        <p:spPr>
          <a:xfrm>
            <a:off x="581194" y="2926052"/>
            <a:ext cx="5194766" cy="2934999"/>
          </a:xfrm>
        </p:spPr>
        <p:txBody>
          <a:bodyPr rtlCol="0" anchor="t">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5" name="Substituent text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ro-RO"/>
              <a:t>Faceţi clic pentru a edita Master stiluri text</a:t>
            </a:r>
          </a:p>
        </p:txBody>
      </p:sp>
      <p:sp>
        <p:nvSpPr>
          <p:cNvPr id="6" name="Substituent conținut 5"/>
          <p:cNvSpPr>
            <a:spLocks noGrp="1"/>
          </p:cNvSpPr>
          <p:nvPr>
            <p:ph sz="quarter" idx="4"/>
          </p:nvPr>
        </p:nvSpPr>
        <p:spPr>
          <a:xfrm>
            <a:off x="6416037" y="2926052"/>
            <a:ext cx="5194771" cy="2934999"/>
          </a:xfrm>
        </p:spPr>
        <p:txBody>
          <a:bodyPr rtlCol="0" anchor="t">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7" name="Substituent dată 6"/>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7D1FFDA9-070E-4CF9-ABA9-00A1DA330F15}" type="datetime1">
              <a:rPr lang="ro-RO" smtClean="0"/>
              <a:t>01.04.2023</a:t>
            </a:fld>
            <a:endParaRPr lang="en-US" dirty="0"/>
          </a:p>
        </p:txBody>
      </p:sp>
      <p:sp>
        <p:nvSpPr>
          <p:cNvPr id="8" name="Substituent subsol 7"/>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9" name="Substituent număr diapozitiv 8"/>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8" name="Titlu 1"/>
          <p:cNvSpPr>
            <a:spLocks noGrp="1"/>
          </p:cNvSpPr>
          <p:nvPr>
            <p:ph type="title"/>
          </p:nvPr>
        </p:nvSpPr>
        <p:spPr>
          <a:xfrm>
            <a:off x="575894" y="729658"/>
            <a:ext cx="11029616" cy="988332"/>
          </a:xfrm>
        </p:spPr>
        <p:txBody>
          <a:bodyPr rtlCol="0"/>
          <a:lstStyle>
            <a:lvl1pPr>
              <a:defRPr>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dată 2"/>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CA9CD5ED-0DD8-4639-A0CC-A7E7F3EE93BA}" type="datetime1">
              <a:rPr lang="ro-RO" smtClean="0"/>
              <a:t>01.04.2023</a:t>
            </a:fld>
            <a:endParaRPr lang="en-US" dirty="0"/>
          </a:p>
        </p:txBody>
      </p:sp>
      <p:sp>
        <p:nvSpPr>
          <p:cNvPr id="4" name="Substituent subsol 3"/>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5" name="Substituent număr diapozitiv 4"/>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rtlCol="0"/>
          <a:lstStyle/>
          <a:p>
            <a:pPr rtl="0"/>
            <a:fld id="{B8BCEB24-D323-41FF-9618-0B1F209F6ED8}" type="datetime1">
              <a:rPr lang="ro-RO" smtClean="0"/>
              <a:t>01.04.2023</a:t>
            </a:fld>
            <a:endParaRPr lang="en-US" dirty="0"/>
          </a:p>
        </p:txBody>
      </p:sp>
      <p:sp>
        <p:nvSpPr>
          <p:cNvPr id="3" name="Substituent subsol 2"/>
          <p:cNvSpPr>
            <a:spLocks noGrp="1"/>
          </p:cNvSpPr>
          <p:nvPr>
            <p:ph type="ftr" sz="quarter" idx="11"/>
          </p:nvPr>
        </p:nvSpPr>
        <p:spPr/>
        <p:txBody>
          <a:bodyPr rtlCol="0"/>
          <a:lstStyle/>
          <a:p>
            <a:pPr rtl="0"/>
            <a:endParaRPr lang="en-US" dirty="0"/>
          </a:p>
        </p:txBody>
      </p:sp>
      <p:sp>
        <p:nvSpPr>
          <p:cNvPr id="4" name="Substituent număr diapozitiv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9" name="Dreptunghi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u 1"/>
          <p:cNvSpPr>
            <a:spLocks noGrp="1"/>
          </p:cNvSpPr>
          <p:nvPr>
            <p:ph type="title"/>
          </p:nvPr>
        </p:nvSpPr>
        <p:spPr>
          <a:xfrm>
            <a:off x="767857" y="933450"/>
            <a:ext cx="3031852" cy="1722419"/>
          </a:xfrm>
        </p:spPr>
        <p:txBody>
          <a:bodyPr rtlCol="0" anchor="b">
            <a:normAutofit/>
          </a:bodyPr>
          <a:lstStyle>
            <a:lvl1pPr algn="l">
              <a:defRPr sz="2400" b="0">
                <a:solidFill>
                  <a:srgbClr val="FFFFFF"/>
                </a:solidFill>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conținut 2"/>
          <p:cNvSpPr>
            <a:spLocks noGrp="1"/>
          </p:cNvSpPr>
          <p:nvPr>
            <p:ph idx="1"/>
          </p:nvPr>
        </p:nvSpPr>
        <p:spPr>
          <a:xfrm>
            <a:off x="4900928" y="1179829"/>
            <a:ext cx="6650991" cy="4658216"/>
          </a:xfrm>
        </p:spPr>
        <p:txBody>
          <a:bodyPr rtlCol="0" anchor="ctr">
            <a:normAutofit/>
          </a:bodyPr>
          <a:lstStyle>
            <a:lvl1pPr>
              <a:defRPr sz="2000">
                <a:solidFill>
                  <a:schemeClr val="tx2"/>
                </a:solidFill>
                <a:latin typeface="Calibri" panose="020F0502020204030204" pitchFamily="34" charset="0"/>
                <a:cs typeface="Calibri" panose="020F0502020204030204" pitchFamily="34" charset="0"/>
              </a:defRPr>
            </a:lvl1pPr>
            <a:lvl2pPr>
              <a:defRPr sz="1800">
                <a:solidFill>
                  <a:schemeClr val="tx2"/>
                </a:solidFill>
                <a:latin typeface="Calibri" panose="020F0502020204030204" pitchFamily="34" charset="0"/>
                <a:cs typeface="Calibri" panose="020F0502020204030204" pitchFamily="34" charset="0"/>
              </a:defRPr>
            </a:lvl2pPr>
            <a:lvl3pPr>
              <a:defRPr sz="1600">
                <a:solidFill>
                  <a:schemeClr val="tx2"/>
                </a:solidFill>
                <a:latin typeface="Calibri" panose="020F0502020204030204" pitchFamily="34" charset="0"/>
                <a:cs typeface="Calibri" panose="020F0502020204030204" pitchFamily="34" charset="0"/>
              </a:defRPr>
            </a:lvl3pPr>
            <a:lvl4pPr>
              <a:defRPr sz="1400">
                <a:solidFill>
                  <a:schemeClr val="tx2"/>
                </a:solidFill>
                <a:latin typeface="Calibri" panose="020F0502020204030204" pitchFamily="34" charset="0"/>
                <a:cs typeface="Calibri" panose="020F0502020204030204" pitchFamily="34" charset="0"/>
              </a:defRPr>
            </a:lvl4pPr>
            <a:lvl5pPr>
              <a:defRPr sz="1400">
                <a:solidFill>
                  <a:schemeClr val="tx2"/>
                </a:solidFill>
                <a:latin typeface="Calibri" panose="020F0502020204030204" pitchFamily="34" charset="0"/>
                <a:cs typeface="Calibri" panose="020F0502020204030204" pitchFamily="34" charset="0"/>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4" name="Substituent text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latin typeface="Calibri" panose="020F0502020204030204" pitchFamily="34" charset="0"/>
                <a:cs typeface="Calibri" panose="020F0502020204030204" pitchFamily="34" charset="0"/>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a:t>Faceţi clic pentru a edita Master stiluri text</a:t>
            </a:r>
          </a:p>
        </p:txBody>
      </p:sp>
      <p:sp>
        <p:nvSpPr>
          <p:cNvPr id="8" name="Substituent dată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lvl1pPr>
              <a:defRPr>
                <a:latin typeface="Calibri" panose="020F0502020204030204" pitchFamily="34" charset="0"/>
                <a:cs typeface="Calibri" panose="020F0502020204030204" pitchFamily="34" charset="0"/>
              </a:defRPr>
            </a:lvl1pPr>
          </a:lstStyle>
          <a:p>
            <a:fld id="{B4EBE38A-E62D-4B2B-A880-291B8DDFFC9C}" type="datetime1">
              <a:rPr lang="ro-RO" smtClean="0"/>
              <a:t>01.04.2023</a:t>
            </a:fld>
            <a:endParaRPr lang="en-US" dirty="0"/>
          </a:p>
        </p:txBody>
      </p:sp>
      <p:sp>
        <p:nvSpPr>
          <p:cNvPr id="10" name="Substituent subsol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1" name="Substituent număr diapozitiv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imagine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atin typeface="Calibri" panose="020F0502020204030204" pitchFamily="34" charset="0"/>
                <a:cs typeface="Calibri" panose="020F0502020204030204" pitchFamily="34" charset="0"/>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o-RO"/>
              <a:t>Faceți clic pe pictogramă pentru a adăuga o imagine</a:t>
            </a:r>
            <a:endParaRPr lang="en-US" dirty="0"/>
          </a:p>
        </p:txBody>
      </p:sp>
      <p:sp>
        <p:nvSpPr>
          <p:cNvPr id="4" name="Substituent text 3"/>
          <p:cNvSpPr>
            <a:spLocks noGrp="1"/>
          </p:cNvSpPr>
          <p:nvPr>
            <p:ph type="body" sz="half" idx="2"/>
          </p:nvPr>
        </p:nvSpPr>
        <p:spPr>
          <a:xfrm>
            <a:off x="581192" y="5260127"/>
            <a:ext cx="11029617" cy="998148"/>
          </a:xfrm>
        </p:spPr>
        <p:txBody>
          <a:bodyPr rtlCol="0" anchor="t">
            <a:normAutofit/>
          </a:bodyPr>
          <a:lstStyle>
            <a:lvl1pPr marL="0" indent="0">
              <a:buNone/>
              <a:defRPr sz="1600">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a:t>Faceţi clic pentru a edita Master stiluri text</a:t>
            </a:r>
          </a:p>
        </p:txBody>
      </p:sp>
      <p:sp>
        <p:nvSpPr>
          <p:cNvPr id="5" name="Substituent dată 4"/>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71FEEC99-4875-42DD-AC2F-168DB28E55D8}" type="datetime1">
              <a:rPr lang="ro-RO" smtClean="0"/>
              <a:t>01.04.2023</a:t>
            </a:fld>
            <a:endParaRPr lang="en-US" dirty="0"/>
          </a:p>
        </p:txBody>
      </p:sp>
      <p:sp>
        <p:nvSpPr>
          <p:cNvPr id="6" name="Substituent subsol 5"/>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7" name="Substituent număr diapozitiv 6"/>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ro"/>
              <a:t>Faceți clic pentru a edita stilul de titlu coordonator</a:t>
            </a:r>
            <a:endParaRPr lang="en-US" dirty="0"/>
          </a:p>
        </p:txBody>
      </p:sp>
      <p:sp>
        <p:nvSpPr>
          <p:cNvPr id="3" name="Substituent text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ro" dirty="0"/>
              <a:t>Faceți clic pentru a edita stilurile de text coordonator</a:t>
            </a:r>
          </a:p>
          <a:p>
            <a:pPr lvl="1" rtl="0"/>
            <a:r>
              <a:rPr lang="ro" dirty="0"/>
              <a:t>Al doilea nivel</a:t>
            </a:r>
          </a:p>
          <a:p>
            <a:pPr lvl="2" rtl="0"/>
            <a:r>
              <a:rPr lang="ro" dirty="0"/>
              <a:t>Al treilea nivel</a:t>
            </a:r>
          </a:p>
          <a:p>
            <a:pPr lvl="3" rtl="0"/>
            <a:r>
              <a:rPr lang="ro" dirty="0"/>
              <a:t>Al patrulea nivel</a:t>
            </a:r>
          </a:p>
          <a:p>
            <a:pPr lvl="4" rtl="0"/>
            <a:r>
              <a:rPr lang="ro" dirty="0"/>
              <a:t>Al cincilea nivel</a:t>
            </a:r>
            <a:endParaRPr lang="en-US" dirty="0"/>
          </a:p>
        </p:txBody>
      </p:sp>
      <p:sp>
        <p:nvSpPr>
          <p:cNvPr id="4" name="Substituent dată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Calibri" panose="020F0502020204030204" pitchFamily="34" charset="0"/>
                <a:cs typeface="Calibri" panose="020F0502020204030204" pitchFamily="34" charset="0"/>
              </a:defRPr>
            </a:lvl1pPr>
          </a:lstStyle>
          <a:p>
            <a:fld id="{CBF944F3-8485-4BDC-BABF-34C8B30917A7}" type="datetime1">
              <a:rPr lang="ro-RO" smtClean="0"/>
              <a:t>01.04.2023</a:t>
            </a:fld>
            <a:endParaRPr lang="en-US" dirty="0"/>
          </a:p>
        </p:txBody>
      </p:sp>
      <p:sp>
        <p:nvSpPr>
          <p:cNvPr id="5" name="Substituent subsol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Calibri" panose="020F0502020204030204" pitchFamily="34" charset="0"/>
                <a:cs typeface="Calibri" panose="020F0502020204030204" pitchFamily="34" charset="0"/>
              </a:defRPr>
            </a:lvl1pPr>
          </a:lstStyle>
          <a:p>
            <a:endParaRPr lang="en-US" dirty="0"/>
          </a:p>
        </p:txBody>
      </p:sp>
      <p:sp>
        <p:nvSpPr>
          <p:cNvPr id="6" name="Substituent număr diapozitiv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
        <p:nvSpPr>
          <p:cNvPr id="9" name="Dreptunghi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Dreptunghi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Dreptunghi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nsrc.org/workshops/2014/sanog23-security/raw-attachment/wiki/Agenda/2-1-1.pgp-lab.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C21E816-31F5-48BB-BD02-D15F2F18B48A}"/>
              </a:ext>
            </a:extLst>
          </p:cNvPr>
          <p:cNvSpPr>
            <a:spLocks noGrp="1"/>
          </p:cNvSpPr>
          <p:nvPr>
            <p:ph type="title"/>
          </p:nvPr>
        </p:nvSpPr>
        <p:spPr>
          <a:xfrm>
            <a:off x="581193" y="4693389"/>
            <a:ext cx="11029616" cy="566738"/>
          </a:xfrm>
        </p:spPr>
        <p:txBody>
          <a:bodyPr rtlCol="0" anchor="b">
            <a:normAutofit/>
          </a:bodyPr>
          <a:lstStyle/>
          <a:p>
            <a:pPr rtl="0">
              <a:lnSpc>
                <a:spcPct val="90000"/>
              </a:lnSpc>
            </a:pPr>
            <a:r>
              <a:rPr lang="pt-BR" sz="1700" b="0" i="0">
                <a:effectLst/>
              </a:rPr>
              <a:t>Prezentarea facilităților criptografice și de semnătură ale programului PGP (Pretty Good Privacy), Certificate PGP și stabilirea relațiilor de încredere</a:t>
            </a:r>
            <a:endParaRPr lang="ro" sz="1700"/>
          </a:p>
        </p:txBody>
      </p:sp>
      <p:pic>
        <p:nvPicPr>
          <p:cNvPr id="4100" name="Picture 4">
            <a:extLst>
              <a:ext uri="{FF2B5EF4-FFF2-40B4-BE49-F238E27FC236}">
                <a16:creationId xmlns:a16="http://schemas.microsoft.com/office/drawing/2014/main" id="{CD1DF4D2-1BDE-3F50-C9CF-6CFE0AF783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41997" y="641350"/>
            <a:ext cx="7302498" cy="3651249"/>
          </a:xfrm>
          <a:prstGeom prst="rect">
            <a:avLst/>
          </a:prstGeom>
          <a:solidFill>
            <a:srgbClr val="FFFFFF"/>
          </a:solidFill>
        </p:spPr>
      </p:pic>
      <p:sp>
        <p:nvSpPr>
          <p:cNvPr id="3" name="Subtitlu 2">
            <a:extLst>
              <a:ext uri="{FF2B5EF4-FFF2-40B4-BE49-F238E27FC236}">
                <a16:creationId xmlns:a16="http://schemas.microsoft.com/office/drawing/2014/main" id="{835D6E6B-3353-491C-A3C6-F278D6CED8B3}"/>
              </a:ext>
            </a:extLst>
          </p:cNvPr>
          <p:cNvSpPr>
            <a:spLocks noGrp="1"/>
          </p:cNvSpPr>
          <p:nvPr>
            <p:ph type="body" sz="half" idx="2"/>
          </p:nvPr>
        </p:nvSpPr>
        <p:spPr>
          <a:xfrm>
            <a:off x="581192" y="5260127"/>
            <a:ext cx="11029617" cy="998148"/>
          </a:xfrm>
        </p:spPr>
        <p:txBody>
          <a:bodyPr rtlCol="0" anchor="t">
            <a:normAutofit/>
          </a:bodyPr>
          <a:lstStyle/>
          <a:p>
            <a:pPr rtl="0"/>
            <a:r>
              <a:rPr lang="ro" dirty="0"/>
              <a:t>Ciprian Alexandru Lucian Brebu</a:t>
            </a:r>
          </a:p>
        </p:txBody>
      </p:sp>
      <p:sp>
        <p:nvSpPr>
          <p:cNvPr id="4105" name="Date Placeholder 4">
            <a:extLst>
              <a:ext uri="{FF2B5EF4-FFF2-40B4-BE49-F238E27FC236}">
                <a16:creationId xmlns:a16="http://schemas.microsoft.com/office/drawing/2014/main" id="{594A149F-6AA5-D2F1-79EE-0EB06647674D}"/>
              </a:ext>
            </a:extLst>
          </p:cNvPr>
          <p:cNvSpPr>
            <a:spLocks noGrp="1"/>
          </p:cNvSpPr>
          <p:nvPr>
            <p:ph type="dt" sz="half" idx="10"/>
          </p:nvPr>
        </p:nvSpPr>
        <p:spPr>
          <a:xfrm>
            <a:off x="7605951" y="6423914"/>
            <a:ext cx="2844799" cy="365125"/>
          </a:xfrm>
        </p:spPr>
        <p:txBody>
          <a:bodyPr/>
          <a:lstStyle/>
          <a:p>
            <a:pPr>
              <a:spcAft>
                <a:spcPts val="600"/>
              </a:spcAft>
            </a:pPr>
            <a:fld id="{71FEEC99-4875-42DD-AC2F-168DB28E55D8}" type="datetime1">
              <a:rPr lang="ro-RO" smtClean="0"/>
              <a:pPr>
                <a:spcAft>
                  <a:spcPts val="600"/>
                </a:spcAft>
              </a:pPr>
              <a:t>01.04.2023</a:t>
            </a:fld>
            <a:endParaRPr lang="en-US"/>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lnSpcReduction="10000"/>
          </a:bodyPr>
          <a:lstStyle/>
          <a:p>
            <a:pPr marL="0" indent="0">
              <a:buNone/>
            </a:pPr>
            <a:r>
              <a:rPr lang="ro-RO" dirty="0"/>
              <a:t>Conceptul de certificat PGP</a:t>
            </a:r>
          </a:p>
          <a:p>
            <a:r>
              <a:rPr lang="ro-RO" dirty="0"/>
              <a:t>Certificatele PGP, cunoscute și sub numele de chei publice PGP, sunt instrumente folosite pentru a asocia o identitate digitală cu o pereche de chei criptografice. Aceste certificate permit utilizatorilor să comunice în mod securizat și să verifice autenticitatea mesajelor. Un certificat PGP este compus dintr-o cheie publică, informații despre deținătorul acelei chei și meta date relevante, precum și eventualele semnături ale altor utilizatori care atestă încrederea în acel certificat.</a:t>
            </a:r>
          </a:p>
          <a:p>
            <a:pPr marL="0" indent="0">
              <a:buNone/>
            </a:pPr>
            <a:endParaRPr lang="ro-RO" dirty="0"/>
          </a:p>
          <a:p>
            <a:pPr marL="0" indent="0">
              <a:buNone/>
            </a:pPr>
            <a:r>
              <a:rPr lang="ro-RO" dirty="0"/>
              <a:t>Un certificat PGP este alcătuit din următoarele componente:</a:t>
            </a:r>
          </a:p>
          <a:p>
            <a:r>
              <a:rPr lang="ro-RO" dirty="0"/>
              <a:t>Cheia publică: O cheie criptografică asimetrică utilizată pentru criptarea și decriptarea mesajelor și pentru verificarea semnăturilor digitale.</a:t>
            </a:r>
          </a:p>
          <a:p>
            <a:r>
              <a:rPr lang="ro-RO" dirty="0"/>
              <a:t>Identitatea deținătorului: Numele, adresa de e-mail sau alte informații legate de identitatea deținătorului cheii.</a:t>
            </a:r>
          </a:p>
          <a:p>
            <a:r>
              <a:rPr lang="ro-RO" dirty="0"/>
              <a:t>Algoritmul de criptare: Algoritmul de criptare asimetrică utilizat pentru generarea perechii de chei (de exemplu, RSA, </a:t>
            </a:r>
            <a:r>
              <a:rPr lang="ro-RO" dirty="0" err="1"/>
              <a:t>ElGamal</a:t>
            </a:r>
            <a:r>
              <a:rPr lang="ro-RO" dirty="0"/>
              <a:t>, ECC).</a:t>
            </a:r>
          </a:p>
          <a:p>
            <a:r>
              <a:rPr lang="ro-RO" dirty="0"/>
              <a:t>Perioada de valabilitate: Intervalul de timp în care cheia este considerată validă.</a:t>
            </a:r>
          </a:p>
          <a:p>
            <a:r>
              <a:rPr lang="ro-RO" dirty="0"/>
              <a:t>Semnături ale altor utilizatori: Semnături digitale ale altor utilizatori care atestă încrederea în certificatul respectiv.</a:t>
            </a:r>
          </a:p>
        </p:txBody>
      </p:sp>
    </p:spTree>
    <p:extLst>
      <p:ext uri="{BB962C8B-B14F-4D97-AF65-F5344CB8AC3E}">
        <p14:creationId xmlns:p14="http://schemas.microsoft.com/office/powerpoint/2010/main" val="1597490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buNone/>
            </a:pPr>
            <a:r>
              <a:rPr lang="ro-RO" dirty="0"/>
              <a:t>Generarea și gestionarea certificatelor PGP</a:t>
            </a:r>
          </a:p>
          <a:p>
            <a:r>
              <a:rPr lang="ro-RO" dirty="0"/>
              <a:t>Generarea unui certificat PGP implică crearea unei perechi de chei, publică și privată, și asocierea identității deținătorului cu cheia publică. Utilizatorii pot genera certificate PGP folosind software-ul PGP sau alte aplicații compatibile, precum </a:t>
            </a:r>
            <a:r>
              <a:rPr lang="ro-RO" dirty="0" err="1"/>
              <a:t>GnuPG</a:t>
            </a:r>
            <a:r>
              <a:rPr lang="ro-RO" dirty="0"/>
              <a:t>. Odată ce un certificat a fost generat, deținătorul trebuie să îl distribuie celorlalți utilizatori pentru a permite comunicarea securizată și verificarea semnăturilor digitale.</a:t>
            </a:r>
          </a:p>
          <a:p>
            <a:r>
              <a:rPr lang="ro-RO" dirty="0"/>
              <a:t>Gestionarea certificatelor PGP include importarea, exportarea, actualizarea și revocarea certificatelor. Utilizatorii trebuie să mențină un inel de chei, care conține toate certificatele PGP de încredere, pentru a putea comunica în mod securizat cu alte persoane.</a:t>
            </a:r>
          </a:p>
        </p:txBody>
      </p:sp>
    </p:spTree>
    <p:extLst>
      <p:ext uri="{BB962C8B-B14F-4D97-AF65-F5344CB8AC3E}">
        <p14:creationId xmlns:p14="http://schemas.microsoft.com/office/powerpoint/2010/main" val="2940827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a:xfrm>
            <a:off x="581192" y="702156"/>
            <a:ext cx="11029615" cy="5273194"/>
          </a:xfrm>
        </p:spPr>
        <p:txBody>
          <a:bodyPr>
            <a:normAutofit/>
          </a:bodyPr>
          <a:lstStyle/>
          <a:p>
            <a:pPr marL="0" indent="0" algn="ctr">
              <a:buNone/>
            </a:pPr>
            <a:r>
              <a:rPr lang="ro-RO" sz="3600" b="0" i="0" dirty="0">
                <a:solidFill>
                  <a:srgbClr val="374151"/>
                </a:solidFill>
                <a:effectLst/>
                <a:latin typeface="Söhne"/>
              </a:rPr>
              <a:t>Stabilirea relațiilor de încredere</a:t>
            </a:r>
          </a:p>
        </p:txBody>
      </p:sp>
    </p:spTree>
    <p:extLst>
      <p:ext uri="{BB962C8B-B14F-4D97-AF65-F5344CB8AC3E}">
        <p14:creationId xmlns:p14="http://schemas.microsoft.com/office/powerpoint/2010/main" val="3456456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Web of trust - Wikipedia">
            <a:extLst>
              <a:ext uri="{FF2B5EF4-FFF2-40B4-BE49-F238E27FC236}">
                <a16:creationId xmlns:a16="http://schemas.microsoft.com/office/drawing/2014/main" id="{D56B3FC9-56EB-C40F-BF15-CA3CDBB7C7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0650" y="717550"/>
            <a:ext cx="11950700" cy="5975350"/>
          </a:xfrm>
          <a:prstGeom prst="rect">
            <a:avLst/>
          </a:prstGeom>
          <a:solidFill>
            <a:srgbClr val="FFFFFF"/>
          </a:solidFill>
        </p:spPr>
      </p:pic>
    </p:spTree>
    <p:extLst>
      <p:ext uri="{BB962C8B-B14F-4D97-AF65-F5344CB8AC3E}">
        <p14:creationId xmlns:p14="http://schemas.microsoft.com/office/powerpoint/2010/main" val="2512316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lgn="l">
              <a:buNone/>
            </a:pPr>
            <a:r>
              <a:rPr lang="ro-RO" b="0" i="0" dirty="0">
                <a:solidFill>
                  <a:srgbClr val="374151"/>
                </a:solidFill>
                <a:effectLst/>
                <a:latin typeface="Söhne"/>
              </a:rPr>
              <a:t>Modelul Web of Trust</a:t>
            </a:r>
          </a:p>
          <a:p>
            <a:pPr algn="l"/>
            <a:r>
              <a:rPr lang="ro-RO" b="0" i="0" dirty="0">
                <a:solidFill>
                  <a:srgbClr val="374151"/>
                </a:solidFill>
                <a:effectLst/>
                <a:latin typeface="Söhne"/>
              </a:rPr>
              <a:t>PGP utilizează un model numit Web of Trust (</a:t>
            </a:r>
            <a:r>
              <a:rPr lang="ro-RO" b="0" i="0" dirty="0" err="1">
                <a:solidFill>
                  <a:srgbClr val="374151"/>
                </a:solidFill>
                <a:effectLst/>
                <a:latin typeface="Söhne"/>
              </a:rPr>
              <a:t>WoT</a:t>
            </a:r>
            <a:r>
              <a:rPr lang="ro-RO" b="0" i="0" dirty="0">
                <a:solidFill>
                  <a:srgbClr val="374151"/>
                </a:solidFill>
                <a:effectLst/>
                <a:latin typeface="Söhne"/>
              </a:rPr>
              <a:t>) pentru a stabili relațiile de încredere între utilizatori. </a:t>
            </a:r>
            <a:r>
              <a:rPr lang="ro-RO" b="0" i="0" dirty="0" err="1">
                <a:solidFill>
                  <a:srgbClr val="374151"/>
                </a:solidFill>
                <a:effectLst/>
                <a:latin typeface="Söhne"/>
              </a:rPr>
              <a:t>WoT</a:t>
            </a:r>
            <a:r>
              <a:rPr lang="ro-RO" b="0" i="0" dirty="0">
                <a:solidFill>
                  <a:srgbClr val="374151"/>
                </a:solidFill>
                <a:effectLst/>
                <a:latin typeface="Söhne"/>
              </a:rPr>
              <a:t> nu se bazează pe autorități centrale de certificare, ci pe încrederea utilizatorilor între ei. Fiecare utilizator PGP poate semna și valida certificatele altor utilizatori, formând o rețea de încredere descentralizată. Prin </a:t>
            </a:r>
            <a:r>
              <a:rPr lang="ro-RO" b="0" i="0" dirty="0" err="1">
                <a:solidFill>
                  <a:srgbClr val="374151"/>
                </a:solidFill>
                <a:effectLst/>
                <a:latin typeface="Söhne"/>
              </a:rPr>
              <a:t>WoT</a:t>
            </a:r>
            <a:r>
              <a:rPr lang="ro-RO" b="0" i="0" dirty="0">
                <a:solidFill>
                  <a:srgbClr val="374151"/>
                </a:solidFill>
                <a:effectLst/>
                <a:latin typeface="Söhne"/>
              </a:rPr>
              <a:t>, utilizatorii pot evalua dacă un anumit certificat PGP este autentic și de încredere, în funcție de semnăturile altor utilizatori.</a:t>
            </a:r>
          </a:p>
          <a:p>
            <a:pPr marL="0" indent="0" algn="l">
              <a:buNone/>
            </a:pPr>
            <a:endParaRPr lang="ro-RO" b="0" i="0" dirty="0">
              <a:solidFill>
                <a:srgbClr val="374151"/>
              </a:solidFill>
              <a:effectLst/>
              <a:latin typeface="Söhne"/>
            </a:endParaRPr>
          </a:p>
          <a:p>
            <a:pPr marL="0" indent="0" algn="l">
              <a:buNone/>
            </a:pPr>
            <a:r>
              <a:rPr lang="ro-RO" b="0" i="0" dirty="0">
                <a:solidFill>
                  <a:srgbClr val="374151"/>
                </a:solidFill>
                <a:effectLst/>
                <a:latin typeface="Söhne"/>
              </a:rPr>
              <a:t>Verificarea și validarea certificatelor</a:t>
            </a:r>
          </a:p>
          <a:p>
            <a:pPr algn="l"/>
            <a:r>
              <a:rPr lang="ro-RO" b="0" i="0" dirty="0">
                <a:solidFill>
                  <a:srgbClr val="374151"/>
                </a:solidFill>
                <a:effectLst/>
                <a:latin typeface="Söhne"/>
              </a:rPr>
              <a:t>Verificarea și validarea certificatelor în PGP sunt procese esențiale pentru a stabili relațiile de încredere. Verificarea implică verificarea dacă semnăturile digitale de pe un certificat sunt valide, iar validarea implică evaluarea încrederii în certificat pe baza semnăturilor altor utilizatori.</a:t>
            </a:r>
          </a:p>
          <a:p>
            <a:pPr algn="l"/>
            <a:r>
              <a:rPr lang="ro-RO" b="0" i="0" dirty="0">
                <a:solidFill>
                  <a:srgbClr val="374151"/>
                </a:solidFill>
                <a:effectLst/>
                <a:latin typeface="Söhne"/>
              </a:rPr>
              <a:t>Utilizatorii PGP pot atribui niveluri de încredere pentru certificatele pe care le semnează, indicând cât de încrezători sunt în autenticitatea acestora. Aceste niveluri de încredere sunt folosite pentru a determina dacă un certificat este valid în cadrul </a:t>
            </a:r>
            <a:r>
              <a:rPr lang="ro-RO" b="0" i="0" dirty="0" err="1">
                <a:solidFill>
                  <a:srgbClr val="374151"/>
                </a:solidFill>
                <a:effectLst/>
                <a:latin typeface="Söhne"/>
              </a:rPr>
              <a:t>WoT</a:t>
            </a:r>
            <a:r>
              <a:rPr lang="ro-RO" b="0" i="0" dirty="0">
                <a:solidFill>
                  <a:srgbClr val="374151"/>
                </a:solidFill>
                <a:effectLst/>
                <a:latin typeface="Söhne"/>
              </a:rPr>
              <a:t>.</a:t>
            </a:r>
          </a:p>
        </p:txBody>
      </p:sp>
    </p:spTree>
    <p:extLst>
      <p:ext uri="{BB962C8B-B14F-4D97-AF65-F5344CB8AC3E}">
        <p14:creationId xmlns:p14="http://schemas.microsoft.com/office/powerpoint/2010/main" val="982079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lgn="l">
              <a:buNone/>
            </a:pPr>
            <a:r>
              <a:rPr lang="it-IT" b="0" i="0" dirty="0">
                <a:solidFill>
                  <a:srgbClr val="374151"/>
                </a:solidFill>
                <a:effectLst/>
                <a:latin typeface="Söhne"/>
              </a:rPr>
              <a:t>Semnarea certificatelor altor utilizatori</a:t>
            </a:r>
          </a:p>
          <a:p>
            <a:pPr algn="l"/>
            <a:r>
              <a:rPr lang="it-IT" b="0" i="0" dirty="0">
                <a:solidFill>
                  <a:srgbClr val="374151"/>
                </a:solidFill>
                <a:effectLst/>
                <a:latin typeface="Söhne"/>
              </a:rPr>
              <a:t>Semnarea certificatelor altor utilizatori este un</a:t>
            </a:r>
            <a:r>
              <a:rPr lang="ro-RO" b="0" i="0" dirty="0">
                <a:solidFill>
                  <a:srgbClr val="374151"/>
                </a:solidFill>
                <a:effectLst/>
                <a:latin typeface="Söhne"/>
              </a:rPr>
              <a:t> proces important în stabilirea relațiilor de încredere în cadrul Web of Trust. Atunci când un utilizator semnează un certificat PGP al altui utilizator, acesta indică faptul că el înțelege și confirmă identitatea reală a deținătorului certificatului și că certificatul este autentic. Prin semnarea certificatelor, utilizatorii contribuie la extinderea rețelei de încredere și la consolidarea autenticității certificatelor în cadrul </a:t>
            </a:r>
            <a:r>
              <a:rPr lang="ro-RO" b="0" i="0" dirty="0" err="1">
                <a:solidFill>
                  <a:srgbClr val="374151"/>
                </a:solidFill>
                <a:effectLst/>
                <a:latin typeface="Söhne"/>
              </a:rPr>
              <a:t>WoT</a:t>
            </a:r>
            <a:r>
              <a:rPr lang="ro-RO" b="0" i="0" dirty="0">
                <a:solidFill>
                  <a:srgbClr val="374151"/>
                </a:solidFill>
                <a:effectLst/>
                <a:latin typeface="Söhne"/>
              </a:rPr>
              <a:t>.</a:t>
            </a:r>
          </a:p>
          <a:p>
            <a:pPr algn="l"/>
            <a:r>
              <a:rPr lang="ro-RO" b="0" i="0" dirty="0">
                <a:solidFill>
                  <a:srgbClr val="374151"/>
                </a:solidFill>
                <a:effectLst/>
                <a:latin typeface="Söhne"/>
              </a:rPr>
              <a:t>Înainte de a semna un certificat, utilizatorii ar trebui să verifice identitatea reală a persoanei care deține certificatul, de obicei prin verificarea unui document de identitate. Odată ce identitatea a fost confirmată, utilizatorul poate semna certificatul, atribuind un nivel de încredere adecvat.</a:t>
            </a:r>
          </a:p>
          <a:p>
            <a:pPr algn="l"/>
            <a:r>
              <a:rPr lang="ro-RO" b="0" i="0" dirty="0">
                <a:solidFill>
                  <a:srgbClr val="374151"/>
                </a:solidFill>
                <a:effectLst/>
                <a:latin typeface="Söhne"/>
              </a:rPr>
              <a:t>Pentru a menține integritatea și securitatea rețelei, este esențial ca utilizatorii să fie responsabili în ceea ce privește semnarea certificatelor și să nu semneze certificate ale persoanelor necunoscute sau neautentificate.</a:t>
            </a:r>
          </a:p>
          <a:p>
            <a:pPr algn="l"/>
            <a:endParaRPr lang="it-IT" b="0" i="0" dirty="0">
              <a:solidFill>
                <a:srgbClr val="374151"/>
              </a:solidFill>
              <a:effectLst/>
              <a:latin typeface="Söhne"/>
            </a:endParaRPr>
          </a:p>
        </p:txBody>
      </p:sp>
    </p:spTree>
    <p:extLst>
      <p:ext uri="{BB962C8B-B14F-4D97-AF65-F5344CB8AC3E}">
        <p14:creationId xmlns:p14="http://schemas.microsoft.com/office/powerpoint/2010/main" val="2294717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lgn="ctr">
              <a:buNone/>
            </a:pPr>
            <a:r>
              <a:rPr lang="ro-RO" sz="7200" b="0" i="0" dirty="0">
                <a:solidFill>
                  <a:srgbClr val="374151"/>
                </a:solidFill>
                <a:effectLst/>
                <a:latin typeface="Söhne"/>
              </a:rPr>
              <a:t>DEMO</a:t>
            </a:r>
            <a:endParaRPr lang="it-IT" sz="7200" b="0" i="0" dirty="0">
              <a:solidFill>
                <a:srgbClr val="374151"/>
              </a:solidFill>
              <a:effectLst/>
              <a:latin typeface="Söhne"/>
            </a:endParaRPr>
          </a:p>
        </p:txBody>
      </p:sp>
    </p:spTree>
    <p:extLst>
      <p:ext uri="{BB962C8B-B14F-4D97-AF65-F5344CB8AC3E}">
        <p14:creationId xmlns:p14="http://schemas.microsoft.com/office/powerpoint/2010/main" val="2664084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ro-RO" b="0" i="0" dirty="0">
                <a:solidFill>
                  <a:srgbClr val="374151"/>
                </a:solidFill>
                <a:effectLst/>
                <a:latin typeface="Söhne"/>
              </a:rPr>
              <a:t>Concluzii</a:t>
            </a:r>
            <a:endParaRPr lang="ro" dirty="0"/>
          </a:p>
        </p:txBody>
      </p:sp>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p:txBody>
          <a:bodyPr/>
          <a:lstStyle/>
          <a:p>
            <a:r>
              <a:rPr lang="it-IT" b="0" i="0" dirty="0">
                <a:solidFill>
                  <a:srgbClr val="374151"/>
                </a:solidFill>
                <a:effectLst/>
                <a:latin typeface="Söhne"/>
              </a:rPr>
              <a:t>Programul PGP oferă un sistem robust și descentralizat de criptare și semnare digitală, bazat pe certificate PGP și pe modelul Web of Trust. Utilizând criptografia asimetrică și simetrică, precum și funcțiile de hash și semnături digitale, PGP permite utilizatorilor să comunice într-un mod sigur și autentic, protejându-și informațiile și identitatea. Stabilirea relațiilor de încredere este esențială pentru funcționarea eficientă a Web of Trust, iar utilizatorii au un rol activ în menținerea integrității și securității acestui sistem.</a:t>
            </a:r>
          </a:p>
        </p:txBody>
      </p:sp>
    </p:spTree>
    <p:extLst>
      <p:ext uri="{BB962C8B-B14F-4D97-AF65-F5344CB8AC3E}">
        <p14:creationId xmlns:p14="http://schemas.microsoft.com/office/powerpoint/2010/main" val="1978567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ro-RO" b="0" i="0" dirty="0">
                <a:solidFill>
                  <a:srgbClr val="374151"/>
                </a:solidFill>
                <a:effectLst/>
                <a:latin typeface="Söhne"/>
              </a:rPr>
              <a:t>Bibliografie</a:t>
            </a:r>
            <a:endParaRPr lang="ro" dirty="0"/>
          </a:p>
        </p:txBody>
      </p:sp>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p:txBody>
          <a:bodyPr>
            <a:normAutofit fontScale="77500" lnSpcReduction="20000"/>
          </a:bodyPr>
          <a:lstStyle/>
          <a:p>
            <a:r>
              <a:rPr lang="it-IT" b="0" i="0" dirty="0">
                <a:solidFill>
                  <a:srgbClr val="374151"/>
                </a:solidFill>
                <a:effectLst/>
                <a:latin typeface="Söhne"/>
              </a:rPr>
              <a:t>Zimmerman, P. (1995). The Official PGP User's Guide. MIT Press.</a:t>
            </a:r>
          </a:p>
          <a:p>
            <a:r>
              <a:rPr lang="it-IT" b="0" i="0" dirty="0">
                <a:solidFill>
                  <a:srgbClr val="374151"/>
                </a:solidFill>
                <a:effectLst/>
                <a:latin typeface="Söhne"/>
              </a:rPr>
              <a:t>Garfinkel, S. (1995). PGP: Pretty Good Privacy. O'Reilly Media.</a:t>
            </a:r>
          </a:p>
          <a:p>
            <a:r>
              <a:rPr lang="it-IT" b="0" i="0" dirty="0">
                <a:solidFill>
                  <a:srgbClr val="374151"/>
                </a:solidFill>
                <a:effectLst/>
                <a:latin typeface="Söhne"/>
              </a:rPr>
              <a:t>Stallings, W. (2017). Cryptography and Network Security: Principles and Practice. Pearson.</a:t>
            </a:r>
          </a:p>
          <a:p>
            <a:r>
              <a:rPr lang="it-IT" b="0" i="0" dirty="0">
                <a:solidFill>
                  <a:srgbClr val="374151"/>
                </a:solidFill>
                <a:effectLst/>
                <a:latin typeface="Söhne"/>
              </a:rPr>
              <a:t>Schneier, B. (2015). Applied Cryptography: Protocols, Algorithms, and Source Code in C. Wiley.</a:t>
            </a:r>
          </a:p>
          <a:p>
            <a:r>
              <a:rPr lang="it-IT" b="0" i="0" dirty="0">
                <a:solidFill>
                  <a:srgbClr val="374151"/>
                </a:solidFill>
                <a:effectLst/>
                <a:latin typeface="Söhne"/>
              </a:rPr>
              <a:t>Callas, J., Donnerhacke, L., Finney, H., Shaw, D., &amp; Thayer, R. (2007). OpenPGP Message Format. RFC 4880. Retrieved from https://tools.ietf.org/html/rfc4880</a:t>
            </a:r>
          </a:p>
          <a:p>
            <a:r>
              <a:rPr lang="it-IT" b="0" i="0" dirty="0">
                <a:solidFill>
                  <a:srgbClr val="374151"/>
                </a:solidFill>
                <a:effectLst/>
                <a:latin typeface="Söhne"/>
              </a:rPr>
              <a:t>Menezes, A. J., van Oorschot, P. C., &amp; Vanstone, S. A. (1996). Handbook of Applied Cryptography. CRC Press.</a:t>
            </a:r>
          </a:p>
          <a:p>
            <a:r>
              <a:rPr lang="it-IT" b="0" i="0" dirty="0">
                <a:solidFill>
                  <a:srgbClr val="374151"/>
                </a:solidFill>
                <a:effectLst/>
                <a:latin typeface="Söhne"/>
              </a:rPr>
              <a:t>PGP Corporation. (2009). PGP Desktop User's Guide. Retrieved from https://www.symantec.com/content/en/us/enterprise/white_papers/b-pgp_desktop_users_guide_WP_21218419.en-us.pdf</a:t>
            </a:r>
          </a:p>
          <a:p>
            <a:r>
              <a:rPr lang="it-IT" b="0" i="0" dirty="0">
                <a:solidFill>
                  <a:srgbClr val="374151"/>
                </a:solidFill>
                <a:effectLst/>
                <a:latin typeface="Söhne"/>
              </a:rPr>
              <a:t>Elkins, M., Del Torto, D., Levien, R., &amp; Roessler, T. (2001). MIME Security with OpenPGP. RFC 3156. Retrieved from https://tools.ietf.org/html/rfc3156</a:t>
            </a:r>
          </a:p>
          <a:p>
            <a:r>
              <a:rPr lang="it-IT" b="0" i="0" dirty="0">
                <a:solidFill>
                  <a:srgbClr val="374151"/>
                </a:solidFill>
                <a:effectLst/>
                <a:latin typeface="Söhne"/>
              </a:rPr>
              <a:t>Ramzan, Z. (2010). Cracking Codes with Python: An Introduction to Building and Breaking Ciphers. No Starch Press.</a:t>
            </a:r>
          </a:p>
          <a:p>
            <a:r>
              <a:rPr lang="it-IT" b="0" i="0" dirty="0">
                <a:solidFill>
                  <a:srgbClr val="374151"/>
                </a:solidFill>
                <a:effectLst/>
                <a:latin typeface="Söhne"/>
              </a:rPr>
              <a:t>Adams, C. &amp; Lloyd, S. (2003). Understanding PKI: Concepts, Standards, and Deployment Considerations. Addison-Wesley Professional.</a:t>
            </a:r>
            <a:endParaRPr lang="ro-RO" b="0" i="0" dirty="0">
              <a:solidFill>
                <a:srgbClr val="374151"/>
              </a:solidFill>
              <a:effectLst/>
              <a:latin typeface="Söhne"/>
            </a:endParaRPr>
          </a:p>
          <a:p>
            <a:r>
              <a:rPr lang="it-IT" b="0" i="0" dirty="0">
                <a:solidFill>
                  <a:srgbClr val="374151"/>
                </a:solidFill>
                <a:effectLst/>
                <a:latin typeface="Söhne"/>
                <a:hlinkClick r:id="rId2"/>
              </a:rPr>
              <a:t>https://nsrc.org/workshops/2014/sanog23-security/raw-attachment/wiki/Agenda/2-1-1.pgp-lab.html</a:t>
            </a:r>
            <a:r>
              <a:rPr lang="ro-RO" dirty="0">
                <a:solidFill>
                  <a:srgbClr val="374151"/>
                </a:solidFill>
                <a:latin typeface="Söhne"/>
              </a:rPr>
              <a:t> </a:t>
            </a:r>
            <a:endParaRPr lang="it-IT" b="0" i="0" dirty="0">
              <a:solidFill>
                <a:srgbClr val="374151"/>
              </a:solidFill>
              <a:effectLst/>
              <a:latin typeface="Söhne"/>
            </a:endParaRPr>
          </a:p>
        </p:txBody>
      </p:sp>
    </p:spTree>
    <p:extLst>
      <p:ext uri="{BB962C8B-B14F-4D97-AF65-F5344CB8AC3E}">
        <p14:creationId xmlns:p14="http://schemas.microsoft.com/office/powerpoint/2010/main" val="527171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ro-RO" b="0" i="0" dirty="0">
                <a:solidFill>
                  <a:srgbClr val="374151"/>
                </a:solidFill>
                <a:effectLst/>
                <a:latin typeface="Söhne"/>
              </a:rPr>
              <a:t>Introducere</a:t>
            </a:r>
            <a:endParaRPr lang="ro" dirty="0"/>
          </a:p>
        </p:txBody>
      </p:sp>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p:txBody>
          <a:bodyPr/>
          <a:lstStyle/>
          <a:p>
            <a:pPr algn="l"/>
            <a:r>
              <a:rPr lang="ro-RO" b="0" i="0" dirty="0">
                <a:solidFill>
                  <a:srgbClr val="374151"/>
                </a:solidFill>
                <a:effectLst/>
                <a:latin typeface="Söhne"/>
              </a:rPr>
              <a:t>PGP este un program de criptare și semnare digitală dezvoltat în 1991 de </a:t>
            </a:r>
            <a:r>
              <a:rPr lang="ro-RO" b="0" i="0" dirty="0" err="1">
                <a:solidFill>
                  <a:srgbClr val="374151"/>
                </a:solidFill>
                <a:effectLst/>
                <a:latin typeface="Söhne"/>
              </a:rPr>
              <a:t>Phil</a:t>
            </a:r>
            <a:r>
              <a:rPr lang="ro-RO" b="0" i="0" dirty="0">
                <a:solidFill>
                  <a:srgbClr val="374151"/>
                </a:solidFill>
                <a:effectLst/>
                <a:latin typeface="Söhne"/>
              </a:rPr>
              <a:t> Zimmermann, care permite utilizatorilor să comunice într-un mod sigur și privat. Acest sistem a devenit un standard în domeniul criptografiei și este utilizat pe scară largă pentru a asigura securitatea comunicațiilor electronice.</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a:xfrm>
            <a:off x="581192" y="702156"/>
            <a:ext cx="11029615" cy="5273194"/>
          </a:xfrm>
        </p:spPr>
        <p:txBody>
          <a:bodyPr>
            <a:normAutofit/>
          </a:bodyPr>
          <a:lstStyle/>
          <a:p>
            <a:pPr marL="0" indent="0" algn="ctr">
              <a:buNone/>
            </a:pPr>
            <a:r>
              <a:rPr lang="ro-RO" sz="3600" b="0" i="0" dirty="0">
                <a:solidFill>
                  <a:srgbClr val="374151"/>
                </a:solidFill>
                <a:effectLst/>
                <a:latin typeface="Söhne"/>
              </a:rPr>
              <a:t>Criptografia și semnăturile digitale în PGP</a:t>
            </a:r>
          </a:p>
        </p:txBody>
      </p:sp>
    </p:spTree>
    <p:extLst>
      <p:ext uri="{BB962C8B-B14F-4D97-AF65-F5344CB8AC3E}">
        <p14:creationId xmlns:p14="http://schemas.microsoft.com/office/powerpoint/2010/main" val="653769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What is PGP encryption and how does it work? | Proton">
            <a:extLst>
              <a:ext uri="{FF2B5EF4-FFF2-40B4-BE49-F238E27FC236}">
                <a16:creationId xmlns:a16="http://schemas.microsoft.com/office/drawing/2014/main" id="{4BD58D54-E4AA-8F5A-1A3B-9A139E276F3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2123580" y="1171238"/>
            <a:ext cx="7944839" cy="4515524"/>
          </a:xfrm>
          <a:prstGeom prst="rect">
            <a:avLst/>
          </a:prstGeom>
          <a:solidFill>
            <a:srgbClr val="FFFFFF"/>
          </a:solidFill>
          <a:ln>
            <a:noFill/>
          </a:ln>
          <a:effectLst>
            <a:outerShdw blurRad="190500" algn="tl" rotWithShape="0">
              <a:srgbClr val="000000">
                <a:alpha val="70000"/>
              </a:srgbClr>
            </a:outerShdw>
          </a:effectLst>
        </p:spPr>
      </p:pic>
      <p:sp>
        <p:nvSpPr>
          <p:cNvPr id="5129" name="Date Placeholder 3">
            <a:extLst>
              <a:ext uri="{FF2B5EF4-FFF2-40B4-BE49-F238E27FC236}">
                <a16:creationId xmlns:a16="http://schemas.microsoft.com/office/drawing/2014/main" id="{9C41B854-6B1C-5DF5-FFD5-1B66324B4B55}"/>
              </a:ext>
            </a:extLst>
          </p:cNvPr>
          <p:cNvSpPr>
            <a:spLocks noGrp="1"/>
          </p:cNvSpPr>
          <p:nvPr>
            <p:ph type="dt" sz="half" idx="10"/>
          </p:nvPr>
        </p:nvSpPr>
        <p:spPr>
          <a:xfrm>
            <a:off x="7605951" y="6423914"/>
            <a:ext cx="2844799" cy="365125"/>
          </a:xfrm>
        </p:spPr>
        <p:txBody>
          <a:bodyPr/>
          <a:lstStyle/>
          <a:p>
            <a:pPr>
              <a:spcAft>
                <a:spcPts val="600"/>
              </a:spcAft>
            </a:pPr>
            <a:fld id="{9C9A9B65-20C9-4F15-B5F6-7E0990AFCC4E}" type="datetime1">
              <a:rPr lang="ro-RO" smtClean="0"/>
              <a:pPr>
                <a:spcAft>
                  <a:spcPts val="600"/>
                </a:spcAft>
              </a:pPr>
              <a:t>01.04.2023</a:t>
            </a:fld>
            <a:endParaRPr lang="en-US"/>
          </a:p>
        </p:txBody>
      </p:sp>
    </p:spTree>
    <p:extLst>
      <p:ext uri="{BB962C8B-B14F-4D97-AF65-F5344CB8AC3E}">
        <p14:creationId xmlns:p14="http://schemas.microsoft.com/office/powerpoint/2010/main" val="290361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buNone/>
            </a:pPr>
            <a:r>
              <a:rPr lang="ro-RO" dirty="0"/>
              <a:t>Criptografia asimetrică</a:t>
            </a:r>
          </a:p>
          <a:p>
            <a:r>
              <a:rPr lang="ro-RO" dirty="0"/>
              <a:t>PGP utilizează criptografia asimetrică (sau criptografia cu chei publice și private) pentru a asigura confidențialitatea și autenticitatea mesajelor. Fiecare utilizator are o pereche de chei, una publică și una privată. Cheia publică este folosită pentru criptarea mesajelor, în timp ce cheia privată este utilizată pentru decriptarea acestora.</a:t>
            </a:r>
          </a:p>
          <a:p>
            <a:endParaRPr lang="ro-RO" dirty="0"/>
          </a:p>
          <a:p>
            <a:pPr marL="0" indent="0">
              <a:buNone/>
            </a:pPr>
            <a:r>
              <a:rPr lang="ro-RO" dirty="0"/>
              <a:t>Criptografia simetrică</a:t>
            </a:r>
          </a:p>
          <a:p>
            <a:r>
              <a:rPr lang="ro-RO" dirty="0"/>
              <a:t>PGP combină avantajele criptografiei asimetrice cu eficiența criptografiei simetrice. Atunci când se criptează un mesaj, PGP generează o cheie de sesiune temporară pentru criptarea simetrică a conținutului mesajului. Această cheie de sesiune este apoi criptată cu cheia publică a destinatarului și este inclusă în mesajul criptat.</a:t>
            </a:r>
          </a:p>
        </p:txBody>
      </p:sp>
    </p:spTree>
    <p:extLst>
      <p:ext uri="{BB962C8B-B14F-4D97-AF65-F5344CB8AC3E}">
        <p14:creationId xmlns:p14="http://schemas.microsoft.com/office/powerpoint/2010/main" val="322939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7FE7019-89BB-53F4-A293-E4384F1B8E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16186" y="1518828"/>
            <a:ext cx="7759627" cy="3634486"/>
          </a:xfrm>
          <a:prstGeom prst="rect">
            <a:avLst/>
          </a:prstGeom>
          <a:solidFill>
            <a:srgbClr val="FFFFFF"/>
          </a:solidFill>
        </p:spPr>
      </p:pic>
      <p:sp>
        <p:nvSpPr>
          <p:cNvPr id="1033" name="Date Placeholder 3">
            <a:extLst>
              <a:ext uri="{FF2B5EF4-FFF2-40B4-BE49-F238E27FC236}">
                <a16:creationId xmlns:a16="http://schemas.microsoft.com/office/drawing/2014/main" id="{C898FB4D-25C0-0FA4-C60A-81D656699EBB}"/>
              </a:ext>
            </a:extLst>
          </p:cNvPr>
          <p:cNvSpPr>
            <a:spLocks noGrp="1"/>
          </p:cNvSpPr>
          <p:nvPr>
            <p:ph type="dt" sz="half" idx="10"/>
          </p:nvPr>
        </p:nvSpPr>
        <p:spPr>
          <a:xfrm>
            <a:off x="7605951" y="6423914"/>
            <a:ext cx="2844799" cy="365125"/>
          </a:xfrm>
        </p:spPr>
        <p:txBody>
          <a:bodyPr/>
          <a:lstStyle/>
          <a:p>
            <a:pPr>
              <a:spcAft>
                <a:spcPts val="600"/>
              </a:spcAft>
            </a:pPr>
            <a:fld id="{9C9A9B65-20C9-4F15-B5F6-7E0990AFCC4E}" type="datetime1">
              <a:rPr lang="ro-RO" smtClean="0"/>
              <a:pPr>
                <a:spcAft>
                  <a:spcPts val="600"/>
                </a:spcAft>
              </a:pPr>
              <a:t>01.04.2023</a:t>
            </a:fld>
            <a:endParaRPr lang="en-US"/>
          </a:p>
        </p:txBody>
      </p:sp>
    </p:spTree>
    <p:extLst>
      <p:ext uri="{BB962C8B-B14F-4D97-AF65-F5344CB8AC3E}">
        <p14:creationId xmlns:p14="http://schemas.microsoft.com/office/powerpoint/2010/main" val="144778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buNone/>
            </a:pPr>
            <a:r>
              <a:rPr lang="ro-RO" dirty="0"/>
              <a:t>Funcția de hash – Utilizare in PGP</a:t>
            </a:r>
          </a:p>
          <a:p>
            <a:r>
              <a:rPr lang="ro-RO" b="0" i="0" dirty="0">
                <a:solidFill>
                  <a:srgbClr val="374151"/>
                </a:solidFill>
                <a:effectLst/>
                <a:latin typeface="Söhne"/>
              </a:rPr>
              <a:t>Generarea semnăturilor digitale: PGP utilizează funcții de hash pentru a crea semnături digitale ale mesajelor. În acest proces, emițătorul aplică o funcție de hash asupra mesajului pentru a genera un rezumat criptografic. Apoi, acest rezumat este criptat cu cheia privată a emițătorului pentru a crea semnătura digitală. Destinatarul poate verifica semnătura digitală decriptând-o cu cheia publică a emițătorului și comparând rezumatul obținut cu cel calculat prin aplicarea aceleiași funcții de hash asupra mesajului primit.</a:t>
            </a:r>
          </a:p>
          <a:p>
            <a:r>
              <a:rPr lang="ro-RO" b="0" i="0" dirty="0">
                <a:solidFill>
                  <a:srgbClr val="374151"/>
                </a:solidFill>
                <a:effectLst/>
                <a:latin typeface="Söhne"/>
              </a:rPr>
              <a:t>Derivarea cheilor: PGP folosește funcții de hash pentru a deriva chei criptografice în procesul de negociere a cheilor de sesiune. Acest mecanism asigură că informațiile sensibile, cum ar fi cheile simetrice folosite pentru criptarea mesajelor, sunt transmise în mod sigur între utilizatori. Funcția de hash poate fi, de asemenea, folosită pentru a deriva chei criptografice mai lungi din chei mai scurte, prin aplicarea succesivă a funcției de hash până când se obține o lungime dorită.</a:t>
            </a:r>
          </a:p>
          <a:p>
            <a:r>
              <a:rPr lang="ro-RO" b="0" i="0" dirty="0">
                <a:solidFill>
                  <a:srgbClr val="374151"/>
                </a:solidFill>
                <a:effectLst/>
                <a:latin typeface="Söhne"/>
              </a:rPr>
              <a:t>Verificarea integrității: Funcțiile de hash sunt utilizate în PGP pentru a asigura integritatea datelor transmise. Atunci când se criptează un mesaj, PGP poate calcula un rezumat criptografic al mesajului original și să îl includă în mesajul criptat. La decriptare, destinatarul poate recalcula valoarea hash a mesajului decriptat și să o compare cu valoarea inclusă în mesajul criptat pentru a verifica dacă mesajul a fost alterat în timpul transmiterii.</a:t>
            </a:r>
          </a:p>
        </p:txBody>
      </p:sp>
    </p:spTree>
    <p:extLst>
      <p:ext uri="{BB962C8B-B14F-4D97-AF65-F5344CB8AC3E}">
        <p14:creationId xmlns:p14="http://schemas.microsoft.com/office/powerpoint/2010/main" val="207155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93E4C92-8728-5651-C807-66828B77782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069" r="1" b="15748"/>
          <a:stretch/>
        </p:blipFill>
        <p:spPr bwMode="auto">
          <a:xfrm>
            <a:off x="2475634" y="1560145"/>
            <a:ext cx="7240732" cy="3737710"/>
          </a:xfrm>
          <a:prstGeom prst="rect">
            <a:avLst/>
          </a:prstGeom>
          <a:solidFill>
            <a:srgbClr val="FFFFFF"/>
          </a:solidFill>
        </p:spPr>
      </p:pic>
    </p:spTree>
    <p:extLst>
      <p:ext uri="{BB962C8B-B14F-4D97-AF65-F5344CB8AC3E}">
        <p14:creationId xmlns:p14="http://schemas.microsoft.com/office/powerpoint/2010/main" val="26501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a:xfrm>
            <a:off x="581192" y="702156"/>
            <a:ext cx="11029615" cy="5273194"/>
          </a:xfrm>
        </p:spPr>
        <p:txBody>
          <a:bodyPr>
            <a:normAutofit/>
          </a:bodyPr>
          <a:lstStyle/>
          <a:p>
            <a:pPr marL="0" indent="0" algn="ctr">
              <a:buNone/>
            </a:pPr>
            <a:r>
              <a:rPr lang="ro-RO" sz="3600" b="0" i="0" dirty="0">
                <a:solidFill>
                  <a:srgbClr val="374151"/>
                </a:solidFill>
                <a:effectLst/>
                <a:latin typeface="Söhne"/>
              </a:rPr>
              <a:t>Certificate PGP</a:t>
            </a:r>
          </a:p>
        </p:txBody>
      </p:sp>
    </p:spTree>
    <p:extLst>
      <p:ext uri="{BB962C8B-B14F-4D97-AF65-F5344CB8AC3E}">
        <p14:creationId xmlns:p14="http://schemas.microsoft.com/office/powerpoint/2010/main" val="3099034674"/>
      </p:ext>
    </p:extLst>
  </p:cSld>
  <p:clrMapOvr>
    <a:masterClrMapping/>
  </p:clrMapOvr>
</p:sld>
</file>

<file path=ppt/theme/theme1.xml><?xml version="1.0" encoding="utf-8"?>
<a:theme xmlns:a="http://schemas.openxmlformats.org/drawingml/2006/main" name="DividendVTI">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83_TF33552983" id="{EB79C787-FF3E-4C98-84D7-CDCC1B200B55}" vid="{203ED929-ACA8-408C-875F-4AF7AA54A608}"/>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{9DA22E71-6ECF-4DE8-9CBC-7782494F6949}tf33552983_win32</Template>
  <TotalTime>5871</TotalTime>
  <Words>1455</Words>
  <Application>Microsoft Office PowerPoint</Application>
  <PresentationFormat>Ecran lat</PresentationFormat>
  <Paragraphs>56</Paragraphs>
  <Slides>18</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18</vt:i4>
      </vt:variant>
    </vt:vector>
  </HeadingPairs>
  <TitlesOfParts>
    <vt:vector size="22" baseType="lpstr">
      <vt:lpstr>Calibri</vt:lpstr>
      <vt:lpstr>Söhne</vt:lpstr>
      <vt:lpstr>Wingdings 2</vt:lpstr>
      <vt:lpstr>DividendVTI</vt:lpstr>
      <vt:lpstr>Prezentarea facilităților criptografice și de semnătură ale programului PGP (Pretty Good Privacy), Certificate PGP și stabilirea relațiilor de încredere</vt:lpstr>
      <vt:lpstr>Introducere</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Concluzii</vt:lpstr>
      <vt:lpstr>Bibliografie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Securizarea comunicării și protejarea datelor cu PGP - exemplu de implementare folosind java</dc:title>
  <dc:creator>Brebu Ciprian Alexandru Lucian</dc:creator>
  <cp:lastModifiedBy>Brebu Ciprian Alexandru Lucian</cp:lastModifiedBy>
  <cp:revision>8</cp:revision>
  <dcterms:created xsi:type="dcterms:W3CDTF">2023-03-26T12:11:52Z</dcterms:created>
  <dcterms:modified xsi:type="dcterms:W3CDTF">2023-04-01T07:41:08Z</dcterms:modified>
</cp:coreProperties>
</file>