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6" r:id="rId6"/>
    <p:sldId id="277" r:id="rId7"/>
    <p:sldId id="264" r:id="rId8"/>
    <p:sldId id="278" r:id="rId9"/>
    <p:sldId id="281" r:id="rId10"/>
    <p:sldId id="286" r:id="rId11"/>
    <p:sldId id="285" r:id="rId12"/>
    <p:sldId id="287" r:id="rId13"/>
    <p:sldId id="288" r:id="rId14"/>
    <p:sldId id="289" r:id="rId15"/>
    <p:sldId id="282" r:id="rId16"/>
    <p:sldId id="279" r:id="rId17"/>
    <p:sldId id="280" r:id="rId18"/>
    <p:sldId id="283" r:id="rId19"/>
    <p:sldId id="290" r:id="rId20"/>
    <p:sldId id="284" r:id="rId21"/>
  </p:sldIdLst>
  <p:sldSz cx="9144000" cy="6858000" type="screen4x3"/>
  <p:notesSz cx="6858000" cy="9144000"/>
  <p:custDataLst>
    <p:tags r:id="rId23"/>
  </p:custDataLst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A19"/>
    <a:srgbClr val="D94F20"/>
    <a:srgbClr val="811A20"/>
    <a:srgbClr val="18233A"/>
    <a:srgbClr val="631D1D"/>
    <a:srgbClr val="62616E"/>
    <a:srgbClr val="053C7B"/>
    <a:srgbClr val="ACD6E6"/>
    <a:srgbClr val="239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2" autoAdjust="0"/>
    <p:restoredTop sz="79545" autoAdjust="0"/>
  </p:normalViewPr>
  <p:slideViewPr>
    <p:cSldViewPr>
      <p:cViewPr varScale="1">
        <p:scale>
          <a:sx n="68" d="100"/>
          <a:sy n="68" d="100"/>
        </p:scale>
        <p:origin x="17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E2D406-399C-3346-9C8B-763BA46ECBC9}" type="datetimeFigureOut">
              <a:rPr lang="nl-NL"/>
              <a:pPr/>
              <a:t>20-12-2019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noProof="0"/>
              <a:t>Klik om de tekststijl van het model te bewerken</a:t>
            </a:r>
          </a:p>
          <a:p>
            <a:pPr lvl="1"/>
            <a:r>
              <a:rPr lang="nl-BE" noProof="0"/>
              <a:t>Tweede niveau</a:t>
            </a:r>
          </a:p>
          <a:p>
            <a:pPr lvl="2"/>
            <a:r>
              <a:rPr lang="nl-BE" noProof="0"/>
              <a:t>Derde niveau</a:t>
            </a:r>
          </a:p>
          <a:p>
            <a:pPr lvl="3"/>
            <a:r>
              <a:rPr lang="nl-BE" noProof="0"/>
              <a:t>Vierde niveau</a:t>
            </a:r>
          </a:p>
          <a:p>
            <a:pPr lvl="4"/>
            <a:r>
              <a:rPr lang="nl-BE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D92BDC-DD76-4E43-8785-822BA877303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571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squitto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Foto </a:t>
            </a:r>
            <a:r>
              <a:rPr lang="nl-BE" dirty="0" err="1"/>
              <a:t>IoT</a:t>
            </a:r>
            <a:endParaRPr lang="nl-BE" dirty="0"/>
          </a:p>
          <a:p>
            <a:r>
              <a:rPr lang="nl-BE" dirty="0"/>
              <a:t>www.mouser.be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8669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hoe code we de sensoren uitlezen en dan MQTT protocol gebruiken om door te sturen. (Ge kunt ook nog een slide toevoegen en het in twee delen splitsen)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863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hoe code we de sensoren uitlezen en dan MQTT protocol gebruiken om door te sturen. (Ge kunt ook nog een slide toevoegen en het in twee delen splitsen)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25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hoe code we de sensoren uitlezen en dan MQTT protocol gebruiken om door te sturen. (Ge kunt ook nog een slide toevoegen en het in twee delen splitsen)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568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hoe code we de sensoren uitlezen en dan MQTT protocol gebruiken om door te sturen. (Ge kunt ook nog een slide toevoegen en het in twee delen splitsen)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551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 de opslag van de data op de </a:t>
            </a:r>
            <a:r>
              <a:rPr lang="nl-BE" dirty="0" err="1"/>
              <a:t>raspberry</a:t>
            </a:r>
            <a:r>
              <a:rPr lang="nl-BE" dirty="0"/>
              <a:t> pi gebruiken we </a:t>
            </a:r>
            <a:r>
              <a:rPr lang="nl-BE" dirty="0" err="1"/>
              <a:t>MySQL</a:t>
            </a:r>
            <a:r>
              <a:rPr lang="nl-BE" dirty="0"/>
              <a:t> database. </a:t>
            </a:r>
          </a:p>
          <a:p>
            <a:r>
              <a:rPr lang="nl-BE" dirty="0"/>
              <a:t>Kolommen uitleggen</a:t>
            </a:r>
          </a:p>
          <a:p>
            <a:endParaRPr lang="nl-BE" dirty="0"/>
          </a:p>
          <a:p>
            <a:r>
              <a:rPr lang="nl-BE" dirty="0"/>
              <a:t>www.mysql.com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19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Zeggen dat we Spring gebruiken voor een REST-API, deze maakt altijd gebruik van Java en het is makkelijk om met de database te communiceren. www.spring.io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0257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uitleggen hoe de Spring code werkt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291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uitleggen hoe we met Python data gaan ontvangen en wegschrijven naar de database.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713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uitleggen hoe we met Python data gaan ontvangen en wegschrijven naar de database.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1733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Even checken bij het publiek of er vragen zijn en dan een demonstratie.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26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Foto van plant </a:t>
            </a:r>
          </a:p>
          <a:p>
            <a:r>
              <a:rPr lang="nl-BE" dirty="0"/>
              <a:t>www.ikea.com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59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Foto </a:t>
            </a:r>
            <a:r>
              <a:rPr lang="nl-BE" dirty="0" err="1"/>
              <a:t>Raspberry</a:t>
            </a:r>
            <a:r>
              <a:rPr lang="nl-BE" dirty="0"/>
              <a:t> Pi 4</a:t>
            </a:r>
          </a:p>
          <a:p>
            <a:r>
              <a:rPr lang="nl-BE" dirty="0"/>
              <a:t>www.elektor.nl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85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dat de sensoren via een weerstand aangesloten zijn op de ESP32. Hier is er maar 1 aangesloten maar in realiteit 2.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146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17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overzichtsfoto met pijltjes en functionaliteiten.</a:t>
            </a:r>
          </a:p>
          <a:p>
            <a:endParaRPr lang="nl-BE" dirty="0"/>
          </a:p>
          <a:p>
            <a:r>
              <a:rPr lang="nl-BE" dirty="0"/>
              <a:t>Hier kunnen ook mogelijke verbeteringen bij verteld worden.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83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Foto </a:t>
            </a:r>
            <a:r>
              <a:rPr lang="nl-BE" dirty="0" err="1"/>
              <a:t>Mosquitto</a:t>
            </a:r>
            <a:r>
              <a:rPr lang="nl-BE" dirty="0"/>
              <a:t>: </a:t>
            </a:r>
          </a:p>
          <a:p>
            <a:endParaRPr lang="nl-BE" dirty="0"/>
          </a:p>
          <a:p>
            <a:r>
              <a:rPr lang="nl-BE" dirty="0"/>
              <a:t>Info: </a:t>
            </a:r>
            <a:r>
              <a:rPr lang="nl-BE" dirty="0">
                <a:hlinkClick r:id="rId3"/>
              </a:rPr>
              <a:t>https://mosquitto.org/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4817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hoe code we de sensoren uitlezen en dan MQTT protocol gebruiken om door te sturen. (Ge kunt ook nog een slide toevoegen en het in twee delen splitsen)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08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hoe code we de sensoren uitlezen en dan MQTT protocol gebruiken om door te sturen. (Ge kunt ook nog een slide toevoegen en het in twee delen splitsen)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05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8610600" y="2667000"/>
            <a:ext cx="533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7924800" y="3200400"/>
            <a:ext cx="838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7086600" y="36576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3200400" y="152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1619250" y="22225"/>
            <a:ext cx="838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99695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Titelstijl van model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64497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Klik om de 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70" y="6165304"/>
            <a:ext cx="6218894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/>
              <a:t>Titelstijl van model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B58F3646-39A5-2A41-A585-BC1636027B49}" type="datetime1">
              <a:rPr lang="nl-BE"/>
              <a:pPr/>
              <a:t>20/12/2019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‹nr.›</a:t>
            </a:fld>
            <a:endParaRPr lang="nl-BE"/>
          </a:p>
        </p:txBody>
      </p:sp>
      <p:pic>
        <p:nvPicPr>
          <p:cNvPr id="2" name="Afbeelding 1" descr="UHasselt-KU Leuv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67884"/>
            <a:ext cx="2808312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/>
              <a:t>Titelstijl van model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B58F3646-39A5-2A41-A585-BC1636027B49}" type="datetime1">
              <a:rPr lang="nl-BE"/>
              <a:pPr/>
              <a:t>20/12/2019</a:t>
            </a:fld>
            <a:endParaRPr lang="nl-B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‹nr.›</a:t>
            </a:fld>
            <a:endParaRPr lang="nl-BE"/>
          </a:p>
        </p:txBody>
      </p:sp>
      <p:pic>
        <p:nvPicPr>
          <p:cNvPr id="15" name="Afbeelding 14" descr="UHasselt-KU Leuv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67884"/>
            <a:ext cx="2808312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B05E9F9-6013-2A42-9ED9-837109CB185D}" type="datetime1">
              <a:rPr lang="nl-BE"/>
              <a:pPr/>
              <a:t>20/12/2019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D8A257F-F9B7-3E4C-B9D0-26AB3DC0A422}" type="slidenum">
              <a:rPr lang="nl-BE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Networks </a:t>
            </a:r>
            <a:r>
              <a:rPr lang="nl-NL" dirty="0" err="1"/>
              <a:t>and</a:t>
            </a:r>
            <a:r>
              <a:rPr lang="nl-NL" dirty="0"/>
              <a:t> RF: </a:t>
            </a:r>
            <a:r>
              <a:rPr lang="nl-NL" dirty="0" err="1"/>
              <a:t>IoT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MQTT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Achten Brecht, Fierens Tom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marL="0" indent="0">
              <a:buNone/>
            </a:pPr>
            <a:endParaRPr lang="nl-NL" dirty="0">
              <a:highlight>
                <a:srgbClr val="FFFF00"/>
              </a:highlight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MQTT protocol: Connect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to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broker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9CE07DB5-058A-4233-93C1-9FDEF1672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33562"/>
            <a:ext cx="4572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5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inhoud 2">
            <a:extLst>
              <a:ext uri="{FF2B5EF4-FFF2-40B4-BE49-F238E27FC236}">
                <a16:creationId xmlns:a16="http://schemas.microsoft.com/office/drawing/2014/main" id="{FBD0232D-B6A3-457B-B3A2-0E2DD729A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1150" y="1707356"/>
            <a:ext cx="5981700" cy="3619500"/>
          </a:xfrm>
          <a:prstGeom prst="rect">
            <a:avLst/>
          </a:prstGeom>
        </p:spPr>
      </p:pic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MQTT protocol: Setup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thing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</p:spTree>
    <p:extLst>
      <p:ext uri="{BB962C8B-B14F-4D97-AF65-F5344CB8AC3E}">
        <p14:creationId xmlns:p14="http://schemas.microsoft.com/office/powerpoint/2010/main" val="16191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MQTT protocol: MQTT Callback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DA64CFA-1261-4BC3-A911-56AA18EA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A6947EE-2E0B-4DE5-A26A-063BA3C7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214437"/>
            <a:ext cx="61912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MQTT protocol: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Send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values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2" name="Tijdelijke aanduiding voor inhoud 1">
            <a:extLst>
              <a:ext uri="{FF2B5EF4-FFF2-40B4-BE49-F238E27FC236}">
                <a16:creationId xmlns:a16="http://schemas.microsoft.com/office/drawing/2014/main" id="{565E5C46-4E50-4413-8546-826F65324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8387" y="1821656"/>
            <a:ext cx="4467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MQTT protocol: Loop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function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42931081-625F-475A-84C9-FD3469F81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5437" y="2355056"/>
            <a:ext cx="59531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1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MySQL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Database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2CC4E92-9E54-4DDB-B5E3-860CD7C74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37" y="1718810"/>
            <a:ext cx="7105951" cy="3420380"/>
          </a:xfrm>
          <a:prstGeom prst="rect">
            <a:avLst/>
          </a:prstGeom>
        </p:spPr>
      </p:pic>
      <p:pic>
        <p:nvPicPr>
          <p:cNvPr id="7170" name="Picture 2" descr="Afbeeldingsresultaat voor MySQL">
            <a:extLst>
              <a:ext uri="{FF2B5EF4-FFF2-40B4-BE49-F238E27FC236}">
                <a16:creationId xmlns:a16="http://schemas.microsoft.com/office/drawing/2014/main" id="{066653F0-47D5-42F4-A071-EBF2F30B2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97" y="2662522"/>
            <a:ext cx="2875748" cy="19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7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REST-API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Java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Easy database access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Server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using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Spring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framework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8194" name="Picture 2" descr="Afbeeldingsresultaat voor Spring framework">
            <a:extLst>
              <a:ext uri="{FF2B5EF4-FFF2-40B4-BE49-F238E27FC236}">
                <a16:creationId xmlns:a16="http://schemas.microsoft.com/office/drawing/2014/main" id="{5328E9F9-B92C-497C-B8F4-88597D2A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007" y="3451268"/>
            <a:ext cx="5573985" cy="265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9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1">
            <a:extLst>
              <a:ext uri="{FF2B5EF4-FFF2-40B4-BE49-F238E27FC236}">
                <a16:creationId xmlns:a16="http://schemas.microsoft.com/office/drawing/2014/main" id="{990D77FD-A6B7-4030-874F-E24DBD18D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4550" y="2459831"/>
            <a:ext cx="4914900" cy="2114550"/>
          </a:xfrm>
          <a:prstGeom prst="rect">
            <a:avLst/>
          </a:prstGeom>
        </p:spPr>
      </p:pic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Server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using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Spring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framework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</p:spTree>
    <p:extLst>
      <p:ext uri="{BB962C8B-B14F-4D97-AF65-F5344CB8AC3E}">
        <p14:creationId xmlns:p14="http://schemas.microsoft.com/office/powerpoint/2010/main" val="29101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Receive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store data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using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Python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7CE48B8-4F41-45B4-B77C-F0A430C8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133600"/>
            <a:ext cx="8772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4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Receive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store data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using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Python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FA4BF36-C0B3-40EE-9CD6-509AE956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" y="3057877"/>
            <a:ext cx="4743450" cy="14382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CBFF8E1-E360-48FB-B7D3-ED19B47FC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3" y="2717494"/>
            <a:ext cx="9144000" cy="3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0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iot">
            <a:extLst>
              <a:ext uri="{FF2B5EF4-FFF2-40B4-BE49-F238E27FC236}">
                <a16:creationId xmlns:a16="http://schemas.microsoft.com/office/drawing/2014/main" id="{E456A915-517F-48C9-AADE-C84F856CF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2581"/>
            <a:ext cx="5002347" cy="41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Introduction</a:t>
            </a: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Setup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Structure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and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components</a:t>
            </a: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Demonstration</a:t>
            </a: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Overview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70356F3-6231-4623-B8A7-A76DE6C1969E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/>
              <a:t>Structure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components</a:t>
            </a:r>
            <a:r>
              <a:rPr lang="nl-BE" sz="1300" dirty="0"/>
              <a:t> -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41DC3-9459-4E6C-89AE-92BFA0F04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Demonstration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F50670-B0B1-41D4-AB56-5065E00F9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391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lnSpc>
                <a:spcPct val="150000"/>
              </a:lnSpc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Checking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the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light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and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temperature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values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in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the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environment</a:t>
            </a:r>
          </a:p>
          <a:p>
            <a:pPr>
              <a:lnSpc>
                <a:spcPct val="150000"/>
              </a:lnSpc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Can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be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used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for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plants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</a:p>
          <a:p>
            <a:pPr>
              <a:lnSpc>
                <a:spcPct val="150000"/>
              </a:lnSpc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Data transfer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through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Wifi</a:t>
            </a:r>
          </a:p>
          <a:p>
            <a:pPr>
              <a:lnSpc>
                <a:spcPct val="150000"/>
              </a:lnSpc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Data storage in database</a:t>
            </a:r>
          </a:p>
          <a:p>
            <a:pPr>
              <a:lnSpc>
                <a:spcPct val="150000"/>
              </a:lnSpc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Easy access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using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a server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Introduction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6FFACB-53ED-4E5C-B403-9552F3E0920B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>
                <a:solidFill>
                  <a:srgbClr val="F15A19"/>
                </a:solidFill>
              </a:rPr>
              <a:t>Introduction</a:t>
            </a:r>
            <a:r>
              <a:rPr lang="nl-BE" sz="1300" dirty="0"/>
              <a:t> – Setup  – </a:t>
            </a:r>
            <a:r>
              <a:rPr lang="nl-BE" sz="1300" dirty="0" err="1"/>
              <a:t>Structure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components</a:t>
            </a:r>
            <a:r>
              <a:rPr lang="nl-BE" sz="1300" dirty="0"/>
              <a:t> -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2052" name="Picture 4" descr="Afbeeldingsresultaat voor plant image">
            <a:extLst>
              <a:ext uri="{FF2B5EF4-FFF2-40B4-BE49-F238E27FC236}">
                <a16:creationId xmlns:a16="http://schemas.microsoft.com/office/drawing/2014/main" id="{DD2057D8-6039-45AB-A2CA-B82B352E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30" y="2319293"/>
            <a:ext cx="3005741" cy="37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4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Raspberry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Pi 4</a:t>
            </a: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Setup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6576F67-37CD-4D7A-B326-8DD7C578D881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</a:t>
            </a:r>
            <a:r>
              <a:rPr lang="nl-BE" sz="1300" dirty="0">
                <a:solidFill>
                  <a:srgbClr val="F15A19"/>
                </a:solidFill>
              </a:rPr>
              <a:t>Setup </a:t>
            </a:r>
            <a:r>
              <a:rPr lang="nl-BE" sz="1300" dirty="0"/>
              <a:t>– </a:t>
            </a:r>
            <a:r>
              <a:rPr lang="nl-BE" sz="1300" dirty="0" err="1"/>
              <a:t>Structure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components</a:t>
            </a:r>
            <a:r>
              <a:rPr lang="nl-BE" sz="1300" dirty="0"/>
              <a:t> -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3074" name="Picture 2" descr="Afbeeldingsresultaat voor raspberry pi 4">
            <a:extLst>
              <a:ext uri="{FF2B5EF4-FFF2-40B4-BE49-F238E27FC236}">
                <a16:creationId xmlns:a16="http://schemas.microsoft.com/office/drawing/2014/main" id="{26945D3B-9444-4A7E-B38C-EEED2C6B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20" y="1418784"/>
            <a:ext cx="4869160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0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ESP32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with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sensors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and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LED</a:t>
            </a: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Setup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6576F67-37CD-4D7A-B326-8DD7C578D881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</a:t>
            </a:r>
            <a:r>
              <a:rPr lang="nl-BE" sz="1300" dirty="0">
                <a:solidFill>
                  <a:srgbClr val="F15A19"/>
                </a:solidFill>
              </a:rPr>
              <a:t>Setup</a:t>
            </a:r>
            <a:r>
              <a:rPr lang="nl-BE" sz="1300" dirty="0"/>
              <a:t> – </a:t>
            </a:r>
            <a:r>
              <a:rPr lang="nl-BE" sz="1300" dirty="0" err="1"/>
              <a:t>Structure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components</a:t>
            </a:r>
            <a:r>
              <a:rPr lang="nl-BE" sz="1300" dirty="0"/>
              <a:t> -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1BC381-42A6-437F-BDAF-389BD94D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15535" y="758799"/>
            <a:ext cx="4512930" cy="61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Sensors: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thermistor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and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photoresistor</a:t>
            </a: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Setup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6576F67-37CD-4D7A-B326-8DD7C578D881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</a:t>
            </a:r>
            <a:r>
              <a:rPr lang="nl-BE" sz="1300" dirty="0">
                <a:solidFill>
                  <a:srgbClr val="F15A19"/>
                </a:solidFill>
              </a:rPr>
              <a:t>Setup</a:t>
            </a:r>
            <a:r>
              <a:rPr lang="nl-BE" sz="1300" dirty="0"/>
              <a:t> – </a:t>
            </a:r>
            <a:r>
              <a:rPr lang="nl-BE" sz="1300" dirty="0" err="1"/>
              <a:t>Structure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components</a:t>
            </a:r>
            <a:r>
              <a:rPr lang="nl-BE" sz="1300" dirty="0"/>
              <a:t> -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5122" name="Picture 2" descr="Afbeeldingsresultaat voor thermistor 503">
            <a:extLst>
              <a:ext uri="{FF2B5EF4-FFF2-40B4-BE49-F238E27FC236}">
                <a16:creationId xmlns:a16="http://schemas.microsoft.com/office/drawing/2014/main" id="{2B2CC239-7D42-4434-9A41-04912317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95967"/>
            <a:ext cx="3848447" cy="38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fbeeldingsresultaat voor photoresistor">
            <a:extLst>
              <a:ext uri="{FF2B5EF4-FFF2-40B4-BE49-F238E27FC236}">
                <a16:creationId xmlns:a16="http://schemas.microsoft.com/office/drawing/2014/main" id="{E0EC5F3E-5E84-4E6A-8C44-93D307B5B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843" y="1714654"/>
            <a:ext cx="4011072" cy="40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4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Structure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components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A6B8B11-745C-4598-8549-8AE51233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" y="1305349"/>
            <a:ext cx="9144000" cy="44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1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fbeeldingsresultaat voor MQTT">
            <a:extLst>
              <a:ext uri="{FF2B5EF4-FFF2-40B4-BE49-F238E27FC236}">
                <a16:creationId xmlns:a16="http://schemas.microsoft.com/office/drawing/2014/main" id="{6E95E561-1B90-4B69-99EF-5CF3A3CB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13" y="2708920"/>
            <a:ext cx="4341862" cy="30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Communication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using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MQTT protocol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Eclipse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Mosquitto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MQTT broker</a:t>
            </a: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Lightweight</a:t>
            </a: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 marL="0" indent="0">
              <a:buNone/>
            </a:pPr>
            <a:endParaRPr lang="nl-NL" dirty="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Publish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/</a:t>
            </a:r>
            <a:r>
              <a:rPr lang="nl-NL" dirty="0" err="1">
                <a:latin typeface="Verdana" charset="0"/>
                <a:ea typeface="ＭＳ Ｐゴシック" charset="0"/>
                <a:cs typeface="Verdana" charset="0"/>
              </a:rPr>
              <a:t>subscribe</a:t>
            </a:r>
            <a:r>
              <a:rPr lang="nl-NL" dirty="0">
                <a:latin typeface="Verdana" charset="0"/>
                <a:ea typeface="ＭＳ Ｐゴシック" charset="0"/>
                <a:cs typeface="Verdana" charset="0"/>
              </a:rPr>
              <a:t> model</a:t>
            </a: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MQTT protocol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</p:spTree>
    <p:extLst>
      <p:ext uri="{BB962C8B-B14F-4D97-AF65-F5344CB8AC3E}">
        <p14:creationId xmlns:p14="http://schemas.microsoft.com/office/powerpoint/2010/main" val="405029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inhoud 2">
            <a:extLst>
              <a:ext uri="{FF2B5EF4-FFF2-40B4-BE49-F238E27FC236}">
                <a16:creationId xmlns:a16="http://schemas.microsoft.com/office/drawing/2014/main" id="{1D34C3F3-27B5-4665-A094-57C492F6D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7787" y="1226344"/>
            <a:ext cx="6448425" cy="4581525"/>
          </a:xfrm>
          <a:prstGeom prst="rect">
            <a:avLst/>
          </a:prstGeom>
        </p:spPr>
      </p:pic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NL" dirty="0">
                <a:latin typeface="Calibri" charset="0"/>
                <a:ea typeface="ＭＳ Ｐゴシック" charset="0"/>
                <a:cs typeface="ＭＳ Ｐゴシック" charset="0"/>
              </a:rPr>
              <a:t>MQTT protocol: Setup </a:t>
            </a:r>
            <a:r>
              <a:rPr lang="nl-NL" dirty="0" err="1">
                <a:latin typeface="Calibri" charset="0"/>
                <a:ea typeface="ＭＳ Ｐゴシック" charset="0"/>
                <a:cs typeface="ＭＳ Ｐゴシック" charset="0"/>
              </a:rPr>
              <a:t>function</a:t>
            </a:r>
            <a:endParaRPr lang="nl-NL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1E7F832-040D-4A4A-A2B7-3117DE05CD9D}"/>
              </a:ext>
            </a:extLst>
          </p:cNvPr>
          <p:cNvSpPr txBox="1"/>
          <p:nvPr/>
        </p:nvSpPr>
        <p:spPr>
          <a:xfrm>
            <a:off x="0" y="6449724"/>
            <a:ext cx="61539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00" dirty="0" err="1"/>
              <a:t>Introduction</a:t>
            </a:r>
            <a:r>
              <a:rPr lang="nl-BE" sz="1300" dirty="0"/>
              <a:t> – Setup – </a:t>
            </a:r>
            <a:r>
              <a:rPr lang="nl-BE" sz="1300" dirty="0" err="1">
                <a:solidFill>
                  <a:srgbClr val="F15A19"/>
                </a:solidFill>
              </a:rPr>
              <a:t>Structure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and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 err="1">
                <a:solidFill>
                  <a:srgbClr val="F15A19"/>
                </a:solidFill>
              </a:rPr>
              <a:t>components</a:t>
            </a:r>
            <a:r>
              <a:rPr lang="nl-BE" sz="1300" dirty="0">
                <a:solidFill>
                  <a:srgbClr val="F15A19"/>
                </a:solidFill>
              </a:rPr>
              <a:t> </a:t>
            </a:r>
            <a:r>
              <a:rPr lang="nl-BE" sz="1300" dirty="0"/>
              <a:t>– </a:t>
            </a:r>
            <a:r>
              <a:rPr lang="nl-BE" sz="1300" dirty="0" err="1"/>
              <a:t>Demonstration</a:t>
            </a:r>
            <a:endParaRPr lang="nl-BE" sz="1300" dirty="0"/>
          </a:p>
        </p:txBody>
      </p:sp>
    </p:spTree>
    <p:extLst>
      <p:ext uri="{BB962C8B-B14F-4D97-AF65-F5344CB8AC3E}">
        <p14:creationId xmlns:p14="http://schemas.microsoft.com/office/powerpoint/2010/main" val="3238881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839c4af37e9fb775237f959e1658ef4eeea9cb"/>
</p:tagLst>
</file>

<file path=ppt/theme/theme1.xml><?xml version="1.0" encoding="utf-8"?>
<a:theme xmlns:a="http://schemas.openxmlformats.org/drawingml/2006/main" name="Powerpoint goII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1994</TotalTime>
  <Words>692</Words>
  <Application>Microsoft Office PowerPoint</Application>
  <PresentationFormat>Diavoorstelling (4:3)</PresentationFormat>
  <Paragraphs>114</Paragraphs>
  <Slides>20</Slides>
  <Notes>19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Powerpoint goIIW</vt:lpstr>
      <vt:lpstr>Networks and RF: IoT using MQTT</vt:lpstr>
      <vt:lpstr>Overview</vt:lpstr>
      <vt:lpstr>Introduction</vt:lpstr>
      <vt:lpstr>Setup</vt:lpstr>
      <vt:lpstr>Setup</vt:lpstr>
      <vt:lpstr>Setup</vt:lpstr>
      <vt:lpstr>Structure and components</vt:lpstr>
      <vt:lpstr>MQTT protocol</vt:lpstr>
      <vt:lpstr>MQTT protocol: Setup function</vt:lpstr>
      <vt:lpstr>MQTT protocol: Connect to broker</vt:lpstr>
      <vt:lpstr>MQTT protocol: Setup thing</vt:lpstr>
      <vt:lpstr>MQTT protocol: MQTT Callback</vt:lpstr>
      <vt:lpstr>MQTT protocol: Send values</vt:lpstr>
      <vt:lpstr>MQTT protocol: Loop function</vt:lpstr>
      <vt:lpstr>MySQL Database</vt:lpstr>
      <vt:lpstr>Server using Spring framework</vt:lpstr>
      <vt:lpstr>Server using Spring framework</vt:lpstr>
      <vt:lpstr>Receive and store data using Python</vt:lpstr>
      <vt:lpstr>Receive and store data using Python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Fierens</dc:creator>
  <cp:lastModifiedBy>Brecht</cp:lastModifiedBy>
  <cp:revision>136</cp:revision>
  <dcterms:created xsi:type="dcterms:W3CDTF">2009-12-01T15:52:26Z</dcterms:created>
  <dcterms:modified xsi:type="dcterms:W3CDTF">2019-12-20T10:06:31Z</dcterms:modified>
</cp:coreProperties>
</file>