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07" r:id="rId2"/>
    <p:sldId id="30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bold r:id="rId31"/>
      <p:italic r:id="rId32"/>
      <p:boldItalic r:id="rId33"/>
    </p:embeddedFont>
    <p:embeddedFont>
      <p:font typeface="Open Sans SemiBold" panose="020B07060308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2iiM2eFLl41rjfJotPS9oegS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34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16d87b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016d87b7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1016d87b71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016d87b71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016d87b71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1016d87b71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016d87b71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016d87b71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1016d87b71_1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016d87b71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016d87b71_1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016d87b71_1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016d87b7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016d87b71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1016d87b71_1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016d87b71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016d87b71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1016d87b71_1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016d87b71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016d87b71_1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1016d87b71_1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0125ef72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0125ef729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10125ef729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125ef72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125ef729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10125ef729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125ef72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125ef729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10125ef729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16d87b7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016d87b71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1016d87b71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016d87b7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016d87b71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1016d87b71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16d87b7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016d87b71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1016d87b71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016d87b71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016d87b71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1016d87b71_1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16d87b71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016d87b71_1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1016d87b71_1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" y="0"/>
            <a:ext cx="91413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/>
          <p:nvPr/>
        </p:nvSpPr>
        <p:spPr>
          <a:xfrm>
            <a:off x="297000" y="907060"/>
            <a:ext cx="7875450" cy="1710351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873000" y="1077914"/>
            <a:ext cx="7089900" cy="109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872999" y="2177765"/>
            <a:ext cx="7089901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606506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609" y="681119"/>
            <a:ext cx="603000" cy="11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3"/>
          </p:nvPr>
        </p:nvSpPr>
        <p:spPr>
          <a:xfrm>
            <a:off x="609" y="797630"/>
            <a:ext cx="603000" cy="16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4"/>
          </p:nvPr>
        </p:nvSpPr>
        <p:spPr>
          <a:xfrm>
            <a:off x="0" y="964255"/>
            <a:ext cx="603000" cy="2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 descr="Shape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">
  <p:cSld name="Title with image">
    <p:bg>
      <p:bgPr>
        <a:solidFill>
          <a:srgbClr val="E2F1FC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1169989" y="18200"/>
            <a:ext cx="7002462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1"/>
          </p:nvPr>
        </p:nvSpPr>
        <p:spPr>
          <a:xfrm>
            <a:off x="1169987" y="1077746"/>
            <a:ext cx="7002463" cy="3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image">
  <p:cSld name="Title and subtitle with image">
    <p:bg>
      <p:bgPr>
        <a:solidFill>
          <a:srgbClr val="E2F1F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9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9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463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1169989" y="1484484"/>
            <a:ext cx="7002462" cy="303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2"/>
          </p:nvPr>
        </p:nvSpPr>
        <p:spPr>
          <a:xfrm>
            <a:off x="1169989" y="1077747"/>
            <a:ext cx="7002464" cy="40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s">
  <p:cSld name="Title with images">
    <p:bg>
      <p:bgPr>
        <a:solidFill>
          <a:srgbClr val="E2F1FC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1169989" y="18200"/>
            <a:ext cx="7002462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170000" y="1077746"/>
            <a:ext cx="3402000" cy="3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2"/>
          </p:nvPr>
        </p:nvSpPr>
        <p:spPr>
          <a:xfrm>
            <a:off x="4752582" y="1082227"/>
            <a:ext cx="3419868" cy="3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images">
  <p:cSld name="Title and subtitle with images">
    <p:bg>
      <p:bgPr>
        <a:solidFill>
          <a:srgbClr val="E2F1F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463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Open Sans SemiBold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1169988" y="1484484"/>
            <a:ext cx="3402013" cy="303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2"/>
          </p:nvPr>
        </p:nvSpPr>
        <p:spPr>
          <a:xfrm>
            <a:off x="4751388" y="1484484"/>
            <a:ext cx="3420269" cy="303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3"/>
          </p:nvPr>
        </p:nvSpPr>
        <p:spPr>
          <a:xfrm>
            <a:off x="1169989" y="1077747"/>
            <a:ext cx="7002464" cy="40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image">
  <p:cSld name="Full page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ilt Environment">
  <p:cSld name="Built Environm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ility">
  <p:cSld name="Facilit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s">
  <p:cSld name="Gam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text">
    <p:bg>
      <p:bgPr>
        <a:solidFill>
          <a:srgbClr val="E2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0C295B-12C6-6544-ACA1-E67F85A88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" y="0"/>
            <a:ext cx="914137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DD07-4A36-8844-9A21-E5EE3049A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7" y="18199"/>
            <a:ext cx="7002463" cy="818910"/>
          </a:xfrm>
        </p:spPr>
        <p:txBody>
          <a:bodyPr/>
          <a:lstStyle/>
          <a:p>
            <a:r>
              <a:rPr lang="en-GB" noProof="0"/>
              <a:t>Title one 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044341-A1D2-834F-9329-7F39DC275D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9988" y="1077746"/>
            <a:ext cx="7002462" cy="3437994"/>
          </a:xfrm>
        </p:spPr>
        <p:txBody>
          <a:bodyPr/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5F5878-D7EB-BB4A-A8D9-0A63984AF2B4}"/>
              </a:ext>
            </a:extLst>
          </p:cNvPr>
          <p:cNvCxnSpPr>
            <a:cxnSpLocks/>
          </p:cNvCxnSpPr>
          <p:nvPr userDrawn="1"/>
        </p:nvCxnSpPr>
        <p:spPr>
          <a:xfrm>
            <a:off x="1169988" y="899861"/>
            <a:ext cx="79740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100000"/>
                  </a:schemeClr>
                </a:gs>
                <a:gs pos="90000">
                  <a:schemeClr val="accent1">
                    <a:lumMod val="100000"/>
                  </a:schemeClr>
                </a:gs>
                <a:gs pos="100000">
                  <a:schemeClr val="accent1">
                    <a:alpha val="0"/>
                    <a:lumMod val="10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6536085-4539-9342-8D37-26A7E30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fld id="{993221B0-C4CD-1546-9E62-A4249094014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4D5C9E-125B-4FB5-BA64-17FD224A7F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8450" y="4739979"/>
            <a:ext cx="1003678" cy="32414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3133581-2D84-4FEC-9B97-601D895DB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8" y="4788332"/>
            <a:ext cx="1071737" cy="2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61440F2-CD02-43E9-B611-301FC4DEAA4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51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5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9989" y="182880"/>
            <a:ext cx="7002462" cy="6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SemiBold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9988" y="1043838"/>
            <a:ext cx="7002462" cy="347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1083926" y="470258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" y="0"/>
            <a:ext cx="91413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872999" y="2530930"/>
            <a:ext cx="7068129" cy="109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" y="2128700"/>
            <a:ext cx="603000" cy="11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09" y="2245210"/>
            <a:ext cx="603000" cy="16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0" y="2411835"/>
            <a:ext cx="603000" cy="2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 descr="Shape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872999" y="2530930"/>
            <a:ext cx="7068129" cy="109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73000" y="3625343"/>
            <a:ext cx="7068128" cy="30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" y="2128700"/>
            <a:ext cx="603000" cy="11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09" y="2245210"/>
            <a:ext cx="603000" cy="16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0" y="2411835"/>
            <a:ext cx="603000" cy="2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 Slide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872999" y="2530930"/>
            <a:ext cx="7068129" cy="109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609" y="2128700"/>
            <a:ext cx="603000" cy="11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609" y="2245210"/>
            <a:ext cx="603000" cy="16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4"/>
          </p:nvPr>
        </p:nvSpPr>
        <p:spPr>
          <a:xfrm>
            <a:off x="0" y="2411835"/>
            <a:ext cx="603000" cy="2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 Slide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297000" y="2354641"/>
            <a:ext cx="7875450" cy="1710351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872999" y="2530930"/>
            <a:ext cx="7068129" cy="109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873000" y="3625345"/>
            <a:ext cx="7068128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0" y="2054087"/>
            <a:ext cx="603000" cy="602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5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609" y="2128700"/>
            <a:ext cx="603000" cy="11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609" y="2245210"/>
            <a:ext cx="603000" cy="16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4"/>
          </p:nvPr>
        </p:nvSpPr>
        <p:spPr>
          <a:xfrm>
            <a:off x="0" y="2411835"/>
            <a:ext cx="603000" cy="24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Open Sans"/>
              <a:buNone/>
              <a:defRPr sz="650" b="0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0" y="4571992"/>
            <a:ext cx="1294295" cy="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text">
  <p:cSld name="Title without text">
    <p:bg>
      <p:bgPr>
        <a:solidFill>
          <a:srgbClr val="E2F1F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169989" y="12821"/>
            <a:ext cx="7002462" cy="82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83926" y="470258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text">
  <p:cSld name="Title with text">
    <p:bg>
      <p:bgPr>
        <a:solidFill>
          <a:srgbClr val="E2F1FC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463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462" cy="3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5" cy="32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">
  <p:cSld name="Title and subtitle with text">
    <p:bg>
      <p:bgPr>
        <a:solidFill>
          <a:srgbClr val="E2F1F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8" y="0"/>
            <a:ext cx="9141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1169989" y="18200"/>
            <a:ext cx="7002462" cy="8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169988" y="1484484"/>
            <a:ext cx="7002462" cy="303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12"/>
          <p:cNvCxnSpPr/>
          <p:nvPr/>
        </p:nvCxnSpPr>
        <p:spPr>
          <a:xfrm>
            <a:off x="1169988" y="899861"/>
            <a:ext cx="7974013" cy="0"/>
          </a:xfrm>
          <a:prstGeom prst="straightConnector1">
            <a:avLst/>
          </a:prstGeom>
          <a:noFill/>
          <a:ln w="12700" cap="flat" cmpd="sng">
            <a:solidFill>
              <a:srgbClr val="EE75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466" cy="27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lvl="1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lvl="2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lvl="3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lvl="4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lvl="5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lvl="6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lvl="7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lvl="8" indent="0" algn="l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1169989" y="1077747"/>
            <a:ext cx="7002464" cy="40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450" y="4739979"/>
            <a:ext cx="1003678" cy="32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7998" y="4788332"/>
            <a:ext cx="1071737" cy="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descr="Shape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7253" y="4667012"/>
            <a:ext cx="1003678" cy="4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169989" y="71989"/>
            <a:ext cx="7002462" cy="8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170000" y="1079834"/>
            <a:ext cx="7002450" cy="33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-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69988" y="4572000"/>
            <a:ext cx="1051466" cy="41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37">
          <p15:clr>
            <a:srgbClr val="F26B43"/>
          </p15:clr>
        </p15:guide>
        <p15:guide id="2" orient="horz" pos="679">
          <p15:clr>
            <a:srgbClr val="F26B43"/>
          </p15:clr>
        </p15:guide>
        <p15:guide id="3" orient="horz" pos="2845">
          <p15:clr>
            <a:srgbClr val="F26B43"/>
          </p15:clr>
        </p15:guide>
        <p15:guide id="4" pos="4604">
          <p15:clr>
            <a:srgbClr val="F26B43"/>
          </p15:clr>
        </p15:guide>
        <p15:guide id="5" pos="5148">
          <p15:clr>
            <a:srgbClr val="F26B43"/>
          </p15:clr>
        </p15:guide>
        <p15:guide id="6" pos="2993">
          <p15:clr>
            <a:srgbClr val="F26B43"/>
          </p15:clr>
        </p15:guide>
        <p15:guide id="7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1-00-getting-started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asterthanli.me/articles/a-half-hour-to-learn-rust" TargetMode="External"/><Relationship Id="rId3" Type="http://schemas.openxmlformats.org/officeDocument/2006/relationships/hyperlink" Target="https://doc.rust-lang.org/book/" TargetMode="External"/><Relationship Id="rId7" Type="http://schemas.openxmlformats.org/officeDocument/2006/relationships/hyperlink" Target="https://crates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lay.rust-lang.org/" TargetMode="External"/><Relationship Id="rId5" Type="http://schemas.openxmlformats.org/officeDocument/2006/relationships/hyperlink" Target="https://www.rust-lang.org/learn" TargetMode="External"/><Relationship Id="rId4" Type="http://schemas.openxmlformats.org/officeDocument/2006/relationships/hyperlink" Target="https://doc.rust-lang.org/rust-by-exam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verse-Research/opensource-ecosyste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EmbarkStudios/rust-ecosyste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ijn@traverseresearch.n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ctrTitle"/>
          </p:nvPr>
        </p:nvSpPr>
        <p:spPr>
          <a:xfrm>
            <a:off x="873000" y="1077914"/>
            <a:ext cx="7089900" cy="109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en-GB" dirty="0" err="1"/>
              <a:t>Rusterizer</a:t>
            </a:r>
            <a:r>
              <a:rPr lang="en-GB" dirty="0"/>
              <a:t> Masterclass -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en-GB" dirty="0"/>
              <a:t>Welcome</a:t>
            </a:r>
            <a:endParaRPr dirty="0"/>
          </a:p>
        </p:txBody>
      </p:sp>
      <p:sp>
        <p:nvSpPr>
          <p:cNvPr id="178" name="Google Shape;178;p1"/>
          <p:cNvSpPr txBox="1">
            <a:spLocks noGrp="1"/>
          </p:cNvSpPr>
          <p:nvPr>
            <p:ph type="subTitle" idx="1"/>
          </p:nvPr>
        </p:nvSpPr>
        <p:spPr>
          <a:xfrm>
            <a:off x="872999" y="2177765"/>
            <a:ext cx="7089901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4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016d87b71_1_115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Toolchain</a:t>
            </a:r>
            <a:endParaRPr/>
          </a:p>
        </p:txBody>
      </p:sp>
      <p:sp>
        <p:nvSpPr>
          <p:cNvPr id="233" name="Google Shape;233;g11016d87b71_1_115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Rustup: manages your Rust installation</a:t>
            </a:r>
            <a:endParaRPr sz="2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800"/>
              <a:t>Updates and versioning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Cargo: crates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Rustfmt: make your code </a:t>
            </a:r>
            <a:r>
              <a:rPr lang="en-GB" sz="2200" i="1"/>
              <a:t>actually</a:t>
            </a:r>
            <a:r>
              <a:rPr lang="en-GB" sz="2200"/>
              <a:t> pretty</a:t>
            </a:r>
            <a:endParaRPr sz="2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2200"/>
              <a:t>Clippy: point out common mistakes</a:t>
            </a:r>
            <a:br>
              <a:rPr lang="en-GB" sz="2200"/>
            </a:br>
            <a:r>
              <a:rPr lang="en-GB" sz="1800"/>
              <a:t>(and make your code 1337)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Rustc: compiler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Rust-analyzer: awesome “intellisense” for Rust</a:t>
            </a:r>
            <a:endParaRPr sz="2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Rustdoc: Compile inline documentation to HTML</a:t>
            </a:r>
            <a:endParaRPr sz="1500"/>
          </a:p>
        </p:txBody>
      </p:sp>
      <p:sp>
        <p:nvSpPr>
          <p:cNvPr id="234" name="Google Shape;234;g11016d87b71_1_115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016d87b71_2_0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</a:t>
            </a:r>
            <a:endParaRPr/>
          </a:p>
        </p:txBody>
      </p:sp>
      <p:sp>
        <p:nvSpPr>
          <p:cNvPr id="241" name="Google Shape;241;g11016d87b71_2_0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2200"/>
              <a:t>If using GitHub or GitLab:</a:t>
            </a:r>
            <a:br>
              <a:rPr lang="en-GB" sz="2200"/>
            </a:br>
            <a:r>
              <a:rPr lang="en-GB" sz="2200"/>
              <a:t>Consider running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cargo check</a:t>
            </a:r>
            <a:r>
              <a:rPr lang="en-GB" sz="2200"/>
              <a:t>,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cargo fmt</a:t>
            </a:r>
            <a:r>
              <a:rPr lang="en-GB" sz="2200"/>
              <a:t>, and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cargo clippy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en-GB" sz="2200"/>
              <a:t>Your code will never look ugly nor fail to compile</a:t>
            </a:r>
            <a:br>
              <a:rPr lang="en-GB" sz="2200"/>
            </a:br>
            <a:r>
              <a:rPr lang="en-GB" sz="1600"/>
              <a:t>(If not using pull requests: you’ll at least know about it)</a:t>
            </a:r>
            <a:endParaRPr sz="16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en-GB" sz="2200"/>
              <a:t>Look at existing open source projects for inspiration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g11016d87b71_2_0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016d87b71_1_40"/>
          <p:cNvSpPr txBox="1">
            <a:spLocks noGrp="1"/>
          </p:cNvSpPr>
          <p:nvPr>
            <p:ph type="title"/>
          </p:nvPr>
        </p:nvSpPr>
        <p:spPr>
          <a:xfrm>
            <a:off x="1169973" y="18200"/>
            <a:ext cx="79740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move semantics</a:t>
            </a:r>
            <a:endParaRPr/>
          </a:p>
        </p:txBody>
      </p:sp>
      <p:sp>
        <p:nvSpPr>
          <p:cNvPr id="249" name="Google Shape;249;g11016d87b71_1_40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Prevents objects from being copied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Guarantees ownership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Copying is implicit: primitive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Cloning is explicit: expensive and/or undesired</a:t>
            </a:r>
            <a:endParaRPr/>
          </a:p>
        </p:txBody>
      </p:sp>
      <p:sp>
        <p:nvSpPr>
          <p:cNvPr id="250" name="Google Shape;250;g11016d87b71_1_40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016d87b71_1_100"/>
          <p:cNvSpPr txBox="1">
            <a:spLocks noGrp="1"/>
          </p:cNvSpPr>
          <p:nvPr>
            <p:ph type="title"/>
          </p:nvPr>
        </p:nvSpPr>
        <p:spPr>
          <a:xfrm>
            <a:off x="1169973" y="18200"/>
            <a:ext cx="79740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move semantics</a:t>
            </a:r>
            <a:endParaRPr/>
          </a:p>
        </p:txBody>
      </p:sp>
      <p:sp>
        <p:nvSpPr>
          <p:cNvPr id="257" name="Google Shape;257;g11016d87b71_1_100"/>
          <p:cNvSpPr txBox="1">
            <a:spLocks noGrp="1"/>
          </p:cNvSpPr>
          <p:nvPr>
            <p:ph type="body" idx="1"/>
          </p:nvPr>
        </p:nvSpPr>
        <p:spPr>
          <a:xfrm>
            <a:off x="1170002" y="1077750"/>
            <a:ext cx="79740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owned_string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GB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owned_string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owned_string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error[E0382]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: use of moved value: `owned_string`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--&gt; test.rs:4:6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2 | let owned_string = String::new();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</a:t>
            </a:r>
            <a:r>
              <a:rPr lang="en-GB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 move occurs because `owned_string` has type `String`, which does not implement the `Copy` trait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3 | drop(owned_string);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 </a:t>
            </a:r>
            <a:r>
              <a:rPr lang="en-GB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 value moved here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4 | drop(owned_string);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 </a:t>
            </a:r>
            <a:r>
              <a:rPr lang="en-GB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^^^^^^^^^^^^ value used here after move</a:t>
            </a:r>
            <a:endParaRPr/>
          </a:p>
        </p:txBody>
      </p:sp>
      <p:sp>
        <p:nvSpPr>
          <p:cNvPr id="258" name="Google Shape;258;g11016d87b71_1_100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16d87b71_1_90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slices</a:t>
            </a:r>
            <a:endParaRPr/>
          </a:p>
        </p:txBody>
      </p:sp>
      <p:sp>
        <p:nvSpPr>
          <p:cNvPr id="265" name="Google Shape;265;g11016d87b71_1_90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Pointer </a:t>
            </a:r>
            <a:r>
              <a:rPr lang="en-GB" i="1"/>
              <a:t>and</a:t>
            </a:r>
            <a:r>
              <a:rPr lang="en-GB"/>
              <a:t>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 into a block of memory</a:t>
            </a:r>
            <a:endParaRPr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GB" sz="14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int_slice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14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dbg!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int_slice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9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[test.rs:4] int_slice = [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2,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3,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]</a:t>
            </a:r>
            <a:endParaRPr/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1016d87b71_1_90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016d87b71_1_47"/>
          <p:cNvSpPr txBox="1">
            <a:spLocks noGrp="1"/>
          </p:cNvSpPr>
          <p:nvPr>
            <p:ph type="title"/>
          </p:nvPr>
        </p:nvSpPr>
        <p:spPr>
          <a:xfrm>
            <a:off x="1169974" y="18200"/>
            <a:ext cx="76140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borrow types</a:t>
            </a:r>
            <a:endParaRPr/>
          </a:p>
        </p:txBody>
      </p:sp>
      <p:sp>
        <p:nvSpPr>
          <p:cNvPr id="273" name="Google Shape;273;g11016d87b71_1_47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/>
              <a:t> versus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&amp;str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Vec&lt;T&gt;</a:t>
            </a:r>
            <a:r>
              <a:rPr lang="en-GB"/>
              <a:t> versus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&amp;[T]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These are just slices!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cannot own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[T]</a:t>
            </a:r>
            <a:r>
              <a:rPr lang="en-GB"/>
              <a:t> 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/>
              <a:t>(But you can own arrays: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[T; 2]</a:t>
            </a:r>
            <a:r>
              <a:rPr lang="en-GB" sz="1600"/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g11016d87b71_1_47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16d87b71_1_54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lifetime</a:t>
            </a:r>
            <a:endParaRPr/>
          </a:p>
        </p:txBody>
      </p:sp>
      <p:sp>
        <p:nvSpPr>
          <p:cNvPr id="281" name="Google Shape;281;g11016d87b71_1_54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borrowed_string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owned_string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to_owned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borrowed_string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owned_string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4500"/>
                </a:solidFill>
                <a:latin typeface="Courier New"/>
                <a:ea typeface="Courier New"/>
                <a:cs typeface="Courier New"/>
                <a:sym typeface="Courier New"/>
              </a:rPr>
              <a:t>borrowed_string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in:</a:t>
            </a:r>
            <a:endParaRPr sz="9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error[E0597]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: `owned_string` does not live long enough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--&gt; test.rs:5:27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5 |         borrowed_string = &amp;owned_string;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                      </a:t>
            </a:r>
            <a:r>
              <a:rPr lang="en-GB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^^^^^^^^^^^^^ borrowed value does not live long enough</a:t>
            </a:r>
            <a:endParaRPr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6 | 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</a:t>
            </a:r>
            <a:r>
              <a:rPr lang="en-GB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- `owned_string` dropped here while still borrowed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7 |     println!("{}", borrowed_string);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  |                    </a:t>
            </a:r>
            <a:r>
              <a:rPr lang="en-GB" sz="9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 borrow later used here</a:t>
            </a:r>
            <a:endParaRPr sz="9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g11016d87b71_1_54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016d87b71_1_107"/>
          <p:cNvSpPr txBox="1">
            <a:spLocks noGrp="1"/>
          </p:cNvSpPr>
          <p:nvPr>
            <p:ph type="title"/>
          </p:nvPr>
        </p:nvSpPr>
        <p:spPr>
          <a:xfrm>
            <a:off x="1169973" y="18200"/>
            <a:ext cx="79740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Specialties: Generic lifetime</a:t>
            </a:r>
            <a:endParaRPr/>
          </a:p>
        </p:txBody>
      </p:sp>
      <p:sp>
        <p:nvSpPr>
          <p:cNvPr id="289" name="Google Shape;289;g11016d87b71_1_107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MyObject can’t be owned longer than my_string</a:t>
            </a:r>
            <a:endParaRPr sz="900">
              <a:solidFill>
                <a:srgbClr val="0000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MyObject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00">
                <a:solidFill>
                  <a:srgbClr val="2D2E45"/>
                </a:solidFill>
                <a:latin typeface="Courier New"/>
                <a:ea typeface="Courier New"/>
                <a:cs typeface="Courier New"/>
                <a:sym typeface="Courier New"/>
              </a:rPr>
              <a:t>my_string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9A9A9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7A3E9D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0" name="Google Shape;290;g11016d87b71_1_107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>
            <a:spLocks noGrp="1"/>
          </p:cNvSpPr>
          <p:nvPr>
            <p:ph type="title"/>
          </p:nvPr>
        </p:nvSpPr>
        <p:spPr>
          <a:xfrm>
            <a:off x="1169989" y="182880"/>
            <a:ext cx="7002462" cy="6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SemiBold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96" name="Google Shape;296;p2"/>
          <p:cNvSpPr txBox="1">
            <a:spLocks noGrp="1"/>
          </p:cNvSpPr>
          <p:nvPr>
            <p:ph type="body" idx="1"/>
          </p:nvPr>
        </p:nvSpPr>
        <p:spPr>
          <a:xfrm>
            <a:off x="1169988" y="1043838"/>
            <a:ext cx="7002462" cy="347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get rust up and running!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https://doc.rust-lang.org/book/ch01-00-getting-started.html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0125ef729_1_33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303" name="Google Shape;303;g110125ef729_1_33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https://doc.rust-lang.org/book/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https://doc.rust-lang.org/rust-by-example/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https://www.rust-lang.org/learn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https://play.rust-lang.org/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https://crates.io/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https://fasterthanli.me/articles/a-half-hour-to-learn-rust</a:t>
            </a:r>
            <a:endParaRPr/>
          </a:p>
        </p:txBody>
      </p:sp>
      <p:sp>
        <p:nvSpPr>
          <p:cNvPr id="304" name="Google Shape;304;g110125ef729_1_33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950E-5336-4F65-AD3A-5E908416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BF272-1B5A-4930-A180-5A72C77A95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Feel free to ask questions at any point🙋</a:t>
            </a:r>
          </a:p>
          <a:p>
            <a:r>
              <a:rPr lang="en-GB" dirty="0"/>
              <a:t>I will ask few questions too ⁉️</a:t>
            </a:r>
          </a:p>
          <a:p>
            <a:r>
              <a:rPr lang="en-GB" dirty="0"/>
              <a:t>Learn Rust 🦀by making a software rasterizer</a:t>
            </a:r>
          </a:p>
          <a:p>
            <a:r>
              <a:rPr lang="en-GB" dirty="0"/>
              <a:t>Math + Code = very nice</a:t>
            </a:r>
          </a:p>
          <a:p>
            <a:r>
              <a:rPr lang="en-GB" dirty="0"/>
              <a:t>aspects of modern hardware rendering pipeline </a:t>
            </a:r>
          </a:p>
          <a:p>
            <a:r>
              <a:rPr lang="en-GB" dirty="0"/>
              <a:t>Lecture 10-12, Lab 13-15 </a:t>
            </a:r>
          </a:p>
          <a:p>
            <a:r>
              <a:rPr lang="en-GB" dirty="0"/>
              <a:t>Lab with supervision feat. Embark and Traverse folks💿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BC61-F794-4534-A474-A96B763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21B0-C4CD-1546-9E62-A4249094014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ctrTitle"/>
          </p:nvPr>
        </p:nvSpPr>
        <p:spPr>
          <a:xfrm>
            <a:off x="873000" y="1077914"/>
            <a:ext cx="7089900" cy="109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en-GB"/>
              <a:t>Rusterizer Masterclass -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en-GB"/>
              <a:t>Rust Intro</a:t>
            </a:r>
            <a:endParaRPr/>
          </a:p>
        </p:txBody>
      </p:sp>
      <p:sp>
        <p:nvSpPr>
          <p:cNvPr id="178" name="Google Shape;178;p1"/>
          <p:cNvSpPr txBox="1">
            <a:spLocks noGrp="1"/>
          </p:cNvSpPr>
          <p:nvPr>
            <p:ph type="subTitle" idx="1"/>
          </p:nvPr>
        </p:nvSpPr>
        <p:spPr>
          <a:xfrm>
            <a:off x="872999" y="2177765"/>
            <a:ext cx="7089901" cy="30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Marijn </a:t>
            </a:r>
            <a:r>
              <a:rPr lang="en-US" dirty="0" err="1"/>
              <a:t>Suijten</a:t>
            </a:r>
            <a:r>
              <a:rPr lang="en-US" dirty="0"/>
              <a:t> – marijn@traverseresearch.nl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125ef729_1_19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85" name="Google Shape;185;g110125ef729_1_19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Why Rust?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Community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Toolchain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Rust specialties - getting started</a:t>
            </a:r>
            <a:endParaRPr/>
          </a:p>
        </p:txBody>
      </p:sp>
      <p:sp>
        <p:nvSpPr>
          <p:cNvPr id="186" name="Google Shape;186;g110125ef729_1_19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125ef729_1_26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Rust</a:t>
            </a:r>
            <a:endParaRPr/>
          </a:p>
        </p:txBody>
      </p:sp>
      <p:sp>
        <p:nvSpPr>
          <p:cNvPr id="193" name="Google Shape;193;g110125ef729_1_26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Silver bullet to fix all your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Relatively new language: 11.5 years 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Address unsoundness bugs by design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Race conditions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Memory violations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there’s more… Much more :)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10125ef729_1_26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16d87b71_1_17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Rust</a:t>
            </a:r>
            <a:endParaRPr/>
          </a:p>
        </p:txBody>
      </p:sp>
      <p:sp>
        <p:nvSpPr>
          <p:cNvPr id="201" name="Google Shape;201;g11016d87b71_1_17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Eliminate soundness bugs from our codebase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 runtime performance to C/C++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Much better tooling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Straightforward standard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Well-written embedded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code faster</a:t>
            </a:r>
            <a:endParaRPr/>
          </a:p>
        </p:txBody>
      </p:sp>
      <p:sp>
        <p:nvSpPr>
          <p:cNvPr id="202" name="Google Shape;202;g11016d87b71_1_17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016d87b71_1_25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Rust - in gamedev</a:t>
            </a:r>
            <a:endParaRPr/>
          </a:p>
        </p:txBody>
      </p:sp>
      <p:sp>
        <p:nvSpPr>
          <p:cNvPr id="209" name="Google Shape;209;g11016d87b71_1_25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Performance yet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Focus on game logic - not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Open source: collaborate on common 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Traverse maintains some game/engine focused crates</a:t>
            </a:r>
            <a:br>
              <a:rPr lang="en-GB"/>
            </a:br>
            <a:br>
              <a:rPr lang="en-GB"/>
            </a:b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https://github.com/Traverse-Research/opensource-ecosystem/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https://github.com/EmbarkStudios/rust-ecosystem</a:t>
            </a:r>
            <a:endParaRPr sz="1800"/>
          </a:p>
        </p:txBody>
      </p:sp>
      <p:sp>
        <p:nvSpPr>
          <p:cNvPr id="210" name="Google Shape;210;g11016d87b71_1_25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016d87b71_1_32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Community</a:t>
            </a:r>
            <a:endParaRPr/>
          </a:p>
        </p:txBody>
      </p:sp>
      <p:sp>
        <p:nvSpPr>
          <p:cNvPr id="217" name="Google Shape;217;g11016d87b71_1_32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Rust is open source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Stable Rust release every 6 weeks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to file issues or suggest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Crates: a way of packaging and sharing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Hosted on </a:t>
            </a:r>
            <a:r>
              <a:rPr lang="en-GB" u="sng">
                <a:hlinkClick r:id="rId3"/>
              </a:rPr>
              <a:t>https://crates.io/</a:t>
            </a:r>
            <a:r>
              <a:rPr lang="en-GB"/>
              <a:t> </a:t>
            </a:r>
            <a:r>
              <a:rPr lang="en-GB" sz="1600"/>
              <a:t>(and docs on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https://docs.rs</a:t>
            </a:r>
            <a:r>
              <a:rPr lang="en-GB" sz="1600"/>
              <a:t>)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GitHub or GitLab for collaboration</a:t>
            </a:r>
            <a:endParaRPr/>
          </a:p>
        </p:txBody>
      </p:sp>
      <p:sp>
        <p:nvSpPr>
          <p:cNvPr id="218" name="Google Shape;218;g11016d87b71_1_32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016d87b71_1_122"/>
          <p:cNvSpPr txBox="1">
            <a:spLocks noGrp="1"/>
          </p:cNvSpPr>
          <p:nvPr>
            <p:ph type="title"/>
          </p:nvPr>
        </p:nvSpPr>
        <p:spPr>
          <a:xfrm>
            <a:off x="1169987" y="18199"/>
            <a:ext cx="7002600" cy="81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Crate</a:t>
            </a:r>
            <a:endParaRPr/>
          </a:p>
        </p:txBody>
      </p:sp>
      <p:sp>
        <p:nvSpPr>
          <p:cNvPr id="225" name="Google Shape;225;g11016d87b71_1_122"/>
          <p:cNvSpPr txBox="1">
            <a:spLocks noGrp="1"/>
          </p:cNvSpPr>
          <p:nvPr>
            <p:ph type="body" idx="1"/>
          </p:nvPr>
        </p:nvSpPr>
        <p:spPr>
          <a:xfrm>
            <a:off x="1169988" y="1077746"/>
            <a:ext cx="7002600" cy="34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Describe the layout of a package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-GB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"hello_world"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i="1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# the name of the package</a:t>
            </a:r>
            <a:br>
              <a:rPr lang="en-GB" sz="900" i="1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"0.1.0"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00" i="1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# the current version, obeying semver</a:t>
            </a:r>
            <a:br>
              <a:rPr lang="en-GB" sz="900" i="1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"Marijn &lt;</a:t>
            </a:r>
            <a:r>
              <a:rPr lang="en-GB" sz="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marijn@traverseresearch.nl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Need a crate?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line in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Cargo.toml</a:t>
            </a:r>
            <a:endParaRPr/>
          </a:p>
          <a:p>
            <a:pPr marL="9144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glam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8B0000"/>
                </a:solidFill>
                <a:latin typeface="Courier New"/>
                <a:ea typeface="Courier New"/>
                <a:cs typeface="Courier New"/>
                <a:sym typeface="Courier New"/>
              </a:rPr>
              <a:t>"0.20"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headers and prebuilt libraries</a:t>
            </a:r>
            <a:endParaRPr/>
          </a:p>
        </p:txBody>
      </p:sp>
      <p:sp>
        <p:nvSpPr>
          <p:cNvPr id="226" name="Google Shape;226;g11016d87b71_1_122"/>
          <p:cNvSpPr txBox="1">
            <a:spLocks noGrp="1"/>
          </p:cNvSpPr>
          <p:nvPr>
            <p:ph type="sldNum" idx="12"/>
          </p:nvPr>
        </p:nvSpPr>
        <p:spPr>
          <a:xfrm>
            <a:off x="1083926" y="4713037"/>
            <a:ext cx="1051500" cy="2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">
      <a:dk1>
        <a:srgbClr val="000000"/>
      </a:dk1>
      <a:lt1>
        <a:srgbClr val="FFFFFF"/>
      </a:lt1>
      <a:dk2>
        <a:srgbClr val="00416B"/>
      </a:dk2>
      <a:lt2>
        <a:srgbClr val="FFFFFF"/>
      </a:lt2>
      <a:accent1>
        <a:srgbClr val="EE7623"/>
      </a:accent1>
      <a:accent2>
        <a:srgbClr val="00416B"/>
      </a:accent2>
      <a:accent3>
        <a:srgbClr val="5B6670"/>
      </a:accent3>
      <a:accent4>
        <a:srgbClr val="3CB3E5"/>
      </a:accent4>
      <a:accent5>
        <a:srgbClr val="76BC20"/>
      </a:accent5>
      <a:accent6>
        <a:srgbClr val="F5AD7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On-screen Show (16:9)</PresentationFormat>
  <Paragraphs>165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Open Sans</vt:lpstr>
      <vt:lpstr>Arial</vt:lpstr>
      <vt:lpstr>NTR</vt:lpstr>
      <vt:lpstr>Calibri</vt:lpstr>
      <vt:lpstr>Open Sans Light</vt:lpstr>
      <vt:lpstr>Courier New</vt:lpstr>
      <vt:lpstr>Open Sans SemiBold</vt:lpstr>
      <vt:lpstr>Office Theme</vt:lpstr>
      <vt:lpstr>Rusterizer Masterclass -  Welcome</vt:lpstr>
      <vt:lpstr>Welcome!</vt:lpstr>
      <vt:lpstr>Rusterizer Masterclass -  Rust Intro</vt:lpstr>
      <vt:lpstr>Agenda</vt:lpstr>
      <vt:lpstr>What is Rust</vt:lpstr>
      <vt:lpstr>Why Rust</vt:lpstr>
      <vt:lpstr>Why Rust - in gamedev</vt:lpstr>
      <vt:lpstr>Community</vt:lpstr>
      <vt:lpstr>Crate</vt:lpstr>
      <vt:lpstr>Toolchain</vt:lpstr>
      <vt:lpstr>CI</vt:lpstr>
      <vt:lpstr>Rust Specialties: move semantics</vt:lpstr>
      <vt:lpstr>Rust Specialties: move semantics</vt:lpstr>
      <vt:lpstr>Rust Specialties: slices</vt:lpstr>
      <vt:lpstr>Rust Specialties: borrow types</vt:lpstr>
      <vt:lpstr>Rust Specialties: lifetime</vt:lpstr>
      <vt:lpstr>Rust Specialties: Generic lifetime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Rusterizer Masterclass -  Welcome</dc:title>
  <dc:creator>1003161</dc:creator>
  <cp:lastModifiedBy>Quartesan, Luca</cp:lastModifiedBy>
  <cp:revision>1</cp:revision>
  <dcterms:created xsi:type="dcterms:W3CDTF">2018-08-24T12:42:56Z</dcterms:created>
  <dcterms:modified xsi:type="dcterms:W3CDTF">2022-02-03T09:52:29Z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0x0101005A00B677E5F5C9449B7D13ADD1B68A8C</vt:lpwstr>
  </property>
</Properties>
</file>