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5" r:id="rId7"/>
    <p:sldId id="261" r:id="rId8"/>
    <p:sldId id="266" r:id="rId9"/>
    <p:sldId id="262" r:id="rId10"/>
    <p:sldId id="267"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8" autoAdjust="0"/>
    <p:restoredTop sz="94660"/>
  </p:normalViewPr>
  <p:slideViewPr>
    <p:cSldViewPr snapToGrid="0">
      <p:cViewPr varScale="1">
        <p:scale>
          <a:sx n="93" d="100"/>
          <a:sy n="93" d="100"/>
        </p:scale>
        <p:origin x="114"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8/5/2025</a:t>
            </a:fld>
            <a:endParaRPr lang="en-US" dirty="0"/>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dirty="0"/>
          </a:p>
        </p:txBody>
      </p:sp>
    </p:spTree>
    <p:extLst>
      <p:ext uri="{BB962C8B-B14F-4D97-AF65-F5344CB8AC3E}">
        <p14:creationId xmlns:p14="http://schemas.microsoft.com/office/powerpoint/2010/main" val="3386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8/5/2025</a:t>
            </a:fld>
            <a:endParaRPr lang="en-US" dirty="0"/>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dirty="0"/>
          </a:p>
        </p:txBody>
      </p:sp>
    </p:spTree>
    <p:extLst>
      <p:ext uri="{BB962C8B-B14F-4D97-AF65-F5344CB8AC3E}">
        <p14:creationId xmlns:p14="http://schemas.microsoft.com/office/powerpoint/2010/main" val="145020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8/5/2025</a:t>
            </a:fld>
            <a:endParaRPr lang="en-US" dirty="0"/>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dirty="0"/>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417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8/5/2025</a:t>
            </a:fld>
            <a:endParaRPr lang="en-US" dirty="0"/>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dirty="0"/>
          </a:p>
        </p:txBody>
      </p:sp>
    </p:spTree>
    <p:extLst>
      <p:ext uri="{BB962C8B-B14F-4D97-AF65-F5344CB8AC3E}">
        <p14:creationId xmlns:p14="http://schemas.microsoft.com/office/powerpoint/2010/main" val="2925822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8/5/2025</a:t>
            </a:fld>
            <a:endParaRPr lang="en-US" dirty="0"/>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dirty="0"/>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95077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8/5/2025</a:t>
            </a:fld>
            <a:endParaRPr lang="en-US" dirty="0"/>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dirty="0"/>
          </a:p>
        </p:txBody>
      </p:sp>
    </p:spTree>
    <p:extLst>
      <p:ext uri="{BB962C8B-B14F-4D97-AF65-F5344CB8AC3E}">
        <p14:creationId xmlns:p14="http://schemas.microsoft.com/office/powerpoint/2010/main" val="231054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8/5/2025</a:t>
            </a:fld>
            <a:endParaRPr lang="en-US" dirty="0"/>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dirty="0"/>
          </a:p>
        </p:txBody>
      </p:sp>
    </p:spTree>
    <p:extLst>
      <p:ext uri="{BB962C8B-B14F-4D97-AF65-F5344CB8AC3E}">
        <p14:creationId xmlns:p14="http://schemas.microsoft.com/office/powerpoint/2010/main" val="3840236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8/5/2025</a:t>
            </a:fld>
            <a:endParaRPr lang="en-US" dirty="0"/>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dirty="0"/>
          </a:p>
        </p:txBody>
      </p:sp>
    </p:spTree>
    <p:extLst>
      <p:ext uri="{BB962C8B-B14F-4D97-AF65-F5344CB8AC3E}">
        <p14:creationId xmlns:p14="http://schemas.microsoft.com/office/powerpoint/2010/main" val="137745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8/5/2025</a:t>
            </a:fld>
            <a:endParaRPr lang="en-US" dirty="0"/>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dirty="0"/>
          </a:p>
        </p:txBody>
      </p:sp>
    </p:spTree>
    <p:extLst>
      <p:ext uri="{BB962C8B-B14F-4D97-AF65-F5344CB8AC3E}">
        <p14:creationId xmlns:p14="http://schemas.microsoft.com/office/powerpoint/2010/main" val="30637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8/5/2025</a:t>
            </a:fld>
            <a:endParaRPr lang="en-US" dirty="0"/>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dirty="0"/>
          </a:p>
        </p:txBody>
      </p:sp>
    </p:spTree>
    <p:extLst>
      <p:ext uri="{BB962C8B-B14F-4D97-AF65-F5344CB8AC3E}">
        <p14:creationId xmlns:p14="http://schemas.microsoft.com/office/powerpoint/2010/main" val="1287367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8/5/2025</a:t>
            </a:fld>
            <a:endParaRPr lang="en-US" dirty="0"/>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dirty="0"/>
          </a:p>
        </p:txBody>
      </p:sp>
    </p:spTree>
    <p:extLst>
      <p:ext uri="{BB962C8B-B14F-4D97-AF65-F5344CB8AC3E}">
        <p14:creationId xmlns:p14="http://schemas.microsoft.com/office/powerpoint/2010/main" val="201694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8/5/2025</a:t>
            </a:fld>
            <a:endParaRPr lang="en-US" dirty="0"/>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dirty="0"/>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35215117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21" name="Rectangle 20">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1984C9CB-7739-2771-F35F-1420BE2EB999}"/>
              </a:ext>
            </a:extLst>
          </p:cNvPr>
          <p:cNvSpPr>
            <a:spLocks noGrp="1"/>
          </p:cNvSpPr>
          <p:nvPr>
            <p:ph type="ctrTitle"/>
          </p:nvPr>
        </p:nvSpPr>
        <p:spPr>
          <a:xfrm>
            <a:off x="6995160" y="978408"/>
            <a:ext cx="4745736" cy="1463040"/>
          </a:xfrm>
        </p:spPr>
        <p:txBody>
          <a:bodyPr vert="horz" lIns="91440" tIns="45720" rIns="91440" bIns="45720" rtlCol="0" anchor="t">
            <a:normAutofit/>
          </a:bodyPr>
          <a:lstStyle/>
          <a:p>
            <a:r>
              <a:rPr lang="en-US" sz="4400" b="1" kern="1200" dirty="0">
                <a:solidFill>
                  <a:schemeClr val="tx1"/>
                </a:solidFill>
                <a:latin typeface="+mj-lt"/>
                <a:ea typeface="+mj-ea"/>
                <a:cs typeface="+mj-cs"/>
              </a:rPr>
              <a:t>Outland Adventures</a:t>
            </a:r>
          </a:p>
        </p:txBody>
      </p:sp>
      <p:pic>
        <p:nvPicPr>
          <p:cNvPr id="14" name="Picture 13" descr="School desk with books and pencils with chalkboard in background">
            <a:extLst>
              <a:ext uri="{FF2B5EF4-FFF2-40B4-BE49-F238E27FC236}">
                <a16:creationId xmlns:a16="http://schemas.microsoft.com/office/drawing/2014/main" id="{2A963EE3-7979-FF7B-278C-31EF27E57F08}"/>
              </a:ext>
            </a:extLst>
          </p:cNvPr>
          <p:cNvPicPr>
            <a:picLocks noChangeAspect="1"/>
          </p:cNvPicPr>
          <p:nvPr/>
        </p:nvPicPr>
        <p:blipFill>
          <a:blip r:embed="rId2"/>
          <a:srcRect l="34861" r="1" b="1"/>
          <a:stretch>
            <a:fillRect/>
          </a:stretch>
        </p:blipFill>
        <p:spPr>
          <a:xfrm>
            <a:off x="517868" y="508090"/>
            <a:ext cx="5705856" cy="5846990"/>
          </a:xfrm>
          <a:prstGeom prst="rect">
            <a:avLst/>
          </a:prstGeom>
        </p:spPr>
      </p:pic>
      <p:sp>
        <p:nvSpPr>
          <p:cNvPr id="23" name="Freeform: Shape 22">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3" name="Subtitle 2">
            <a:extLst>
              <a:ext uri="{FF2B5EF4-FFF2-40B4-BE49-F238E27FC236}">
                <a16:creationId xmlns:a16="http://schemas.microsoft.com/office/drawing/2014/main" id="{A18D0DEB-7370-8BF5-3352-29E0540207C6}"/>
              </a:ext>
            </a:extLst>
          </p:cNvPr>
          <p:cNvSpPr>
            <a:spLocks noGrp="1"/>
          </p:cNvSpPr>
          <p:nvPr>
            <p:ph type="subTitle" idx="1"/>
          </p:nvPr>
        </p:nvSpPr>
        <p:spPr>
          <a:xfrm>
            <a:off x="6995160" y="2578608"/>
            <a:ext cx="4672584" cy="3767328"/>
          </a:xfrm>
        </p:spPr>
        <p:txBody>
          <a:bodyPr vert="horz" lIns="91440" tIns="45720" rIns="91440" bIns="45720" rtlCol="0">
            <a:normAutofit/>
          </a:bodyPr>
          <a:lstStyle/>
          <a:p>
            <a:pPr indent="-228600">
              <a:buFont typeface="Arial" panose="020B0604020202020204" pitchFamily="34" charset="0"/>
              <a:buChar char="•"/>
            </a:pPr>
            <a:r>
              <a:rPr lang="en-US" dirty="0"/>
              <a:t>Breanna Gorham</a:t>
            </a:r>
          </a:p>
          <a:p>
            <a:pPr indent="-228600">
              <a:buFont typeface="Arial" panose="020B0604020202020204" pitchFamily="34" charset="0"/>
              <a:buChar char="•"/>
            </a:pPr>
            <a:r>
              <a:rPr lang="en-US" dirty="0"/>
              <a:t>Natasha Foreman</a:t>
            </a:r>
          </a:p>
          <a:p>
            <a:pPr indent="-228600">
              <a:buFont typeface="Arial" panose="020B0604020202020204" pitchFamily="34" charset="0"/>
              <a:buChar char="•"/>
            </a:pPr>
            <a:r>
              <a:rPr lang="en-US" dirty="0"/>
              <a:t>Garrett Rhodes</a:t>
            </a:r>
          </a:p>
          <a:p>
            <a:pPr indent="-228600">
              <a:buFont typeface="Arial" panose="020B0604020202020204" pitchFamily="34" charset="0"/>
              <a:buChar char="•"/>
            </a:pPr>
            <a:r>
              <a:rPr lang="en-US" dirty="0"/>
              <a:t>Luis Crus</a:t>
            </a:r>
          </a:p>
        </p:txBody>
      </p:sp>
    </p:spTree>
    <p:extLst>
      <p:ext uri="{BB962C8B-B14F-4D97-AF65-F5344CB8AC3E}">
        <p14:creationId xmlns:p14="http://schemas.microsoft.com/office/powerpoint/2010/main" val="1607076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1D971-1C9E-D941-BB25-68B109C612EA}"/>
              </a:ext>
            </a:extLst>
          </p:cNvPr>
          <p:cNvSpPr>
            <a:spLocks noGrp="1"/>
          </p:cNvSpPr>
          <p:nvPr>
            <p:ph type="title"/>
          </p:nvPr>
        </p:nvSpPr>
        <p:spPr/>
        <p:txBody>
          <a:bodyPr/>
          <a:lstStyle/>
          <a:p>
            <a:r>
              <a:rPr lang="en-US" dirty="0"/>
              <a:t>Inventory Older Than 5 Years </a:t>
            </a:r>
          </a:p>
        </p:txBody>
      </p:sp>
      <p:pic>
        <p:nvPicPr>
          <p:cNvPr id="9" name="Content Placeholder 8" descr="A screen shot of a computer&#10;&#10;AI-generated content may be incorrect.">
            <a:extLst>
              <a:ext uri="{FF2B5EF4-FFF2-40B4-BE49-F238E27FC236}">
                <a16:creationId xmlns:a16="http://schemas.microsoft.com/office/drawing/2014/main" id="{61A21592-8E94-C35C-5313-4138272818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8783" y="2887038"/>
            <a:ext cx="6954434" cy="2377281"/>
          </a:xfrm>
        </p:spPr>
      </p:pic>
    </p:spTree>
    <p:extLst>
      <p:ext uri="{BB962C8B-B14F-4D97-AF65-F5344CB8AC3E}">
        <p14:creationId xmlns:p14="http://schemas.microsoft.com/office/powerpoint/2010/main" val="336691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Placeholder 4">
            <a:extLst>
              <a:ext uri="{FF2B5EF4-FFF2-40B4-BE49-F238E27FC236}">
                <a16:creationId xmlns:a16="http://schemas.microsoft.com/office/drawing/2014/main" id="{08EB5295-79BA-9B04-B53E-40C3B7256945}"/>
              </a:ext>
            </a:extLst>
          </p:cNvPr>
          <p:cNvPicPr>
            <a:picLocks noGrp="1" noChangeAspect="1"/>
          </p:cNvPicPr>
          <p:nvPr>
            <p:ph type="pic" idx="1"/>
          </p:nvPr>
        </p:nvPicPr>
        <p:blipFill>
          <a:blip r:embed="rId2"/>
          <a:srcRect r="5105" b="-2"/>
          <a:stretch>
            <a:fillRect/>
          </a:stretch>
        </p:blipFill>
        <p:spPr>
          <a:xfrm>
            <a:off x="517870" y="462839"/>
            <a:ext cx="11156253" cy="5613766"/>
          </a:xfrm>
          <a:prstGeom prst="rect">
            <a:avLst/>
          </a:prstGeom>
        </p:spPr>
      </p:pic>
      <p:sp>
        <p:nvSpPr>
          <p:cNvPr id="21" name="Rectangle 2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188864"/>
            <a:ext cx="1115625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34633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7042-8461-EDD5-7988-A9B6BDD968B6}"/>
              </a:ext>
            </a:extLst>
          </p:cNvPr>
          <p:cNvSpPr>
            <a:spLocks noGrp="1"/>
          </p:cNvSpPr>
          <p:nvPr>
            <p:ph type="title"/>
          </p:nvPr>
        </p:nvSpPr>
        <p:spPr/>
        <p:txBody>
          <a:bodyPr/>
          <a:lstStyle/>
          <a:p>
            <a:r>
              <a:rPr lang="en-US" dirty="0"/>
              <a:t>Assumptions</a:t>
            </a:r>
          </a:p>
        </p:txBody>
      </p:sp>
      <p:sp>
        <p:nvSpPr>
          <p:cNvPr id="4" name="Rectangle 1">
            <a:extLst>
              <a:ext uri="{FF2B5EF4-FFF2-40B4-BE49-F238E27FC236}">
                <a16:creationId xmlns:a16="http://schemas.microsoft.com/office/drawing/2014/main" id="{83DBC1FD-D7EB-D08A-3ED4-841026D1D680}"/>
              </a:ext>
            </a:extLst>
          </p:cNvPr>
          <p:cNvSpPr>
            <a:spLocks noGrp="1" noChangeArrowheads="1"/>
          </p:cNvSpPr>
          <p:nvPr>
            <p:ph idx="1"/>
          </p:nvPr>
        </p:nvSpPr>
        <p:spPr bwMode="auto">
          <a:xfrm>
            <a:off x="441695" y="2383772"/>
            <a:ext cx="1062662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All </a:t>
            </a:r>
            <a:r>
              <a:rPr lang="en-US" altLang="en-US" dirty="0">
                <a:latin typeface="Arial" panose="020B0604020202020204" pitchFamily="34" charset="0"/>
                <a:cs typeface="Arial" panose="020B0604020202020204" pitchFamily="34" charset="0"/>
              </a:rPr>
              <a:t>equipment purchase dates are accurately recorded and stored in the database.</a:t>
            </a:r>
          </a:p>
          <a:p>
            <a:pPr marL="0" indent="0" eaLnBrk="0" fontAlgn="base" hangingPunct="0">
              <a:lnSpc>
                <a:spcPct val="100000"/>
              </a:lnSpc>
              <a:spcBef>
                <a:spcPct val="0"/>
              </a:spcBef>
              <a:spcAft>
                <a:spcPct val="0"/>
              </a:spcAft>
              <a:buFontTx/>
              <a:buChar char="•"/>
            </a:pPr>
            <a:endParaRPr lang="en-US" altLang="en-US" dirty="0">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FontTx/>
              <a:buChar char="•"/>
            </a:pPr>
            <a:r>
              <a:rPr lang="en-US" altLang="en-US" dirty="0">
                <a:latin typeface="Arial" panose="020B0604020202020204" pitchFamily="34" charset="0"/>
                <a:cs typeface="Arial" panose="020B0604020202020204" pitchFamily="34" charset="0"/>
              </a:rPr>
              <a:t>Bookings are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linked to regional identifiers within the </a:t>
            </a:r>
            <a:r>
              <a:rPr lang="en-US" altLang="en-US" dirty="0">
                <a:latin typeface="Arial" panose="020B0604020202020204" pitchFamily="34" charset="0"/>
                <a:cs typeface="Arial" panose="020B0604020202020204" pitchFamily="34" charset="0"/>
              </a:rPr>
              <a:t>Trip table</a:t>
            </a:r>
          </a:p>
          <a:p>
            <a:pPr marL="0" indent="0" eaLnBrk="0" fontAlgn="base" hangingPunct="0">
              <a:lnSpc>
                <a:spcPct val="100000"/>
              </a:lnSpc>
              <a:spcBef>
                <a:spcPct val="0"/>
              </a:spcBef>
              <a:spcAft>
                <a:spcPct val="0"/>
              </a:spcAft>
              <a:buFontTx/>
              <a:buChar char="•"/>
            </a:pPr>
            <a:endParaRPr lang="en-US" altLang="en-US"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database contains no historical equipment sales to date, explaining the lack of data in that report.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We assume one piece of equipment per sale transaction for simplicity, but this can be expanded later.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2274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7E726-3722-DFA4-B502-69E24F5C1AFD}"/>
              </a:ext>
            </a:extLst>
          </p:cNvPr>
          <p:cNvSpPr>
            <a:spLocks noGrp="1"/>
          </p:cNvSpPr>
          <p:nvPr>
            <p:ph type="title"/>
          </p:nvPr>
        </p:nvSpPr>
        <p:spPr/>
        <p:txBody>
          <a:bodyPr/>
          <a:lstStyle/>
          <a:p>
            <a:r>
              <a:rPr lang="en-US" dirty="0"/>
              <a:t>Case Study Summary</a:t>
            </a:r>
          </a:p>
        </p:txBody>
      </p:sp>
      <p:sp>
        <p:nvSpPr>
          <p:cNvPr id="5" name="Content Placeholder 4">
            <a:extLst>
              <a:ext uri="{FF2B5EF4-FFF2-40B4-BE49-F238E27FC236}">
                <a16:creationId xmlns:a16="http://schemas.microsoft.com/office/drawing/2014/main" id="{D87687AB-B9A4-E988-7835-5AABD5BA9273}"/>
              </a:ext>
            </a:extLst>
          </p:cNvPr>
          <p:cNvSpPr>
            <a:spLocks noGrp="1"/>
          </p:cNvSpPr>
          <p:nvPr>
            <p:ph idx="1"/>
          </p:nvPr>
        </p:nvSpPr>
        <p:spPr/>
        <p:txBody>
          <a:bodyPr>
            <a:normAutofit lnSpcReduction="10000"/>
          </a:bodyPr>
          <a:lstStyle/>
          <a:p>
            <a:r>
              <a:rPr lang="en-US" dirty="0"/>
              <a:t>Outland Adventures was founded by Blythe Timmerson and Jim Ford, two passionate outdoor enthusiasts who initially launched the business as a part-time venture. Their vision was to create guided hiking and camping trips for others who shared their love for remote adventures. As the demand for their services grew, they decided to commit fully to the business and left their previous jobs to focus on Outland Adventures full-time. To support the expansion, they brought on additional team members: John “Mac” MacNell and D.B. “Duke” Marland were hired as guides to plan and organize trips, including researching airfare, visa requirements, and necessary vaccinations. Anita Gallegos was brought in to manage marketing efforts, while Dimitrios Stravopolous was responsible for ordering supplies and maintaining the equipment inventory. Most recently, Mei Wong joined the team to develop an e-commerce website allowing customers to access trip information, view schedules, and purchase or rent camping gear. As operations continued to grow, Blythe and Jim began considering ways to optimize the business. They wanted to assess whether customers were purchasing enough equipment to justify ongoing sales, whether any regions were experiencing a decline in bookings, and if any inventory had aged beyond five years and needed to be replaced.</a:t>
            </a:r>
          </a:p>
        </p:txBody>
      </p:sp>
    </p:spTree>
    <p:extLst>
      <p:ext uri="{BB962C8B-B14F-4D97-AF65-F5344CB8AC3E}">
        <p14:creationId xmlns:p14="http://schemas.microsoft.com/office/powerpoint/2010/main" val="3529770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B89F63-CE69-2A43-8837-055CD206DE6C}"/>
              </a:ext>
            </a:extLst>
          </p:cNvPr>
          <p:cNvSpPr>
            <a:spLocks noGrp="1"/>
          </p:cNvSpPr>
          <p:nvPr>
            <p:ph type="title"/>
          </p:nvPr>
        </p:nvSpPr>
        <p:spPr/>
        <p:txBody>
          <a:bodyPr/>
          <a:lstStyle/>
          <a:p>
            <a:r>
              <a:rPr lang="en-US" dirty="0"/>
              <a:t>ERD</a:t>
            </a:r>
          </a:p>
        </p:txBody>
      </p:sp>
      <p:pic>
        <p:nvPicPr>
          <p:cNvPr id="8" name="Content Placeholder 7" descr="A screenshot of a computer&#10;&#10;AI-generated content may be incorrect.">
            <a:extLst>
              <a:ext uri="{FF2B5EF4-FFF2-40B4-BE49-F238E27FC236}">
                <a16:creationId xmlns:a16="http://schemas.microsoft.com/office/drawing/2014/main" id="{6C83FBB2-DC91-A50E-300A-B03DD68B4B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8939" y="1291885"/>
            <a:ext cx="6271591" cy="5053353"/>
          </a:xfrm>
        </p:spPr>
      </p:pic>
    </p:spTree>
    <p:extLst>
      <p:ext uri="{BB962C8B-B14F-4D97-AF65-F5344CB8AC3E}">
        <p14:creationId xmlns:p14="http://schemas.microsoft.com/office/powerpoint/2010/main" val="3135434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274EB8-923A-DC1C-D1B1-2D1893B753FD}"/>
              </a:ext>
            </a:extLst>
          </p:cNvPr>
          <p:cNvSpPr>
            <a:spLocks noGrp="1"/>
          </p:cNvSpPr>
          <p:nvPr>
            <p:ph type="ctrTitle"/>
          </p:nvPr>
        </p:nvSpPr>
        <p:spPr/>
        <p:txBody>
          <a:bodyPr/>
          <a:lstStyle/>
          <a:p>
            <a:r>
              <a:rPr lang="en-US" dirty="0"/>
              <a:t>Reports and Their Purpose</a:t>
            </a:r>
          </a:p>
        </p:txBody>
      </p:sp>
      <p:sp>
        <p:nvSpPr>
          <p:cNvPr id="8" name="Subtitle 7">
            <a:extLst>
              <a:ext uri="{FF2B5EF4-FFF2-40B4-BE49-F238E27FC236}">
                <a16:creationId xmlns:a16="http://schemas.microsoft.com/office/drawing/2014/main" id="{A3B8BE92-C3FC-3BCB-8E4A-2B9BE942BCF5}"/>
              </a:ext>
            </a:extLst>
          </p:cNvPr>
          <p:cNvSpPr>
            <a:spLocks noGrp="1"/>
          </p:cNvSpPr>
          <p:nvPr>
            <p:ph type="subTitle" idx="1"/>
          </p:nvPr>
        </p:nvSpPr>
        <p:spPr/>
        <p:txBody>
          <a:bodyPr/>
          <a:lstStyle/>
          <a:p>
            <a:r>
              <a:rPr lang="en-US" b="1" dirty="0"/>
              <a:t>* Equipment Purchase Summary</a:t>
            </a:r>
            <a:br>
              <a:rPr lang="en-US" b="1" dirty="0"/>
            </a:br>
            <a:r>
              <a:rPr lang="en-US" b="1" dirty="0"/>
              <a:t>* Booking Trends by Region and Year</a:t>
            </a:r>
            <a:br>
              <a:rPr lang="en-US" b="1" dirty="0"/>
            </a:br>
            <a:r>
              <a:rPr lang="en-US" b="1" dirty="0"/>
              <a:t>* Inventory Older Than 5 Years </a:t>
            </a:r>
            <a:endParaRPr lang="en-US" dirty="0"/>
          </a:p>
        </p:txBody>
      </p:sp>
    </p:spTree>
    <p:extLst>
      <p:ext uri="{BB962C8B-B14F-4D97-AF65-F5344CB8AC3E}">
        <p14:creationId xmlns:p14="http://schemas.microsoft.com/office/powerpoint/2010/main" val="3977675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FF80A2-276C-08B0-02ED-58A61A1A3763}"/>
              </a:ext>
            </a:extLst>
          </p:cNvPr>
          <p:cNvSpPr>
            <a:spLocks noGrp="1"/>
          </p:cNvSpPr>
          <p:nvPr>
            <p:ph type="title"/>
          </p:nvPr>
        </p:nvSpPr>
        <p:spPr/>
        <p:txBody>
          <a:bodyPr/>
          <a:lstStyle/>
          <a:p>
            <a:r>
              <a:rPr lang="en-US" dirty="0"/>
              <a:t>Equipment Sales Summary</a:t>
            </a:r>
          </a:p>
        </p:txBody>
      </p:sp>
      <p:sp>
        <p:nvSpPr>
          <p:cNvPr id="5" name="Content Placeholder 4">
            <a:extLst>
              <a:ext uri="{FF2B5EF4-FFF2-40B4-BE49-F238E27FC236}">
                <a16:creationId xmlns:a16="http://schemas.microsoft.com/office/drawing/2014/main" id="{B4909E2E-40C9-F3BA-4FD2-DA34D36B96AA}"/>
              </a:ext>
            </a:extLst>
          </p:cNvPr>
          <p:cNvSpPr>
            <a:spLocks noGrp="1"/>
          </p:cNvSpPr>
          <p:nvPr>
            <p:ph idx="1"/>
          </p:nvPr>
        </p:nvSpPr>
        <p:spPr/>
        <p:txBody>
          <a:bodyPr/>
          <a:lstStyle/>
          <a:p>
            <a:r>
              <a:rPr lang="en-US" dirty="0"/>
              <a:t>This report summarizes customer purchases of equipment, showing how many unique customers bought each item, the total number of purchases, and the revenue generated. It helps determine if enough customers are buying equipment to sustain equipment sales at Outland Adventures. Currently, no purchase transactions have been recorded, indicating low or no equipment sales to date.</a:t>
            </a:r>
          </a:p>
          <a:p>
            <a:endParaRPr lang="en-US" dirty="0"/>
          </a:p>
        </p:txBody>
      </p:sp>
    </p:spTree>
    <p:extLst>
      <p:ext uri="{BB962C8B-B14F-4D97-AF65-F5344CB8AC3E}">
        <p14:creationId xmlns:p14="http://schemas.microsoft.com/office/powerpoint/2010/main" val="2263762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20A07-9A05-B993-1E20-7D31B84DE046}"/>
              </a:ext>
            </a:extLst>
          </p:cNvPr>
          <p:cNvSpPr>
            <a:spLocks noGrp="1"/>
          </p:cNvSpPr>
          <p:nvPr>
            <p:ph type="title"/>
          </p:nvPr>
        </p:nvSpPr>
        <p:spPr/>
        <p:txBody>
          <a:bodyPr/>
          <a:lstStyle/>
          <a:p>
            <a:r>
              <a:rPr lang="en-US" dirty="0"/>
              <a:t>Equipment Sales Report</a:t>
            </a:r>
          </a:p>
        </p:txBody>
      </p:sp>
      <p:pic>
        <p:nvPicPr>
          <p:cNvPr id="9" name="Content Placeholder 8" descr="A screenshot of a computer screen&#10;&#10;AI-generated content may be incorrect.">
            <a:extLst>
              <a:ext uri="{FF2B5EF4-FFF2-40B4-BE49-F238E27FC236}">
                <a16:creationId xmlns:a16="http://schemas.microsoft.com/office/drawing/2014/main" id="{BD6A078B-5A3F-647C-0E29-03C7159162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3523" y="2620393"/>
            <a:ext cx="8548336" cy="1899631"/>
          </a:xfrm>
        </p:spPr>
      </p:pic>
    </p:spTree>
    <p:extLst>
      <p:ext uri="{BB962C8B-B14F-4D97-AF65-F5344CB8AC3E}">
        <p14:creationId xmlns:p14="http://schemas.microsoft.com/office/powerpoint/2010/main" val="331900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99E96-E2AA-1EE5-3A13-DA92F220844C}"/>
              </a:ext>
            </a:extLst>
          </p:cNvPr>
          <p:cNvSpPr>
            <a:spLocks noGrp="1"/>
          </p:cNvSpPr>
          <p:nvPr>
            <p:ph type="title"/>
          </p:nvPr>
        </p:nvSpPr>
        <p:spPr/>
        <p:txBody>
          <a:bodyPr/>
          <a:lstStyle/>
          <a:p>
            <a:r>
              <a:rPr lang="en-US" dirty="0"/>
              <a:t>Booking Trends by Region and Year</a:t>
            </a:r>
          </a:p>
        </p:txBody>
      </p:sp>
      <p:sp>
        <p:nvSpPr>
          <p:cNvPr id="3" name="Content Placeholder 2">
            <a:extLst>
              <a:ext uri="{FF2B5EF4-FFF2-40B4-BE49-F238E27FC236}">
                <a16:creationId xmlns:a16="http://schemas.microsoft.com/office/drawing/2014/main" id="{2BAB8949-55BF-4323-0E1C-02FCA70117F5}"/>
              </a:ext>
            </a:extLst>
          </p:cNvPr>
          <p:cNvSpPr>
            <a:spLocks noGrp="1"/>
          </p:cNvSpPr>
          <p:nvPr>
            <p:ph idx="1"/>
          </p:nvPr>
        </p:nvSpPr>
        <p:spPr/>
        <p:txBody>
          <a:bodyPr/>
          <a:lstStyle/>
          <a:p>
            <a:r>
              <a:rPr lang="en-US" dirty="0"/>
              <a:t>This report shows the total number of trip bookings segmented by region and year. It highlights booking patterns over time across the three main, Africa, Asia, and Europe. This insight helps identify if any region is experiencing a downward trend in bookings.</a:t>
            </a:r>
          </a:p>
          <a:p>
            <a:endParaRPr lang="en-US" dirty="0"/>
          </a:p>
        </p:txBody>
      </p:sp>
    </p:spTree>
    <p:extLst>
      <p:ext uri="{BB962C8B-B14F-4D97-AF65-F5344CB8AC3E}">
        <p14:creationId xmlns:p14="http://schemas.microsoft.com/office/powerpoint/2010/main" val="2021816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A8F1-75B6-E7AF-1538-C83D9CA49548}"/>
              </a:ext>
            </a:extLst>
          </p:cNvPr>
          <p:cNvSpPr>
            <a:spLocks noGrp="1"/>
          </p:cNvSpPr>
          <p:nvPr>
            <p:ph type="title"/>
          </p:nvPr>
        </p:nvSpPr>
        <p:spPr/>
        <p:txBody>
          <a:bodyPr/>
          <a:lstStyle/>
          <a:p>
            <a:r>
              <a:rPr lang="en-US" dirty="0"/>
              <a:t>Booking Trends by Region and Year Report</a:t>
            </a:r>
          </a:p>
        </p:txBody>
      </p:sp>
      <p:pic>
        <p:nvPicPr>
          <p:cNvPr id="5" name="Content Placeholder 4" descr="A screenshot of a computer&#10;&#10;AI-generated content may be incorrect.">
            <a:extLst>
              <a:ext uri="{FF2B5EF4-FFF2-40B4-BE49-F238E27FC236}">
                <a16:creationId xmlns:a16="http://schemas.microsoft.com/office/drawing/2014/main" id="{3BB11C8A-06E1-CE1C-4569-9717D8CB23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1127" y="2944882"/>
            <a:ext cx="6209745" cy="2658485"/>
          </a:xfrm>
        </p:spPr>
      </p:pic>
    </p:spTree>
    <p:extLst>
      <p:ext uri="{BB962C8B-B14F-4D97-AF65-F5344CB8AC3E}">
        <p14:creationId xmlns:p14="http://schemas.microsoft.com/office/powerpoint/2010/main" val="2819050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E7C1-3597-CEA4-4297-9C2E31ACF2B8}"/>
              </a:ext>
            </a:extLst>
          </p:cNvPr>
          <p:cNvSpPr>
            <a:spLocks noGrp="1"/>
          </p:cNvSpPr>
          <p:nvPr>
            <p:ph type="title"/>
          </p:nvPr>
        </p:nvSpPr>
        <p:spPr/>
        <p:txBody>
          <a:bodyPr/>
          <a:lstStyle/>
          <a:p>
            <a:r>
              <a:rPr lang="en-US" dirty="0"/>
              <a:t>Inventory Older Than 5 Years </a:t>
            </a:r>
          </a:p>
        </p:txBody>
      </p:sp>
      <p:sp>
        <p:nvSpPr>
          <p:cNvPr id="3" name="Content Placeholder 2">
            <a:extLst>
              <a:ext uri="{FF2B5EF4-FFF2-40B4-BE49-F238E27FC236}">
                <a16:creationId xmlns:a16="http://schemas.microsoft.com/office/drawing/2014/main" id="{C5AE3B8D-E6A2-4FF5-841D-6D1FDB2D5EBB}"/>
              </a:ext>
            </a:extLst>
          </p:cNvPr>
          <p:cNvSpPr>
            <a:spLocks noGrp="1"/>
          </p:cNvSpPr>
          <p:nvPr>
            <p:ph idx="1"/>
          </p:nvPr>
        </p:nvSpPr>
        <p:spPr/>
        <p:txBody>
          <a:bodyPr/>
          <a:lstStyle/>
          <a:p>
            <a:r>
              <a:rPr lang="en-US" dirty="0"/>
              <a:t>This report lists all equipment items that were purchased over five years ago. Monitoring the age of inventory is crucial for Outland Adventures to assess if anything needs replacement due to wear or tear, ensuring safety and quality standards for customers.</a:t>
            </a:r>
          </a:p>
          <a:p>
            <a:endParaRPr lang="en-US" dirty="0"/>
          </a:p>
        </p:txBody>
      </p:sp>
    </p:spTree>
    <p:extLst>
      <p:ext uri="{BB962C8B-B14F-4D97-AF65-F5344CB8AC3E}">
        <p14:creationId xmlns:p14="http://schemas.microsoft.com/office/powerpoint/2010/main" val="1305749617"/>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16</TotalTime>
  <Words>514</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Bierstadt</vt:lpstr>
      <vt:lpstr>GestaltVTI</vt:lpstr>
      <vt:lpstr>Outland Adventures</vt:lpstr>
      <vt:lpstr>Case Study Summary</vt:lpstr>
      <vt:lpstr>ERD</vt:lpstr>
      <vt:lpstr>Reports and Their Purpose</vt:lpstr>
      <vt:lpstr>Equipment Sales Summary</vt:lpstr>
      <vt:lpstr>Equipment Sales Report</vt:lpstr>
      <vt:lpstr>Booking Trends by Region and Year</vt:lpstr>
      <vt:lpstr>Booking Trends by Region and Year Report</vt:lpstr>
      <vt:lpstr>Inventory Older Than 5 Years </vt:lpstr>
      <vt:lpstr>Inventory Older Than 5 Years </vt:lpstr>
      <vt:lpstr>PowerPoint Presentation</vt:lpstr>
      <vt:lpstr>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breannat2011@gmail.com</dc:creator>
  <cp:lastModifiedBy>breannat2011@gmail.com</cp:lastModifiedBy>
  <cp:revision>3</cp:revision>
  <dcterms:created xsi:type="dcterms:W3CDTF">2025-08-01T04:46:42Z</dcterms:created>
  <dcterms:modified xsi:type="dcterms:W3CDTF">2025-08-06T01:48:43Z</dcterms:modified>
</cp:coreProperties>
</file>