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24"/>
  </p:notesMasterIdLst>
  <p:sldIdLst>
    <p:sldId id="256" r:id="rId2"/>
    <p:sldId id="257" r:id="rId3"/>
    <p:sldId id="283" r:id="rId4"/>
    <p:sldId id="260" r:id="rId5"/>
    <p:sldId id="265" r:id="rId6"/>
    <p:sldId id="266" r:id="rId7"/>
    <p:sldId id="267" r:id="rId8"/>
    <p:sldId id="273" r:id="rId9"/>
    <p:sldId id="274" r:id="rId10"/>
    <p:sldId id="275" r:id="rId11"/>
    <p:sldId id="281" r:id="rId12"/>
    <p:sldId id="282" r:id="rId13"/>
    <p:sldId id="279" r:id="rId14"/>
    <p:sldId id="268" r:id="rId15"/>
    <p:sldId id="264" r:id="rId16"/>
    <p:sldId id="269" r:id="rId17"/>
    <p:sldId id="276" r:id="rId18"/>
    <p:sldId id="277" r:id="rId19"/>
    <p:sldId id="278" r:id="rId20"/>
    <p:sldId id="280"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78"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6EB0D-D334-4543-B4D6-E6961A64055D}" type="datetimeFigureOut">
              <a:rPr lang="en-US" smtClean="0"/>
              <a:t>7/29/2025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75E9A-F8A5-A744-97C3-806A868C0CFF}" type="slidenum">
              <a:rPr lang="en-US" smtClean="0"/>
              <a:t>‹#›</a:t>
            </a:fld>
            <a:endParaRPr lang="en-US"/>
          </a:p>
        </p:txBody>
      </p:sp>
    </p:spTree>
    <p:extLst>
      <p:ext uri="{BB962C8B-B14F-4D97-AF65-F5344CB8AC3E}">
        <p14:creationId xmlns:p14="http://schemas.microsoft.com/office/powerpoint/2010/main" val="10890440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a:t>
            </a:r>
            <a:r>
              <a:rPr lang="en-US" baseline="0" dirty="0"/>
              <a:t> 21</a:t>
            </a:r>
            <a:r>
              <a:rPr lang="en-US" baseline="30000" dirty="0"/>
              <a:t>st</a:t>
            </a:r>
            <a:r>
              <a:rPr lang="en-US" baseline="0" dirty="0"/>
              <a:t> birthday is an important milestone because this is the day when Americans are able to drink legally. This leads up to the research question of this paper is: Are those who heavily drink alcohol more likely to use hard drugs when they turn 21? And the reason why this question is importance is because alcohol is popular among young people so its important for policymakers to understand how drinking alcohol might influence other risky behaviors such as using hard drugs.</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2</a:t>
            </a:fld>
            <a:endParaRPr lang="en-US"/>
          </a:p>
        </p:txBody>
      </p:sp>
    </p:spTree>
    <p:extLst>
      <p:ext uri="{BB962C8B-B14F-4D97-AF65-F5344CB8AC3E}">
        <p14:creationId xmlns:p14="http://schemas.microsoft.com/office/powerpoint/2010/main" val="285106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our basic model with no covariates. To reiterate this study uses a regression discontinuity design</a:t>
            </a:r>
            <a:r>
              <a:rPr lang="en-US" baseline="0" dirty="0"/>
              <a:t> approach with three specification. Each specification clusters the standard errors at the individual level and includes year fixed effects. So this is the first specification which uses an OLS model and creates three sub-models using 1</a:t>
            </a:r>
            <a:r>
              <a:rPr lang="en-US" baseline="30000" dirty="0"/>
              <a:t>st</a:t>
            </a:r>
            <a:r>
              <a:rPr lang="en-US" baseline="0" dirty="0"/>
              <a:t> order, 2</a:t>
            </a:r>
            <a:r>
              <a:rPr lang="en-US" baseline="30000" dirty="0"/>
              <a:t>nd</a:t>
            </a:r>
            <a:r>
              <a:rPr lang="en-US" baseline="0" dirty="0"/>
              <a:t> order, and 3</a:t>
            </a:r>
            <a:r>
              <a:rPr lang="en-US" baseline="30000" dirty="0"/>
              <a:t>rd</a:t>
            </a:r>
            <a:r>
              <a:rPr lang="en-US" baseline="0" dirty="0"/>
              <a:t> order polynomials. The reason why we use a polynomial and different orders is to account for non-linear relationships between the dependent and independent variable. For example, in our case substance use may increase with age up to a point and then decline. So </a:t>
            </a:r>
            <a:r>
              <a:rPr lang="en-US" baseline="0" dirty="0" err="1"/>
              <a:t>Yit</a:t>
            </a:r>
            <a:r>
              <a:rPr lang="en-US" baseline="0" dirty="0"/>
              <a:t> is our outcome of interest which is hard drug consumption for individual </a:t>
            </a:r>
            <a:r>
              <a:rPr lang="en-US" baseline="0" dirty="0" err="1"/>
              <a:t>i</a:t>
            </a:r>
            <a:r>
              <a:rPr lang="en-US" baseline="0" dirty="0"/>
              <a:t> in year t. Delta is the decreased cost of accessing alcohol at age 21. </a:t>
            </a:r>
            <a:r>
              <a:rPr lang="en-US" baseline="0" dirty="0" err="1"/>
              <a:t>Dit</a:t>
            </a:r>
            <a:r>
              <a:rPr lang="en-US" baseline="0" dirty="0"/>
              <a:t> is an indicator function of individual I being at least 21 years old at the date of the interview in year t. This function here represents a polynomial of the age centered variable at age 21. The reason why centering the variable is so important is because if we didn’t the intercept would be equal to 0 which wouldn’t make much sense in this case to have 0 as an age. Lastly, T is our time fixed effect and epsilon is our unobserved component.</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11</a:t>
            </a:fld>
            <a:endParaRPr lang="en-US"/>
          </a:p>
        </p:txBody>
      </p:sp>
    </p:spTree>
    <p:extLst>
      <p:ext uri="{BB962C8B-B14F-4D97-AF65-F5344CB8AC3E}">
        <p14:creationId xmlns:p14="http://schemas.microsoft.com/office/powerpoint/2010/main" val="295121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other specifications which I am going to cover these really quickly because they are</a:t>
            </a:r>
            <a:r>
              <a:rPr lang="en-US" baseline="0" dirty="0"/>
              <a:t> important in understanding the results we are going to talk about in a few minutes. Unfortunately, I will not be able to cover every graph and table that the study covers for the sake of time, but I will talk about the ones that yielded the most significant results. The second specification includes some possible determinants that could influence drug usage. The new variables that were added are Xi which represents demographics such as gender and race, </a:t>
            </a:r>
            <a:r>
              <a:rPr lang="en-US" baseline="0" dirty="0" err="1"/>
              <a:t>Xit</a:t>
            </a:r>
            <a:r>
              <a:rPr lang="en-US" baseline="0" dirty="0"/>
              <a:t> represents whether the participant is enrolled in a 2-year college, 4-year college, or grad school, is employed, or serving in the military at the time of the interview or the year prior to the interview. The variable birthday represents whether or not the interview coincided with the participant’s birthday month to account for celebratory effects, For the third and final specification. The demographics variable Xi is not included, but it accounts for fixed effects.</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12</a:t>
            </a:fld>
            <a:endParaRPr lang="en-US"/>
          </a:p>
        </p:txBody>
      </p:sp>
    </p:spTree>
    <p:extLst>
      <p:ext uri="{BB962C8B-B14F-4D97-AF65-F5344CB8AC3E}">
        <p14:creationId xmlns:p14="http://schemas.microsoft.com/office/powerpoint/2010/main" val="302365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preview of some</a:t>
            </a:r>
            <a:r>
              <a:rPr lang="en-US" baseline="0" dirty="0"/>
              <a:t> quick notes to be aware of before we jump into the regression discontinuity graphs. So we are going to be looking at different sharp RDD models. The cutoff point is the minimum legal drinking age which is 21. Our running variable is age. The treatment is the ability to drink legally. There are 8 bins on each side of the 21 age cutoff. And for our study purposes the ages are going to be restricted between 19 and 24.</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13</a:t>
            </a:fld>
            <a:endParaRPr lang="en-US"/>
          </a:p>
        </p:txBody>
      </p:sp>
    </p:spTree>
    <p:extLst>
      <p:ext uri="{BB962C8B-B14F-4D97-AF65-F5344CB8AC3E}">
        <p14:creationId xmlns:p14="http://schemas.microsoft.com/office/powerpoint/2010/main" val="10316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now let’s jump into some figures. The purpose of the first figure is to graphically show that there is a smooth transition of demographics and college attendance through the 21 age cutoff. We see that there really isn’t any big jump around the 21 age cutoff point. Because these other determinants of alcohol consumption and hard drug use transition smoothly before and ager age 21 this means that we can attribute a jump in any particular risky behavior such as hard drug consumption to the discontinuous increase in alcohol consumption.</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14</a:t>
            </a:fld>
            <a:endParaRPr lang="en-US"/>
          </a:p>
        </p:txBody>
      </p:sp>
    </p:spTree>
    <p:extLst>
      <p:ext uri="{BB962C8B-B14F-4D97-AF65-F5344CB8AC3E}">
        <p14:creationId xmlns:p14="http://schemas.microsoft.com/office/powerpoint/2010/main" val="296584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are taking about one of the more important figures in this study which is figure 2 which showcases different measures of alcohol consumption in panels A through E. We have alcohol use last year, alcohol use last month, binge drinking last month, meaning having 5 or more drinks on one occasion at least one day in the past month, share of days drinking last month (which is where we take the number of days that participants drank alcohol and divided it by 30), and the share of days binge drinking last month which we once again take how many days participant said they engaged in binge drinking and divided it by 30. In each of these panels we can automatically see a drastic increase in alcohol consumption by these huge discontinuity jumps. And this makes sense since 21 is the legal drinking age. In panel A we can see that there a discontinuous increase from approximately 68% to 75%. Similarly in panel B, consuming alcohol the previous month spiked from about 57% to 65%.</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15</a:t>
            </a:fld>
            <a:endParaRPr lang="en-US"/>
          </a:p>
        </p:txBody>
      </p:sp>
    </p:spTree>
    <p:extLst>
      <p:ext uri="{BB962C8B-B14F-4D97-AF65-F5344CB8AC3E}">
        <p14:creationId xmlns:p14="http://schemas.microsoft.com/office/powerpoint/2010/main" val="2118603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panel A of figure 3 is really important and interesting because we see a discontinuous decrease from approximately 7% to 5.5% in the consumption</a:t>
            </a:r>
            <a:r>
              <a:rPr lang="en-US" baseline="0" dirty="0"/>
              <a:t> of hard drugs before and after the 21 age cutoff. One of the big reasons for this is that the workplace environment often doesn’t allow employees to consume hard drugs and requires potential employees to take drug tests, which is a different setting compared to a college setting. However, panel B of figure 3 illustrates a slight increase in the frequency of hard drug consumption, but this increase turns out to be statistically insignificant across specifications.</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16</a:t>
            </a:fld>
            <a:endParaRPr lang="en-US"/>
          </a:p>
        </p:txBody>
      </p:sp>
    </p:spTree>
    <p:extLst>
      <p:ext uri="{BB962C8B-B14F-4D97-AF65-F5344CB8AC3E}">
        <p14:creationId xmlns:p14="http://schemas.microsoft.com/office/powerpoint/2010/main" val="2766860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was a lot going on in</a:t>
            </a:r>
            <a:r>
              <a:rPr lang="en-US" baseline="0" dirty="0"/>
              <a:t> each  of the tables in the studies I just cut out and highlighted the most important points in yellow. Panel D of table 3 has of course our 3 specifications and 3 models corresponding to the first, second, and third degree polynomials which pertains to the share of days a respondent consumed alcohol in the last month, which increased by about 4 percentage points. I quick thing to note of is the three asterisks which indicate robustness across specifications and order of the age centered polynomial. Panel E in table 3 shows the share of days in which respondents binged on alcohol in the last month increased by about 1.5 percentage points and we can see these estimates are pretty significant.  </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17</a:t>
            </a:fld>
            <a:endParaRPr lang="en-US"/>
          </a:p>
        </p:txBody>
      </p:sp>
    </p:spTree>
    <p:extLst>
      <p:ext uri="{BB962C8B-B14F-4D97-AF65-F5344CB8AC3E}">
        <p14:creationId xmlns:p14="http://schemas.microsoft.com/office/powerpoint/2010/main" val="3325020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a:t>
            </a:r>
            <a:r>
              <a:rPr lang="en-US" baseline="0" dirty="0"/>
              <a:t> A of table 4 shows the resulting estimates of hard drug consumption in the last year once again under the same three specifications and models. We can see that there is a statistically significant decrease by approximately 1.5 to 2 percentage points. And we can also see that this discontinuous decrease is robust to the several different specifications we talked about earlier such as order of the age-centered polynomial, and the inclusion of birthday celebratory effects, demographics, etc. Again a possible reason for this decrease is a labor force setting differs from a college environment.</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18</a:t>
            </a:fld>
            <a:endParaRPr lang="en-US"/>
          </a:p>
        </p:txBody>
      </p:sp>
    </p:spTree>
    <p:extLst>
      <p:ext uri="{BB962C8B-B14F-4D97-AF65-F5344CB8AC3E}">
        <p14:creationId xmlns:p14="http://schemas.microsoft.com/office/powerpoint/2010/main" val="1836300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t>
            </a:r>
            <a:r>
              <a:rPr lang="en-US" baseline="0" dirty="0"/>
              <a:t> 6 serves as an illustration of heterogeneous discontinuities at age 21 using only the second specification. One in particular that stood out was those who never enrolled in college actually had consumed more alcohol than those who were used in the survey between the period 1997 and 2009. We can see that those who did attend college reported an increase in their alcohol consumption of 6-7 percentage points and most of these estimates were pretty significant as indicated by the three asterisks.  While those who reported that they consumed alcohol since the last interview increased only by 3.5 to 5 percentage points among those who were enrolled in college during the survey period between 1997 and 2009 regardless of the age centered polynomial. A possible reason for this is that those who don’t enroll in college potentially have less income, possibly work in a less desirable job, and are more likely to drink alcohol or use hard drugs due to stress. Panel B of table 6 shows that the heterogeneous effects of a person’s 21</a:t>
            </a:r>
            <a:r>
              <a:rPr lang="en-US" baseline="30000" dirty="0"/>
              <a:t>st</a:t>
            </a:r>
            <a:r>
              <a:rPr lang="en-US" baseline="0" dirty="0"/>
              <a:t> birthday on alcohol consumption translate into the consumption of hard drugs. The results show that there is a decrease between 1.6 and 4 percentage points in the consumption of hard drugs among those who never enrolled in college. These results are statistically significant at the 5% level for the first and third polynomial.</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19</a:t>
            </a:fld>
            <a:endParaRPr lang="en-US"/>
          </a:p>
        </p:txBody>
      </p:sp>
    </p:spTree>
    <p:extLst>
      <p:ext uri="{BB962C8B-B14F-4D97-AF65-F5344CB8AC3E}">
        <p14:creationId xmlns:p14="http://schemas.microsoft.com/office/powerpoint/2010/main" val="3448511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Some caveats of the study is that the survey</a:t>
            </a:r>
            <a:r>
              <a:rPr lang="en-US" baseline="0" dirty="0"/>
              <a:t> data is self-reported which can result in measurement error. Because the study is self-reported means that the participants may not be truthful about their drug consumption. The next issue is that participants were more likely to report alcohol as soon as they turn 21 because 21 is the legal drinking age so those drank alcohol are less likely to report it because it is considered to be illegal. Another potential limitation is that the exact date sates comply with the minimum legal drinking age is potentially nonrandom because they all accepted 21 as the minimum legal drinking age in 1988. Unfortunately, even though the dataset is still valuable it didn’t include the exact birthdate or date participants had used hard drugs. An ideal dataset what be to include the exact dates which can open the door for future research and maybe to conduct the research in a more nature setting. People who turn 21 are more likely to consume alcohol in public places which means it is much more costly to consumer hard drugs because its out in the open. A final minor caveat is that there were a lot of clarification issues in the paper. For example, I have never heard of the word attrition before which I think should have been defined in the paper. Also, I had to triple check myself three times but in two of the tables the paper referred to a panel C but there was no panel C there were only panels A and B so what the author meant to put is panel B. I even got a misspelling on the year which definitely hurts credibility. Instead of putting 2009 they accidently used a 1 instead of a 2. I also was left with a lot of questions such as how much did the study cost? Since there must have been some incentive to get people to take the survey because most people don’t really want to complete a survey for free especially since time is costly.</a:t>
            </a:r>
          </a:p>
        </p:txBody>
      </p:sp>
      <p:sp>
        <p:nvSpPr>
          <p:cNvPr id="4" name="Slide Number Placeholder 3"/>
          <p:cNvSpPr>
            <a:spLocks noGrp="1"/>
          </p:cNvSpPr>
          <p:nvPr>
            <p:ph type="sldNum" sz="quarter" idx="10"/>
          </p:nvPr>
        </p:nvSpPr>
        <p:spPr/>
        <p:txBody>
          <a:bodyPr/>
          <a:lstStyle/>
          <a:p>
            <a:fld id="{18A75E9A-F8A5-A744-97C3-806A868C0CFF}" type="slidenum">
              <a:rPr lang="en-US" smtClean="0"/>
              <a:t>20</a:t>
            </a:fld>
            <a:endParaRPr lang="en-US"/>
          </a:p>
        </p:txBody>
      </p:sp>
    </p:spTree>
    <p:extLst>
      <p:ext uri="{BB962C8B-B14F-4D97-AF65-F5344CB8AC3E}">
        <p14:creationId xmlns:p14="http://schemas.microsoft.com/office/powerpoint/2010/main" val="301267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a quick overview, this paper studies the effect of an increase in alcohol consumption</a:t>
            </a:r>
            <a:r>
              <a:rPr lang="en-US" baseline="0" dirty="0"/>
              <a:t> as the result of the minimum legal drinking age on using hard drugs. A regression discontinuity design approach is used to accomplish this task. Lastly, the study is conducted by an interviewer through an in-person computer survey or telephone survey.</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3</a:t>
            </a:fld>
            <a:endParaRPr lang="en-US"/>
          </a:p>
        </p:txBody>
      </p:sp>
    </p:spTree>
    <p:extLst>
      <p:ext uri="{BB962C8B-B14F-4D97-AF65-F5344CB8AC3E}">
        <p14:creationId xmlns:p14="http://schemas.microsoft.com/office/powerpoint/2010/main" val="2286282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study results</a:t>
            </a:r>
            <a:r>
              <a:rPr lang="en-US" baseline="0" dirty="0"/>
              <a:t> of the study revealed that the number of people who use hard drugs decreased discontinuously at 21 by approximately 21 percentage points and was robust across specifications. We also saw ta drastic increase in alcohol consumption at age 21. But overall, alcohol consumption isn’t a gateway to hard drug use and alcohol and hard drugs are substitutes not complements. We saw as well that the results were robust to the inclusion of covariates, birthday effects, and different specifications and polynomial degrees.</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21</a:t>
            </a:fld>
            <a:endParaRPr lang="en-US"/>
          </a:p>
        </p:txBody>
      </p:sp>
    </p:spTree>
    <p:extLst>
      <p:ext uri="{BB962C8B-B14F-4D97-AF65-F5344CB8AC3E}">
        <p14:creationId xmlns:p14="http://schemas.microsoft.com/office/powerpoint/2010/main" val="202629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We can see that the literature has analyzed</a:t>
            </a:r>
            <a:r>
              <a:rPr lang="en-US" baseline="0" dirty="0"/>
              <a:t> the impact of alcohol on a wide range of topics, such as vehicle accident fatalities, arrests, and mortality, but more focus has been given to study the link between alcohol and marijuana. Now what sets this study apart from the rest is that it focuses on the link between alcohol and hard drugs, which often is used more commonly with alcohol than with marijuana. And it looks at three different degrees of using hard drugs such as the whether individuals use it or not, how frequently they use it, and just being initiated into it.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4</a:t>
            </a:fld>
            <a:endParaRPr lang="en-US"/>
          </a:p>
        </p:txBody>
      </p:sp>
    </p:spTree>
    <p:extLst>
      <p:ext uri="{BB962C8B-B14F-4D97-AF65-F5344CB8AC3E}">
        <p14:creationId xmlns:p14="http://schemas.microsoft.com/office/powerpoint/2010/main" val="4034963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Now lets</a:t>
            </a:r>
            <a:r>
              <a:rPr lang="en-US" baseline="0" dirty="0"/>
              <a:t> take a look at some background information on the topic. </a:t>
            </a:r>
            <a:r>
              <a:rPr lang="en-US" dirty="0"/>
              <a:t>Changes in the state level minimum legal drinking age started in</a:t>
            </a:r>
            <a:r>
              <a:rPr lang="en-US" baseline="0" dirty="0"/>
              <a:t> 1983 when the Regan administration began to offer incentives to increase the minimum legal drinking age from 18 to 21. So the minimum legal drinking age changed from 18 to 21 in different states at different times. By 1988, all states adopted 21 as the minimum legal drinking age.</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5</a:t>
            </a:fld>
            <a:endParaRPr lang="en-US"/>
          </a:p>
        </p:txBody>
      </p:sp>
    </p:spTree>
    <p:extLst>
      <p:ext uri="{BB962C8B-B14F-4D97-AF65-F5344CB8AC3E}">
        <p14:creationId xmlns:p14="http://schemas.microsoft.com/office/powerpoint/2010/main" val="328494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 was collected from the 1997 National Longitudinal Survey</a:t>
            </a:r>
            <a:r>
              <a:rPr lang="en-US" baseline="0" dirty="0"/>
              <a:t> of Youth or (NLSY97). The data was gathered on 13 waves between 1997 and 2009. In this case waves just mean that the survey was repeated 2 or more times, for example once a year for 5 years in a row in which the same participants are tracked over time and asked some or all of the same questions in each wave. In our case each wave was repeated each year for 12 years in a row. They took a national representative sample of 8,984 men and women. The first wave consisted of 12-16 year olds in December 1996, while the last wave was in 2009 and consisted of 24 to 30 year olds. Mind you, this analysis is restricted to periods when young adults are between 19 and 23. The survey also includes information on demographics, education, college enrollment, and military service. The public dataset doesn’t have the exact date of birth. It only has the month and year of birth and age in months. </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6</a:t>
            </a:fld>
            <a:endParaRPr lang="en-US"/>
          </a:p>
        </p:txBody>
      </p:sp>
    </p:spTree>
    <p:extLst>
      <p:ext uri="{BB962C8B-B14F-4D97-AF65-F5344CB8AC3E}">
        <p14:creationId xmlns:p14="http://schemas.microsoft.com/office/powerpoint/2010/main" val="155273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Some examples of questions that participants were asked were if they used hard drugs at all? How often did they do so? To what degree did they do this? Did they engage in risky behaviors or criminal activity? </a:t>
            </a:r>
            <a:r>
              <a:rPr lang="en-US" dirty="0"/>
              <a:t>And of</a:t>
            </a:r>
            <a:r>
              <a:rPr lang="en-US" baseline="0" dirty="0"/>
              <a:t> course there are also questions related to alcohol use such as did you have alcohol the year prior to the interview? How many days did you have at last one alcoholic drink last month? How many drinks did you have on the days you had alcohol? Did you binge drink at all? Meaning did you have 5 or more drinks on one occasion last month? The surveys are taken using in-person computer interviews and depending on the distance participants lived telephone interviews were conducted.</a:t>
            </a:r>
            <a:endParaRPr lang="en-US" dirty="0"/>
          </a:p>
        </p:txBody>
      </p:sp>
      <p:sp>
        <p:nvSpPr>
          <p:cNvPr id="4" name="Slide Number Placeholder 3"/>
          <p:cNvSpPr>
            <a:spLocks noGrp="1"/>
          </p:cNvSpPr>
          <p:nvPr>
            <p:ph type="sldNum" sz="quarter" idx="10"/>
          </p:nvPr>
        </p:nvSpPr>
        <p:spPr/>
        <p:txBody>
          <a:bodyPr/>
          <a:lstStyle/>
          <a:p>
            <a:fld id="{18A75E9A-F8A5-A744-97C3-806A868C0CFF}" type="slidenum">
              <a:rPr lang="en-US" smtClean="0"/>
              <a:t>7</a:t>
            </a:fld>
            <a:endParaRPr lang="en-US"/>
          </a:p>
        </p:txBody>
      </p:sp>
    </p:spTree>
    <p:extLst>
      <p:ext uri="{BB962C8B-B14F-4D97-AF65-F5344CB8AC3E}">
        <p14:creationId xmlns:p14="http://schemas.microsoft.com/office/powerpoint/2010/main" val="43336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dive into the summary statistics. There was a lot going on so I decided to break up each panel into 4 slides so that we can zero in on each one and important highlighted points in yellow. First, lets zero in on panel A, which includes demographics of different subsamples. The 1</a:t>
            </a:r>
            <a:r>
              <a:rPr lang="en-US" baseline="30000" dirty="0"/>
              <a:t>st</a:t>
            </a:r>
            <a:r>
              <a:rPr lang="en-US" dirty="0"/>
              <a:t> column represents the full sample, so, it includes all 8,984 participants. Column 2 includes all participants that were not lost to attrition, so 5,385 and attrition just refers to </a:t>
            </a:r>
            <a:r>
              <a:rPr lang="en-US" dirty="0" err="1"/>
              <a:t>partcipants</a:t>
            </a:r>
            <a:r>
              <a:rPr lang="en-US" dirty="0"/>
              <a:t> who dropped out of the study, which is often common in longitudinal studies. Columns 3, 4, and 5 represent the participants who were not lost to attrition and didn`t avoid questions related to alcohol, marijuana, cigarettes and hard drug consumption. So approximately, 40% of the participants were lost and 60% retained of the original 100% in the full sample. A couple of things that are important to note are that the avg. starting age of participants when the study first started in 1997 was around 14, which is pretty young. Another aspect that is pretty significant is the percentage of the individuals who ever used alcohol in the full sample is 93.24% which makes sense since most people will drink alcohol when they turn 21. Now those who ever used hard drugs is a lot smaller at 24% and this makes sense because when individuals go into the labor market using hard drugs often isn’t tolerated and jobs typically screen potential employees for drugs as opposed to a college environment. So it makes sense that the percentage of hard drug use would be much lower especially with age.</a:t>
            </a:r>
          </a:p>
        </p:txBody>
      </p:sp>
      <p:sp>
        <p:nvSpPr>
          <p:cNvPr id="4" name="Slide Number Placeholder 3"/>
          <p:cNvSpPr>
            <a:spLocks noGrp="1"/>
          </p:cNvSpPr>
          <p:nvPr>
            <p:ph type="sldNum" sz="quarter" idx="5"/>
          </p:nvPr>
        </p:nvSpPr>
        <p:spPr/>
        <p:txBody>
          <a:bodyPr/>
          <a:lstStyle/>
          <a:p>
            <a:fld id="{18A75E9A-F8A5-A744-97C3-806A868C0CFF}" type="slidenum">
              <a:rPr lang="en-US" smtClean="0"/>
              <a:t>8</a:t>
            </a:fld>
            <a:endParaRPr lang="en-US"/>
          </a:p>
        </p:txBody>
      </p:sp>
    </p:spTree>
    <p:extLst>
      <p:ext uri="{BB962C8B-B14F-4D97-AF65-F5344CB8AC3E}">
        <p14:creationId xmlns:p14="http://schemas.microsoft.com/office/powerpoint/2010/main" val="192764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go to panel B once again same as before. The first column contains the full sample and the second column consists of those not lost to attrition. Now column 3, 4, 5, and 6 correspond to those who ever used alcohol, tobacco, marijuana, and hard drugs such as cocaine whether they were lost to attrition or not. We can see pretty quickly that the average starting age is much younger than 21 with the average starting age of alcohol being approximately 15 and average starting age if using hard drugs is around 18.</a:t>
            </a:r>
          </a:p>
          <a:p>
            <a:endParaRPr lang="en-US" dirty="0"/>
          </a:p>
          <a:p>
            <a:r>
              <a:rPr lang="en-US" dirty="0"/>
              <a:t>In panel C, we have the share of participants who consumed a particular substance bundle where a value of 1 indicates the substance used. If the 1 appears 1</a:t>
            </a:r>
            <a:r>
              <a:rPr lang="en-US" baseline="30000" dirty="0"/>
              <a:t>st</a:t>
            </a:r>
            <a:r>
              <a:rPr lang="en-US" dirty="0"/>
              <a:t> then it means that alcohol was used, if the 1 appears 2</a:t>
            </a:r>
            <a:r>
              <a:rPr lang="en-US" baseline="30000" dirty="0"/>
              <a:t>nd</a:t>
            </a:r>
            <a:r>
              <a:rPr lang="en-US" dirty="0"/>
              <a:t> then marijuana was used, and if the 1 appears last then hard drugs were used. If more than 1, 1 appear then the substances were used together. We can see here that the most popular is 15.61% and the 2</a:t>
            </a:r>
            <a:r>
              <a:rPr lang="en-US" baseline="30000" dirty="0"/>
              <a:t>nd</a:t>
            </a:r>
            <a:r>
              <a:rPr lang="en-US" dirty="0"/>
              <a:t> most popular bundle is alcohol and hard drugs at 0.9%.</a:t>
            </a:r>
          </a:p>
        </p:txBody>
      </p:sp>
      <p:sp>
        <p:nvSpPr>
          <p:cNvPr id="4" name="Slide Number Placeholder 3"/>
          <p:cNvSpPr>
            <a:spLocks noGrp="1"/>
          </p:cNvSpPr>
          <p:nvPr>
            <p:ph type="sldNum" sz="quarter" idx="5"/>
          </p:nvPr>
        </p:nvSpPr>
        <p:spPr/>
        <p:txBody>
          <a:bodyPr/>
          <a:lstStyle/>
          <a:p>
            <a:fld id="{18A75E9A-F8A5-A744-97C3-806A868C0CFF}" type="slidenum">
              <a:rPr lang="en-US" smtClean="0"/>
              <a:t>9</a:t>
            </a:fld>
            <a:endParaRPr lang="en-US"/>
          </a:p>
        </p:txBody>
      </p:sp>
    </p:spTree>
    <p:extLst>
      <p:ext uri="{BB962C8B-B14F-4D97-AF65-F5344CB8AC3E}">
        <p14:creationId xmlns:p14="http://schemas.microsoft.com/office/powerpoint/2010/main" val="2957949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 have panel D which shows the probability of consuming hard drugs, marijuana, and cigarettes conditional on drinking alcohol and not drinking alcohol. Overall, we can see that substance use increases with alcohol.</a:t>
            </a:r>
          </a:p>
        </p:txBody>
      </p:sp>
      <p:sp>
        <p:nvSpPr>
          <p:cNvPr id="4" name="Slide Number Placeholder 3"/>
          <p:cNvSpPr>
            <a:spLocks noGrp="1"/>
          </p:cNvSpPr>
          <p:nvPr>
            <p:ph type="sldNum" sz="quarter" idx="5"/>
          </p:nvPr>
        </p:nvSpPr>
        <p:spPr/>
        <p:txBody>
          <a:bodyPr/>
          <a:lstStyle/>
          <a:p>
            <a:fld id="{18A75E9A-F8A5-A744-97C3-806A868C0CFF}" type="slidenum">
              <a:rPr lang="en-US" smtClean="0"/>
              <a:t>10</a:t>
            </a:fld>
            <a:endParaRPr lang="en-US"/>
          </a:p>
        </p:txBody>
      </p:sp>
    </p:spTree>
    <p:extLst>
      <p:ext uri="{BB962C8B-B14F-4D97-AF65-F5344CB8AC3E}">
        <p14:creationId xmlns:p14="http://schemas.microsoft.com/office/powerpoint/2010/main" val="180568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7/29/2025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Effects of Alcohol on the Consumption of Hard Drugs: Regression Discontinuity Evidence from the National Longitudinal Study of Youth, 1997</a:t>
            </a:r>
            <a:br>
              <a:rPr lang="en-US" sz="2700" dirty="0"/>
            </a:br>
            <a:br>
              <a:rPr lang="en-US" sz="2800" dirty="0"/>
            </a:br>
            <a:r>
              <a:rPr lang="en-US" sz="2000" dirty="0"/>
              <a:t>Monica </a:t>
            </a:r>
            <a:r>
              <a:rPr lang="en-US" sz="2000" dirty="0" err="1"/>
              <a:t>Deza</a:t>
            </a:r>
            <a:r>
              <a:rPr lang="en-US" sz="2000" dirty="0"/>
              <a:t> (2015)</a:t>
            </a:r>
            <a:br>
              <a:rPr lang="en-US" sz="2000" dirty="0"/>
            </a:br>
            <a:endParaRPr lang="en-US" sz="2000" dirty="0"/>
          </a:p>
        </p:txBody>
      </p:sp>
      <p:sp>
        <p:nvSpPr>
          <p:cNvPr id="3" name="Subtitle 2"/>
          <p:cNvSpPr>
            <a:spLocks noGrp="1"/>
          </p:cNvSpPr>
          <p:nvPr>
            <p:ph type="subTitle" idx="1"/>
          </p:nvPr>
        </p:nvSpPr>
        <p:spPr/>
        <p:txBody>
          <a:bodyPr>
            <a:normAutofit/>
          </a:bodyPr>
          <a:lstStyle/>
          <a:p>
            <a:endParaRPr lang="en-US" sz="1800" dirty="0"/>
          </a:p>
        </p:txBody>
      </p:sp>
    </p:spTree>
    <p:extLst>
      <p:ext uri="{BB962C8B-B14F-4D97-AF65-F5344CB8AC3E}">
        <p14:creationId xmlns:p14="http://schemas.microsoft.com/office/powerpoint/2010/main" val="361294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a:t>
            </a:r>
          </a:p>
        </p:txBody>
      </p:sp>
      <p:pic>
        <p:nvPicPr>
          <p:cNvPr id="6" name="Picture 5" descr="Screen Shot 2020-09-26 at 11.53.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3200398"/>
            <a:ext cx="6146800" cy="1421708"/>
          </a:xfrm>
          <a:prstGeom prst="rect">
            <a:avLst/>
          </a:prstGeom>
        </p:spPr>
      </p:pic>
    </p:spTree>
    <p:extLst>
      <p:ext uri="{BB962C8B-B14F-4D97-AF65-F5344CB8AC3E}">
        <p14:creationId xmlns:p14="http://schemas.microsoft.com/office/powerpoint/2010/main" val="91747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20-09-26 at 1.04.4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83145" y="5909577"/>
            <a:ext cx="406400" cy="311888"/>
          </a:xfrm>
          <a:prstGeom prst="rect">
            <a:avLst/>
          </a:prstGeom>
        </p:spPr>
      </p:pic>
      <p:sp>
        <p:nvSpPr>
          <p:cNvPr id="2" name="Title 1"/>
          <p:cNvSpPr>
            <a:spLocks noGrp="1"/>
          </p:cNvSpPr>
          <p:nvPr>
            <p:ph type="title"/>
          </p:nvPr>
        </p:nvSpPr>
        <p:spPr/>
        <p:txBody>
          <a:bodyPr>
            <a:normAutofit fontScale="90000"/>
          </a:bodyPr>
          <a:lstStyle/>
          <a:p>
            <a:r>
              <a:rPr lang="en-US" dirty="0"/>
              <a:t>Alcohol and Hard Drug Consumption</a:t>
            </a:r>
          </a:p>
        </p:txBody>
      </p:sp>
      <p:sp>
        <p:nvSpPr>
          <p:cNvPr id="3" name="Content Placeholder 2"/>
          <p:cNvSpPr>
            <a:spLocks noGrp="1"/>
          </p:cNvSpPr>
          <p:nvPr>
            <p:ph idx="1"/>
          </p:nvPr>
        </p:nvSpPr>
        <p:spPr/>
        <p:txBody>
          <a:bodyPr/>
          <a:lstStyle/>
          <a:p>
            <a:r>
              <a:rPr lang="en-US" dirty="0"/>
              <a:t>Basic Model:</a:t>
            </a:r>
          </a:p>
        </p:txBody>
      </p:sp>
      <p:pic>
        <p:nvPicPr>
          <p:cNvPr id="4" name="Picture 3" descr="Screen Shot 2020-09-26 at 12.18.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700" y="2603500"/>
            <a:ext cx="3606800" cy="546100"/>
          </a:xfrm>
          <a:prstGeom prst="rect">
            <a:avLst/>
          </a:prstGeom>
        </p:spPr>
      </p:pic>
      <p:pic>
        <p:nvPicPr>
          <p:cNvPr id="9" name="Picture 8" descr="Screen Shot 2020-09-26 at 12.34.4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3145" y="3441700"/>
            <a:ext cx="250537" cy="393700"/>
          </a:xfrm>
          <a:prstGeom prst="rect">
            <a:avLst/>
          </a:prstGeom>
        </p:spPr>
      </p:pic>
      <p:pic>
        <p:nvPicPr>
          <p:cNvPr id="6" name="Picture 5" descr="Screen Shot 2020-09-26 at 12.42.49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77843" y="4544210"/>
            <a:ext cx="711677" cy="330678"/>
          </a:xfrm>
          <a:prstGeom prst="rect">
            <a:avLst/>
          </a:prstGeom>
        </p:spPr>
      </p:pic>
      <p:pic>
        <p:nvPicPr>
          <p:cNvPr id="7" name="Picture 6" descr="Screen Shot 2020-09-26 at 12.44.06 PM.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05370" y="4872976"/>
            <a:ext cx="368300" cy="289938"/>
          </a:xfrm>
          <a:prstGeom prst="rect">
            <a:avLst/>
          </a:prstGeom>
        </p:spPr>
      </p:pic>
      <p:pic>
        <p:nvPicPr>
          <p:cNvPr id="8" name="Picture 7" descr="Screen Shot 2020-09-26 at 12.46.33 PM.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078420" y="5370780"/>
            <a:ext cx="4411280" cy="403894"/>
          </a:xfrm>
          <a:prstGeom prst="rect">
            <a:avLst/>
          </a:prstGeom>
        </p:spPr>
      </p:pic>
      <p:pic>
        <p:nvPicPr>
          <p:cNvPr id="11" name="Picture 10" descr="Screen Shot 2020-09-26 at 12.47.51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3145" y="3441700"/>
            <a:ext cx="290945" cy="355600"/>
          </a:xfrm>
          <a:prstGeom prst="rect">
            <a:avLst/>
          </a:prstGeom>
        </p:spPr>
      </p:pic>
      <p:sp>
        <p:nvSpPr>
          <p:cNvPr id="5" name="TextBox 4"/>
          <p:cNvSpPr txBox="1"/>
          <p:nvPr/>
        </p:nvSpPr>
        <p:spPr>
          <a:xfrm>
            <a:off x="1066800" y="3149600"/>
            <a:ext cx="7178675" cy="7294305"/>
          </a:xfrm>
          <a:prstGeom prst="rect">
            <a:avLst/>
          </a:prstGeom>
          <a:noFill/>
        </p:spPr>
        <p:txBody>
          <a:bodyPr wrap="square" rtlCol="0">
            <a:spAutoFit/>
          </a:bodyPr>
          <a:lstStyle/>
          <a:p>
            <a:pPr marL="285750" indent="-285750">
              <a:buFont typeface="Arial"/>
              <a:buChar char="•"/>
            </a:pPr>
            <a:r>
              <a:rPr lang="en-US" i="1" dirty="0" err="1"/>
              <a:t>Y</a:t>
            </a:r>
            <a:r>
              <a:rPr lang="en-US" baseline="-25000" dirty="0" err="1"/>
              <a:t>it</a:t>
            </a:r>
            <a:r>
              <a:rPr lang="en-US" baseline="-25000" dirty="0"/>
              <a:t> </a:t>
            </a:r>
            <a:r>
              <a:rPr lang="mr-IN" dirty="0"/>
              <a:t>–</a:t>
            </a:r>
            <a:r>
              <a:rPr lang="en-US" dirty="0"/>
              <a:t> Hard drug consumption for individual </a:t>
            </a:r>
            <a:r>
              <a:rPr lang="en-US" dirty="0" err="1"/>
              <a:t>i</a:t>
            </a:r>
            <a:r>
              <a:rPr lang="en-US" dirty="0"/>
              <a:t> in year t</a:t>
            </a:r>
          </a:p>
          <a:p>
            <a:pPr marL="285750" indent="-285750">
              <a:buFont typeface="Arial"/>
              <a:buChar char="•"/>
            </a:pPr>
            <a:r>
              <a:rPr lang="en-US" dirty="0"/>
              <a:t>    </a:t>
            </a:r>
            <a:r>
              <a:rPr lang="mr-IN" dirty="0"/>
              <a:t>–</a:t>
            </a:r>
            <a:r>
              <a:rPr lang="en-US" dirty="0"/>
              <a:t> Decrease in the cost of accessing alcohol at age 21</a:t>
            </a:r>
          </a:p>
          <a:p>
            <a:pPr marL="285750" indent="-285750">
              <a:buFont typeface="Arial"/>
              <a:buChar char="•"/>
            </a:pPr>
            <a:r>
              <a:rPr lang="en-US" i="1" dirty="0" err="1"/>
              <a:t>D</a:t>
            </a:r>
            <a:r>
              <a:rPr lang="en-US" baseline="-25000" dirty="0" err="1"/>
              <a:t>it</a:t>
            </a:r>
            <a:r>
              <a:rPr lang="en-US" dirty="0"/>
              <a:t> </a:t>
            </a:r>
            <a:r>
              <a:rPr lang="mr-IN" dirty="0"/>
              <a:t>–</a:t>
            </a:r>
            <a:r>
              <a:rPr lang="en-US" dirty="0"/>
              <a:t> Indicator function of individual </a:t>
            </a:r>
            <a:r>
              <a:rPr lang="en-US" dirty="0" err="1"/>
              <a:t>i</a:t>
            </a:r>
            <a:r>
              <a:rPr lang="en-US" dirty="0"/>
              <a:t> being at least 21 years old at the date of the interview in year t</a:t>
            </a:r>
          </a:p>
          <a:p>
            <a:pPr marL="742950" lvl="1" indent="-285750">
              <a:buFont typeface="Arial"/>
              <a:buChar char="•"/>
            </a:pPr>
            <a:r>
              <a:rPr lang="en-US" i="1" dirty="0" err="1"/>
              <a:t>D</a:t>
            </a:r>
            <a:r>
              <a:rPr lang="en-US" baseline="-25000" dirty="0" err="1"/>
              <a:t>it</a:t>
            </a:r>
            <a:r>
              <a:rPr lang="en-US" dirty="0"/>
              <a:t> = 1[A ≥ 21]</a:t>
            </a:r>
            <a:endParaRPr lang="en-US" i="1" dirty="0"/>
          </a:p>
          <a:p>
            <a:pPr marL="285750" indent="-285750">
              <a:buFont typeface="Arial"/>
              <a:buChar char="•"/>
            </a:pPr>
            <a:r>
              <a:rPr lang="en-US" dirty="0"/>
              <a:t>          - Polynomial of age centered variable</a:t>
            </a:r>
          </a:p>
          <a:p>
            <a:pPr marL="742950" lvl="1" indent="-285750">
              <a:buFont typeface="Arial"/>
              <a:buChar char="•"/>
            </a:pPr>
            <a:r>
              <a:rPr lang="en-US" dirty="0"/>
              <a:t>      = (</a:t>
            </a:r>
            <a:r>
              <a:rPr lang="en-US" i="1" dirty="0" err="1"/>
              <a:t>a</a:t>
            </a:r>
            <a:r>
              <a:rPr lang="en-US" baseline="-25000" dirty="0" err="1"/>
              <a:t>it</a:t>
            </a:r>
            <a:r>
              <a:rPr lang="en-US" dirty="0"/>
              <a:t> </a:t>
            </a:r>
            <a:r>
              <a:rPr lang="mr-IN" dirty="0"/>
              <a:t>–</a:t>
            </a:r>
            <a:r>
              <a:rPr lang="en-US" dirty="0"/>
              <a:t> 21)</a:t>
            </a:r>
          </a:p>
          <a:p>
            <a:pPr marL="1200150" lvl="2" indent="-285750">
              <a:buFont typeface="Arial"/>
              <a:buChar char="•"/>
            </a:pPr>
            <a:r>
              <a:rPr lang="en-US" dirty="0"/>
              <a:t>Interacted with indicator </a:t>
            </a:r>
            <a:r>
              <a:rPr lang="en-US" dirty="0" err="1"/>
              <a:t>D</a:t>
            </a:r>
            <a:r>
              <a:rPr lang="en-US" baseline="-25000" dirty="0" err="1"/>
              <a:t>it</a:t>
            </a:r>
            <a:endParaRPr lang="en-US" dirty="0"/>
          </a:p>
          <a:p>
            <a:pPr lvl="1"/>
            <a:endParaRPr lang="en-US" dirty="0"/>
          </a:p>
          <a:p>
            <a:pPr marL="285750" indent="-285750">
              <a:buFont typeface="Arial"/>
              <a:buChar char="•"/>
            </a:pPr>
            <a:r>
              <a:rPr lang="en-US" dirty="0"/>
              <a:t>T</a:t>
            </a:r>
            <a:r>
              <a:rPr lang="en-US" baseline="-25000" dirty="0"/>
              <a:t>t</a:t>
            </a:r>
            <a:r>
              <a:rPr lang="en-US" dirty="0"/>
              <a:t> - Time fixed effect for year</a:t>
            </a:r>
          </a:p>
          <a:p>
            <a:pPr marL="285750" indent="-285750">
              <a:buFont typeface="Arial"/>
              <a:buChar char="•"/>
            </a:pPr>
            <a:r>
              <a:rPr lang="en-US" dirty="0"/>
              <a:t>      - Unobserved component</a:t>
            </a:r>
          </a:p>
          <a:p>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i="1"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endParaRPr lang="en-US" dirty="0"/>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417832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 2 &amp; 3</a:t>
            </a:r>
          </a:p>
        </p:txBody>
      </p:sp>
      <p:pic>
        <p:nvPicPr>
          <p:cNvPr id="4" name="Picture 3" descr="Screen Shot 2020-09-26 at 12.56.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3" y="2236232"/>
            <a:ext cx="7543800" cy="811889"/>
          </a:xfrm>
          <a:prstGeom prst="rect">
            <a:avLst/>
          </a:prstGeom>
        </p:spPr>
      </p:pic>
      <p:pic>
        <p:nvPicPr>
          <p:cNvPr id="5" name="Picture 4" descr="Screen Shot 2020-09-26 at 12.5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813" y="4791354"/>
            <a:ext cx="7416800" cy="755415"/>
          </a:xfrm>
          <a:prstGeom prst="rect">
            <a:avLst/>
          </a:prstGeom>
        </p:spPr>
      </p:pic>
      <p:sp>
        <p:nvSpPr>
          <p:cNvPr id="6" name="TextBox 5"/>
          <p:cNvSpPr txBox="1"/>
          <p:nvPr/>
        </p:nvSpPr>
        <p:spPr>
          <a:xfrm>
            <a:off x="457200" y="1866900"/>
            <a:ext cx="2641600" cy="369332"/>
          </a:xfrm>
          <a:prstGeom prst="rect">
            <a:avLst/>
          </a:prstGeom>
          <a:noFill/>
        </p:spPr>
        <p:txBody>
          <a:bodyPr wrap="square" rtlCol="0">
            <a:spAutoFit/>
          </a:bodyPr>
          <a:lstStyle/>
          <a:p>
            <a:r>
              <a:rPr lang="en-US" dirty="0"/>
              <a:t>Specification 2:</a:t>
            </a:r>
          </a:p>
        </p:txBody>
      </p:sp>
      <p:sp>
        <p:nvSpPr>
          <p:cNvPr id="7" name="TextBox 6"/>
          <p:cNvSpPr txBox="1"/>
          <p:nvPr/>
        </p:nvSpPr>
        <p:spPr>
          <a:xfrm>
            <a:off x="685800" y="2933700"/>
            <a:ext cx="6083300" cy="1754327"/>
          </a:xfrm>
          <a:prstGeom prst="rect">
            <a:avLst/>
          </a:prstGeom>
          <a:noFill/>
        </p:spPr>
        <p:txBody>
          <a:bodyPr wrap="square" rtlCol="0">
            <a:spAutoFit/>
          </a:bodyPr>
          <a:lstStyle/>
          <a:p>
            <a:pPr marL="285750" indent="-285750">
              <a:buFont typeface="Arial"/>
              <a:buChar char="•"/>
            </a:pPr>
            <a:r>
              <a:rPr lang="en-US" b="1" i="1" dirty="0" err="1"/>
              <a:t>X</a:t>
            </a:r>
            <a:r>
              <a:rPr lang="en-US" b="1" baseline="-25000" dirty="0" err="1"/>
              <a:t>it</a:t>
            </a:r>
            <a:r>
              <a:rPr lang="en-US" dirty="0"/>
              <a:t> </a:t>
            </a:r>
            <a:r>
              <a:rPr lang="mr-IN" dirty="0"/>
              <a:t>–</a:t>
            </a:r>
            <a:r>
              <a:rPr lang="en-US" dirty="0"/>
              <a:t> Demographics such as gender &amp; race</a:t>
            </a:r>
          </a:p>
          <a:p>
            <a:pPr marL="285750" indent="-285750">
              <a:buFont typeface="Arial"/>
              <a:buChar char="•"/>
            </a:pPr>
            <a:r>
              <a:rPr lang="en-US" b="1" i="1" dirty="0"/>
              <a:t>X</a:t>
            </a:r>
            <a:r>
              <a:rPr lang="en-US" b="1" baseline="-25000" dirty="0"/>
              <a:t>i</a:t>
            </a:r>
            <a:r>
              <a:rPr lang="en-US" dirty="0"/>
              <a:t> </a:t>
            </a:r>
            <a:r>
              <a:rPr lang="mr-IN" dirty="0"/>
              <a:t>–</a:t>
            </a:r>
            <a:r>
              <a:rPr lang="en-US" dirty="0"/>
              <a:t> Enrolled in 2 or 4 year college, or grad school, or employed, or serving in military at the time of interview or year prior</a:t>
            </a:r>
          </a:p>
          <a:p>
            <a:pPr marL="285750" indent="-285750">
              <a:buFont typeface="Arial"/>
              <a:buChar char="•"/>
            </a:pPr>
            <a:r>
              <a:rPr lang="en-US" b="1" i="1" dirty="0" err="1"/>
              <a:t>birthday</a:t>
            </a:r>
            <a:r>
              <a:rPr lang="en-US" b="1" baseline="-25000" dirty="0" err="1"/>
              <a:t>it</a:t>
            </a:r>
            <a:r>
              <a:rPr lang="en-US" dirty="0"/>
              <a:t> -  Interview coincided with birthday month</a:t>
            </a:r>
            <a:endParaRPr lang="en-US" i="1" dirty="0"/>
          </a:p>
          <a:p>
            <a:endParaRPr lang="en-US" i="1" dirty="0"/>
          </a:p>
        </p:txBody>
      </p:sp>
      <p:sp>
        <p:nvSpPr>
          <p:cNvPr id="8" name="TextBox 7"/>
          <p:cNvSpPr txBox="1"/>
          <p:nvPr/>
        </p:nvSpPr>
        <p:spPr>
          <a:xfrm>
            <a:off x="457200" y="4462825"/>
            <a:ext cx="5411787" cy="369332"/>
          </a:xfrm>
          <a:prstGeom prst="rect">
            <a:avLst/>
          </a:prstGeom>
          <a:noFill/>
        </p:spPr>
        <p:txBody>
          <a:bodyPr wrap="square" rtlCol="0">
            <a:spAutoFit/>
          </a:bodyPr>
          <a:lstStyle/>
          <a:p>
            <a:r>
              <a:rPr lang="en-US" dirty="0"/>
              <a:t>Specification 3:</a:t>
            </a:r>
          </a:p>
        </p:txBody>
      </p:sp>
      <p:sp>
        <p:nvSpPr>
          <p:cNvPr id="9" name="TextBox 8"/>
          <p:cNvSpPr txBox="1"/>
          <p:nvPr/>
        </p:nvSpPr>
        <p:spPr>
          <a:xfrm>
            <a:off x="900113" y="5362103"/>
            <a:ext cx="5284787" cy="369332"/>
          </a:xfrm>
          <a:prstGeom prst="rect">
            <a:avLst/>
          </a:prstGeom>
          <a:noFill/>
        </p:spPr>
        <p:txBody>
          <a:bodyPr wrap="square" rtlCol="0">
            <a:spAutoFit/>
          </a:bodyPr>
          <a:lstStyle/>
          <a:p>
            <a:pPr marL="285750" indent="-285750">
              <a:buFont typeface="Arial"/>
              <a:buChar char="•"/>
            </a:pPr>
            <a:r>
              <a:rPr lang="en-US" dirty="0"/>
              <a:t>Includes Fixed effects </a:t>
            </a:r>
          </a:p>
        </p:txBody>
      </p:sp>
    </p:spTree>
    <p:extLst>
      <p:ext uri="{BB962C8B-B14F-4D97-AF65-F5344CB8AC3E}">
        <p14:creationId xmlns:p14="http://schemas.microsoft.com/office/powerpoint/2010/main" val="376382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Strategy</a:t>
            </a:r>
          </a:p>
        </p:txBody>
      </p:sp>
      <p:sp>
        <p:nvSpPr>
          <p:cNvPr id="3" name="Content Placeholder 2"/>
          <p:cNvSpPr>
            <a:spLocks noGrp="1"/>
          </p:cNvSpPr>
          <p:nvPr>
            <p:ph idx="1"/>
          </p:nvPr>
        </p:nvSpPr>
        <p:spPr/>
        <p:txBody>
          <a:bodyPr>
            <a:normAutofit/>
          </a:bodyPr>
          <a:lstStyle/>
          <a:p>
            <a:r>
              <a:rPr lang="en-US" dirty="0"/>
              <a:t>Sharp RDD</a:t>
            </a:r>
          </a:p>
          <a:p>
            <a:r>
              <a:rPr lang="en-US" dirty="0"/>
              <a:t>Cutoff - Minimum Legal Drinking Age (MLDA)</a:t>
            </a:r>
          </a:p>
          <a:p>
            <a:r>
              <a:rPr lang="en-US" dirty="0"/>
              <a:t>Running Variable </a:t>
            </a:r>
            <a:r>
              <a:rPr lang="mr-IN" dirty="0"/>
              <a:t>–</a:t>
            </a:r>
            <a:r>
              <a:rPr lang="en-US" dirty="0"/>
              <a:t> Age</a:t>
            </a:r>
          </a:p>
          <a:p>
            <a:r>
              <a:rPr lang="en-US" dirty="0"/>
              <a:t>Treatment </a:t>
            </a:r>
            <a:r>
              <a:rPr lang="mr-IN" dirty="0"/>
              <a:t>–</a:t>
            </a:r>
            <a:r>
              <a:rPr lang="en-US" dirty="0"/>
              <a:t> Ability to drink legally</a:t>
            </a:r>
          </a:p>
          <a:p>
            <a:r>
              <a:rPr lang="en-US" dirty="0"/>
              <a:t>8 bins on each side of the 21 age cutoff</a:t>
            </a:r>
          </a:p>
          <a:p>
            <a:r>
              <a:rPr lang="en-US" dirty="0"/>
              <a:t>Restricted between the ages of 19 and 23</a:t>
            </a:r>
          </a:p>
          <a:p>
            <a:endParaRPr lang="en-US" dirty="0"/>
          </a:p>
        </p:txBody>
      </p:sp>
    </p:spTree>
    <p:extLst>
      <p:ext uri="{BB962C8B-B14F-4D97-AF65-F5344CB8AC3E}">
        <p14:creationId xmlns:p14="http://schemas.microsoft.com/office/powerpoint/2010/main" val="216708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Figure 1</a:t>
            </a:r>
          </a:p>
        </p:txBody>
      </p:sp>
      <p:pic>
        <p:nvPicPr>
          <p:cNvPr id="6" name="Picture 5" descr="Screen Shot 2020-09-25 at 7.55.32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47775" y="1859800"/>
            <a:ext cx="6689725" cy="4561175"/>
          </a:xfrm>
          <a:prstGeom prst="rect">
            <a:avLst/>
          </a:prstGeom>
        </p:spPr>
      </p:pic>
    </p:spTree>
    <p:extLst>
      <p:ext uri="{BB962C8B-B14F-4D97-AF65-F5344CB8AC3E}">
        <p14:creationId xmlns:p14="http://schemas.microsoft.com/office/powerpoint/2010/main" val="216661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Figure 2</a:t>
            </a:r>
          </a:p>
        </p:txBody>
      </p:sp>
      <p:pic>
        <p:nvPicPr>
          <p:cNvPr id="3" name="Picture 2" descr="Screen Shot 2020-09-25 at 7.58.02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44601" y="1833247"/>
            <a:ext cx="6654799" cy="4561598"/>
          </a:xfrm>
          <a:prstGeom prst="rect">
            <a:avLst/>
          </a:prstGeom>
        </p:spPr>
      </p:pic>
    </p:spTree>
    <p:extLst>
      <p:ext uri="{BB962C8B-B14F-4D97-AF65-F5344CB8AC3E}">
        <p14:creationId xmlns:p14="http://schemas.microsoft.com/office/powerpoint/2010/main" val="245629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Figure 3</a:t>
            </a:r>
          </a:p>
        </p:txBody>
      </p:sp>
      <p:pic>
        <p:nvPicPr>
          <p:cNvPr id="6" name="Picture 5" descr="Screen Shot 2020-09-25 at 7.58.59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47813" y="1804571"/>
            <a:ext cx="6211887" cy="4520532"/>
          </a:xfrm>
          <a:prstGeom prst="rect">
            <a:avLst/>
          </a:prstGeom>
        </p:spPr>
      </p:pic>
    </p:spTree>
    <p:extLst>
      <p:ext uri="{BB962C8B-B14F-4D97-AF65-F5344CB8AC3E}">
        <p14:creationId xmlns:p14="http://schemas.microsoft.com/office/powerpoint/2010/main" val="72124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 Results Robustness</a:t>
            </a:r>
          </a:p>
        </p:txBody>
      </p:sp>
      <p:pic>
        <p:nvPicPr>
          <p:cNvPr id="4" name="Picture 3" descr="Screen Shot 2020-09-26 at 11.59.05 AM.png"/>
          <p:cNvPicPr>
            <a:picLocks noChangeAspect="1"/>
          </p:cNvPicPr>
          <p:nvPr/>
        </p:nvPicPr>
        <p:blipFill rotWithShape="1">
          <a:blip r:embed="rId3">
            <a:extLst>
              <a:ext uri="{28A0092B-C50C-407E-A947-70E740481C1C}">
                <a14:useLocalDpi xmlns:a14="http://schemas.microsoft.com/office/drawing/2010/main" val="0"/>
              </a:ext>
            </a:extLst>
          </a:blip>
          <a:srcRect l="7165"/>
          <a:stretch/>
        </p:blipFill>
        <p:spPr>
          <a:xfrm>
            <a:off x="1027113" y="2036274"/>
            <a:ext cx="7735887" cy="1033979"/>
          </a:xfrm>
          <a:prstGeom prst="rect">
            <a:avLst/>
          </a:prstGeom>
        </p:spPr>
      </p:pic>
      <p:pic>
        <p:nvPicPr>
          <p:cNvPr id="5" name="Picture 4" descr="Screen Shot 2020-09-26 at 11.59.3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19101" y="3324288"/>
            <a:ext cx="8343899" cy="863476"/>
          </a:xfrm>
          <a:prstGeom prst="rect">
            <a:avLst/>
          </a:prstGeom>
        </p:spPr>
      </p:pic>
      <p:pic>
        <p:nvPicPr>
          <p:cNvPr id="3" name="Picture 2" descr="Screen Shot 2020-09-27 at 9.40.53 A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19100" y="4547616"/>
            <a:ext cx="8343900" cy="832560"/>
          </a:xfrm>
          <a:prstGeom prst="rect">
            <a:avLst/>
          </a:prstGeom>
        </p:spPr>
      </p:pic>
    </p:spTree>
    <p:extLst>
      <p:ext uri="{BB962C8B-B14F-4D97-AF65-F5344CB8AC3E}">
        <p14:creationId xmlns:p14="http://schemas.microsoft.com/office/powerpoint/2010/main" val="406503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4: Results Robustness</a:t>
            </a:r>
          </a:p>
        </p:txBody>
      </p:sp>
      <p:pic>
        <p:nvPicPr>
          <p:cNvPr id="4" name="Picture 3" descr="Screen Shot 2020-09-26 at 12.06.37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7500" y="3166672"/>
            <a:ext cx="8458200" cy="1306992"/>
          </a:xfrm>
          <a:prstGeom prst="rect">
            <a:avLst/>
          </a:prstGeom>
        </p:spPr>
      </p:pic>
    </p:spTree>
    <p:extLst>
      <p:ext uri="{BB962C8B-B14F-4D97-AF65-F5344CB8AC3E}">
        <p14:creationId xmlns:p14="http://schemas.microsoft.com/office/powerpoint/2010/main" val="115373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6: Results Heterogeneity</a:t>
            </a:r>
          </a:p>
        </p:txBody>
      </p:sp>
      <p:pic>
        <p:nvPicPr>
          <p:cNvPr id="4" name="Picture 3" descr="Screen Shot 2020-09-26 at 12.09.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300" y="2630950"/>
            <a:ext cx="4025900" cy="353549"/>
          </a:xfrm>
          <a:prstGeom prst="rect">
            <a:avLst/>
          </a:prstGeom>
        </p:spPr>
      </p:pic>
      <p:pic>
        <p:nvPicPr>
          <p:cNvPr id="5" name="Picture 4" descr="Screen Shot 2020-09-26 at 12.09.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 y="3475135"/>
            <a:ext cx="7623175" cy="1122491"/>
          </a:xfrm>
          <a:prstGeom prst="rect">
            <a:avLst/>
          </a:prstGeom>
        </p:spPr>
      </p:pic>
      <p:pic>
        <p:nvPicPr>
          <p:cNvPr id="3" name="Picture 2" descr="Screen Shot 2020-09-27 at 9.57.14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13" y="5067552"/>
            <a:ext cx="4421187" cy="723647"/>
          </a:xfrm>
          <a:prstGeom prst="rect">
            <a:avLst/>
          </a:prstGeom>
        </p:spPr>
      </p:pic>
    </p:spTree>
    <p:extLst>
      <p:ext uri="{BB962C8B-B14F-4D97-AF65-F5344CB8AC3E}">
        <p14:creationId xmlns:p14="http://schemas.microsoft.com/office/powerpoint/2010/main" val="42403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u="sng" dirty="0"/>
              <a:t>Research Question:</a:t>
            </a:r>
            <a:r>
              <a:rPr lang="en-US" dirty="0"/>
              <a:t> Are those who heavily drink alcohol more likely to use hard drugs when they turn 21?</a:t>
            </a:r>
          </a:p>
          <a:p>
            <a:r>
              <a:rPr lang="en-US" u="sng" dirty="0"/>
              <a:t>Importance:</a:t>
            </a:r>
            <a:r>
              <a:rPr lang="en-US" dirty="0"/>
              <a:t> Alcohol is popular among young people so its important for policymakers to understand how drinking alcohol might influence other risky behaviors such as using hard drugs</a:t>
            </a:r>
          </a:p>
        </p:txBody>
      </p:sp>
    </p:spTree>
    <p:extLst>
      <p:ext uri="{BB962C8B-B14F-4D97-AF65-F5344CB8AC3E}">
        <p14:creationId xmlns:p14="http://schemas.microsoft.com/office/powerpoint/2010/main" val="298202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a:t>
            </a:r>
          </a:p>
        </p:txBody>
      </p:sp>
      <p:sp>
        <p:nvSpPr>
          <p:cNvPr id="3" name="Content Placeholder 2"/>
          <p:cNvSpPr>
            <a:spLocks noGrp="1"/>
          </p:cNvSpPr>
          <p:nvPr>
            <p:ph idx="1"/>
          </p:nvPr>
        </p:nvSpPr>
        <p:spPr/>
        <p:txBody>
          <a:bodyPr>
            <a:normAutofit fontScale="77500" lnSpcReduction="20000"/>
          </a:bodyPr>
          <a:lstStyle/>
          <a:p>
            <a:r>
              <a:rPr lang="en-US" dirty="0"/>
              <a:t>Self-reported data = measurement error</a:t>
            </a:r>
          </a:p>
          <a:p>
            <a:r>
              <a:rPr lang="en-US" dirty="0"/>
              <a:t>Participants were more likely to report alcohol as soon as they turned 21</a:t>
            </a:r>
          </a:p>
          <a:p>
            <a:pPr marL="342900" lvl="1" indent="-342900">
              <a:spcBef>
                <a:spcPts val="2000"/>
              </a:spcBef>
              <a:buClr>
                <a:schemeClr val="tx1">
                  <a:lumMod val="75000"/>
                  <a:lumOff val="25000"/>
                </a:schemeClr>
              </a:buClr>
            </a:pPr>
            <a:r>
              <a:rPr lang="en-US" dirty="0"/>
              <a:t>Exact date states comply with MLDA is potentially nonrandom</a:t>
            </a:r>
          </a:p>
          <a:p>
            <a:pPr marL="342900" lvl="1" indent="-342900">
              <a:spcBef>
                <a:spcPts val="2000"/>
              </a:spcBef>
              <a:buClr>
                <a:schemeClr val="tx1">
                  <a:lumMod val="75000"/>
                  <a:lumOff val="25000"/>
                </a:schemeClr>
              </a:buClr>
            </a:pPr>
            <a:r>
              <a:rPr lang="en-US" dirty="0"/>
              <a:t>The dataset did not include exact birthdate or date participant used hard drugs</a:t>
            </a:r>
          </a:p>
          <a:p>
            <a:r>
              <a:rPr lang="en-US" dirty="0"/>
              <a:t>More likely to consume alcohol in public places</a:t>
            </a:r>
          </a:p>
          <a:p>
            <a:pPr lvl="1"/>
            <a:r>
              <a:rPr lang="en-US" dirty="0"/>
              <a:t>= More costly to consume hard drugs</a:t>
            </a:r>
          </a:p>
          <a:p>
            <a:r>
              <a:rPr lang="en-US" dirty="0"/>
              <a:t>Clarification issues</a:t>
            </a:r>
          </a:p>
          <a:p>
            <a:pPr lvl="1"/>
            <a:r>
              <a:rPr lang="en-US" dirty="0"/>
              <a:t>Term &amp; variable definitions? Mislabeling? Typo? How much did the study cost? Left with questions.</a:t>
            </a:r>
          </a:p>
        </p:txBody>
      </p:sp>
    </p:spTree>
    <p:extLst>
      <p:ext uri="{BB962C8B-B14F-4D97-AF65-F5344CB8AC3E}">
        <p14:creationId xmlns:p14="http://schemas.microsoft.com/office/powerpoint/2010/main" val="2313300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Number of people who use hard drugs decreased discontinuously at age 21 by approx. 2 percentage points</a:t>
            </a:r>
          </a:p>
          <a:p>
            <a:pPr lvl="1"/>
            <a:r>
              <a:rPr lang="en-US" dirty="0"/>
              <a:t>Robust across different specifications</a:t>
            </a:r>
          </a:p>
          <a:p>
            <a:r>
              <a:rPr lang="en-US" dirty="0"/>
              <a:t>Drastic increase in alcohol consumption at age 21</a:t>
            </a:r>
          </a:p>
          <a:p>
            <a:r>
              <a:rPr lang="en-US" dirty="0"/>
              <a:t>Alcohol consumption isn’t a gateway to hard drug use</a:t>
            </a:r>
          </a:p>
          <a:p>
            <a:pPr lvl="1"/>
            <a:r>
              <a:rPr lang="en-US" dirty="0"/>
              <a:t>Alcohol and hard drugs are substitutes NOT complements</a:t>
            </a:r>
          </a:p>
          <a:p>
            <a:r>
              <a:rPr lang="en-US" dirty="0"/>
              <a:t>Robust to inclusion of covariates, birthday effects, &amp; different specifications and polynomial degrees.</a:t>
            </a:r>
          </a:p>
        </p:txBody>
      </p:sp>
    </p:spTree>
    <p:extLst>
      <p:ext uri="{BB962C8B-B14F-4D97-AF65-F5344CB8AC3E}">
        <p14:creationId xmlns:p14="http://schemas.microsoft.com/office/powerpoint/2010/main" val="152096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sz="1800" dirty="0" err="1">
                <a:latin typeface="Times New Roman"/>
                <a:cs typeface="Times New Roman"/>
              </a:rPr>
              <a:t>Deza</a:t>
            </a:r>
            <a:r>
              <a:rPr lang="en-US" sz="1800" dirty="0">
                <a:latin typeface="Times New Roman"/>
                <a:cs typeface="Times New Roman"/>
              </a:rPr>
              <a:t>, M. (2015). The effects of alcohol on the consumption of hard drugs: 	regression discontinuity evidence from the National Longitudinal 	Study of Youth, 1997. </a:t>
            </a:r>
            <a:r>
              <a:rPr lang="en-US" sz="1800" i="1" dirty="0">
                <a:latin typeface="Times New Roman"/>
                <a:cs typeface="Times New Roman"/>
              </a:rPr>
              <a:t>Health economics</a:t>
            </a:r>
            <a:r>
              <a:rPr lang="en-US" sz="1800" dirty="0">
                <a:latin typeface="Times New Roman"/>
                <a:cs typeface="Times New Roman"/>
              </a:rPr>
              <a:t>, </a:t>
            </a:r>
            <a:r>
              <a:rPr lang="en-US" sz="1800" i="1" dirty="0">
                <a:latin typeface="Times New Roman"/>
                <a:cs typeface="Times New Roman"/>
              </a:rPr>
              <a:t>24</a:t>
            </a:r>
            <a:r>
              <a:rPr lang="en-US" sz="1800" dirty="0">
                <a:latin typeface="Times New Roman"/>
                <a:cs typeface="Times New Roman"/>
              </a:rPr>
              <a:t>(4), 419-438.</a:t>
            </a:r>
          </a:p>
          <a:p>
            <a:endParaRPr lang="en-US" dirty="0"/>
          </a:p>
          <a:p>
            <a:endParaRPr lang="en-US" dirty="0"/>
          </a:p>
        </p:txBody>
      </p:sp>
    </p:spTree>
    <p:extLst>
      <p:ext uri="{BB962C8B-B14F-4D97-AF65-F5344CB8AC3E}">
        <p14:creationId xmlns:p14="http://schemas.microsoft.com/office/powerpoint/2010/main" val="213847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Paper</a:t>
            </a:r>
          </a:p>
        </p:txBody>
      </p:sp>
      <p:sp>
        <p:nvSpPr>
          <p:cNvPr id="3" name="Content Placeholder 2"/>
          <p:cNvSpPr>
            <a:spLocks noGrp="1"/>
          </p:cNvSpPr>
          <p:nvPr>
            <p:ph idx="1"/>
          </p:nvPr>
        </p:nvSpPr>
        <p:spPr/>
        <p:txBody>
          <a:bodyPr/>
          <a:lstStyle/>
          <a:p>
            <a:r>
              <a:rPr lang="en-US" dirty="0"/>
              <a:t>This paper studies the effect of an increase in alcohol consumption as the result of the minimum legal drinking age on using hard drugs.</a:t>
            </a:r>
          </a:p>
          <a:p>
            <a:r>
              <a:rPr lang="en-US" dirty="0"/>
              <a:t>Regression Discontinuity Design Approach</a:t>
            </a:r>
          </a:p>
          <a:p>
            <a:r>
              <a:rPr lang="en-US" dirty="0"/>
              <a:t>Study conduced by interviewer through an in-person computer survey or telephone survey</a:t>
            </a:r>
          </a:p>
        </p:txBody>
      </p:sp>
    </p:spTree>
    <p:extLst>
      <p:ext uri="{BB962C8B-B14F-4D97-AF65-F5344CB8AC3E}">
        <p14:creationId xmlns:p14="http://schemas.microsoft.com/office/powerpoint/2010/main" val="261190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520700" y="2006600"/>
            <a:ext cx="8140700" cy="4279899"/>
          </a:xfrm>
        </p:spPr>
        <p:txBody>
          <a:bodyPr>
            <a:normAutofit fontScale="62500" lnSpcReduction="20000"/>
          </a:bodyPr>
          <a:lstStyle/>
          <a:p>
            <a:pPr marL="0" indent="0">
              <a:buNone/>
            </a:pPr>
            <a:r>
              <a:rPr lang="en-US" sz="3700" u="sng" dirty="0"/>
              <a:t>Research link between alcohol and marijuana:</a:t>
            </a:r>
            <a:endParaRPr lang="en-US" sz="3700" dirty="0"/>
          </a:p>
          <a:p>
            <a:r>
              <a:rPr lang="en-US" sz="3700" dirty="0"/>
              <a:t>Dinardo &amp; Lemieux (2001)</a:t>
            </a:r>
          </a:p>
          <a:p>
            <a:r>
              <a:rPr lang="en-US" sz="3700" dirty="0"/>
              <a:t>Vehicle accident fatalities - </a:t>
            </a:r>
            <a:r>
              <a:rPr lang="en-US" sz="3700" dirty="0" err="1"/>
              <a:t>Wagenaar</a:t>
            </a:r>
            <a:r>
              <a:rPr lang="en-US" sz="3700" dirty="0"/>
              <a:t> &amp; Toomey (2002)</a:t>
            </a:r>
          </a:p>
          <a:p>
            <a:pPr indent="-347472">
              <a:lnSpc>
                <a:spcPct val="70000"/>
              </a:lnSpc>
            </a:pPr>
            <a:endParaRPr lang="en-US" sz="3700" dirty="0"/>
          </a:p>
          <a:p>
            <a:pPr marL="0" indent="0">
              <a:buNone/>
            </a:pPr>
            <a:r>
              <a:rPr lang="en-US" sz="3700" u="sng" dirty="0"/>
              <a:t>Effects of alcohol consumption on:</a:t>
            </a:r>
          </a:p>
          <a:p>
            <a:pPr marL="342900" lvl="1" indent="-342900">
              <a:spcBef>
                <a:spcPts val="2000"/>
              </a:spcBef>
              <a:buClr>
                <a:schemeClr val="tx1">
                  <a:lumMod val="75000"/>
                  <a:lumOff val="25000"/>
                </a:schemeClr>
              </a:buClr>
            </a:pPr>
            <a:r>
              <a:rPr lang="en-US" sz="3700" dirty="0"/>
              <a:t>Arrests - Carpenter &amp; </a:t>
            </a:r>
            <a:r>
              <a:rPr lang="en-US" sz="3700" dirty="0" err="1"/>
              <a:t>Dobkin</a:t>
            </a:r>
            <a:r>
              <a:rPr lang="en-US" sz="3700" dirty="0"/>
              <a:t> (2010)</a:t>
            </a:r>
          </a:p>
          <a:p>
            <a:r>
              <a:rPr lang="en-US" sz="3700" dirty="0"/>
              <a:t>Mortality </a:t>
            </a:r>
            <a:r>
              <a:rPr lang="mr-IN" sz="3700" dirty="0"/>
              <a:t>–</a:t>
            </a:r>
            <a:r>
              <a:rPr lang="en-US" sz="3700" dirty="0"/>
              <a:t> Carpenter (2009)</a:t>
            </a:r>
          </a:p>
          <a:p>
            <a:r>
              <a:rPr lang="en-US" sz="3700" dirty="0"/>
              <a:t>Marijuana &amp; cigarette consumption </a:t>
            </a:r>
            <a:r>
              <a:rPr lang="mr-IN" sz="3700" dirty="0"/>
              <a:t>–</a:t>
            </a:r>
            <a:r>
              <a:rPr lang="en-US" sz="3700" dirty="0"/>
              <a:t> </a:t>
            </a:r>
            <a:r>
              <a:rPr lang="en-US" sz="3700" dirty="0" err="1"/>
              <a:t>Yoruk</a:t>
            </a:r>
            <a:r>
              <a:rPr lang="en-US" sz="3700" dirty="0"/>
              <a:t> &amp; </a:t>
            </a:r>
            <a:r>
              <a:rPr lang="en-US" sz="3700" dirty="0" err="1"/>
              <a:t>Yoruk</a:t>
            </a:r>
            <a:r>
              <a:rPr lang="en-US" sz="3700" dirty="0"/>
              <a:t> (2011)</a:t>
            </a:r>
          </a:p>
          <a:p>
            <a:endParaRPr lang="en-US" dirty="0"/>
          </a:p>
        </p:txBody>
      </p:sp>
    </p:spTree>
    <p:extLst>
      <p:ext uri="{BB962C8B-B14F-4D97-AF65-F5344CB8AC3E}">
        <p14:creationId xmlns:p14="http://schemas.microsoft.com/office/powerpoint/2010/main" val="244721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a:t>
            </a:r>
          </a:p>
        </p:txBody>
      </p:sp>
      <p:pic>
        <p:nvPicPr>
          <p:cNvPr id="8" name="Picture 7" descr="regan 2.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901" y="2044700"/>
            <a:ext cx="4466647" cy="3836987"/>
          </a:xfrm>
          <a:prstGeom prst="rect">
            <a:avLst/>
          </a:prstGeom>
        </p:spPr>
      </p:pic>
      <p:sp>
        <p:nvSpPr>
          <p:cNvPr id="9" name="Content Placeholder 8"/>
          <p:cNvSpPr>
            <a:spLocks noGrp="1"/>
          </p:cNvSpPr>
          <p:nvPr>
            <p:ph sz="half" idx="1"/>
          </p:nvPr>
        </p:nvSpPr>
        <p:spPr>
          <a:xfrm>
            <a:off x="417511" y="2416178"/>
            <a:ext cx="3566160" cy="3224212"/>
          </a:xfrm>
        </p:spPr>
        <p:txBody>
          <a:bodyPr/>
          <a:lstStyle/>
          <a:p>
            <a:r>
              <a:rPr lang="en-US" dirty="0"/>
              <a:t>1983 - Regan administration</a:t>
            </a:r>
          </a:p>
          <a:p>
            <a:pPr lvl="1"/>
            <a:r>
              <a:rPr lang="en-US" dirty="0"/>
              <a:t>Incentives to raise MLDA from 18 to 21</a:t>
            </a:r>
          </a:p>
          <a:p>
            <a:r>
              <a:rPr lang="en-US" dirty="0"/>
              <a:t>MLDA changed from 18 to 21 in different states at different times</a:t>
            </a:r>
          </a:p>
          <a:p>
            <a:r>
              <a:rPr lang="en-US" dirty="0"/>
              <a:t>1988 </a:t>
            </a:r>
            <a:r>
              <a:rPr lang="mr-IN" dirty="0"/>
              <a:t>–</a:t>
            </a:r>
            <a:r>
              <a:rPr lang="en-US" dirty="0"/>
              <a:t> All states adopted a MLDA of 21</a:t>
            </a:r>
          </a:p>
          <a:p>
            <a:pPr marL="350838" lvl="1" indent="0">
              <a:buNone/>
            </a:pPr>
            <a:endParaRPr lang="en-US" dirty="0"/>
          </a:p>
        </p:txBody>
      </p:sp>
    </p:spTree>
    <p:extLst>
      <p:ext uri="{BB962C8B-B14F-4D97-AF65-F5344CB8AC3E}">
        <p14:creationId xmlns:p14="http://schemas.microsoft.com/office/powerpoint/2010/main" val="238064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Data &amp; Experiment </a:t>
            </a:r>
            <a:r>
              <a:rPr lang="en-US" dirty="0"/>
              <a:t>Overview</a:t>
            </a:r>
          </a:p>
        </p:txBody>
      </p:sp>
      <p:sp>
        <p:nvSpPr>
          <p:cNvPr id="3" name="Content Placeholder 2"/>
          <p:cNvSpPr>
            <a:spLocks noGrp="1"/>
          </p:cNvSpPr>
          <p:nvPr>
            <p:ph idx="1"/>
          </p:nvPr>
        </p:nvSpPr>
        <p:spPr>
          <a:xfrm>
            <a:off x="622300" y="1879600"/>
            <a:ext cx="7975600" cy="4318000"/>
          </a:xfrm>
        </p:spPr>
        <p:txBody>
          <a:bodyPr>
            <a:normAutofit fontScale="62500" lnSpcReduction="20000"/>
          </a:bodyPr>
          <a:lstStyle/>
          <a:p>
            <a:pPr marL="0" indent="0">
              <a:buNone/>
            </a:pPr>
            <a:r>
              <a:rPr lang="en-US" b="1" u="sng" dirty="0"/>
              <a:t>National Longitudinal Survey of Youth 1997 (NLSY 97)</a:t>
            </a:r>
          </a:p>
          <a:p>
            <a:r>
              <a:rPr lang="en-US" dirty="0"/>
              <a:t>Data gathered on 13 waves between 1997 and 2009</a:t>
            </a:r>
          </a:p>
          <a:p>
            <a:r>
              <a:rPr lang="en-US" dirty="0"/>
              <a:t>National representative sample</a:t>
            </a:r>
          </a:p>
          <a:p>
            <a:pPr lvl="1"/>
            <a:r>
              <a:rPr lang="en-US" dirty="0"/>
              <a:t>8,984 men &amp; women</a:t>
            </a:r>
          </a:p>
          <a:p>
            <a:r>
              <a:rPr lang="en-US" dirty="0"/>
              <a:t>1</a:t>
            </a:r>
            <a:r>
              <a:rPr lang="en-US" baseline="30000" dirty="0"/>
              <a:t>st</a:t>
            </a:r>
            <a:r>
              <a:rPr lang="en-US" dirty="0"/>
              <a:t> wave as of Dec. 1996: 12-16 yrs. old</a:t>
            </a:r>
          </a:p>
          <a:p>
            <a:r>
              <a:rPr lang="en-US" dirty="0"/>
              <a:t>Last wave 2009: 24-30 yrs. old</a:t>
            </a:r>
          </a:p>
          <a:p>
            <a:r>
              <a:rPr lang="en-US" dirty="0"/>
              <a:t>Includes:</a:t>
            </a:r>
          </a:p>
          <a:p>
            <a:pPr lvl="1"/>
            <a:r>
              <a:rPr lang="en-US" dirty="0"/>
              <a:t>Demographics</a:t>
            </a:r>
          </a:p>
          <a:p>
            <a:pPr lvl="1"/>
            <a:r>
              <a:rPr lang="en-US" dirty="0"/>
              <a:t>Education</a:t>
            </a:r>
          </a:p>
          <a:p>
            <a:pPr lvl="1"/>
            <a:r>
              <a:rPr lang="en-US" dirty="0"/>
              <a:t>College enrollment</a:t>
            </a:r>
          </a:p>
          <a:p>
            <a:pPr lvl="1"/>
            <a:r>
              <a:rPr lang="en-US" dirty="0"/>
              <a:t>Military service</a:t>
            </a:r>
          </a:p>
          <a:p>
            <a:r>
              <a:rPr lang="en-US" dirty="0"/>
              <a:t>Doesn’t have exact date of birth</a:t>
            </a:r>
          </a:p>
        </p:txBody>
      </p:sp>
    </p:spTree>
    <p:extLst>
      <p:ext uri="{BB962C8B-B14F-4D97-AF65-F5344CB8AC3E}">
        <p14:creationId xmlns:p14="http://schemas.microsoft.com/office/powerpoint/2010/main" val="36715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Data &amp; Experiment </a:t>
            </a:r>
            <a:r>
              <a:rPr lang="en-US" dirty="0"/>
              <a:t>Overview Cont.</a:t>
            </a:r>
          </a:p>
        </p:txBody>
      </p:sp>
      <p:sp>
        <p:nvSpPr>
          <p:cNvPr id="3" name="Content Placeholder 2"/>
          <p:cNvSpPr>
            <a:spLocks noGrp="1"/>
          </p:cNvSpPr>
          <p:nvPr>
            <p:ph idx="1"/>
          </p:nvPr>
        </p:nvSpPr>
        <p:spPr/>
        <p:txBody>
          <a:bodyPr>
            <a:normAutofit fontScale="62500" lnSpcReduction="20000"/>
          </a:bodyPr>
          <a:lstStyle/>
          <a:p>
            <a:r>
              <a:rPr lang="en-US" dirty="0"/>
              <a:t>Examples of Questions:</a:t>
            </a:r>
          </a:p>
          <a:p>
            <a:pPr lvl="1"/>
            <a:r>
              <a:rPr lang="en-US" dirty="0"/>
              <a:t>Used hard drugs? How often? Magnitude?</a:t>
            </a:r>
          </a:p>
          <a:p>
            <a:pPr lvl="1"/>
            <a:r>
              <a:rPr lang="en-US" dirty="0"/>
              <a:t>Risky behaviors?</a:t>
            </a:r>
          </a:p>
          <a:p>
            <a:pPr lvl="1"/>
            <a:r>
              <a:rPr lang="en-US" dirty="0"/>
              <a:t>Criminal activity?</a:t>
            </a:r>
          </a:p>
          <a:p>
            <a:r>
              <a:rPr lang="en-US" dirty="0"/>
              <a:t>Prior to interview</a:t>
            </a:r>
          </a:p>
          <a:p>
            <a:pPr lvl="1"/>
            <a:r>
              <a:rPr lang="en-US" dirty="0"/>
              <a:t>Used alcohol? (year prior)</a:t>
            </a:r>
          </a:p>
          <a:p>
            <a:pPr lvl="1"/>
            <a:r>
              <a:rPr lang="en-US" dirty="0"/>
              <a:t>Frequency? (last month)</a:t>
            </a:r>
          </a:p>
          <a:p>
            <a:pPr lvl="1"/>
            <a:r>
              <a:rPr lang="en-US" dirty="0"/>
              <a:t>Intensity? (past month)</a:t>
            </a:r>
          </a:p>
          <a:p>
            <a:pPr lvl="1"/>
            <a:r>
              <a:rPr lang="en-US" dirty="0"/>
              <a:t>Binge drinking (last month)</a:t>
            </a:r>
          </a:p>
          <a:p>
            <a:r>
              <a:rPr lang="en-US" dirty="0"/>
              <a:t>Computer-Assisted Personal Interview (CAPI)</a:t>
            </a:r>
          </a:p>
          <a:p>
            <a:r>
              <a:rPr lang="en-US" dirty="0"/>
              <a:t>Audio Computer-Assisted Self-Interview (ACASI)</a:t>
            </a:r>
          </a:p>
          <a:p>
            <a:r>
              <a:rPr lang="en-US" dirty="0"/>
              <a:t>Telephone interviews depending on distance</a:t>
            </a:r>
          </a:p>
        </p:txBody>
      </p:sp>
    </p:spTree>
    <p:extLst>
      <p:ext uri="{BB962C8B-B14F-4D97-AF65-F5344CB8AC3E}">
        <p14:creationId xmlns:p14="http://schemas.microsoft.com/office/powerpoint/2010/main" val="289650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a:t>
            </a:r>
          </a:p>
        </p:txBody>
      </p:sp>
      <p:pic>
        <p:nvPicPr>
          <p:cNvPr id="4" name="Content Placeholder 3" descr="Screen Shot 2020-09-26 at 11.37.59 AM.png"/>
          <p:cNvPicPr>
            <a:picLocks noGrp="1" noChangeAspect="1"/>
          </p:cNvPicPr>
          <p:nvPr>
            <p:ph idx="1"/>
          </p:nvPr>
        </p:nvPicPr>
        <p:blipFill>
          <a:blip r:embed="rId3" cstate="email">
            <a:extLst>
              <a:ext uri="{28A0092B-C50C-407E-A947-70E740481C1C}">
                <a14:useLocalDpi xmlns:a14="http://schemas.microsoft.com/office/drawing/2010/main" val="0"/>
              </a:ext>
            </a:extLst>
          </a:blip>
          <a:srcRect l="2154" r="2154"/>
          <a:stretch>
            <a:fillRect/>
          </a:stretch>
        </p:blipFill>
        <p:spPr/>
      </p:pic>
    </p:spTree>
    <p:extLst>
      <p:ext uri="{BB962C8B-B14F-4D97-AF65-F5344CB8AC3E}">
        <p14:creationId xmlns:p14="http://schemas.microsoft.com/office/powerpoint/2010/main" val="243542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Cont.</a:t>
            </a:r>
          </a:p>
        </p:txBody>
      </p:sp>
      <p:pic>
        <p:nvPicPr>
          <p:cNvPr id="6" name="Picture 5" descr="Screen Shot 2020-09-26 at 11.48.51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1800" y="1901992"/>
            <a:ext cx="7813675" cy="1386872"/>
          </a:xfrm>
          <a:prstGeom prst="rect">
            <a:avLst/>
          </a:prstGeom>
        </p:spPr>
      </p:pic>
      <p:pic>
        <p:nvPicPr>
          <p:cNvPr id="8" name="Picture 7" descr="Screen Shot 2020-09-26 at 11.51.36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1800" y="3897781"/>
            <a:ext cx="6896100" cy="2134717"/>
          </a:xfrm>
          <a:prstGeom prst="rect">
            <a:avLst/>
          </a:prstGeom>
        </p:spPr>
      </p:pic>
    </p:spTree>
    <p:extLst>
      <p:ext uri="{BB962C8B-B14F-4D97-AF65-F5344CB8AC3E}">
        <p14:creationId xmlns:p14="http://schemas.microsoft.com/office/powerpoint/2010/main" val="126312819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438</TotalTime>
  <Words>3824</Words>
  <Application>Microsoft Office PowerPoint</Application>
  <PresentationFormat>On-screen Show (4:3)</PresentationFormat>
  <Paragraphs>156</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Brush Script MT</vt:lpstr>
      <vt:lpstr>Calibri</vt:lpstr>
      <vt:lpstr>Calisto MT</vt:lpstr>
      <vt:lpstr>Times New Roman</vt:lpstr>
      <vt:lpstr>Capital</vt:lpstr>
      <vt:lpstr>The Effects of Alcohol on the Consumption of Hard Drugs: Regression Discontinuity Evidence from the National Longitudinal Study of Youth, 1997  Monica Deza (2015) </vt:lpstr>
      <vt:lpstr>Motivation</vt:lpstr>
      <vt:lpstr>Overview of Paper</vt:lpstr>
      <vt:lpstr>Literature Review</vt:lpstr>
      <vt:lpstr>Background Information</vt:lpstr>
      <vt:lpstr>Data &amp; Experiment Overview</vt:lpstr>
      <vt:lpstr>Data &amp; Experiment Overview Cont.</vt:lpstr>
      <vt:lpstr>Summary Statistics</vt:lpstr>
      <vt:lpstr>Summary Statistics Cont.</vt:lpstr>
      <vt:lpstr>Summary Statistics Cont.</vt:lpstr>
      <vt:lpstr>Alcohol and Hard Drug Consumption</vt:lpstr>
      <vt:lpstr>Specification 2 &amp; 3</vt:lpstr>
      <vt:lpstr>Empirical Strategy</vt:lpstr>
      <vt:lpstr>Results: Figure 1</vt:lpstr>
      <vt:lpstr>Results: Figure 2</vt:lpstr>
      <vt:lpstr>Results: Figure 3</vt:lpstr>
      <vt:lpstr>Table 3: Results Robustness</vt:lpstr>
      <vt:lpstr>Table 4: Results Robustness</vt:lpstr>
      <vt:lpstr>Table 6: Results Heterogeneity</vt:lpstr>
      <vt:lpstr>Caveats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Briana Madrigal</dc:creator>
  <cp:lastModifiedBy>Windows User</cp:lastModifiedBy>
  <cp:revision>270</cp:revision>
  <dcterms:created xsi:type="dcterms:W3CDTF">2020-09-25T12:26:55Z</dcterms:created>
  <dcterms:modified xsi:type="dcterms:W3CDTF">2025-07-30T01:38:35Z</dcterms:modified>
</cp:coreProperties>
</file>