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9" r:id="rId1"/>
  </p:sldMasterIdLst>
  <p:notesMasterIdLst>
    <p:notesMasterId r:id="rId13"/>
  </p:notesMasterIdLst>
  <p:sldIdLst>
    <p:sldId id="261" r:id="rId2"/>
    <p:sldId id="260" r:id="rId3"/>
    <p:sldId id="263" r:id="rId4"/>
    <p:sldId id="264" r:id="rId5"/>
    <p:sldId id="267" r:id="rId6"/>
    <p:sldId id="266" r:id="rId7"/>
    <p:sldId id="273" r:id="rId8"/>
    <p:sldId id="268" r:id="rId9"/>
    <p:sldId id="269" r:id="rId10"/>
    <p:sldId id="270" r:id="rId11"/>
    <p:sldId id="272"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2" autoAdjust="0"/>
    <p:restoredTop sz="81332" autoAdjust="0"/>
  </p:normalViewPr>
  <p:slideViewPr>
    <p:cSldViewPr snapToGrid="0" snapToObjects="1">
      <p:cViewPr varScale="1">
        <p:scale>
          <a:sx n="75" d="100"/>
          <a:sy n="75" d="100"/>
        </p:scale>
        <p:origin x="54" y="23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b21ed141e754f241" providerId="LiveId" clId="{9EFB0839-62DB-1744-8986-9BAD8D6495F2}"/>
    <pc:docChg chg="undo custSel delSld modSld">
      <pc:chgData name="" userId="b21ed141e754f241" providerId="LiveId" clId="{9EFB0839-62DB-1744-8986-9BAD8D6495F2}" dt="2020-12-07T05:54:40.481" v="3369" actId="20577"/>
      <pc:docMkLst>
        <pc:docMk/>
      </pc:docMkLst>
      <pc:sldChg chg="modNotesTx">
        <pc:chgData name="" userId="b21ed141e754f241" providerId="LiveId" clId="{9EFB0839-62DB-1744-8986-9BAD8D6495F2}" dt="2020-12-07T03:58:31.270" v="976" actId="20577"/>
        <pc:sldMkLst>
          <pc:docMk/>
          <pc:sldMk cId="724493650" sldId="260"/>
        </pc:sldMkLst>
      </pc:sldChg>
      <pc:sldChg chg="modNotesTx">
        <pc:chgData name="" userId="b21ed141e754f241" providerId="LiveId" clId="{9EFB0839-62DB-1744-8986-9BAD8D6495F2}" dt="2020-12-07T03:51:33.066" v="276" actId="20577"/>
        <pc:sldMkLst>
          <pc:docMk/>
          <pc:sldMk cId="2800346129" sldId="261"/>
        </pc:sldMkLst>
      </pc:sldChg>
      <pc:sldChg chg="modNotesTx">
        <pc:chgData name="" userId="b21ed141e754f241" providerId="LiveId" clId="{9EFB0839-62DB-1744-8986-9BAD8D6495F2}" dt="2020-12-07T04:34:48.601" v="2027" actId="20577"/>
        <pc:sldMkLst>
          <pc:docMk/>
          <pc:sldMk cId="2896570837" sldId="264"/>
        </pc:sldMkLst>
      </pc:sldChg>
      <pc:sldChg chg="modNotesTx">
        <pc:chgData name="" userId="b21ed141e754f241" providerId="LiveId" clId="{9EFB0839-62DB-1744-8986-9BAD8D6495F2}" dt="2020-12-07T05:20:20.781" v="2660" actId="20577"/>
        <pc:sldMkLst>
          <pc:docMk/>
          <pc:sldMk cId="539862977" sldId="266"/>
        </pc:sldMkLst>
      </pc:sldChg>
      <pc:sldChg chg="modNotesTx">
        <pc:chgData name="" userId="b21ed141e754f241" providerId="LiveId" clId="{9EFB0839-62DB-1744-8986-9BAD8D6495F2}" dt="2020-12-07T04:52:12.125" v="2312" actId="20577"/>
        <pc:sldMkLst>
          <pc:docMk/>
          <pc:sldMk cId="3681438485" sldId="267"/>
        </pc:sldMkLst>
      </pc:sldChg>
      <pc:sldChg chg="modSp modNotesTx">
        <pc:chgData name="" userId="b21ed141e754f241" providerId="LiveId" clId="{9EFB0839-62DB-1744-8986-9BAD8D6495F2}" dt="2020-12-07T05:35:45.285" v="2837" actId="20577"/>
        <pc:sldMkLst>
          <pc:docMk/>
          <pc:sldMk cId="1726855485" sldId="268"/>
        </pc:sldMkLst>
        <pc:spChg chg="mod">
          <ac:chgData name="" userId="b21ed141e754f241" providerId="LiveId" clId="{9EFB0839-62DB-1744-8986-9BAD8D6495F2}" dt="2020-12-07T05:35:45.285" v="2837" actId="20577"/>
          <ac:spMkLst>
            <pc:docMk/>
            <pc:sldMk cId="1726855485" sldId="268"/>
            <ac:spMk id="2" creationId="{00000000-0000-0000-0000-000000000000}"/>
          </ac:spMkLst>
        </pc:spChg>
      </pc:sldChg>
      <pc:sldChg chg="modNotesTx">
        <pc:chgData name="" userId="b21ed141e754f241" providerId="LiveId" clId="{9EFB0839-62DB-1744-8986-9BAD8D6495F2}" dt="2020-12-07T05:40:38.469" v="2897" actId="20577"/>
        <pc:sldMkLst>
          <pc:docMk/>
          <pc:sldMk cId="2670132178" sldId="269"/>
        </pc:sldMkLst>
      </pc:sldChg>
      <pc:sldChg chg="modNotesTx">
        <pc:chgData name="" userId="b21ed141e754f241" providerId="LiveId" clId="{9EFB0839-62DB-1744-8986-9BAD8D6495F2}" dt="2020-12-07T05:46:10.242" v="2939" actId="20577"/>
        <pc:sldMkLst>
          <pc:docMk/>
          <pc:sldMk cId="4226173509" sldId="270"/>
        </pc:sldMkLst>
      </pc:sldChg>
      <pc:sldChg chg="del">
        <pc:chgData name="" userId="b21ed141e754f241" providerId="LiveId" clId="{9EFB0839-62DB-1744-8986-9BAD8D6495F2}" dt="2020-12-07T04:52:35.305" v="2313" actId="2696"/>
        <pc:sldMkLst>
          <pc:docMk/>
          <pc:sldMk cId="1621672899" sldId="271"/>
        </pc:sldMkLst>
      </pc:sldChg>
      <pc:sldChg chg="modSp modNotesTx">
        <pc:chgData name="" userId="b21ed141e754f241" providerId="LiveId" clId="{9EFB0839-62DB-1744-8986-9BAD8D6495F2}" dt="2020-12-07T05:54:40.481" v="3369" actId="20577"/>
        <pc:sldMkLst>
          <pc:docMk/>
          <pc:sldMk cId="2513724454" sldId="272"/>
        </pc:sldMkLst>
        <pc:spChg chg="mod">
          <ac:chgData name="" userId="b21ed141e754f241" providerId="LiveId" clId="{9EFB0839-62DB-1744-8986-9BAD8D6495F2}" dt="2020-12-07T05:48:59.625" v="2949" actId="20577"/>
          <ac:spMkLst>
            <pc:docMk/>
            <pc:sldMk cId="2513724454" sldId="272"/>
            <ac:spMk id="2" creationId="{00000000-0000-0000-0000-000000000000}"/>
          </ac:spMkLst>
        </pc:spChg>
      </pc:sldChg>
      <pc:sldChg chg="modNotesTx">
        <pc:chgData name="" userId="b21ed141e754f241" providerId="LiveId" clId="{9EFB0839-62DB-1744-8986-9BAD8D6495F2}" dt="2020-12-07T05:26:44.115" v="2696" actId="20577"/>
        <pc:sldMkLst>
          <pc:docMk/>
          <pc:sldMk cId="2122853305" sldId="27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F1FC4C2-74D4-E746-AF64-F41C39358D3E}" type="datetimeFigureOut">
              <a:rPr lang="en-US" smtClean="0"/>
              <a:t>7/30/2025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AA28E9-E8DF-8B47-A56B-204CCF715D4A}" type="slidenum">
              <a:rPr lang="en-US" smtClean="0"/>
              <a:t>‹#›</a:t>
            </a:fld>
            <a:endParaRPr lang="en-US"/>
          </a:p>
        </p:txBody>
      </p:sp>
    </p:spTree>
    <p:extLst>
      <p:ext uri="{BB962C8B-B14F-4D97-AF65-F5344CB8AC3E}">
        <p14:creationId xmlns:p14="http://schemas.microsoft.com/office/powerpoint/2010/main" val="180999233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everyone</a:t>
            </a:r>
            <a:r>
              <a:rPr lang="en-US" baseline="0" dirty="0"/>
              <a:t>, for my final project I decided to choose the research proposal option based off of a project I’ve been working on with professor </a:t>
            </a:r>
            <a:r>
              <a:rPr lang="en-US" baseline="0" dirty="0" err="1"/>
              <a:t>Abman</a:t>
            </a:r>
            <a:r>
              <a:rPr lang="en-US" baseline="0" dirty="0"/>
              <a:t> on a topic that I feel many of you will find pretty relatable. So the title of my research is “A Synthetic Control Approach to Evaluating the Impact of Electric Utility Company Liability on Wildfire Risk.”</a:t>
            </a:r>
            <a:endParaRPr lang="en-US" dirty="0"/>
          </a:p>
        </p:txBody>
      </p:sp>
      <p:sp>
        <p:nvSpPr>
          <p:cNvPr id="4" name="Slide Number Placeholder 3"/>
          <p:cNvSpPr>
            <a:spLocks noGrp="1"/>
          </p:cNvSpPr>
          <p:nvPr>
            <p:ph type="sldNum" sz="quarter" idx="10"/>
          </p:nvPr>
        </p:nvSpPr>
        <p:spPr/>
        <p:txBody>
          <a:bodyPr/>
          <a:lstStyle/>
          <a:p>
            <a:fld id="{A5AA28E9-E8DF-8B47-A56B-204CCF715D4A}" type="slidenum">
              <a:rPr lang="en-US" smtClean="0"/>
              <a:t>1</a:t>
            </a:fld>
            <a:endParaRPr lang="en-US"/>
          </a:p>
        </p:txBody>
      </p:sp>
    </p:spTree>
    <p:extLst>
      <p:ext uri="{BB962C8B-B14F-4D97-AF65-F5344CB8AC3E}">
        <p14:creationId xmlns:p14="http://schemas.microsoft.com/office/powerpoint/2010/main" val="40665471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a:t>
            </a:r>
            <a:r>
              <a:rPr lang="en-US" baseline="0" dirty="0"/>
              <a:t> also did do some placebo tests for the same two graphs. These show the estimated effects year-by-year for California in black and all of the other donor states in blue. Once again we see that California is not really well-fit prior to 1999, and does not diverge more than most of the other states.</a:t>
            </a:r>
            <a:endParaRPr lang="en-US" dirty="0"/>
          </a:p>
        </p:txBody>
      </p:sp>
      <p:sp>
        <p:nvSpPr>
          <p:cNvPr id="4" name="Slide Number Placeholder 3"/>
          <p:cNvSpPr>
            <a:spLocks noGrp="1"/>
          </p:cNvSpPr>
          <p:nvPr>
            <p:ph type="sldNum" sz="quarter" idx="10"/>
          </p:nvPr>
        </p:nvSpPr>
        <p:spPr/>
        <p:txBody>
          <a:bodyPr/>
          <a:lstStyle/>
          <a:p>
            <a:fld id="{A5AA28E9-E8DF-8B47-A56B-204CCF715D4A}" type="slidenum">
              <a:rPr lang="en-US" smtClean="0"/>
              <a:t>10</a:t>
            </a:fld>
            <a:endParaRPr lang="en-US"/>
          </a:p>
        </p:txBody>
      </p:sp>
    </p:spTree>
    <p:extLst>
      <p:ext uri="{BB962C8B-B14F-4D97-AF65-F5344CB8AC3E}">
        <p14:creationId xmlns:p14="http://schemas.microsoft.com/office/powerpoint/2010/main" val="18744062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even though I got insignificant results with and without controls in the graphs, placebo tests, and MSPE values, it opens the door to future research opportunities especially since wildfires are an inevitable reality. And more policies need to be made to hold those who cause </a:t>
            </a:r>
            <a:r>
              <a:rPr lang="en-US"/>
              <a:t>them accountable </a:t>
            </a:r>
            <a:r>
              <a:rPr lang="en-US" dirty="0"/>
              <a:t>to preserve the environment and decrease the cost it imposes on society.</a:t>
            </a:r>
          </a:p>
        </p:txBody>
      </p:sp>
      <p:sp>
        <p:nvSpPr>
          <p:cNvPr id="4" name="Slide Number Placeholder 3"/>
          <p:cNvSpPr>
            <a:spLocks noGrp="1"/>
          </p:cNvSpPr>
          <p:nvPr>
            <p:ph type="sldNum" sz="quarter" idx="5"/>
          </p:nvPr>
        </p:nvSpPr>
        <p:spPr/>
        <p:txBody>
          <a:bodyPr/>
          <a:lstStyle/>
          <a:p>
            <a:fld id="{A5AA28E9-E8DF-8B47-A56B-204CCF715D4A}" type="slidenum">
              <a:rPr lang="en-US" smtClean="0"/>
              <a:t>11</a:t>
            </a:fld>
            <a:endParaRPr lang="en-US"/>
          </a:p>
        </p:txBody>
      </p:sp>
    </p:spTree>
    <p:extLst>
      <p:ext uri="{BB962C8B-B14F-4D97-AF65-F5344CB8AC3E}">
        <p14:creationId xmlns:p14="http://schemas.microsoft.com/office/powerpoint/2010/main" val="530896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my research question is if</a:t>
            </a:r>
            <a:r>
              <a:rPr lang="en-US" baseline="0" dirty="0"/>
              <a:t> a 1999 California Supreme Court ruling on electric utility company liability played a role in fire management in California? And in a little bit I`m going to be talking about why I chose this court ruling in the background slide. And he reason why this is such a serious policy issue is because each year wildfire occurrences are not getting better, but worse. Each year especially during the summer months in California they are becoming more common and dangerous mainly because of global warming. And the reason why this is so bad is because not only do wildfires cause direct damage such as property damage and can be costly to put out they also can cause indirect damage as well such as lost tax revenue, and smoke and carbon emissions can negatively effect health.</a:t>
            </a:r>
            <a:endParaRPr lang="en-US" dirty="0"/>
          </a:p>
        </p:txBody>
      </p:sp>
      <p:sp>
        <p:nvSpPr>
          <p:cNvPr id="4" name="Slide Number Placeholder 3"/>
          <p:cNvSpPr>
            <a:spLocks noGrp="1"/>
          </p:cNvSpPr>
          <p:nvPr>
            <p:ph type="sldNum" sz="quarter" idx="10"/>
          </p:nvPr>
        </p:nvSpPr>
        <p:spPr/>
        <p:txBody>
          <a:bodyPr/>
          <a:lstStyle/>
          <a:p>
            <a:fld id="{A5AA28E9-E8DF-8B47-A56B-204CCF715D4A}" type="slidenum">
              <a:rPr lang="en-US" smtClean="0"/>
              <a:t>2</a:t>
            </a:fld>
            <a:endParaRPr lang="en-US"/>
          </a:p>
        </p:txBody>
      </p:sp>
    </p:spTree>
    <p:extLst>
      <p:ext uri="{BB962C8B-B14F-4D97-AF65-F5344CB8AC3E}">
        <p14:creationId xmlns:p14="http://schemas.microsoft.com/office/powerpoint/2010/main" val="522500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a:t>
            </a:r>
            <a:r>
              <a:rPr lang="en-US" baseline="0" dirty="0"/>
              <a:t> show you the severity of the wildfire problem here are two recent pictures of a wildfire that I was able to capture after leaving Alpine </a:t>
            </a:r>
            <a:r>
              <a:rPr lang="en-US" baseline="0"/>
              <a:t>in Septeme. </a:t>
            </a:r>
            <a:r>
              <a:rPr lang="en-US" baseline="0" dirty="0"/>
              <a:t>On the left is what the sun looked like that day and the photo on the right shows all of the smoke coming from the fire. Which is really bad.</a:t>
            </a:r>
            <a:endParaRPr lang="en-US" dirty="0"/>
          </a:p>
        </p:txBody>
      </p:sp>
      <p:sp>
        <p:nvSpPr>
          <p:cNvPr id="4" name="Slide Number Placeholder 3"/>
          <p:cNvSpPr>
            <a:spLocks noGrp="1"/>
          </p:cNvSpPr>
          <p:nvPr>
            <p:ph type="sldNum" sz="quarter" idx="10"/>
          </p:nvPr>
        </p:nvSpPr>
        <p:spPr/>
        <p:txBody>
          <a:bodyPr/>
          <a:lstStyle/>
          <a:p>
            <a:fld id="{A5AA28E9-E8DF-8B47-A56B-204CCF715D4A}" type="slidenum">
              <a:rPr lang="en-US" smtClean="0"/>
              <a:t>3</a:t>
            </a:fld>
            <a:endParaRPr lang="en-US"/>
          </a:p>
        </p:txBody>
      </p:sp>
    </p:spTree>
    <p:extLst>
      <p:ext uri="{BB962C8B-B14F-4D97-AF65-F5344CB8AC3E}">
        <p14:creationId xmlns:p14="http://schemas.microsoft.com/office/powerpoint/2010/main" val="241138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some important background</a:t>
            </a:r>
            <a:r>
              <a:rPr lang="en-US" baseline="0" dirty="0"/>
              <a:t> information for this research. I chose the 1999 California Supreme Court ruling because it was the first time a privately owned utility company was liable for fire damages from its </a:t>
            </a:r>
            <a:r>
              <a:rPr lang="en-US" baseline="0" dirty="0" err="1"/>
              <a:t>powerlines</a:t>
            </a:r>
            <a:r>
              <a:rPr lang="en-US" baseline="0" dirty="0"/>
              <a:t>. And this just shows whether utility companies are public or private they are not free from accountability. This along with the practice of inverse condemnation sets the stage for a synthetic control analysis. So what`s inverse condemnation? Inverse condemnation means property owners are entitled to compensation if their property is damaged by a public use. This practice is not unique to California but the way its applied is. This practice typically applies to government agencies. But in our Golden State the argument it can be used against utility companies because they provide a public service. And this is why they`re liable for any wildfire damage caused by their equipment, whether they were negligent or not. Now even though only 5% of wildfires caused by </a:t>
            </a:r>
            <a:r>
              <a:rPr lang="en-US" baseline="0" dirty="0" err="1"/>
              <a:t>powerlines</a:t>
            </a:r>
            <a:r>
              <a:rPr lang="en-US" baseline="0" dirty="0"/>
              <a:t> in California, they are the most dangerous and massive. The reason why is because when the wind picks up, it can lower power lines or conductors which pushes animals or vegetation into them, sparking wildfires. And strong winds spread the fires, causing more damage.</a:t>
            </a:r>
            <a:endParaRPr lang="en-US" dirty="0"/>
          </a:p>
        </p:txBody>
      </p:sp>
      <p:sp>
        <p:nvSpPr>
          <p:cNvPr id="4" name="Slide Number Placeholder 3"/>
          <p:cNvSpPr>
            <a:spLocks noGrp="1"/>
          </p:cNvSpPr>
          <p:nvPr>
            <p:ph type="sldNum" sz="quarter" idx="10"/>
          </p:nvPr>
        </p:nvSpPr>
        <p:spPr/>
        <p:txBody>
          <a:bodyPr/>
          <a:lstStyle/>
          <a:p>
            <a:fld id="{A5AA28E9-E8DF-8B47-A56B-204CCF715D4A}" type="slidenum">
              <a:rPr lang="en-US" smtClean="0"/>
              <a:t>4</a:t>
            </a:fld>
            <a:endParaRPr lang="en-US"/>
          </a:p>
        </p:txBody>
      </p:sp>
    </p:spTree>
    <p:extLst>
      <p:ext uri="{BB962C8B-B14F-4D97-AF65-F5344CB8AC3E}">
        <p14:creationId xmlns:p14="http://schemas.microsoft.com/office/powerpoint/2010/main" val="1404654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not going to spend too much time on the literature. The only thing I wanted to say is that </a:t>
            </a:r>
            <a:r>
              <a:rPr lang="en-US" baseline="0" dirty="0"/>
              <a:t>this paper contributes to the literature since liability and precaution is a big topic in law and economics. And Even though there is a lot written about the growing increase in wildfire risk, there`s not too much about wildfire suppression.</a:t>
            </a:r>
            <a:endParaRPr lang="en-US" dirty="0"/>
          </a:p>
        </p:txBody>
      </p:sp>
      <p:sp>
        <p:nvSpPr>
          <p:cNvPr id="4" name="Slide Number Placeholder 3"/>
          <p:cNvSpPr>
            <a:spLocks noGrp="1"/>
          </p:cNvSpPr>
          <p:nvPr>
            <p:ph type="sldNum" sz="quarter" idx="10"/>
          </p:nvPr>
        </p:nvSpPr>
        <p:spPr/>
        <p:txBody>
          <a:bodyPr/>
          <a:lstStyle/>
          <a:p>
            <a:fld id="{A5AA28E9-E8DF-8B47-A56B-204CCF715D4A}" type="slidenum">
              <a:rPr lang="en-US" smtClean="0"/>
              <a:t>5</a:t>
            </a:fld>
            <a:endParaRPr lang="en-US"/>
          </a:p>
        </p:txBody>
      </p:sp>
    </p:spTree>
    <p:extLst>
      <p:ext uri="{BB962C8B-B14F-4D97-AF65-F5344CB8AC3E}">
        <p14:creationId xmlns:p14="http://schemas.microsoft.com/office/powerpoint/2010/main" val="42480749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The main dataset I used is the National Interagency of Fire Occurrence dataset from the United States of Agriculture (USDA) Forest Service website, which has a lot of really good public datasets covering a bunch of environmental topics such as, forest management, vegetation, and so on. I also control for changes in state-level GDP, and heat wave days. The data on the number of heat wave days in May through September is from the CDC Wonder and the Annual GDP data is from the Bureau of Economic Analysis. I collapsed all of these datasets to the state-year level except for the main dataset I collapsed it by state-year level for number of fires, area burned, and fires caused </a:t>
            </a:r>
            <a:r>
              <a:rPr lang="en-US" sz="1200" kern="1200" baseline="0" dirty="0">
                <a:solidFill>
                  <a:schemeClr val="tx1"/>
                </a:solidFill>
                <a:latin typeface="+mn-lt"/>
                <a:ea typeface="+mn-ea"/>
                <a:cs typeface="+mn-cs"/>
              </a:rPr>
              <a:t>by </a:t>
            </a:r>
            <a:r>
              <a:rPr lang="en-US" sz="1200" kern="1200" baseline="0" dirty="0" err="1">
                <a:solidFill>
                  <a:schemeClr val="tx1"/>
                </a:solidFill>
                <a:latin typeface="+mn-lt"/>
                <a:ea typeface="+mn-ea"/>
                <a:cs typeface="+mn-cs"/>
              </a:rPr>
              <a:t>powerlines</a:t>
            </a:r>
            <a:r>
              <a:rPr lang="en-US" sz="1200" kern="1200" dirty="0">
                <a:solidFill>
                  <a:schemeClr val="tx1"/>
                </a:solidFill>
                <a:latin typeface="+mn-lt"/>
                <a:ea typeface="+mn-ea"/>
                <a:cs typeface="+mn-cs"/>
              </a:rPr>
              <a:t> and then merged all of them together. All of the data is from 1999 through 2009 and includes 882 observations.</a:t>
            </a:r>
            <a:endParaRPr lang="en-US" dirty="0"/>
          </a:p>
        </p:txBody>
      </p:sp>
      <p:sp>
        <p:nvSpPr>
          <p:cNvPr id="4" name="Slide Number Placeholder 3"/>
          <p:cNvSpPr>
            <a:spLocks noGrp="1"/>
          </p:cNvSpPr>
          <p:nvPr>
            <p:ph type="sldNum" sz="quarter" idx="10"/>
          </p:nvPr>
        </p:nvSpPr>
        <p:spPr/>
        <p:txBody>
          <a:bodyPr/>
          <a:lstStyle/>
          <a:p>
            <a:fld id="{A5AA28E9-E8DF-8B47-A56B-204CCF715D4A}" type="slidenum">
              <a:rPr lang="en-US" smtClean="0"/>
              <a:t>6</a:t>
            </a:fld>
            <a:endParaRPr lang="en-US"/>
          </a:p>
        </p:txBody>
      </p:sp>
    </p:spTree>
    <p:extLst>
      <p:ext uri="{BB962C8B-B14F-4D97-AF65-F5344CB8AC3E}">
        <p14:creationId xmlns:p14="http://schemas.microsoft.com/office/powerpoint/2010/main" val="9888960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remember</a:t>
            </a:r>
            <a:r>
              <a:rPr lang="en-US" baseline="0" dirty="0"/>
              <a:t> from our Econ 641 class </a:t>
            </a:r>
            <a:r>
              <a:rPr lang="en-US" dirty="0"/>
              <a:t>A synthetic control analysis approach is a good</a:t>
            </a:r>
            <a:r>
              <a:rPr lang="en-US" baseline="0" dirty="0"/>
              <a:t> choice in this setting since we have a panel dataset and 1 treated unit which in this case is California and match it on the weighed average of different control observations which in this case is the other U.S. states to create a synthetic California. This synthetic control group represents our donor pool. The other states did not have the 1999 California court case or as harsh measures against electric utility wildfire liability as in California. And we’re going to try to do all of this to try get an apples to apples comparison.</a:t>
            </a:r>
            <a:endParaRPr lang="en-US" dirty="0"/>
          </a:p>
        </p:txBody>
      </p:sp>
      <p:sp>
        <p:nvSpPr>
          <p:cNvPr id="4" name="Slide Number Placeholder 3"/>
          <p:cNvSpPr>
            <a:spLocks noGrp="1"/>
          </p:cNvSpPr>
          <p:nvPr>
            <p:ph type="sldNum" sz="quarter" idx="10"/>
          </p:nvPr>
        </p:nvSpPr>
        <p:spPr/>
        <p:txBody>
          <a:bodyPr/>
          <a:lstStyle/>
          <a:p>
            <a:fld id="{A5AA28E9-E8DF-8B47-A56B-204CCF715D4A}" type="slidenum">
              <a:rPr lang="en-US" smtClean="0"/>
              <a:t>7</a:t>
            </a:fld>
            <a:endParaRPr lang="en-US"/>
          </a:p>
        </p:txBody>
      </p:sp>
    </p:spTree>
    <p:extLst>
      <p:ext uri="{BB962C8B-B14F-4D97-AF65-F5344CB8AC3E}">
        <p14:creationId xmlns:p14="http://schemas.microsoft.com/office/powerpoint/2010/main" val="2459648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a:t>
            </a:r>
            <a:r>
              <a:rPr lang="en-US" baseline="0" dirty="0"/>
              <a:t>`s my basic model. I’m going to be using two models with the only difference being the dependent variables. The first one uses fire frequency as the dependent variable, while the other one uses acres burned. </a:t>
            </a:r>
            <a:r>
              <a:rPr lang="en-US" baseline="0" dirty="0" err="1"/>
              <a:t>Dit</a:t>
            </a:r>
            <a:r>
              <a:rPr lang="en-US" baseline="0" dirty="0"/>
              <a:t> represents the treatment indicator which is equal to 1 if  state </a:t>
            </a:r>
            <a:r>
              <a:rPr lang="en-US" baseline="0" dirty="0" err="1"/>
              <a:t>i</a:t>
            </a:r>
            <a:r>
              <a:rPr lang="en-US" baseline="0" dirty="0"/>
              <a:t> receives the treatment prior to time t and 0 if </a:t>
            </a:r>
            <a:r>
              <a:rPr lang="en-US" baseline="0" dirty="0" err="1"/>
              <a:t>otherwide</a:t>
            </a:r>
            <a:r>
              <a:rPr lang="en-US" baseline="0" dirty="0"/>
              <a:t>. Delta it is the </a:t>
            </a:r>
            <a:r>
              <a:rPr lang="en-US" baseline="0" dirty="0" err="1"/>
              <a:t>heterogenous</a:t>
            </a:r>
            <a:r>
              <a:rPr lang="en-US" baseline="0" dirty="0"/>
              <a:t> treatment effect on state at time t and epsilon is the unobservable component.</a:t>
            </a:r>
            <a:endParaRPr lang="en-US" dirty="0"/>
          </a:p>
        </p:txBody>
      </p:sp>
      <p:sp>
        <p:nvSpPr>
          <p:cNvPr id="4" name="Slide Number Placeholder 3"/>
          <p:cNvSpPr>
            <a:spLocks noGrp="1"/>
          </p:cNvSpPr>
          <p:nvPr>
            <p:ph type="sldNum" sz="quarter" idx="10"/>
          </p:nvPr>
        </p:nvSpPr>
        <p:spPr/>
        <p:txBody>
          <a:bodyPr/>
          <a:lstStyle/>
          <a:p>
            <a:fld id="{A5AA28E9-E8DF-8B47-A56B-204CCF715D4A}" type="slidenum">
              <a:rPr lang="en-US" smtClean="0"/>
              <a:t>8</a:t>
            </a:fld>
            <a:endParaRPr lang="en-US"/>
          </a:p>
        </p:txBody>
      </p:sp>
    </p:spTree>
    <p:extLst>
      <p:ext uri="{BB962C8B-B14F-4D97-AF65-F5344CB8AC3E}">
        <p14:creationId xmlns:p14="http://schemas.microsoft.com/office/powerpoint/2010/main" val="30142942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Unfortunately,</a:t>
            </a:r>
            <a:r>
              <a:rPr lang="en-US" baseline="0" dirty="0"/>
              <a:t> I don’t have time to show all of my graphs because there`s are a lot of them. So here are my main graphs with controls, which are pretty much the same as the ones without controls. The top one shows how many acres the fire burned over time along with the weighted average from the synthetic control group, while the bottom graph is the exact same except fire frequency is used as a dependent variable instead. As we can see the court case really didn’t have an effect since the lines in the pre-treatment aren`t really close together and there is not a clear divergence in the post-treatment period.</a:t>
            </a:r>
            <a:endParaRPr lang="en-US" dirty="0"/>
          </a:p>
        </p:txBody>
      </p:sp>
      <p:sp>
        <p:nvSpPr>
          <p:cNvPr id="4" name="Slide Number Placeholder 3"/>
          <p:cNvSpPr>
            <a:spLocks noGrp="1"/>
          </p:cNvSpPr>
          <p:nvPr>
            <p:ph type="sldNum" sz="quarter" idx="10"/>
          </p:nvPr>
        </p:nvSpPr>
        <p:spPr/>
        <p:txBody>
          <a:bodyPr/>
          <a:lstStyle/>
          <a:p>
            <a:fld id="{A5AA28E9-E8DF-8B47-A56B-204CCF715D4A}" type="slidenum">
              <a:rPr lang="en-US" smtClean="0"/>
              <a:t>9</a:t>
            </a:fld>
            <a:endParaRPr lang="en-US"/>
          </a:p>
        </p:txBody>
      </p:sp>
    </p:spTree>
    <p:extLst>
      <p:ext uri="{BB962C8B-B14F-4D97-AF65-F5344CB8AC3E}">
        <p14:creationId xmlns:p14="http://schemas.microsoft.com/office/powerpoint/2010/main" val="8518741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D85AC8A2-C63C-49A4-89E9-2E4420D2ECA8}" type="datetimeFigureOut">
              <a:rPr lang="en-US" smtClean="0"/>
              <a:t>7/30/2025</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F36DD0FD-55B0-48C4-8AF2-8A69533EDFC3}" type="slidenum">
              <a:rPr lang="en-US" smtClean="0"/>
              <a:pPr/>
              <a:t>‹#›</a:t>
            </a:fld>
            <a:endParaRPr lang="en-US" dirty="0"/>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5AC8A2-C63C-49A4-89E9-2E4420D2ECA8}" type="datetimeFigureOut">
              <a:rPr lang="en-US" smtClean="0"/>
              <a:t>7/30/2025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C7E049-B585-4EE6-96C0-EEB30EAA14FD}" type="slidenum">
              <a:rPr lang="en-US" smtClean="0"/>
              <a:t>‹#›</a:t>
            </a:fld>
            <a:endParaRPr lang="en-US"/>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5AC8A2-C63C-49A4-89E9-2E4420D2ECA8}" type="datetimeFigureOut">
              <a:rPr lang="en-US" smtClean="0"/>
              <a:t>7/30/2025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C7E049-B585-4EE6-96C0-EEB30EAA14FD}" type="slidenum">
              <a:rPr lang="en-US" smtClean="0"/>
              <a:t>‹#›</a:t>
            </a:fld>
            <a:endParaRPr lang="en-US"/>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5AC8A2-C63C-49A4-89E9-2E4420D2ECA8}" type="datetimeFigureOut">
              <a:rPr lang="en-US" smtClean="0"/>
              <a:t>7/30/2025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C7E049-B585-4EE6-96C0-EEB30EAA14FD}" type="slidenum">
              <a:rPr lang="en-US" smtClean="0"/>
              <a:t>‹#›</a:t>
            </a:fld>
            <a:endParaRPr lang="en-US"/>
          </a:p>
        </p:txBody>
      </p:sp>
      <p:sp>
        <p:nvSpPr>
          <p:cNvPr id="11" name="Title 10"/>
          <p:cNvSpPr>
            <a:spLocks noGrp="1"/>
          </p:cNvSpPr>
          <p:nvPr>
            <p:ph type="title"/>
          </p:nvPr>
        </p:nvSpPr>
        <p:spPr/>
        <p:txBody>
          <a:bodyPr/>
          <a:lstStyle/>
          <a:p>
            <a:r>
              <a:rPr lang="en-US"/>
              <a:t>Click to edit Master title style</a:t>
            </a:r>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5AC8A2-C63C-49A4-89E9-2E4420D2ECA8}" type="datetimeFigureOut">
              <a:rPr lang="en-US" smtClean="0"/>
              <a:t>7/30/2025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C7E049-B585-4EE6-96C0-EEB30EAA14F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85AC8A2-C63C-49A4-89E9-2E4420D2ECA8}" type="datetimeFigureOut">
              <a:rPr lang="en-US" smtClean="0"/>
              <a:t>7/30/2025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C7E049-B585-4EE6-96C0-EEB30EAA14FD}" type="slidenum">
              <a:rPr lang="en-US" smtClean="0"/>
              <a:t>‹#›</a:t>
            </a:fld>
            <a:endParaRPr lang="en-US"/>
          </a:p>
        </p:txBody>
      </p:sp>
      <p:sp>
        <p:nvSpPr>
          <p:cNvPr id="12" name="Title 1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9"/>
          <p:cNvSpPr>
            <a:spLocks noGrp="1"/>
          </p:cNvSpPr>
          <p:nvPr>
            <p:ph sz="quarter" idx="14"/>
          </p:nvPr>
        </p:nvSpPr>
        <p:spPr>
          <a:xfrm>
            <a:off x="4645151" y="2240280"/>
            <a:ext cx="3803904"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5AC8A2-C63C-49A4-89E9-2E4420D2ECA8}" type="datetimeFigureOut">
              <a:rPr lang="en-US" smtClean="0"/>
              <a:t>7/30/2025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C7E049-B585-4EE6-96C0-EEB30EAA14FD}" type="slidenum">
              <a:rPr lang="en-US" smtClean="0"/>
              <a:t>‹#›</a:t>
            </a:fld>
            <a:endParaRPr lang="en-US"/>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5AC8A2-C63C-49A4-89E9-2E4420D2ECA8}" type="datetimeFigureOut">
              <a:rPr lang="en-US" smtClean="0"/>
              <a:t>7/30/2025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C7E049-B585-4EE6-96C0-EEB30EAA14FD}" type="slidenum">
              <a:rPr lang="en-US" smtClean="0"/>
              <a:t>‹#›</a:t>
            </a:fld>
            <a:endParaRPr lang="en-US"/>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5AC8A2-C63C-49A4-89E9-2E4420D2ECA8}" type="datetimeFigureOut">
              <a:rPr lang="en-US" smtClean="0"/>
              <a:t>7/30/2025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C7E049-B585-4EE6-96C0-EEB30EAA14F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en-US"/>
              <a:t>Click to edit Master title style</a:t>
            </a:r>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5AC8A2-C63C-49A4-89E9-2E4420D2ECA8}" type="datetimeFigureOut">
              <a:rPr lang="en-US" smtClean="0"/>
              <a:t>7/30/2025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9A5F39-4CE7-434C-A5CB-50A36345160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en-US"/>
              <a:t>Click to edit Master title style</a:t>
            </a:r>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5AC8A2-C63C-49A4-89E9-2E4420D2ECA8}" type="datetimeFigureOut">
              <a:rPr lang="en-US" smtClean="0"/>
              <a:t>7/30/2025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C7E049-B585-4EE6-96C0-EEB30EAA14F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D85AC8A2-C63C-49A4-89E9-2E4420D2ECA8}" type="datetimeFigureOut">
              <a:rPr lang="en-US" smtClean="0"/>
              <a:t>7/30/2025</a:t>
            </a:fld>
            <a:endParaRPr lang="en-US"/>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74C7E049-B585-4EE6-96C0-EEB30EAA14FD}"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880" r:id="rId1"/>
    <p:sldLayoutId id="2147483881" r:id="rId2"/>
    <p:sldLayoutId id="2147483882" r:id="rId3"/>
    <p:sldLayoutId id="2147483883" r:id="rId4"/>
    <p:sldLayoutId id="2147483884" r:id="rId5"/>
    <p:sldLayoutId id="2147483885" r:id="rId6"/>
    <p:sldLayoutId id="2147483886" r:id="rId7"/>
    <p:sldLayoutId id="2147483887" r:id="rId8"/>
    <p:sldLayoutId id="2147483888" r:id="rId9"/>
    <p:sldLayoutId id="2147483889" r:id="rId10"/>
    <p:sldLayoutId id="2147483890" r:id="rId11"/>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183341" y="799539"/>
            <a:ext cx="6777318" cy="1731982"/>
          </a:xfrm>
        </p:spPr>
        <p:txBody>
          <a:bodyPr/>
          <a:lstStyle/>
          <a:p>
            <a:r>
              <a:rPr lang="en-US" sz="3200" dirty="0"/>
              <a:t>A Synthetic Control Approach </a:t>
            </a:r>
            <a:r>
              <a:rPr lang="en-US" sz="3200"/>
              <a:t>to Evaluating </a:t>
            </a:r>
            <a:r>
              <a:rPr lang="en-US" sz="3200" dirty="0"/>
              <a:t>the Impact of Electric Utility Company Liability on Wildfire Risk</a:t>
            </a:r>
          </a:p>
        </p:txBody>
      </p:sp>
      <p:pic>
        <p:nvPicPr>
          <p:cNvPr id="4" name="Picture 3" descr="Wildfire.jp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984322" y="2602201"/>
            <a:ext cx="5258449" cy="28384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80034612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Placebo Test</a:t>
            </a:r>
          </a:p>
        </p:txBody>
      </p:sp>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966901" y="2260994"/>
            <a:ext cx="7168851" cy="4343269"/>
          </a:xfrm>
          <a:prstGeom prst="rect">
            <a:avLst/>
          </a:prstGeom>
        </p:spPr>
      </p:pic>
    </p:spTree>
    <p:extLst>
      <p:ext uri="{BB962C8B-B14F-4D97-AF65-F5344CB8AC3E}">
        <p14:creationId xmlns:p14="http://schemas.microsoft.com/office/powerpoint/2010/main" val="4226173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Clr>
                <a:schemeClr val="accent1">
                  <a:lumMod val="60000"/>
                  <a:lumOff val="40000"/>
                </a:schemeClr>
              </a:buClr>
            </a:pPr>
            <a:r>
              <a:rPr lang="en-US" dirty="0"/>
              <a:t>Insignificant results with and without controls in the graphs, placebo tests and MSPE values</a:t>
            </a:r>
          </a:p>
          <a:p>
            <a:pPr>
              <a:buClr>
                <a:schemeClr val="accent1">
                  <a:lumMod val="60000"/>
                  <a:lumOff val="40000"/>
                </a:schemeClr>
              </a:buClr>
            </a:pPr>
            <a:r>
              <a:rPr lang="en-US" dirty="0"/>
              <a:t>Opens the door to future research opportunities</a:t>
            </a:r>
          </a:p>
          <a:p>
            <a:pPr>
              <a:buClr>
                <a:schemeClr val="accent1">
                  <a:lumMod val="60000"/>
                  <a:lumOff val="40000"/>
                </a:schemeClr>
              </a:buClr>
            </a:pPr>
            <a:r>
              <a:rPr lang="en-US" dirty="0"/>
              <a:t>Wildfires are an inevitable reality!</a:t>
            </a:r>
          </a:p>
          <a:p>
            <a:pPr>
              <a:buClr>
                <a:schemeClr val="accent1">
                  <a:lumMod val="60000"/>
                  <a:lumOff val="40000"/>
                </a:schemeClr>
              </a:buClr>
            </a:pPr>
            <a:r>
              <a:rPr lang="en-US" dirty="0"/>
              <a:t>Policy wise more stringent measures need to be taken to hold those who cause them accountable to preserve the environment and decrease the cost it imposes on society. </a:t>
            </a:r>
          </a:p>
        </p:txBody>
      </p:sp>
      <p:sp>
        <p:nvSpPr>
          <p:cNvPr id="3" name="Title 2"/>
          <p:cNvSpPr>
            <a:spLocks noGrp="1"/>
          </p:cNvSpPr>
          <p:nvPr>
            <p:ph type="title"/>
          </p:nvPr>
        </p:nvSpPr>
        <p:spPr/>
        <p:txBody>
          <a:bodyPr/>
          <a:lstStyle/>
          <a:p>
            <a:r>
              <a:rPr lang="en-US" sz="4000" dirty="0">
                <a:ln w="3175">
                  <a:solidFill>
                    <a:schemeClr val="tx1">
                      <a:alpha val="65000"/>
                    </a:schemeClr>
                  </a:solidFill>
                </a:ln>
                <a:solidFill>
                  <a:schemeClr val="tx1"/>
                </a:solidFill>
                <a:effectLst>
                  <a:outerShdw blurRad="25400" dist="12700" dir="14220000" rotWithShape="0">
                    <a:prstClr val="black">
                      <a:alpha val="50000"/>
                    </a:prstClr>
                  </a:outerShdw>
                </a:effectLst>
              </a:rPr>
              <a:t>Discussion &amp; Policy Implications</a:t>
            </a:r>
          </a:p>
        </p:txBody>
      </p:sp>
    </p:spTree>
    <p:extLst>
      <p:ext uri="{BB962C8B-B14F-4D97-AF65-F5344CB8AC3E}">
        <p14:creationId xmlns:p14="http://schemas.microsoft.com/office/powerpoint/2010/main" val="2513724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Clr>
                <a:schemeClr val="accent1">
                  <a:lumMod val="60000"/>
                  <a:lumOff val="40000"/>
                </a:schemeClr>
              </a:buClr>
            </a:pPr>
            <a:r>
              <a:rPr lang="en-US" u="sng" dirty="0"/>
              <a:t>Research Question: </a:t>
            </a:r>
            <a:r>
              <a:rPr lang="en-US" dirty="0"/>
              <a:t>Did a 1999 California Supreme Court Ruling on electric utility company liability played a role in fire management in California?</a:t>
            </a:r>
          </a:p>
          <a:p>
            <a:pPr>
              <a:buClr>
                <a:schemeClr val="accent1">
                  <a:lumMod val="60000"/>
                  <a:lumOff val="40000"/>
                </a:schemeClr>
              </a:buClr>
            </a:pPr>
            <a:r>
              <a:rPr lang="en-US" u="sng" dirty="0"/>
              <a:t>Importance</a:t>
            </a:r>
            <a:r>
              <a:rPr lang="en-US" dirty="0"/>
              <a:t>: Wildfires are becoming worse and more frequent every year as a result of global warming especially during the summer months in California.</a:t>
            </a:r>
          </a:p>
          <a:p>
            <a:pPr lvl="1">
              <a:buClr>
                <a:schemeClr val="tx1">
                  <a:lumMod val="85000"/>
                </a:schemeClr>
              </a:buClr>
            </a:pPr>
            <a:r>
              <a:rPr lang="en-US" dirty="0"/>
              <a:t>Direct damage: Property damage &amp; fire suppression costs</a:t>
            </a:r>
          </a:p>
          <a:p>
            <a:pPr lvl="1">
              <a:buClr>
                <a:schemeClr val="tx1">
                  <a:lumMod val="85000"/>
                </a:schemeClr>
              </a:buClr>
            </a:pPr>
            <a:r>
              <a:rPr lang="en-US" dirty="0"/>
              <a:t>Indirect damage: Lost tax revenue, negative health effects from smoke &amp; carbon emissions</a:t>
            </a:r>
          </a:p>
        </p:txBody>
      </p:sp>
      <p:sp>
        <p:nvSpPr>
          <p:cNvPr id="3" name="Title 2"/>
          <p:cNvSpPr>
            <a:spLocks noGrp="1"/>
          </p:cNvSpPr>
          <p:nvPr>
            <p:ph type="title"/>
          </p:nvPr>
        </p:nvSpPr>
        <p:spPr/>
        <p:txBody>
          <a:bodyPr/>
          <a:lstStyle/>
          <a:p>
            <a:r>
              <a:rPr lang="en-US" sz="4000" dirty="0">
                <a:ln w="3175">
                  <a:solidFill>
                    <a:schemeClr val="tx1">
                      <a:alpha val="65000"/>
                    </a:schemeClr>
                  </a:solidFill>
                </a:ln>
                <a:solidFill>
                  <a:schemeClr val="tx1"/>
                </a:solidFill>
                <a:effectLst>
                  <a:outerShdw blurRad="25400" dist="12700" dir="14220000" rotWithShape="0">
                    <a:prstClr val="black">
                      <a:alpha val="50000"/>
                    </a:prstClr>
                  </a:outerShdw>
                </a:effectLst>
              </a:rPr>
              <a:t>Motivation</a:t>
            </a:r>
          </a:p>
        </p:txBody>
      </p:sp>
    </p:spTree>
    <p:extLst>
      <p:ext uri="{BB962C8B-B14F-4D97-AF65-F5344CB8AC3E}">
        <p14:creationId xmlns:p14="http://schemas.microsoft.com/office/powerpoint/2010/main" val="72449365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n w="3175">
                  <a:solidFill>
                    <a:schemeClr val="tx1">
                      <a:alpha val="65000"/>
                    </a:schemeClr>
                  </a:solidFill>
                </a:ln>
                <a:solidFill>
                  <a:schemeClr val="tx1"/>
                </a:solidFill>
                <a:effectLst>
                  <a:outerShdw blurRad="25400" dist="12700" dir="14220000" rotWithShape="0">
                    <a:prstClr val="black">
                      <a:alpha val="50000"/>
                    </a:prstClr>
                  </a:outerShdw>
                </a:effectLst>
              </a:rPr>
              <a:t>Recent Wildfire Images</a:t>
            </a:r>
          </a:p>
        </p:txBody>
      </p:sp>
      <p:pic>
        <p:nvPicPr>
          <p:cNvPr id="5" name="Content Placeholder 4" descr="20201204_160821.jpg"/>
          <p:cNvPicPr>
            <a:picLocks noGrp="1" noChangeAspect="1"/>
          </p:cNvPicPr>
          <p:nvPr>
            <p:ph sz="quarter" idx="13"/>
          </p:nvPr>
        </p:nvPicPr>
        <p:blipFill>
          <a:blip r:embed="rId3" cstate="email">
            <a:extLst>
              <a:ext uri="{28A0092B-C50C-407E-A947-70E740481C1C}">
                <a14:useLocalDpi xmlns:a14="http://schemas.microsoft.com/office/drawing/2010/main" val="0"/>
              </a:ext>
            </a:extLst>
          </a:blip>
          <a:srcRect l="13206" r="13206"/>
          <a:stretch>
            <a:fillRect/>
          </a:stretch>
        </p:blipFill>
        <p:spPr>
          <a:xfrm rot="5400000">
            <a:off x="685800" y="2240280"/>
            <a:ext cx="3803904" cy="3877056"/>
          </a:xfrm>
        </p:spPr>
      </p:pic>
      <p:pic>
        <p:nvPicPr>
          <p:cNvPr id="7" name="Content Placeholder 6" descr="20201204_160738.jpg"/>
          <p:cNvPicPr>
            <a:picLocks noGrp="1" noChangeAspect="1"/>
          </p:cNvPicPr>
          <p:nvPr>
            <p:ph sz="quarter" idx="14"/>
          </p:nvPr>
        </p:nvPicPr>
        <p:blipFill>
          <a:blip r:embed="rId4" cstate="email">
            <a:extLst>
              <a:ext uri="{28A0092B-C50C-407E-A947-70E740481C1C}">
                <a14:useLocalDpi xmlns:a14="http://schemas.microsoft.com/office/drawing/2010/main" val="0"/>
              </a:ext>
            </a:extLst>
          </a:blip>
          <a:srcRect l="13206" r="13206"/>
          <a:stretch>
            <a:fillRect/>
          </a:stretch>
        </p:blipFill>
        <p:spPr>
          <a:xfrm rot="5400000">
            <a:off x="4645151" y="2240280"/>
            <a:ext cx="3803904" cy="3877056"/>
          </a:xfrm>
        </p:spPr>
      </p:pic>
    </p:spTree>
    <p:extLst>
      <p:ext uri="{BB962C8B-B14F-4D97-AF65-F5344CB8AC3E}">
        <p14:creationId xmlns:p14="http://schemas.microsoft.com/office/powerpoint/2010/main" val="2826155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a:buClr>
                <a:schemeClr val="accent1">
                  <a:lumMod val="60000"/>
                  <a:lumOff val="40000"/>
                </a:schemeClr>
              </a:buClr>
            </a:pPr>
            <a:r>
              <a:rPr lang="en-US" dirty="0"/>
              <a:t>1999 (</a:t>
            </a:r>
            <a:r>
              <a:rPr lang="en-US" dirty="0" err="1"/>
              <a:t>Barham</a:t>
            </a:r>
            <a:r>
              <a:rPr lang="en-US" dirty="0"/>
              <a:t> V. Southern California Edison Company) </a:t>
            </a:r>
          </a:p>
          <a:p>
            <a:pPr lvl="1">
              <a:buClr>
                <a:schemeClr val="accent1">
                  <a:lumMod val="60000"/>
                  <a:lumOff val="40000"/>
                </a:schemeClr>
              </a:buClr>
            </a:pPr>
            <a:r>
              <a:rPr lang="en-US" dirty="0"/>
              <a:t>First time California Supreme Court found a privately owned utility company liable for wildfire damages from its </a:t>
            </a:r>
            <a:r>
              <a:rPr lang="en-US" dirty="0" err="1"/>
              <a:t>powerlines</a:t>
            </a:r>
            <a:endParaRPr lang="en-US" dirty="0"/>
          </a:p>
          <a:p>
            <a:pPr>
              <a:buClr>
                <a:schemeClr val="accent1">
                  <a:lumMod val="60000"/>
                  <a:lumOff val="40000"/>
                </a:schemeClr>
              </a:buClr>
            </a:pPr>
            <a:r>
              <a:rPr lang="en-US" dirty="0"/>
              <a:t>Inverse Condemnation</a:t>
            </a:r>
          </a:p>
          <a:p>
            <a:pPr lvl="1">
              <a:buClr>
                <a:schemeClr val="accent1">
                  <a:lumMod val="60000"/>
                  <a:lumOff val="40000"/>
                </a:schemeClr>
              </a:buClr>
            </a:pPr>
            <a:r>
              <a:rPr lang="en-US" dirty="0"/>
              <a:t>Not unique to California, but the way it is applied is</a:t>
            </a:r>
          </a:p>
          <a:p>
            <a:pPr lvl="1">
              <a:buClr>
                <a:schemeClr val="accent1">
                  <a:lumMod val="60000"/>
                  <a:lumOff val="40000"/>
                </a:schemeClr>
              </a:buClr>
            </a:pPr>
            <a:r>
              <a:rPr lang="en-US" dirty="0"/>
              <a:t>Against utility companies because they provide a public service </a:t>
            </a:r>
          </a:p>
          <a:p>
            <a:pPr lvl="1">
              <a:buClr>
                <a:schemeClr val="accent1">
                  <a:lumMod val="60000"/>
                  <a:lumOff val="40000"/>
                </a:schemeClr>
              </a:buClr>
            </a:pPr>
            <a:r>
              <a:rPr lang="en-US" dirty="0"/>
              <a:t> In article 1, section 19 of of California’s Constitution, utility companies are accountable for any wildfire damage caused by their equipment, whether negligent of not</a:t>
            </a:r>
          </a:p>
          <a:p>
            <a:pPr>
              <a:buClr>
                <a:schemeClr val="accent1">
                  <a:lumMod val="60000"/>
                  <a:lumOff val="40000"/>
                </a:schemeClr>
              </a:buClr>
            </a:pPr>
            <a:r>
              <a:rPr lang="en-US" dirty="0"/>
              <a:t>“[Even though] only 5% of wildfire ignitions in California are attributed to electric utilities,” they are the most dangerous and massive (Hafez, 2020)</a:t>
            </a:r>
          </a:p>
        </p:txBody>
      </p:sp>
      <p:sp>
        <p:nvSpPr>
          <p:cNvPr id="3" name="Title 2"/>
          <p:cNvSpPr>
            <a:spLocks noGrp="1"/>
          </p:cNvSpPr>
          <p:nvPr>
            <p:ph type="title"/>
          </p:nvPr>
        </p:nvSpPr>
        <p:spPr/>
        <p:txBody>
          <a:bodyPr/>
          <a:lstStyle/>
          <a:p>
            <a:r>
              <a:rPr lang="en-US" sz="4000" dirty="0">
                <a:ln w="3175">
                  <a:solidFill>
                    <a:schemeClr val="tx1">
                      <a:alpha val="65000"/>
                    </a:schemeClr>
                  </a:solidFill>
                </a:ln>
                <a:solidFill>
                  <a:schemeClr val="tx1"/>
                </a:solidFill>
                <a:effectLst>
                  <a:outerShdw blurRad="25400" dist="12700" dir="14220000" rotWithShape="0">
                    <a:prstClr val="black">
                      <a:alpha val="50000"/>
                    </a:prstClr>
                  </a:outerShdw>
                </a:effectLst>
              </a:rPr>
              <a:t>Background</a:t>
            </a:r>
          </a:p>
        </p:txBody>
      </p:sp>
    </p:spTree>
    <p:extLst>
      <p:ext uri="{BB962C8B-B14F-4D97-AF65-F5344CB8AC3E}">
        <p14:creationId xmlns:p14="http://schemas.microsoft.com/office/powerpoint/2010/main" val="2896570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Clr>
                <a:schemeClr val="accent1">
                  <a:lumMod val="60000"/>
                  <a:lumOff val="40000"/>
                </a:schemeClr>
              </a:buClr>
            </a:pPr>
            <a:r>
              <a:rPr lang="en-US" dirty="0"/>
              <a:t>Contribution to literature: Liability &amp; precaution is a big topic in law and economics</a:t>
            </a:r>
          </a:p>
          <a:p>
            <a:pPr>
              <a:buClr>
                <a:schemeClr val="accent1">
                  <a:lumMod val="60000"/>
                  <a:lumOff val="40000"/>
                </a:schemeClr>
              </a:buClr>
            </a:pPr>
            <a:r>
              <a:rPr lang="en-US" dirty="0"/>
              <a:t>The economics of law</a:t>
            </a:r>
          </a:p>
          <a:p>
            <a:pPr lvl="1">
              <a:buClr>
                <a:schemeClr val="accent1">
                  <a:lumMod val="60000"/>
                  <a:lumOff val="40000"/>
                </a:schemeClr>
              </a:buClr>
            </a:pPr>
            <a:r>
              <a:rPr lang="en-US" dirty="0"/>
              <a:t>(</a:t>
            </a:r>
            <a:r>
              <a:rPr lang="en-US" dirty="0" err="1"/>
              <a:t>Veljabovski</a:t>
            </a:r>
            <a:r>
              <a:rPr lang="en-US" dirty="0"/>
              <a:t>, 2006)</a:t>
            </a:r>
          </a:p>
          <a:p>
            <a:pPr>
              <a:buClr>
                <a:schemeClr val="accent1">
                  <a:lumMod val="60000"/>
                  <a:lumOff val="40000"/>
                </a:schemeClr>
              </a:buClr>
            </a:pPr>
            <a:r>
              <a:rPr lang="en-US" dirty="0"/>
              <a:t>Wildfire risk</a:t>
            </a:r>
          </a:p>
          <a:p>
            <a:pPr lvl="1">
              <a:buClr>
                <a:schemeClr val="accent1">
                  <a:lumMod val="60000"/>
                  <a:lumOff val="40000"/>
                </a:schemeClr>
              </a:buClr>
            </a:pPr>
            <a:r>
              <a:rPr lang="en-US" dirty="0"/>
              <a:t>(Donovan et al., 2011)</a:t>
            </a:r>
          </a:p>
          <a:p>
            <a:pPr lvl="1">
              <a:buClr>
                <a:schemeClr val="accent1">
                  <a:lumMod val="60000"/>
                  <a:lumOff val="40000"/>
                </a:schemeClr>
              </a:buClr>
            </a:pPr>
            <a:r>
              <a:rPr lang="en-US" dirty="0"/>
              <a:t>(</a:t>
            </a:r>
            <a:r>
              <a:rPr lang="en-US" dirty="0" err="1"/>
              <a:t>Gradwohl</a:t>
            </a:r>
            <a:r>
              <a:rPr lang="en-US" dirty="0"/>
              <a:t> 2019; Hafez 2019; </a:t>
            </a:r>
            <a:r>
              <a:rPr lang="en-US" dirty="0" err="1"/>
              <a:t>Kousky</a:t>
            </a:r>
            <a:r>
              <a:rPr lang="en-US" dirty="0"/>
              <a:t> et al. 2018; </a:t>
            </a:r>
            <a:r>
              <a:rPr lang="en-US" dirty="0" err="1"/>
              <a:t>Nordman</a:t>
            </a:r>
            <a:r>
              <a:rPr lang="en-US" dirty="0"/>
              <a:t> and Hall 2020)</a:t>
            </a:r>
          </a:p>
          <a:p>
            <a:pPr marL="411480" lvl="1" indent="0">
              <a:buClr>
                <a:schemeClr val="accent1">
                  <a:lumMod val="60000"/>
                  <a:lumOff val="40000"/>
                </a:schemeClr>
              </a:buClr>
              <a:buNone/>
            </a:pPr>
            <a:endParaRPr lang="en-US" dirty="0"/>
          </a:p>
          <a:p>
            <a:pPr marL="411480" lvl="1" indent="0">
              <a:buClr>
                <a:schemeClr val="accent1">
                  <a:lumMod val="60000"/>
                  <a:lumOff val="40000"/>
                </a:schemeClr>
              </a:buClr>
              <a:buNone/>
            </a:pPr>
            <a:endParaRPr lang="en-US" dirty="0"/>
          </a:p>
          <a:p>
            <a:pPr marL="411480" lvl="1" indent="0">
              <a:buClr>
                <a:schemeClr val="accent1">
                  <a:lumMod val="60000"/>
                  <a:lumOff val="40000"/>
                </a:schemeClr>
              </a:buClr>
              <a:buNone/>
            </a:pPr>
            <a:endParaRPr lang="en-US" dirty="0"/>
          </a:p>
          <a:p>
            <a:pPr lvl="1">
              <a:buClr>
                <a:schemeClr val="accent1">
                  <a:lumMod val="60000"/>
                  <a:lumOff val="40000"/>
                </a:schemeClr>
              </a:buClr>
            </a:pPr>
            <a:endParaRPr lang="en-US" dirty="0"/>
          </a:p>
          <a:p>
            <a:pPr lvl="1">
              <a:buClr>
                <a:schemeClr val="accent1">
                  <a:lumMod val="60000"/>
                  <a:lumOff val="40000"/>
                </a:schemeClr>
              </a:buClr>
            </a:pPr>
            <a:endParaRPr lang="en-US" dirty="0"/>
          </a:p>
        </p:txBody>
      </p:sp>
      <p:sp>
        <p:nvSpPr>
          <p:cNvPr id="3" name="Title 2"/>
          <p:cNvSpPr>
            <a:spLocks noGrp="1"/>
          </p:cNvSpPr>
          <p:nvPr>
            <p:ph type="title"/>
          </p:nvPr>
        </p:nvSpPr>
        <p:spPr/>
        <p:txBody>
          <a:bodyPr/>
          <a:lstStyle/>
          <a:p>
            <a:r>
              <a:rPr lang="en-US" sz="4000" dirty="0">
                <a:ln w="3175">
                  <a:solidFill>
                    <a:schemeClr val="tx1">
                      <a:alpha val="65000"/>
                    </a:schemeClr>
                  </a:solidFill>
                </a:ln>
                <a:solidFill>
                  <a:schemeClr val="tx1"/>
                </a:solidFill>
                <a:effectLst>
                  <a:outerShdw blurRad="25400" dist="12700" dir="14220000" rotWithShape="0">
                    <a:prstClr val="black">
                      <a:alpha val="50000"/>
                    </a:prstClr>
                  </a:outerShdw>
                </a:effectLst>
              </a:rPr>
              <a:t>Literature Review</a:t>
            </a:r>
          </a:p>
        </p:txBody>
      </p:sp>
    </p:spTree>
    <p:extLst>
      <p:ext uri="{BB962C8B-B14F-4D97-AF65-F5344CB8AC3E}">
        <p14:creationId xmlns:p14="http://schemas.microsoft.com/office/powerpoint/2010/main" val="3681438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buClr>
                <a:schemeClr val="accent1">
                  <a:lumMod val="60000"/>
                  <a:lumOff val="40000"/>
                </a:schemeClr>
              </a:buClr>
            </a:pPr>
            <a:r>
              <a:rPr lang="en-US" dirty="0"/>
              <a:t>United States of Agriculture (USDA) Forest Service website</a:t>
            </a:r>
          </a:p>
          <a:p>
            <a:pPr marL="731520" lvl="2">
              <a:buClr>
                <a:schemeClr val="accent1">
                  <a:lumMod val="60000"/>
                  <a:lumOff val="40000"/>
                </a:schemeClr>
              </a:buClr>
            </a:pPr>
            <a:r>
              <a:rPr lang="en-US" dirty="0"/>
              <a:t>National Interagency of Fire Occurrence dataset </a:t>
            </a:r>
          </a:p>
          <a:p>
            <a:pPr>
              <a:buClr>
                <a:schemeClr val="accent1">
                  <a:lumMod val="60000"/>
                  <a:lumOff val="40000"/>
                </a:schemeClr>
              </a:buClr>
            </a:pPr>
            <a:r>
              <a:rPr lang="en-US" dirty="0"/>
              <a:t>CDC Wonder</a:t>
            </a:r>
          </a:p>
          <a:p>
            <a:pPr lvl="1">
              <a:buClr>
                <a:schemeClr val="accent1">
                  <a:lumMod val="60000"/>
                  <a:lumOff val="40000"/>
                </a:schemeClr>
              </a:buClr>
            </a:pPr>
            <a:r>
              <a:rPr lang="en-US" dirty="0"/>
              <a:t>Number of Heat Wave Days in May-September </a:t>
            </a:r>
          </a:p>
          <a:p>
            <a:pPr>
              <a:buClr>
                <a:schemeClr val="accent1">
                  <a:lumMod val="60000"/>
                  <a:lumOff val="40000"/>
                </a:schemeClr>
              </a:buClr>
            </a:pPr>
            <a:r>
              <a:rPr lang="en-US" dirty="0"/>
              <a:t>Bureau of Economic Analysis (BEA)</a:t>
            </a:r>
          </a:p>
          <a:p>
            <a:pPr marL="731520" lvl="2">
              <a:buClr>
                <a:schemeClr val="accent1">
                  <a:lumMod val="60000"/>
                  <a:lumOff val="40000"/>
                </a:schemeClr>
              </a:buClr>
            </a:pPr>
            <a:r>
              <a:rPr lang="en-US" dirty="0"/>
              <a:t>Annual Gross Domestic Product (GDP): All industry total (Millions of Current Dollars)</a:t>
            </a:r>
          </a:p>
          <a:p>
            <a:pPr>
              <a:buClr>
                <a:schemeClr val="accent1">
                  <a:lumMod val="60000"/>
                  <a:lumOff val="40000"/>
                </a:schemeClr>
              </a:buClr>
            </a:pPr>
            <a:r>
              <a:rPr lang="en-US" dirty="0"/>
              <a:t>State-Year level</a:t>
            </a:r>
          </a:p>
          <a:p>
            <a:pPr>
              <a:buClr>
                <a:schemeClr val="accent1">
                  <a:lumMod val="60000"/>
                  <a:lumOff val="40000"/>
                </a:schemeClr>
              </a:buClr>
            </a:pPr>
            <a:r>
              <a:rPr lang="en-US" dirty="0"/>
              <a:t>1992-2009</a:t>
            </a:r>
          </a:p>
          <a:p>
            <a:pPr>
              <a:buClr>
                <a:schemeClr val="accent1">
                  <a:lumMod val="60000"/>
                  <a:lumOff val="40000"/>
                </a:schemeClr>
              </a:buClr>
            </a:pPr>
            <a:r>
              <a:rPr lang="en-US" dirty="0"/>
              <a:t>882 Observations</a:t>
            </a:r>
          </a:p>
          <a:p>
            <a:pPr marL="411480" lvl="1" indent="0">
              <a:buClr>
                <a:schemeClr val="accent1">
                  <a:lumMod val="60000"/>
                  <a:lumOff val="40000"/>
                </a:schemeClr>
              </a:buClr>
              <a:buNone/>
            </a:pPr>
            <a:endParaRPr lang="en-US" dirty="0"/>
          </a:p>
          <a:p>
            <a:pPr marL="411480" lvl="1" indent="0">
              <a:buClr>
                <a:schemeClr val="accent1">
                  <a:lumMod val="60000"/>
                  <a:lumOff val="40000"/>
                </a:schemeClr>
              </a:buClr>
              <a:buNone/>
            </a:pPr>
            <a:endParaRPr lang="en-US" dirty="0"/>
          </a:p>
          <a:p>
            <a:pPr lvl="1">
              <a:buClr>
                <a:schemeClr val="accent1">
                  <a:lumMod val="60000"/>
                  <a:lumOff val="40000"/>
                </a:schemeClr>
              </a:buClr>
            </a:pPr>
            <a:endParaRPr lang="en-US" dirty="0"/>
          </a:p>
          <a:p>
            <a:pPr marL="411480" lvl="1" indent="0">
              <a:buClr>
                <a:schemeClr val="accent1">
                  <a:lumMod val="60000"/>
                  <a:lumOff val="40000"/>
                </a:schemeClr>
              </a:buClr>
              <a:buNone/>
            </a:pPr>
            <a:endParaRPr lang="en-US" dirty="0"/>
          </a:p>
          <a:p>
            <a:pPr marL="411480" lvl="1" indent="0">
              <a:buClr>
                <a:schemeClr val="accent1">
                  <a:lumMod val="60000"/>
                  <a:lumOff val="40000"/>
                </a:schemeClr>
              </a:buClr>
              <a:buNone/>
            </a:pPr>
            <a:endParaRPr lang="en-US" dirty="0"/>
          </a:p>
        </p:txBody>
      </p:sp>
      <p:sp>
        <p:nvSpPr>
          <p:cNvPr id="3" name="Title 2"/>
          <p:cNvSpPr>
            <a:spLocks noGrp="1"/>
          </p:cNvSpPr>
          <p:nvPr>
            <p:ph type="title"/>
          </p:nvPr>
        </p:nvSpPr>
        <p:spPr/>
        <p:txBody>
          <a:bodyPr/>
          <a:lstStyle/>
          <a:p>
            <a:r>
              <a:rPr lang="en-US" sz="4000" dirty="0">
                <a:ln w="3175">
                  <a:solidFill>
                    <a:schemeClr val="tx1">
                      <a:alpha val="65000"/>
                    </a:schemeClr>
                  </a:solidFill>
                </a:ln>
                <a:solidFill>
                  <a:schemeClr val="tx1"/>
                </a:solidFill>
                <a:effectLst>
                  <a:outerShdw blurRad="25400" dist="12700" dir="14220000" rotWithShape="0">
                    <a:prstClr val="black">
                      <a:alpha val="50000"/>
                    </a:prstClr>
                  </a:outerShdw>
                </a:effectLst>
              </a:rPr>
              <a:t>Data</a:t>
            </a:r>
          </a:p>
        </p:txBody>
      </p:sp>
    </p:spTree>
    <p:extLst>
      <p:ext uri="{BB962C8B-B14F-4D97-AF65-F5344CB8AC3E}">
        <p14:creationId xmlns:p14="http://schemas.microsoft.com/office/powerpoint/2010/main" val="539862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Clr>
                <a:schemeClr val="accent1">
                  <a:lumMod val="60000"/>
                  <a:lumOff val="40000"/>
                </a:schemeClr>
              </a:buClr>
            </a:pPr>
            <a:r>
              <a:rPr lang="en-US" dirty="0"/>
              <a:t>Panel Setting</a:t>
            </a:r>
          </a:p>
          <a:p>
            <a:pPr>
              <a:buClr>
                <a:schemeClr val="accent1">
                  <a:lumMod val="60000"/>
                  <a:lumOff val="40000"/>
                </a:schemeClr>
              </a:buClr>
            </a:pPr>
            <a:r>
              <a:rPr lang="en-US" dirty="0"/>
              <a:t>1 Treated unit </a:t>
            </a:r>
            <a:r>
              <a:rPr lang="mr-IN" dirty="0"/>
              <a:t>–</a:t>
            </a:r>
            <a:r>
              <a:rPr lang="en-US" dirty="0"/>
              <a:t> California</a:t>
            </a:r>
          </a:p>
          <a:p>
            <a:pPr>
              <a:buClr>
                <a:schemeClr val="accent1">
                  <a:lumMod val="60000"/>
                  <a:lumOff val="40000"/>
                </a:schemeClr>
              </a:buClr>
            </a:pPr>
            <a:r>
              <a:rPr lang="en-US" dirty="0"/>
              <a:t>Synthetic California - Match on weighted avg. of  different control observations (Other U.S. States)</a:t>
            </a:r>
          </a:p>
          <a:p>
            <a:pPr lvl="1">
              <a:buClr>
                <a:schemeClr val="accent1">
                  <a:lumMod val="60000"/>
                  <a:lumOff val="40000"/>
                </a:schemeClr>
              </a:buClr>
            </a:pPr>
            <a:r>
              <a:rPr lang="en-US" dirty="0"/>
              <a:t>Donor pool</a:t>
            </a:r>
          </a:p>
          <a:p>
            <a:pPr lvl="1">
              <a:buClr>
                <a:schemeClr val="accent1">
                  <a:lumMod val="60000"/>
                  <a:lumOff val="40000"/>
                </a:schemeClr>
              </a:buClr>
            </a:pPr>
            <a:r>
              <a:rPr lang="en-US" dirty="0"/>
              <a:t>No court ruling or harsh measures against electric utility wildfire liability as in California</a:t>
            </a:r>
          </a:p>
          <a:p>
            <a:pPr lvl="1">
              <a:buClr>
                <a:schemeClr val="accent1">
                  <a:lumMod val="60000"/>
                  <a:lumOff val="40000"/>
                </a:schemeClr>
              </a:buClr>
            </a:pPr>
            <a:r>
              <a:rPr lang="en-US" dirty="0"/>
              <a:t>“Apples</a:t>
            </a:r>
            <a:r>
              <a:rPr lang="mr-IN" dirty="0"/>
              <a:t>–</a:t>
            </a:r>
            <a:r>
              <a:rPr lang="en-US" dirty="0"/>
              <a:t>to apples</a:t>
            </a:r>
            <a:r>
              <a:rPr lang="mr-IN" dirty="0"/>
              <a:t>–</a:t>
            </a:r>
            <a:r>
              <a:rPr lang="en-US" dirty="0"/>
              <a:t>comparison”</a:t>
            </a:r>
          </a:p>
          <a:p>
            <a:pPr lvl="1">
              <a:buClr>
                <a:schemeClr val="accent1">
                  <a:lumMod val="60000"/>
                  <a:lumOff val="40000"/>
                </a:schemeClr>
              </a:buClr>
            </a:pPr>
            <a:endParaRPr lang="en-US" dirty="0"/>
          </a:p>
          <a:p>
            <a:pPr>
              <a:buClr>
                <a:schemeClr val="accent1">
                  <a:lumMod val="60000"/>
                  <a:lumOff val="40000"/>
                </a:schemeClr>
              </a:buClr>
            </a:pPr>
            <a:endParaRPr lang="en-US" sz="4000" dirty="0">
              <a:ln w="3175">
                <a:solidFill>
                  <a:schemeClr val="tx1">
                    <a:alpha val="65000"/>
                  </a:schemeClr>
                </a:solidFill>
              </a:ln>
              <a:solidFill>
                <a:schemeClr val="tx1"/>
              </a:solidFill>
              <a:effectLst>
                <a:outerShdw blurRad="25400" dist="12700" dir="14220000" rotWithShape="0">
                  <a:prstClr val="black">
                    <a:alpha val="50000"/>
                  </a:prstClr>
                </a:outerShdw>
              </a:effectLst>
              <a:latin typeface="+mj-lt"/>
              <a:ea typeface="+mj-ea"/>
              <a:cs typeface="+mj-cs"/>
            </a:endParaRPr>
          </a:p>
        </p:txBody>
      </p:sp>
      <p:sp>
        <p:nvSpPr>
          <p:cNvPr id="3" name="Title 2"/>
          <p:cNvSpPr>
            <a:spLocks noGrp="1"/>
          </p:cNvSpPr>
          <p:nvPr>
            <p:ph type="title"/>
          </p:nvPr>
        </p:nvSpPr>
        <p:spPr/>
        <p:txBody>
          <a:bodyPr/>
          <a:lstStyle/>
          <a:p>
            <a:r>
              <a:rPr lang="en-US" sz="4000" dirty="0">
                <a:ln w="3175">
                  <a:solidFill>
                    <a:schemeClr val="tx1">
                      <a:alpha val="65000"/>
                    </a:schemeClr>
                  </a:solidFill>
                </a:ln>
                <a:solidFill>
                  <a:schemeClr val="tx1"/>
                </a:solidFill>
                <a:effectLst>
                  <a:outerShdw blurRad="25400" dist="12700" dir="14220000" rotWithShape="0">
                    <a:prstClr val="black">
                      <a:alpha val="50000"/>
                    </a:prstClr>
                  </a:outerShdw>
                </a:effectLst>
              </a:rPr>
              <a:t>Synthetic</a:t>
            </a:r>
            <a:r>
              <a:rPr lang="en-US" dirty="0"/>
              <a:t> </a:t>
            </a:r>
            <a:r>
              <a:rPr lang="en-US" sz="4000" dirty="0">
                <a:ln w="3175">
                  <a:solidFill>
                    <a:schemeClr val="tx1">
                      <a:alpha val="65000"/>
                    </a:schemeClr>
                  </a:solidFill>
                </a:ln>
                <a:solidFill>
                  <a:schemeClr val="tx1"/>
                </a:solidFill>
                <a:effectLst>
                  <a:outerShdw blurRad="25400" dist="12700" dir="14220000" rotWithShape="0">
                    <a:prstClr val="black">
                      <a:alpha val="50000"/>
                    </a:prstClr>
                  </a:outerShdw>
                </a:effectLst>
              </a:rPr>
              <a:t>Control Approach</a:t>
            </a:r>
          </a:p>
        </p:txBody>
      </p:sp>
    </p:spTree>
    <p:extLst>
      <p:ext uri="{BB962C8B-B14F-4D97-AF65-F5344CB8AC3E}">
        <p14:creationId xmlns:p14="http://schemas.microsoft.com/office/powerpoint/2010/main" val="2122853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Clr>
                <a:schemeClr val="tx1">
                  <a:lumMod val="75000"/>
                </a:schemeClr>
              </a:buClr>
            </a:pPr>
            <a:r>
              <a:rPr lang="en-US" dirty="0"/>
              <a:t>Synthetic Control Analysis Approach</a:t>
            </a:r>
          </a:p>
          <a:p>
            <a:pPr>
              <a:buClr>
                <a:schemeClr val="tx1">
                  <a:lumMod val="75000"/>
                </a:schemeClr>
              </a:buClr>
            </a:pPr>
            <a:r>
              <a:rPr lang="en-US" dirty="0"/>
              <a:t>Basic Model: </a:t>
            </a:r>
            <a:r>
              <a:rPr lang="en-US" dirty="0" err="1"/>
              <a:t>Y</a:t>
            </a:r>
            <a:r>
              <a:rPr lang="en-US" baseline="-25000" dirty="0" err="1"/>
              <a:t>it</a:t>
            </a:r>
            <a:r>
              <a:rPr lang="en-US" dirty="0"/>
              <a:t>= δD</a:t>
            </a:r>
            <a:r>
              <a:rPr lang="en-US" baseline="-25000" dirty="0"/>
              <a:t>it</a:t>
            </a:r>
            <a:r>
              <a:rPr lang="en-US" dirty="0"/>
              <a:t>+ </a:t>
            </a:r>
            <a:r>
              <a:rPr lang="en-US" dirty="0" err="1"/>
              <a:t>GDP</a:t>
            </a:r>
            <a:r>
              <a:rPr lang="en-US" baseline="-25000" dirty="0" err="1"/>
              <a:t>it</a:t>
            </a:r>
            <a:r>
              <a:rPr lang="en-US" dirty="0"/>
              <a:t>β</a:t>
            </a:r>
            <a:r>
              <a:rPr lang="en-US" i="1" dirty="0"/>
              <a:t>+</a:t>
            </a:r>
            <a:r>
              <a:rPr lang="en-US" i="1" dirty="0" err="1"/>
              <a:t>φheatwave</a:t>
            </a:r>
            <a:r>
              <a:rPr lang="en-US" i="1" baseline="-25000" dirty="0" err="1"/>
              <a:t>it</a:t>
            </a:r>
            <a:r>
              <a:rPr lang="en-US" i="1" baseline="-25000" dirty="0"/>
              <a:t> </a:t>
            </a:r>
            <a:r>
              <a:rPr lang="en-US" dirty="0"/>
              <a:t>+ ε</a:t>
            </a:r>
            <a:r>
              <a:rPr lang="en-US" baseline="-25000" dirty="0"/>
              <a:t>it</a:t>
            </a:r>
            <a:r>
              <a:rPr lang="en-US" dirty="0"/>
              <a:t> </a:t>
            </a:r>
          </a:p>
          <a:p>
            <a:pPr>
              <a:buClr>
                <a:schemeClr val="tx1">
                  <a:lumMod val="75000"/>
                </a:schemeClr>
              </a:buClr>
            </a:pPr>
            <a:r>
              <a:rPr lang="en-US" dirty="0" err="1"/>
              <a:t>Y</a:t>
            </a:r>
            <a:r>
              <a:rPr lang="en-US" baseline="-25000" dirty="0" err="1"/>
              <a:t>it</a:t>
            </a:r>
            <a:r>
              <a:rPr lang="en-US" dirty="0"/>
              <a:t> </a:t>
            </a:r>
            <a:r>
              <a:rPr lang="mr-IN" dirty="0"/>
              <a:t>–</a:t>
            </a:r>
            <a:r>
              <a:rPr lang="en-US" dirty="0"/>
              <a:t> Outcome of interest, Fire frequency and area</a:t>
            </a:r>
          </a:p>
          <a:p>
            <a:pPr>
              <a:buClr>
                <a:schemeClr val="tx1">
                  <a:lumMod val="75000"/>
                </a:schemeClr>
              </a:buClr>
            </a:pPr>
            <a:r>
              <a:rPr lang="en-US" dirty="0" err="1"/>
              <a:t>D</a:t>
            </a:r>
            <a:r>
              <a:rPr lang="en-US" baseline="-25000" dirty="0" err="1"/>
              <a:t>it</a:t>
            </a:r>
            <a:r>
              <a:rPr lang="en-US" dirty="0"/>
              <a:t> </a:t>
            </a:r>
            <a:r>
              <a:rPr lang="mr-IN" dirty="0"/>
              <a:t>–</a:t>
            </a:r>
            <a:r>
              <a:rPr lang="en-US" dirty="0"/>
              <a:t> Treatment indicator =1 </a:t>
            </a:r>
            <a:r>
              <a:rPr lang="en-US"/>
              <a:t>if state </a:t>
            </a:r>
            <a:r>
              <a:rPr lang="en-US" dirty="0" err="1"/>
              <a:t>i</a:t>
            </a:r>
            <a:r>
              <a:rPr lang="en-US" dirty="0"/>
              <a:t> receives the treatment prior to time </a:t>
            </a:r>
            <a:r>
              <a:rPr lang="en-US"/>
              <a:t>t and </a:t>
            </a:r>
            <a:r>
              <a:rPr lang="en-US" dirty="0"/>
              <a:t>0 if otherwise</a:t>
            </a:r>
          </a:p>
          <a:p>
            <a:pPr>
              <a:buClr>
                <a:schemeClr val="tx1">
                  <a:lumMod val="75000"/>
                </a:schemeClr>
              </a:buClr>
            </a:pPr>
            <a:r>
              <a:rPr lang="en-US" dirty="0" err="1"/>
              <a:t>δ</a:t>
            </a:r>
            <a:r>
              <a:rPr lang="en-US" baseline="-25000" dirty="0" err="1"/>
              <a:t>it</a:t>
            </a:r>
            <a:r>
              <a:rPr lang="en-US" dirty="0"/>
              <a:t> </a:t>
            </a:r>
            <a:r>
              <a:rPr lang="mr-IN" dirty="0"/>
              <a:t>–</a:t>
            </a:r>
            <a:r>
              <a:rPr lang="en-US" dirty="0"/>
              <a:t> </a:t>
            </a:r>
            <a:r>
              <a:rPr lang="en-US" dirty="0" err="1"/>
              <a:t>Heterogenous</a:t>
            </a:r>
            <a:r>
              <a:rPr lang="en-US" dirty="0"/>
              <a:t> treatment effect on state at time t</a:t>
            </a:r>
          </a:p>
          <a:p>
            <a:pPr>
              <a:buClr>
                <a:schemeClr val="tx1">
                  <a:lumMod val="75000"/>
                </a:schemeClr>
              </a:buClr>
            </a:pPr>
            <a:r>
              <a:rPr lang="en-US" dirty="0"/>
              <a:t>ε</a:t>
            </a:r>
            <a:r>
              <a:rPr lang="en-US" baseline="-25000" dirty="0"/>
              <a:t>it</a:t>
            </a:r>
            <a:r>
              <a:rPr lang="en-US" dirty="0"/>
              <a:t> </a:t>
            </a:r>
            <a:r>
              <a:rPr lang="mr-IN" dirty="0"/>
              <a:t>–</a:t>
            </a:r>
            <a:r>
              <a:rPr lang="en-US" dirty="0"/>
              <a:t> </a:t>
            </a:r>
            <a:r>
              <a:rPr lang="en-US"/>
              <a:t>Unobservable component</a:t>
            </a:r>
            <a:endParaRPr lang="en-US" dirty="0"/>
          </a:p>
        </p:txBody>
      </p:sp>
      <p:sp>
        <p:nvSpPr>
          <p:cNvPr id="3" name="Title 2"/>
          <p:cNvSpPr>
            <a:spLocks noGrp="1"/>
          </p:cNvSpPr>
          <p:nvPr>
            <p:ph type="title"/>
          </p:nvPr>
        </p:nvSpPr>
        <p:spPr/>
        <p:txBody>
          <a:bodyPr/>
          <a:lstStyle/>
          <a:p>
            <a:r>
              <a:rPr lang="en-US" sz="4000" dirty="0">
                <a:ln w="3175">
                  <a:solidFill>
                    <a:schemeClr val="tx1">
                      <a:alpha val="65000"/>
                    </a:schemeClr>
                  </a:solidFill>
                </a:ln>
                <a:solidFill>
                  <a:schemeClr val="tx1"/>
                </a:solidFill>
                <a:effectLst>
                  <a:outerShdw blurRad="25400" dist="12700" dir="14220000" rotWithShape="0">
                    <a:prstClr val="black">
                      <a:alpha val="50000"/>
                    </a:prstClr>
                  </a:outerShdw>
                </a:effectLst>
              </a:rPr>
              <a:t>Empirical</a:t>
            </a:r>
            <a:r>
              <a:rPr lang="en-US" dirty="0"/>
              <a:t> </a:t>
            </a:r>
            <a:r>
              <a:rPr lang="en-US" sz="4000" dirty="0">
                <a:ln w="3175">
                  <a:solidFill>
                    <a:schemeClr val="tx1">
                      <a:alpha val="65000"/>
                    </a:schemeClr>
                  </a:solidFill>
                </a:ln>
                <a:solidFill>
                  <a:schemeClr val="tx1"/>
                </a:solidFill>
                <a:effectLst>
                  <a:outerShdw blurRad="25400" dist="12700" dir="14220000" rotWithShape="0">
                    <a:prstClr val="black">
                      <a:alpha val="50000"/>
                    </a:prstClr>
                  </a:outerShdw>
                </a:effectLst>
              </a:rPr>
              <a:t>Strategy</a:t>
            </a:r>
          </a:p>
        </p:txBody>
      </p:sp>
    </p:spTree>
    <p:extLst>
      <p:ext uri="{BB962C8B-B14F-4D97-AF65-F5344CB8AC3E}">
        <p14:creationId xmlns:p14="http://schemas.microsoft.com/office/powerpoint/2010/main" val="1726855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Results</a:t>
            </a:r>
          </a:p>
        </p:txBody>
      </p:sp>
      <p:pic>
        <p:nvPicPr>
          <p:cNvPr id="12" name="Picture 11"/>
          <p:cNvPicPr/>
          <p:nvPr/>
        </p:nvPicPr>
        <p:blipFill>
          <a:blip r:embed="rId3">
            <a:extLst>
              <a:ext uri="{28A0092B-C50C-407E-A947-70E740481C1C}">
                <a14:useLocalDpi xmlns:a14="http://schemas.microsoft.com/office/drawing/2010/main" val="0"/>
              </a:ext>
            </a:extLst>
          </a:blip>
          <a:stretch>
            <a:fillRect/>
          </a:stretch>
        </p:blipFill>
        <p:spPr>
          <a:xfrm>
            <a:off x="1018714" y="2274951"/>
            <a:ext cx="7075174" cy="4047459"/>
          </a:xfrm>
          <a:prstGeom prst="rect">
            <a:avLst/>
          </a:prstGeom>
        </p:spPr>
      </p:pic>
    </p:spTree>
    <p:extLst>
      <p:ext uri="{BB962C8B-B14F-4D97-AF65-F5344CB8AC3E}">
        <p14:creationId xmlns:p14="http://schemas.microsoft.com/office/powerpoint/2010/main" val="267013217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Hardcover">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Hardcover">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ardcover">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themeOverride>
</file>

<file path=ppt/theme/themeOverride2.xml><?xml version="1.0" encoding="utf-8"?>
<a:themeOverride xmlns:a="http://schemas.openxmlformats.org/drawingml/2006/main">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themeOverride>
</file>

<file path=docProps/app.xml><?xml version="1.0" encoding="utf-8"?>
<Properties xmlns="http://schemas.openxmlformats.org/officeDocument/2006/extended-properties" xmlns:vt="http://schemas.openxmlformats.org/officeDocument/2006/docPropsVTypes">
  <Template/>
  <TotalTime>679</TotalTime>
  <Words>1676</Words>
  <Application>Microsoft Office PowerPoint</Application>
  <PresentationFormat>On-screen Show (4:3)</PresentationFormat>
  <Paragraphs>81</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Book Antiqua</vt:lpstr>
      <vt:lpstr>Calibri</vt:lpstr>
      <vt:lpstr>Wingdings</vt:lpstr>
      <vt:lpstr>Hardcover</vt:lpstr>
      <vt:lpstr>A Synthetic Control Approach to Evaluating the Impact of Electric Utility Company Liability on Wildfire Risk</vt:lpstr>
      <vt:lpstr>Motivation</vt:lpstr>
      <vt:lpstr>Recent Wildfire Images</vt:lpstr>
      <vt:lpstr>Background</vt:lpstr>
      <vt:lpstr>Literature Review</vt:lpstr>
      <vt:lpstr>Data</vt:lpstr>
      <vt:lpstr>Synthetic Control Approach</vt:lpstr>
      <vt:lpstr>Empirical Strategy</vt:lpstr>
      <vt:lpstr>Results</vt:lpstr>
      <vt:lpstr>Placebo Test</vt:lpstr>
      <vt:lpstr>Discussion &amp; Policy Implications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impact of electric Utility company liability on wildfire risk</dc:title>
  <dc:creator>Briana Madrigal</dc:creator>
  <cp:lastModifiedBy>Windows User</cp:lastModifiedBy>
  <cp:revision>186</cp:revision>
  <dcterms:created xsi:type="dcterms:W3CDTF">2020-12-05T01:01:20Z</dcterms:created>
  <dcterms:modified xsi:type="dcterms:W3CDTF">2025-07-30T10:56:21Z</dcterms:modified>
</cp:coreProperties>
</file>