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0"/>
  </p:notesMasterIdLst>
  <p:sldIdLst>
    <p:sldId id="256" r:id="rId2"/>
    <p:sldId id="368" r:id="rId3"/>
    <p:sldId id="451" r:id="rId4"/>
    <p:sldId id="452" r:id="rId5"/>
    <p:sldId id="450" r:id="rId6"/>
    <p:sldId id="372" r:id="rId7"/>
    <p:sldId id="373" r:id="rId8"/>
    <p:sldId id="374" r:id="rId9"/>
    <p:sldId id="375" r:id="rId10"/>
    <p:sldId id="377" r:id="rId11"/>
    <p:sldId id="378" r:id="rId12"/>
    <p:sldId id="380" r:id="rId13"/>
    <p:sldId id="382" r:id="rId14"/>
    <p:sldId id="384" r:id="rId15"/>
    <p:sldId id="453" r:id="rId16"/>
    <p:sldId id="386" r:id="rId17"/>
    <p:sldId id="390" r:id="rId18"/>
    <p:sldId id="454" r:id="rId19"/>
    <p:sldId id="392" r:id="rId20"/>
    <p:sldId id="393" r:id="rId21"/>
    <p:sldId id="395" r:id="rId22"/>
    <p:sldId id="455" r:id="rId23"/>
    <p:sldId id="397" r:id="rId24"/>
    <p:sldId id="399" r:id="rId25"/>
    <p:sldId id="456" r:id="rId26"/>
    <p:sldId id="403" r:id="rId27"/>
    <p:sldId id="434" r:id="rId28"/>
    <p:sldId id="433" r:id="rId29"/>
    <p:sldId id="435" r:id="rId30"/>
    <p:sldId id="436" r:id="rId31"/>
    <p:sldId id="437" r:id="rId32"/>
    <p:sldId id="438" r:id="rId33"/>
    <p:sldId id="442" r:id="rId34"/>
    <p:sldId id="405" r:id="rId35"/>
    <p:sldId id="406" r:id="rId36"/>
    <p:sldId id="407" r:id="rId37"/>
    <p:sldId id="443" r:id="rId38"/>
    <p:sldId id="409" r:id="rId39"/>
    <p:sldId id="411" r:id="rId40"/>
    <p:sldId id="413" r:id="rId41"/>
    <p:sldId id="425" r:id="rId42"/>
    <p:sldId id="444" r:id="rId43"/>
    <p:sldId id="445" r:id="rId44"/>
    <p:sldId id="446" r:id="rId45"/>
    <p:sldId id="447" r:id="rId46"/>
    <p:sldId id="448" r:id="rId47"/>
    <p:sldId id="449" r:id="rId48"/>
    <p:sldId id="334" r:id="rId4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8689" autoAdjust="0"/>
  </p:normalViewPr>
  <p:slideViewPr>
    <p:cSldViewPr snapToGrid="0">
      <p:cViewPr varScale="1">
        <p:scale>
          <a:sx n="80" d="100"/>
          <a:sy n="80" d="100"/>
        </p:scale>
        <p:origin x="168" y="-162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自我介绍。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11/9/2018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581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注：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在这里，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系统借鉴了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系统的做法，将外部的输入和输出设备，作为文件来进行操作和处理。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代表的是标准输入，即键盘。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在输入完字符串以后，要以</a:t>
            </a:r>
            <a:r>
              <a:rPr lang="en-US" altLang="zh-CN" sz="1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Ctrl+Z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结尾，这样，才能完成整个命令。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2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1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28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8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5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51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7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无论是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，在硬盘里，实际上都是一个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虽然可以放在目录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里，但是，最外层的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，实际上只有一个：在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下，最底层的目录，是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根目录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。而桌面系统里，最外层的文件夹，实际上就是各个分区。这样的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，易于分类数据，便于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数据和文件管理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2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相对于前面的四个属性来说，这组的四个属性，其重要性要更高。其中，根据文件的建立日期和文件大小，我们可以判断，这个文件是否被病毒感染。我们后面会详细的介绍。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4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能大大简化计算机维护人员的工作压力，你可以将你常用的一些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命令组合，做成把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文件。这样，就能有效的提高你的工作效率。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命令访问某个目录，可以进入到当前目录下的某个子目录中，只能一层一层走，不能越层，如需越层，则需要</a:t>
            </a:r>
            <a:r>
              <a:rPr lang="en-US" altLang="zh-CN" dirty="0"/>
              <a:t>cd..</a:t>
            </a:r>
            <a:r>
              <a:rPr lang="zh-CN" altLang="en-US" dirty="0"/>
              <a:t>或</a:t>
            </a:r>
            <a:r>
              <a:rPr lang="en-US" altLang="zh-CN" dirty="0"/>
              <a:t>cd\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12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</a:p>
          <a:p>
            <a:r>
              <a:rPr lang="zh-CN" altLang="en-US" sz="1200" dirty="0">
                <a:solidFill>
                  <a:schemeClr val="bg2"/>
                </a:solidFill>
              </a:rPr>
              <a:t>（</a:t>
            </a:r>
            <a:r>
              <a:rPr lang="en-US" altLang="zh-CN" sz="1200" dirty="0">
                <a:solidFill>
                  <a:schemeClr val="bg2"/>
                </a:solidFill>
              </a:rPr>
              <a:t>1</a:t>
            </a:r>
            <a:r>
              <a:rPr lang="zh-CN" altLang="en-US" sz="1200" dirty="0">
                <a:solidFill>
                  <a:schemeClr val="bg2"/>
                </a:solidFill>
              </a:rPr>
              <a:t>）子目录在删除前必须是空的，也就是说需要先进入该子目录，使用</a:t>
            </a:r>
            <a:r>
              <a:rPr lang="en-US" altLang="zh-CN" sz="1200" dirty="0">
                <a:solidFill>
                  <a:srgbClr val="FF0000"/>
                </a:solidFill>
              </a:rPr>
              <a:t>del</a:t>
            </a:r>
            <a:r>
              <a:rPr lang="zh-CN" altLang="en-US" sz="1200" dirty="0">
                <a:solidFill>
                  <a:schemeClr val="bg2"/>
                </a:solidFill>
              </a:rPr>
              <a:t>（删除文件的命令）将其子目录下的文件删空，然后再退回到上一级目录，用</a:t>
            </a:r>
            <a:r>
              <a:rPr lang="en-US" altLang="zh-CN" sz="1200" dirty="0" err="1">
                <a:solidFill>
                  <a:schemeClr val="bg2"/>
                </a:solidFill>
              </a:rPr>
              <a:t>rd</a:t>
            </a:r>
            <a:r>
              <a:rPr lang="zh-CN" altLang="en-US" sz="1200" dirty="0">
                <a:solidFill>
                  <a:schemeClr val="bg2"/>
                </a:solidFill>
              </a:rPr>
              <a:t>命令删除该子目录本身；</a:t>
            </a:r>
          </a:p>
          <a:p>
            <a:r>
              <a:rPr lang="zh-CN" altLang="en-US" sz="1200" dirty="0">
                <a:solidFill>
                  <a:schemeClr val="bg2"/>
                </a:solidFill>
              </a:rPr>
              <a:t>（</a:t>
            </a:r>
            <a:r>
              <a:rPr lang="en-US" altLang="zh-CN" sz="1200" dirty="0">
                <a:solidFill>
                  <a:schemeClr val="bg2"/>
                </a:solidFill>
              </a:rPr>
              <a:t>2</a:t>
            </a:r>
            <a:r>
              <a:rPr lang="zh-CN" altLang="en-US" sz="1200" dirty="0">
                <a:solidFill>
                  <a:schemeClr val="bg2"/>
                </a:solidFill>
              </a:rPr>
              <a:t>）不能删除</a:t>
            </a:r>
            <a:r>
              <a:rPr lang="zh-CN" altLang="en-US" sz="1200" dirty="0">
                <a:solidFill>
                  <a:srgbClr val="FF0000"/>
                </a:solidFill>
              </a:rPr>
              <a:t>根目录和当前目录</a:t>
            </a:r>
            <a:r>
              <a:rPr lang="zh-CN" altLang="en-US" sz="1200" dirty="0">
                <a:solidFill>
                  <a:schemeClr val="bg2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11/9/2018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7450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3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21167" y="28574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2018/11/9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9FB603CE-5F00-40DA-931C-D1EEA04C32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818" y="4941889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83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8875207" y="371475"/>
            <a:ext cx="2706019" cy="723900"/>
            <a:chOff x="7350959" y="5852537"/>
            <a:chExt cx="2704981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105859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E66D48A-B788-40ED-9BA9-049C069B8401}"/>
              </a:ext>
            </a:extLst>
          </p:cNvPr>
          <p:cNvSpPr txBox="1"/>
          <p:nvPr/>
        </p:nvSpPr>
        <p:spPr>
          <a:xfrm>
            <a:off x="4404660" y="4631765"/>
            <a:ext cx="241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/>
                </a:solidFill>
              </a:rPr>
              <a:t>常用</a:t>
            </a:r>
            <a:r>
              <a:rPr lang="en-US" altLang="zh-CN" sz="2800" b="1" dirty="0">
                <a:solidFill>
                  <a:schemeClr val="bg2"/>
                </a:solidFill>
              </a:rPr>
              <a:t>DOS</a:t>
            </a:r>
            <a:r>
              <a:rPr lang="zh-CN" altLang="en-US" sz="2800" b="1" dirty="0">
                <a:solidFill>
                  <a:schemeClr val="bg2"/>
                </a:solidFill>
              </a:rPr>
              <a:t>命令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49642" y="609601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光标：所谓光标，就是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窗口中用来标志输入字符位置的一个符号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或标志，这也就是光标这个词的来源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78690" y="2025242"/>
            <a:ext cx="6702769" cy="4321456"/>
            <a:chOff x="0" y="0"/>
            <a:chExt cx="4704" cy="3045"/>
          </a:xfrm>
        </p:grpSpPr>
        <p:pic>
          <p:nvPicPr>
            <p:cNvPr id="13316" name="Picture 7" descr="E:\计算机维修与维护图片\DOS命令\DOS窗口光标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704" cy="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" name="Line 8"/>
            <p:cNvSpPr>
              <a:spLocks noChangeShapeType="1"/>
            </p:cNvSpPr>
            <p:nvPr/>
          </p:nvSpPr>
          <p:spPr bwMode="auto">
            <a:xfrm>
              <a:off x="385" y="1387"/>
              <a:ext cx="1080" cy="735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Text Box 9"/>
            <p:cNvSpPr txBox="1">
              <a:spLocks noChangeArrowheads="1"/>
            </p:cNvSpPr>
            <p:nvPr/>
          </p:nvSpPr>
          <p:spPr bwMode="auto">
            <a:xfrm>
              <a:off x="1465" y="1965"/>
              <a:ext cx="599" cy="244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光标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id="{ACFBCCA6-D793-49E1-B187-EDA8FDC8E6F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id="{66893565-F510-473B-8188-36CADC3AF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id="{2DF82BB5-8CD4-4170-BA90-55864250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513348"/>
            <a:ext cx="807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光标：现在介绍键盘上几个控制光标的按键：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09800" y="3902075"/>
            <a:ext cx="762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00400" y="39020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Delete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76600" y="1752600"/>
            <a:ext cx="914400" cy="457200"/>
            <a:chOff x="0" y="0"/>
            <a:chExt cx="576" cy="28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" y="144"/>
              <a:ext cx="24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09800" y="1752600"/>
            <a:ext cx="914400" cy="457200"/>
            <a:chOff x="0" y="0"/>
            <a:chExt cx="576" cy="288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209800" y="5121275"/>
            <a:ext cx="9906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Back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5121275"/>
            <a:ext cx="914400" cy="457200"/>
            <a:chOff x="0" y="0"/>
            <a:chExt cx="576" cy="288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572000" y="1752600"/>
            <a:ext cx="5638800" cy="1938992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方向键，一般位于键盘的右侧，即四个方向键中的两个。它们的功能是在同一行里，移动光标而不影响已经输入的字符。等光标移动到指定的位置后，就可以在指定的位置插入字符。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572000" y="3895726"/>
            <a:ext cx="5638800" cy="461665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删除键，就是删除当前光标位置处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572000" y="5073651"/>
            <a:ext cx="5638800" cy="1200329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回退键，就是删除当前光标前一个的字符，并把光标向前移动。一般位于回车键的正上方。</a:t>
            </a: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6B907679-D7CF-4402-B981-DA7EBF07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CD3397CD-10ED-486B-8495-44AF547F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ECC78DAB-ECCB-447B-A2F0-7D31785B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24733" y="1647607"/>
            <a:ext cx="10342533" cy="482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就是桌面操作系统中的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通常我们将根目录定义为“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，而一个目录与其子目录的分隔符，也用“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分隔。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，意思是从根目录起，第一级子目录为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的子目录，也是根目录的第二级子目录；而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，意思则为，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为当前目录的一个子目录，而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则为当前目录的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子目录的子目录。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247FE05B-569F-4D91-94A1-B1E0825FA85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6F712D5C-4E94-412A-81A3-1AECFAFF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1B6B94F4-85EF-48CB-85CD-C9775589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86533173-BEA7-4F71-B596-BEF418CB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278672" y="2098288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当前目录：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pic>
        <p:nvPicPr>
          <p:cNvPr id="18435" name="Picture 3" descr="E:\计算机维修与维护图片\DOS命令\目录层次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272" y="2196593"/>
            <a:ext cx="4757737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31272" y="3698484"/>
            <a:ext cx="1295400" cy="304800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4588490"/>
            <a:ext cx="10307444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这里，“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E:\txt\doc&gt;”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的意思是：当前盘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盘，当前目录为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盘根目录下的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id="{CA3981E1-6D64-48BF-80B8-1787FDE46C0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id="{C627A986-4818-4A2A-8C25-D769DD001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id="{4B41A3C3-DF23-46FF-BB7E-A137982A4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B146F41-9226-4A4B-9A90-26B59C30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447675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954787" y="4123847"/>
            <a:ext cx="4634334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左侧是一个有三级目录从结构：根目录下，有三个子目录，分别是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的路径可以表示为</a:t>
            </a:r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\Txt\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EEA675-2281-48F9-A67B-C8F08A8A1289}"/>
              </a:ext>
            </a:extLst>
          </p:cNvPr>
          <p:cNvGrpSpPr/>
          <p:nvPr/>
        </p:nvGrpSpPr>
        <p:grpSpPr>
          <a:xfrm>
            <a:off x="703456" y="3475818"/>
            <a:ext cx="5946388" cy="2719181"/>
            <a:chOff x="2514600" y="838200"/>
            <a:chExt cx="5943600" cy="3341132"/>
          </a:xfrm>
        </p:grpSpPr>
        <p:sp>
          <p:nvSpPr>
            <p:cNvPr id="20484" name="Text Box 8"/>
            <p:cNvSpPr txBox="1">
              <a:spLocks noChangeArrowheads="1"/>
            </p:cNvSpPr>
            <p:nvPr/>
          </p:nvSpPr>
          <p:spPr bwMode="auto">
            <a:xfrm>
              <a:off x="5867400" y="838200"/>
              <a:ext cx="3048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\</a:t>
              </a:r>
            </a:p>
          </p:txBody>
        </p:sp>
        <p:sp>
          <p:nvSpPr>
            <p:cNvPr id="20485" name="Line 9"/>
            <p:cNvSpPr>
              <a:spLocks noChangeShapeType="1"/>
            </p:cNvSpPr>
            <p:nvPr/>
          </p:nvSpPr>
          <p:spPr bwMode="auto">
            <a:xfrm>
              <a:off x="4343400" y="1781175"/>
              <a:ext cx="3505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10"/>
            <p:cNvSpPr>
              <a:spLocks noChangeShapeType="1"/>
            </p:cNvSpPr>
            <p:nvPr/>
          </p:nvSpPr>
          <p:spPr bwMode="auto">
            <a:xfrm flipV="1">
              <a:off x="6019800" y="1323975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12"/>
            <p:cNvSpPr>
              <a:spLocks noChangeShapeType="1"/>
            </p:cNvSpPr>
            <p:nvPr/>
          </p:nvSpPr>
          <p:spPr bwMode="auto">
            <a:xfrm>
              <a:off x="60198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13"/>
            <p:cNvSpPr>
              <a:spLocks noChangeShapeType="1"/>
            </p:cNvSpPr>
            <p:nvPr/>
          </p:nvSpPr>
          <p:spPr bwMode="auto">
            <a:xfrm>
              <a:off x="78486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3948113" y="2314575"/>
              <a:ext cx="762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491" name="Text Box 15"/>
            <p:cNvSpPr txBox="1">
              <a:spLocks noChangeArrowheads="1"/>
            </p:cNvSpPr>
            <p:nvPr/>
          </p:nvSpPr>
          <p:spPr bwMode="auto">
            <a:xfrm>
              <a:off x="5472113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Game</a:t>
              </a: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7315200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Tools</a:t>
              </a: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2971800" y="3338513"/>
              <a:ext cx="2743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>
              <a:off x="4330468" y="2705777"/>
              <a:ext cx="12932" cy="616562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29718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>
              <a:off x="43434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22"/>
            <p:cNvSpPr>
              <a:spLocks noChangeShapeType="1"/>
            </p:cNvSpPr>
            <p:nvPr/>
          </p:nvSpPr>
          <p:spPr bwMode="auto">
            <a:xfrm>
              <a:off x="57150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26"/>
            <p:cNvSpPr txBox="1">
              <a:spLocks noChangeArrowheads="1"/>
            </p:cNvSpPr>
            <p:nvPr/>
          </p:nvSpPr>
          <p:spPr bwMode="auto">
            <a:xfrm>
              <a:off x="25146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Doc</a:t>
              </a: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500" name="Text Box 2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Wps</a:t>
              </a:r>
            </a:p>
          </p:txBody>
        </p:sp>
      </p:grpSp>
      <p:grpSp>
        <p:nvGrpSpPr>
          <p:cNvPr id="22" name="组合 72">
            <a:extLst>
              <a:ext uri="{FF2B5EF4-FFF2-40B4-BE49-F238E27FC236}">
                <a16:creationId xmlns:a16="http://schemas.microsoft.com/office/drawing/2014/main" id="{5CEB94CA-D9C0-493F-A37E-C6A7A33236A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3" name="图片 70">
              <a:extLst>
                <a:ext uri="{FF2B5EF4-FFF2-40B4-BE49-F238E27FC236}">
                  <a16:creationId xmlns:a16="http://schemas.microsoft.com/office/drawing/2014/main" id="{EC1AD475-E57E-4340-8844-CDAC8E5BD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" name="图片 71">
              <a:extLst>
                <a:ext uri="{FF2B5EF4-FFF2-40B4-BE49-F238E27FC236}">
                  <a16:creationId xmlns:a16="http://schemas.microsoft.com/office/drawing/2014/main" id="{FC6D2BD7-911F-4E2C-998A-3A330627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EFB6233-3A7D-4D35-9047-07A65BD586B9}"/>
              </a:ext>
            </a:extLst>
          </p:cNvPr>
          <p:cNvSpPr txBox="1"/>
          <p:nvPr/>
        </p:nvSpPr>
        <p:spPr>
          <a:xfrm>
            <a:off x="1120364" y="2026268"/>
            <a:ext cx="911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是用户在磁盘上寻找文件时，所历经的文件夹线路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B6F3D31B-692F-403C-8369-9CEC5290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4AEFE58-FB1B-44F4-B44C-8173DC1B4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8819" y="4243258"/>
            <a:ext cx="0" cy="38729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239116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65717" y="1798693"/>
            <a:ext cx="10889166" cy="104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中，文件名的长度限制为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个字符的文件名和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个字符的扩展符。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Windows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桌面系统上的长文件名，在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状态下都变得面目全非，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</p:txBody>
      </p:sp>
      <p:pic>
        <p:nvPicPr>
          <p:cNvPr id="22531" name="Picture 21" descr="E:\计算机维修与维护图片\DOS命令\长文件名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0973" y="3209131"/>
            <a:ext cx="4351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2" descr="E:\计算机维修与维护图片\DOS命令\长文件名_纯DO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0973" y="4027666"/>
            <a:ext cx="26558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23"/>
          <p:cNvSpPr txBox="1">
            <a:spLocks noChangeArrowheads="1"/>
          </p:cNvSpPr>
          <p:nvPr/>
        </p:nvSpPr>
        <p:spPr bwMode="auto">
          <a:xfrm>
            <a:off x="1161605" y="3228945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Win2000/</a:t>
            </a:r>
            <a:r>
              <a:rPr lang="en-US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下的长文件名：</a:t>
            </a:r>
          </a:p>
        </p:txBody>
      </p:sp>
      <p:sp>
        <p:nvSpPr>
          <p:cNvPr id="22534" name="Text Box 24"/>
          <p:cNvSpPr txBox="1">
            <a:spLocks noChangeArrowheads="1"/>
          </p:cNvSpPr>
          <p:nvPr/>
        </p:nvSpPr>
        <p:spPr bwMode="auto">
          <a:xfrm>
            <a:off x="1161605" y="4042717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长文件名在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状态下的显示：</a:t>
            </a:r>
          </a:p>
        </p:txBody>
      </p:sp>
      <p:sp>
        <p:nvSpPr>
          <p:cNvPr id="22535" name="Text Box 25"/>
          <p:cNvSpPr txBox="1">
            <a:spLocks noChangeArrowheads="1"/>
          </p:cNvSpPr>
          <p:nvPr/>
        </p:nvSpPr>
        <p:spPr bwMode="auto">
          <a:xfrm>
            <a:off x="1161605" y="5196469"/>
            <a:ext cx="9591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注：长文件名在纯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状态下的显示，是采用这样的方法：取长文件名的头六个字符加上一个“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符号和一个</a:t>
            </a:r>
            <a:r>
              <a:rPr lang="zh-CN" altLang="en-US" sz="2000" dirty="0">
                <a:solidFill>
                  <a:schemeClr val="bg2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一位的数字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id="{7CE90B73-1494-4CFA-AEA0-A300B64546D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id="{11B5CFCF-E047-4365-B9A8-392CB5CD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id="{64AB121B-2ECF-49F1-ABEC-AAF44BA81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C1FBA91B-A4FD-401E-9684-C0B69874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40416" y="1532117"/>
            <a:ext cx="10058400" cy="483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是为了让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命令便于批量处理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文件，而采用的一种文件名的符号替换方法。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是一个多字符的通配符，一个“*”可以搭配一个或多个字符。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是一个单字符的通配符，一个“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只能搭配一个字符。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例如：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A*.*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为开头字母的所有文件。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a?????.exe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，是以字母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为文件名结尾的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??c???.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，是文件名第三个字符为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个字符的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A010581C-F5E6-4C8F-B9A9-3C322B2AFD3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58719FCE-C153-4AD9-8353-D25CA0F5D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E127F9-5B1A-4662-8D27-4C06D757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90FA30EF-59CE-4A63-B4DF-67590174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9A049F-2C9A-434C-A881-5B2F9CCD0D19}"/>
              </a:ext>
            </a:extLst>
          </p:cNvPr>
          <p:cNvSpPr txBox="1"/>
          <p:nvPr/>
        </p:nvSpPr>
        <p:spPr>
          <a:xfrm>
            <a:off x="1284586" y="2038740"/>
            <a:ext cx="9919862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文件属性可以分为两种：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第一种是指利用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命令看到的属性，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第二组文件属性，是指利用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列表命令可以看到的文件特征和文件属性。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20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17709" y="1727271"/>
            <a:ext cx="413458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文档属性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(A)</a:t>
            </a:r>
          </a:p>
          <a:p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文件一旦被修改，就出现</a:t>
            </a:r>
          </a:p>
          <a:p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属性。提醒你进行备份。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这个属性一般不用理。</a:t>
            </a: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EF192-A787-4007-84AC-75486CB84F23}"/>
              </a:ext>
            </a:extLst>
          </p:cNvPr>
          <p:cNvSpPr txBox="1"/>
          <p:nvPr/>
        </p:nvSpPr>
        <p:spPr>
          <a:xfrm>
            <a:off x="6096000" y="1727271"/>
            <a:ext cx="43572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隐藏属性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(H)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那么在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时候，就看不到，只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能利用加参数的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/ah,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才能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8E68F-B418-485F-A6FE-1B3FA7632756}"/>
              </a:ext>
            </a:extLst>
          </p:cNvPr>
          <p:cNvSpPr txBox="1"/>
          <p:nvPr/>
        </p:nvSpPr>
        <p:spPr>
          <a:xfrm>
            <a:off x="6096000" y="4380193"/>
            <a:ext cx="43188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只读属性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(R)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则不能被编辑和修改。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BB00F-49C3-4C53-B504-4B4FB2F7981F}"/>
              </a:ext>
            </a:extLst>
          </p:cNvPr>
          <p:cNvSpPr txBox="1"/>
          <p:nvPr/>
        </p:nvSpPr>
        <p:spPr>
          <a:xfrm>
            <a:off x="1217709" y="3895974"/>
            <a:ext cx="41857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系统文件属性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(S)</a:t>
            </a:r>
          </a:p>
          <a:p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系统文件属性，是指这一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个文件是系统文件，在系统启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动和运行过程中可能会用到，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不能被删除，也不能被编辑和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9699" name="Picture 3" descr="E:\计算机维修与维护图片\DOS命令\文件属性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8968" y="1657881"/>
            <a:ext cx="3834063" cy="472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1A1EA0B2-7865-4769-B456-CB3C2A04986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7E50CF91-A670-432C-8E23-9A26FC03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AB3F95C9-C606-4909-B5DA-5394D0AC4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12BAB89C-FB8D-4D2E-AA61-C13DDBCC4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A243138-4989-4D97-8E56-3AB65D8AA9E7}"/>
              </a:ext>
            </a:extLst>
          </p:cNvPr>
          <p:cNvGrpSpPr/>
          <p:nvPr/>
        </p:nvGrpSpPr>
        <p:grpSpPr>
          <a:xfrm>
            <a:off x="1388364" y="1649984"/>
            <a:ext cx="9600382" cy="5159249"/>
            <a:chOff x="1756466" y="1296416"/>
            <a:chExt cx="9600382" cy="5159249"/>
          </a:xfrm>
        </p:grpSpPr>
        <p:sp>
          <p:nvSpPr>
            <p:cNvPr id="31746" name="Text Box 2"/>
            <p:cNvSpPr txBox="1">
              <a:spLocks noChangeArrowheads="1"/>
            </p:cNvSpPr>
            <p:nvPr/>
          </p:nvSpPr>
          <p:spPr bwMode="auto">
            <a:xfrm>
              <a:off x="1756466" y="1296416"/>
              <a:ext cx="8844590" cy="2797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文件建立日期和时间；</a:t>
              </a:r>
              <a:endPara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文件大小；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文件还是目录；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文件名。</a:t>
              </a:r>
            </a:p>
          </p:txBody>
        </p:sp>
        <p:pic>
          <p:nvPicPr>
            <p:cNvPr id="31747" name="Picture 4" descr="E:\计算机维修与维护图片\DOS命令\文件属性2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22848" y="2028128"/>
              <a:ext cx="5334000" cy="442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48" name="Rectangle 5"/>
            <p:cNvSpPr>
              <a:spLocks noChangeArrowheads="1"/>
            </p:cNvSpPr>
            <p:nvPr/>
          </p:nvSpPr>
          <p:spPr bwMode="auto">
            <a:xfrm>
              <a:off x="5922264" y="3179064"/>
              <a:ext cx="1752600" cy="251460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49" name="Line 6"/>
            <p:cNvSpPr>
              <a:spLocks noChangeShapeType="1"/>
            </p:cNvSpPr>
            <p:nvPr/>
          </p:nvSpPr>
          <p:spPr bwMode="auto">
            <a:xfrm flipH="1" flipV="1">
              <a:off x="5108448" y="2380488"/>
              <a:ext cx="813816" cy="79857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Rectangle 7"/>
            <p:cNvSpPr>
              <a:spLocks noChangeArrowheads="1"/>
            </p:cNvSpPr>
            <p:nvPr/>
          </p:nvSpPr>
          <p:spPr bwMode="auto">
            <a:xfrm>
              <a:off x="8894064" y="3179064"/>
              <a:ext cx="762000" cy="2895600"/>
            </a:xfrm>
            <a:prstGeom prst="rect">
              <a:avLst/>
            </a:prstGeom>
            <a:noFill/>
            <a:ln w="9525" cmpd="sng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1" name="Line 8"/>
            <p:cNvSpPr>
              <a:spLocks noChangeShapeType="1"/>
            </p:cNvSpPr>
            <p:nvPr/>
          </p:nvSpPr>
          <p:spPr bwMode="auto">
            <a:xfrm>
              <a:off x="4034141" y="2798062"/>
              <a:ext cx="4859923" cy="914401"/>
            </a:xfrm>
            <a:prstGeom prst="line">
              <a:avLst/>
            </a:prstGeom>
            <a:noFill/>
            <a:ln w="9525" cmpd="sng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Rectangle 9"/>
            <p:cNvSpPr>
              <a:spLocks noChangeArrowheads="1"/>
            </p:cNvSpPr>
            <p:nvPr/>
          </p:nvSpPr>
          <p:spPr bwMode="auto">
            <a:xfrm>
              <a:off x="7903464" y="4398264"/>
              <a:ext cx="914400" cy="1295400"/>
            </a:xfrm>
            <a:prstGeom prst="rect">
              <a:avLst/>
            </a:prstGeom>
            <a:noFill/>
            <a:ln w="9525" cmpd="sng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>
              <a:off x="4093464" y="3331464"/>
              <a:ext cx="3810000" cy="1524000"/>
            </a:xfrm>
            <a:prstGeom prst="line">
              <a:avLst/>
            </a:prstGeom>
            <a:noFill/>
            <a:ln w="952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Rectangle 11"/>
            <p:cNvSpPr>
              <a:spLocks noChangeArrowheads="1"/>
            </p:cNvSpPr>
            <p:nvPr/>
          </p:nvSpPr>
          <p:spPr bwMode="auto">
            <a:xfrm>
              <a:off x="9732264" y="3179064"/>
              <a:ext cx="1371600" cy="2514600"/>
            </a:xfrm>
            <a:prstGeom prst="rect">
              <a:avLst/>
            </a:prstGeom>
            <a:noFill/>
            <a:ln w="9525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5" name="Line 12"/>
            <p:cNvSpPr>
              <a:spLocks noChangeShapeType="1"/>
            </p:cNvSpPr>
            <p:nvPr/>
          </p:nvSpPr>
          <p:spPr bwMode="auto">
            <a:xfrm>
              <a:off x="3403910" y="3948998"/>
              <a:ext cx="6328354" cy="296866"/>
            </a:xfrm>
            <a:prstGeom prst="line">
              <a:avLst/>
            </a:prstGeom>
            <a:noFill/>
            <a:ln w="9525" cmpd="sng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72">
            <a:extLst>
              <a:ext uri="{FF2B5EF4-FFF2-40B4-BE49-F238E27FC236}">
                <a16:creationId xmlns:a16="http://schemas.microsoft.com/office/drawing/2014/main" id="{350C5398-670C-4BB1-9A8E-189107F9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5" name="图片 70">
              <a:extLst>
                <a:ext uri="{FF2B5EF4-FFF2-40B4-BE49-F238E27FC236}">
                  <a16:creationId xmlns:a16="http://schemas.microsoft.com/office/drawing/2014/main" id="{8559A7F6-11E7-4308-A428-E7CB83DC9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图片 71">
              <a:extLst>
                <a:ext uri="{FF2B5EF4-FFF2-40B4-BE49-F238E27FC236}">
                  <a16:creationId xmlns:a16="http://schemas.microsoft.com/office/drawing/2014/main" id="{945274EE-A3EC-4495-817B-DB6A78FF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984CF603-55A5-44FC-9C48-E5813CCE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1901668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25834" y="1601324"/>
            <a:ext cx="10178683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操作系统能够运行的文件一共有三类：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是可执行程序，它们所包含的是机器指令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是一个文本文件，里面所记录的是一些可执行的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命令（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命令的集合）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E5BE6460-8FE5-4E4B-BC59-53663AC1023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AFBB63DA-45AE-4DD0-9C8D-07737AC99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80579C60-E581-4E4C-812F-355AC418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8C88DABB-6C1C-4FBC-94D1-8971976C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00912" y="1275330"/>
            <a:ext cx="9790176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文件，是原来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系统下最常见的一种可执行文件。在相同代码量的情况下，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的尺寸要比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文件的上限是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文件的大小则不受限制。现在，在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下，主要的可执行文件是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下的另一类可执行文件，但它不能直接执行，而由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文件调用执行。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注：病毒感染的主要是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FA7B640D-D332-480C-8F45-A8D1D4E12FA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31B07D8D-3ED3-4E03-B97D-7BF7F067C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B76988AC-7425-49C2-9AB1-897EA65F8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9C4FD75F-B991-4121-8F37-492D854C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9770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9620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14908" y="1630517"/>
            <a:ext cx="10692384" cy="261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切换盘符命令“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现在，我们引入一个当前盘的概念，当前盘，顾名思义，就是当前正在使用的盘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或分区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如果要切换当前盘，就要使用切换盘符命令“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例如：我们当前盘是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盘，如果想要切换到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盘，只需输入命令“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E:”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即可。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21T@`FRV_{KMN3{}$MD3){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61364"/>
            <a:ext cx="8255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A29D952B-4573-4A6B-8E86-3C3D9C686D3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1A321F19-2A14-40B0-A839-CD51A05A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449D6952-14B8-44A1-A756-E94259BF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801BD97-1521-4A4D-8A8B-842135331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776094" y="1412332"/>
            <a:ext cx="11011284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功能：改变当前目录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[path]   cd..      cd\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c:\&gt;cd fox\user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（进入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子目录下的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c:\fox\user&gt;cd..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（退回上一级根目录，注意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后面跟着两个点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".."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c:\fox&gt;cd\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（返回到根目录）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0K$~I4H(2LVGTD9{S(_AH~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323833"/>
            <a:ext cx="8048625" cy="1408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ingleilei\AppData\Roaming\Tencent\Users\840162598\QQ\WinTemp\RichOle\6]9]UJ`S1~V_MM_L_$SH76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387653"/>
            <a:ext cx="8048625" cy="1213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ingleilei\AppData\Roaming\Tencent\Users\840162598\QQ\WinTemp\RichOle\SF)B979A2Q5%R)S7@7DUXG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292619"/>
            <a:ext cx="7896226" cy="259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2622EA54-4323-4166-BB17-82059F3D903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FDD5414F-91CC-48FC-91CA-873E03CB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FA668DC5-AD7D-479F-AC95-438EC26F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3A0F0F04-D052-4814-AE61-F8EE1009A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1870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50976" y="1278597"/>
            <a:ext cx="7848600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建立子目录“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功能：创建新的子目录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42" y="3429000"/>
            <a:ext cx="4675997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26" y="3429000"/>
            <a:ext cx="4379530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49" y="5773135"/>
            <a:ext cx="7032297" cy="923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B5CC8360-89BF-4455-A387-9BF9FB88308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7CD84696-A302-4DB7-A0D0-9C853544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AA97715C-AFF3-46A2-9B0A-E32F0BA6C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7B089A64-1F78-49A4-AD91-C03F73B1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064143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77496" y="1735967"/>
            <a:ext cx="10741152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删除子目录“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．功能：从指定的磁盘删除了目录。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 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00" y="4487448"/>
            <a:ext cx="4202182" cy="101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314" y="4487448"/>
            <a:ext cx="4514739" cy="1388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154" y="5693985"/>
            <a:ext cx="2883127" cy="101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6BC14B14-01D5-4EAA-9195-83F3CE3088F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8F478A95-A86E-4711-AEA5-0559C6E36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F6841D39-99B1-418B-AC64-ACC4BC9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DD35B05-715D-48EA-BB39-D20ED5ED9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427115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28" y="2679192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Disk Operating System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B00F825-2168-4345-B39E-5E5A4F2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28" y="4304792"/>
            <a:ext cx="683361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现在已经是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时代，为什么还要提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4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219199" y="1344034"/>
            <a:ext cx="8534400" cy="316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例：要求把</a:t>
            </a:r>
            <a:r>
              <a:rPr lang="en-US" altLang="zh-CN" sz="2400" dirty="0">
                <a:solidFill>
                  <a:schemeClr val="bg2"/>
                </a:solidFill>
              </a:rPr>
              <a:t>c</a:t>
            </a:r>
            <a:r>
              <a:rPr lang="zh-CN" altLang="en-US" sz="2400" dirty="0">
                <a:solidFill>
                  <a:schemeClr val="bg2"/>
                </a:solidFill>
              </a:rPr>
              <a:t>盘</a:t>
            </a:r>
            <a:r>
              <a:rPr lang="en-US" altLang="zh-CN" sz="2400" dirty="0">
                <a:solidFill>
                  <a:schemeClr val="bg2"/>
                </a:solidFill>
              </a:rPr>
              <a:t>fox</a:t>
            </a:r>
            <a:r>
              <a:rPr lang="zh-CN" altLang="en-US" sz="2400" dirty="0">
                <a:solidFill>
                  <a:schemeClr val="bg2"/>
                </a:solidFill>
              </a:rPr>
              <a:t>子目录下的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子目录删除，操作如下：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第一步：先将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子目录下的文件删空；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c\&gt;del c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\fox\user\*.*</a:t>
            </a:r>
            <a:r>
              <a:rPr lang="zh-CN" altLang="en-US" sz="2400" dirty="0">
                <a:solidFill>
                  <a:schemeClr val="bg2"/>
                </a:solidFill>
              </a:rPr>
              <a:t>　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（注：这样只能删除文件，仍然不能删除</a:t>
            </a:r>
            <a:r>
              <a:rPr lang="en-US" altLang="zh-CN" sz="2400" dirty="0">
                <a:solidFill>
                  <a:srgbClr val="FF0000"/>
                </a:solidFill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</a:rPr>
              <a:t>目录下的文件夹）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第二步，删除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4857751" y="4261867"/>
            <a:ext cx="4752975" cy="904875"/>
          </a:xfrm>
          <a:prstGeom prst="cloudCallout">
            <a:avLst>
              <a:gd name="adj1" fmla="val -57106"/>
              <a:gd name="adj2" fmla="val -838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如果</a:t>
            </a:r>
            <a:r>
              <a:rPr lang="en-US" altLang="zh-CN" dirty="0">
                <a:solidFill>
                  <a:schemeClr val="bg2"/>
                </a:solidFill>
              </a:rPr>
              <a:t>fox\user</a:t>
            </a:r>
            <a:r>
              <a:rPr lang="zh-CN" altLang="en-US" dirty="0">
                <a:solidFill>
                  <a:schemeClr val="bg2"/>
                </a:solidFill>
              </a:rPr>
              <a:t>文件夹下仍有文件夹，这一步将不会奏效，怎样解决呢？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0" y="4895850"/>
            <a:ext cx="8439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 /q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加上了一个参数</a:t>
            </a:r>
            <a:r>
              <a:rPr lang="en-US" altLang="zh-CN" sz="2400" dirty="0">
                <a:solidFill>
                  <a:srgbClr val="FF0000"/>
                </a:solidFill>
              </a:rPr>
              <a:t>/s</a:t>
            </a:r>
            <a:r>
              <a:rPr lang="zh-CN" altLang="en-US" sz="2400" dirty="0">
                <a:solidFill>
                  <a:srgbClr val="FF0000"/>
                </a:solidFill>
              </a:rPr>
              <a:t>，如果不想让系统询问是否删除，可以再加一个参数 </a:t>
            </a:r>
            <a:r>
              <a:rPr lang="en-US" altLang="zh-CN" sz="2400" dirty="0">
                <a:solidFill>
                  <a:srgbClr val="FF0000"/>
                </a:solidFill>
              </a:rPr>
              <a:t>/q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107" y="2940643"/>
            <a:ext cx="3040760" cy="149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1E61C811-041D-47DF-981E-11988BBA2D0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5FC3A82C-9BFA-488E-A57C-18A1D842B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D5EE889F-343E-4998-B82A-2DF46238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0DB6DE9F-A8C8-4B84-8912-81DAD2C97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84855812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85385" y="1614932"/>
            <a:ext cx="10021229" cy="511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显示磁盘目录“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．功能：显示磁盘目录的内容。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][/p][/w][/A[[:]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]][/O[:]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]][/S]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的使用；当欲查看的目录太多，无法在一屏显示完屏幕会一直往上卷，不容易看清，加上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参数后，屏幕上会分面一次显示部分行的文件信息，然后暂停，并提示；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 any key to continue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（按任意键继续）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的使用：加上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只显示文件名，至于文件大小及建立的日期和时间则都省略。加上参数后，每行可以显示五个文件名。</a:t>
            </a: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8542D21D-8EE5-47D3-81C8-230FAE4B6FD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9F8AF713-949A-417B-BC67-4D6F44FB5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D48A1564-E4C8-4D34-815D-A663FFBF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C7B545C3-58B2-421D-B147-F4C6A4C4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72477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36320" y="2224692"/>
            <a:ext cx="9851136" cy="373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显示具有指定属性的文件。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准备存档的文件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系统文件      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用分类顺序列出文件。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排列顺序：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按名称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按大小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E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按扩展名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按日期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从先到后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显示指定目录和所有子目录中的文件。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E737DB5D-30B6-4A55-B448-7DBB89D9BB3E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7EF99101-209B-43C6-B670-5BE8D4EB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7BAF4106-379E-42ED-A1F3-AE996FCB1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DE4DE027-50F9-4417-8387-A4F72046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092052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84" y="1312410"/>
            <a:ext cx="4207191" cy="5364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组合 72">
            <a:extLst>
              <a:ext uri="{FF2B5EF4-FFF2-40B4-BE49-F238E27FC236}">
                <a16:creationId xmlns:a16="http://schemas.microsoft.com/office/drawing/2014/main" id="{0C8D6F3C-CFF0-4ED8-AE29-9D67608F8EA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2EA15296-5595-40B4-9AA1-50F523609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2185A6C7-1D7C-49F4-89E9-542C396F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BBBE84BE-980B-4867-BAEF-86D350F3C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248792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77824" y="1429896"/>
            <a:ext cx="1043635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主要有两个作用：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一、创建小型的文本文件；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二、复制文件。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03" y="3685655"/>
            <a:ext cx="5732421" cy="265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B8B0803C-7DE9-4320-9604-AAE01241C51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E00B02BE-4983-4656-BFFB-43382F88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27E3E335-987F-4836-B0D0-59120D33E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324DD46C-8762-4F28-9BF0-E8552237C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D7A22B-7069-46CE-8E4E-8CCA7DF5D060}"/>
              </a:ext>
            </a:extLst>
          </p:cNvPr>
          <p:cNvSpPr txBox="1"/>
          <p:nvPr/>
        </p:nvSpPr>
        <p:spPr>
          <a:xfrm>
            <a:off x="877824" y="3827512"/>
            <a:ext cx="4771414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创建一个小型的文本文件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con d.txt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这条命令的作用：将键盘上输入的文本信息以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码的形式存储到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96697" y="1427079"/>
            <a:ext cx="11001034" cy="510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c:\*.*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d:\txt\*.*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盘上，根目录下的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10" y="1581585"/>
            <a:ext cx="7554455" cy="277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C9FF6663-5203-438B-A065-E62C76BB887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D3D8B477-CA30-440D-BB45-A07E2731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B0DC5DA3-45AB-419A-A68E-FA0A5CED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2E1C644C-BBA4-405A-8965-56D8A8B45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68096" y="1502157"/>
            <a:ext cx="11045952" cy="474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c:\*.*  e: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a:\*.*  d:\txt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d:\txt\*.*  e:\txt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盘的根目录的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&gt;d.txt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这个命令是将应当输出到屏幕上的消息写入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文本文档中。 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3F9E6A66-FD2D-4AB1-8884-FE3C81872DB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A464BF7D-053B-42E1-A5AE-F177E7FA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D9B4B96A-C44D-4700-BCE7-681015C5C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E2D17A96-D158-4F4F-94EE-38B87108A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58240" y="1770381"/>
            <a:ext cx="7848600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文件改名命令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．功能：更改文件名称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01" y="2272096"/>
            <a:ext cx="6345274" cy="395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7A8AB8A7-FDBA-4286-A4D3-384C700ED02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1AF44A1F-885A-4339-840A-B37DC171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2F86F42D-4B36-42B9-81B4-47F64A1A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B8D8EC53-D813-4F58-9DEE-9FC24AEDE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41717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049506" y="1712261"/>
            <a:ext cx="8325853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目的文件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这个命令是将当前目录下所有后缀名为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c:\*.bak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c:\*.*</a:t>
            </a: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53E51DDF-D2DF-4A6B-9FE8-E03F3CDB937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EE7B4B20-DA97-453E-A862-FDF24EBE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3DD47E-D79B-469B-B6C1-794A093E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CC15569C-4B93-429F-B9D9-3EA7F376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02208" y="1590008"/>
            <a:ext cx="10972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 目的盘或目的目录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这个命令的用途，是将源文件移动到目的盘或当前盘下。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命令不推荐使用，因为可能存在安全问题。为什么？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假设，你在移动大量文件时，如果在移动过程中意外停电，那么，你就可能有部分文件已经移动到目的盘，而还有部分文件保留在源盘上，这一结果很难处理。此外，还可能在停电时发生文件丢失的情况。所以，这个命令不推荐使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58" y="5178621"/>
            <a:ext cx="8354083" cy="102968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128DE5A0-BAFB-4D11-BE9F-2BADD5AE3E1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479AD66B-01C8-4441-A987-036E96FBE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8F468E2F-A121-4965-9137-84DB1225E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2728F329-4BDD-4014-B17A-ADA2E67FD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582" y="3169181"/>
            <a:ext cx="142036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B6BB9EA-E1B8-4C6F-9591-AF35F9DFF0C1}"/>
              </a:ext>
            </a:extLst>
          </p:cNvPr>
          <p:cNvGrpSpPr/>
          <p:nvPr/>
        </p:nvGrpSpPr>
        <p:grpSpPr>
          <a:xfrm>
            <a:off x="4145470" y="2430148"/>
            <a:ext cx="4353070" cy="973729"/>
            <a:chOff x="3654816" y="1940159"/>
            <a:chExt cx="4353070" cy="97372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49BBFA8-1F1F-4F0F-9B78-C6A6CC6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816" y="2401824"/>
              <a:ext cx="792480" cy="51206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180FA6-268C-440B-91E7-6B68B1A3C300}"/>
                </a:ext>
              </a:extLst>
            </p:cNvPr>
            <p:cNvSpPr txBox="1"/>
            <p:nvPr/>
          </p:nvSpPr>
          <p:spPr>
            <a:xfrm>
              <a:off x="4447296" y="1940159"/>
              <a:ext cx="3560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人给机器下达命令的集合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2CC5823-D6EF-4FF0-B040-04A75F43E0DD}"/>
              </a:ext>
            </a:extLst>
          </p:cNvPr>
          <p:cNvGrpSpPr/>
          <p:nvPr/>
        </p:nvGrpSpPr>
        <p:grpSpPr>
          <a:xfrm>
            <a:off x="4145470" y="3571084"/>
            <a:ext cx="4670465" cy="959287"/>
            <a:chOff x="3654816" y="3081095"/>
            <a:chExt cx="4670465" cy="95928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2D455E6-0382-43B9-AD71-EC68664ACD94}"/>
                </a:ext>
              </a:extLst>
            </p:cNvPr>
            <p:cNvCxnSpPr>
              <a:cxnSpLocks/>
            </p:cNvCxnSpPr>
            <p:nvPr/>
          </p:nvCxnSpPr>
          <p:spPr>
            <a:xfrm>
              <a:off x="3654816" y="3081095"/>
              <a:ext cx="792480" cy="528329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831F38-5C7C-4D2D-AED1-87176879A7E9}"/>
                </a:ext>
              </a:extLst>
            </p:cNvPr>
            <p:cNvSpPr txBox="1"/>
            <p:nvPr/>
          </p:nvSpPr>
          <p:spPr>
            <a:xfrm>
              <a:off x="4447296" y="3578717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能有效管理各种软硬件资源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8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67968" y="1394954"/>
            <a:ext cx="8510016" cy="554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文件内容列表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这个命令的用途，是将指定文本文件的内容列出来。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d.txt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列出当前目录下，文本文件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c:\boot.ini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boot.ini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73" y="4560021"/>
            <a:ext cx="5596337" cy="1493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99DB93CD-9FE1-4EE2-99DF-AB79E770ABF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3044D1CC-063B-42A4-82AF-39FFDE74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1FF85872-BDC2-4BD5-9591-4D5BD926A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C4068D4D-BBE6-44B7-8EB0-52502EDB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784393" y="1632124"/>
            <a:ext cx="1107803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是一个功能强大的显示和修改文件属性的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命令。但是，要掌握它，也有一定的难度。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前面，我们介绍过，文件有四个属性。分别是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S,H,R,A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如果要给一个文件添加或去除某个属性，可以使用开关“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-H +S *.txt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的文件的隐藏属性去掉，并打开它们的系统文件属性。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-R -S -H *.sys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.sys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的所有文件的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属性、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属性全部去掉。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显示当前目录下所有文件的各种属性。</a:t>
            </a: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7" name="Picture 1" descr="C:\Users\dingleilei\AppData\Roaming\Tencent\Users\840162598\QQ\WinTemp\RichOle\PQ)YM}]_5UO{K7IN7G6{CF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87" y="3951766"/>
            <a:ext cx="8047493" cy="2524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87C9DA6E-9DDE-4BDC-A850-84036128063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002ADA27-F109-4A84-902C-E26FB9BB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58B4F282-0596-485F-A565-CA650BA3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86EB7AD1-98E2-449F-A436-250855DF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187116" y="1887915"/>
            <a:ext cx="10090484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清屏 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屏幕上太乱了，或是屏幕上出现乱码了， 清除屏幕上显示内容但不影响电脑内部任何信息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 回车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S`@69T1YSYRF%(){ECJBA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76" y="2927223"/>
            <a:ext cx="61150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ingleilei\AppData\Roaming\Tencent\Users\840162598\QQ\WinTemp\RichOle\C2RZUH`N7@3R}]W@J5JKR$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56" y="2633274"/>
            <a:ext cx="62103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id="{81398CA6-CC67-4AB5-8342-19BFF7F07FF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84750125-62C3-42AF-A68D-E18F2A62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3B540269-038E-4062-B587-482CD12C0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1A6CF2C8-EF9B-4C4E-8A97-869DE63C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3921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48076" y="1879197"/>
            <a:ext cx="1050501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显示及修改日期 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想知道或修改时间和日期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显示和改变当前日期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［例　　子］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C:\&gt;date 09-20-1996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将日期改为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pic>
        <p:nvPicPr>
          <p:cNvPr id="2049" name="Picture 1" descr="C:\Users\dingleilei\AppData\Roaming\Tencent\Users\840162598\QQ\WinTemp\RichOle\BY8$(X]Z$_OJOG[CPPU2(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60" y="4340712"/>
            <a:ext cx="639127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B3E5835-8989-4C26-AD1F-5AFCD09E6BE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491ED8B1-CE01-435E-A9AF-0968B2A15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A3C59BC8-BFD7-4EF1-A4A8-B88A1BD81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1E492A5-4F6A-4523-AF35-7302E91DF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87271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058458" y="1712261"/>
            <a:ext cx="10499558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磁盘碎片整理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defrag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　磁盘读写次数很多，或磁盘使用时间很长了，可能需要使用这条命令整理磁盘。磁盘碎片并不是指磁盘坏了，而只是由于多次的拷贝和删除文件后，磁盘使用会很不连贯，致使速度变慢。 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C:\&gt;defrag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　　　　　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选择要整理的磁盘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UKOW~28DFVK@I8U%_]%AX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41" y="1987296"/>
            <a:ext cx="6124575" cy="70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052CA28-4115-405C-AFEC-FCEEA6C6EC4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8FD003C-6141-4BEC-80A3-4AD785DC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0CB677C9-7537-4153-B65E-3F3453F1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D3223578-DC6E-4DAA-AB29-E11911A62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4789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57932" y="1558972"/>
            <a:ext cx="107732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执行快速格式化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显示所有当前的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网络配置值、刷新动态主机配置协议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(DHCP)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和域名系统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(DNS)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设置。使用不带参数的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可以显示所有适配器的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地址、子网掩码、默认网关。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/all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显示所有适配器的完整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配置信息。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544C357B-D434-4C77-BB6F-8752E76FDBE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C8AE5711-5777-4D06-8209-7ED3A053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19096A-5BF4-47D9-B2C7-D9538920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BF9F8BA3-37CE-4908-A41C-21441B673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552983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11500" y="131503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dingleilei\AppData\Roaming\Tencent\Users\840162598\QQ\WinTemp\RichOle\1E5SY{X{U37VRG%6}}AR5@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73" y="2933494"/>
            <a:ext cx="7964443" cy="2609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BE1482DA-E07C-41C0-B3F6-C88DC25A2B2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FAA446A0-7348-41F5-BF16-B4866398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7D99E29F-AB19-4C6C-ABB5-AFDC1D94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9E159301-13A5-4753-B3DD-5EB733E19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1569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048256" y="1145345"/>
            <a:ext cx="7924800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regedit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76" y="2470882"/>
            <a:ext cx="7365064" cy="376551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D55D127-ADD6-4271-843C-0EC1D024BCB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21B64D54-0578-42EF-A42F-A00E6A99B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519EEC20-235D-4AF1-A9D9-DA064402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0F5DB519-7676-4D79-BB7F-82BF5C8DF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342065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284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>
              <a:solidFill>
                <a:schemeClr val="accent2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16387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7113589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7813675" y="41276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9770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2740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51724" y="2065614"/>
            <a:ext cx="10344823" cy="37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系统对于磁盘存储设备的标识符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里，盘符作如下表示：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:(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即单字母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+‘:’)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例如：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硬盘的第一个分区一般是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C:(c:)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；相应的，第二个分区是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D:(d:)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，依此类推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C75F5A36-E796-4DCB-8D4B-CBEBD4DF4B6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12DBB863-89DB-48AA-9866-66E77FC0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F6703590-5F35-4247-A030-7E7A886F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F122176A-CB8F-4494-9192-73D21BE4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471382" y="171226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在桌面操作系统上的表现形式：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82" y="2641635"/>
            <a:ext cx="8598254" cy="2006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id="{932A70FA-8AA3-4A48-AA59-C4763C48770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6E44C997-A66A-4AB8-83A3-7A95970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B537E535-36DB-49F5-884B-E8B21BE7B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F6CDF59-5ED7-4020-811C-C502A91F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49338" y="2204704"/>
            <a:ext cx="6003414" cy="4069096"/>
            <a:chOff x="0" y="0"/>
            <a:chExt cx="5015" cy="3245"/>
          </a:xfrm>
        </p:grpSpPr>
        <p:pic>
          <p:nvPicPr>
            <p:cNvPr id="11268" name="Picture 4" descr="E:\计算机维修与维护图片\DOS命令\DOS窗口盘符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5015" cy="32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294" y="1435"/>
              <a:ext cx="1457" cy="18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751" y="1496"/>
              <a:ext cx="2784" cy="25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盘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，即硬盘的第一个分区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id="{974D939E-DC75-4424-A25E-27B70479F1E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id="{DAA64BD3-1B6D-44E6-B5B9-FB4746E9D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id="{819440ED-F410-4295-9CFD-F423B90A1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0FC249C2-BA2C-462F-9AD3-B8BA2718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B822482-62C2-4A0F-8FFE-4A930FAC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382" y="171226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在命令窗口的表现形式：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157257873</TotalTime>
  <Pages>0</Pages>
  <Words>3624</Words>
  <Characters>0</Characters>
  <Application>Microsoft Office PowerPoint</Application>
  <DocSecurity>0</DocSecurity>
  <PresentationFormat>宽屏</PresentationFormat>
  <Lines>0</Lines>
  <Paragraphs>349</Paragraphs>
  <Slides>48</Slides>
  <Notes>14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华文新魏</vt:lpstr>
      <vt:lpstr>宋体</vt:lpstr>
      <vt:lpstr>微软雅黑</vt:lpstr>
      <vt:lpstr>幼圆</vt:lpstr>
      <vt:lpstr>Arial</vt:lpstr>
      <vt:lpstr>Calibri</vt:lpstr>
      <vt:lpstr>Wingdings</vt:lpstr>
      <vt:lpstr>Wingdings 2</vt:lpstr>
      <vt:lpstr>主题1</vt:lpstr>
      <vt:lpstr>PowerPoint 演示文稿</vt:lpstr>
      <vt:lpstr>PowerPoint 演示文稿</vt:lpstr>
      <vt:lpstr>一、DOS简介</vt:lpstr>
      <vt:lpstr>一、DOS简介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 </cp:lastModifiedBy>
  <cp:revision>424</cp:revision>
  <cp:lastPrinted>1899-12-30T00:00:00Z</cp:lastPrinted>
  <dcterms:created xsi:type="dcterms:W3CDTF">2012-04-08T16:29:00Z</dcterms:created>
  <dcterms:modified xsi:type="dcterms:W3CDTF">2018-11-09T08:32:18Z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