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sldIdLst>
    <p:sldId id="25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431" r:id="rId18"/>
    <p:sldId id="384" r:id="rId19"/>
    <p:sldId id="426" r:id="rId20"/>
    <p:sldId id="386" r:id="rId21"/>
    <p:sldId id="387" r:id="rId22"/>
    <p:sldId id="427" r:id="rId23"/>
    <p:sldId id="390" r:id="rId24"/>
    <p:sldId id="432" r:id="rId25"/>
    <p:sldId id="392" r:id="rId26"/>
    <p:sldId id="393" r:id="rId27"/>
    <p:sldId id="428" r:id="rId28"/>
    <p:sldId id="395" r:id="rId29"/>
    <p:sldId id="429" r:id="rId30"/>
    <p:sldId id="397" r:id="rId31"/>
    <p:sldId id="399" r:id="rId32"/>
    <p:sldId id="400" r:id="rId33"/>
    <p:sldId id="401" r:id="rId34"/>
    <p:sldId id="403" r:id="rId35"/>
    <p:sldId id="434" r:id="rId36"/>
    <p:sldId id="433" r:id="rId37"/>
    <p:sldId id="435" r:id="rId38"/>
    <p:sldId id="436" r:id="rId39"/>
    <p:sldId id="437" r:id="rId40"/>
    <p:sldId id="438" r:id="rId41"/>
    <p:sldId id="442" r:id="rId42"/>
    <p:sldId id="405" r:id="rId43"/>
    <p:sldId id="406" r:id="rId44"/>
    <p:sldId id="407" r:id="rId45"/>
    <p:sldId id="443" r:id="rId46"/>
    <p:sldId id="409" r:id="rId47"/>
    <p:sldId id="411" r:id="rId48"/>
    <p:sldId id="413" r:id="rId49"/>
    <p:sldId id="425" r:id="rId50"/>
    <p:sldId id="444" r:id="rId51"/>
    <p:sldId id="445" r:id="rId52"/>
    <p:sldId id="446" r:id="rId53"/>
    <p:sldId id="447" r:id="rId54"/>
    <p:sldId id="448" r:id="rId55"/>
    <p:sldId id="449" r:id="rId56"/>
    <p:sldId id="334" r:id="rId5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204">
          <p15:clr>
            <a:srgbClr val="A4A3A4"/>
          </p15:clr>
        </p15:guide>
        <p15:guide id="3" orient="horz" pos="1014">
          <p15:clr>
            <a:srgbClr val="A4A3A4"/>
          </p15:clr>
        </p15:guide>
        <p15:guide id="4" orient="horz" pos="1146">
          <p15:clr>
            <a:srgbClr val="A4A3A4"/>
          </p15:clr>
        </p15:guide>
        <p15:guide id="5" pos="2880">
          <p15:clr>
            <a:srgbClr val="A4A3A4"/>
          </p15:clr>
        </p15:guide>
        <p15:guide id="6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EA870D"/>
    <a:srgbClr val="F1905F"/>
    <a:srgbClr val="E6701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31" autoAdjust="0"/>
    <p:restoredTop sz="88689" autoAdjust="0"/>
  </p:normalViewPr>
  <p:slideViewPr>
    <p:cSldViewPr snapToGrid="0">
      <p:cViewPr varScale="1">
        <p:scale>
          <a:sx n="60" d="100"/>
          <a:sy n="60" d="100"/>
        </p:scale>
        <p:origin x="-1656" y="-68"/>
      </p:cViewPr>
      <p:guideLst>
        <p:guide orient="horz" pos="2160"/>
        <p:guide orient="horz" pos="204"/>
        <p:guide orient="horz" pos="1014"/>
        <p:guide orient="horz" pos="1146"/>
        <p:guide pos="2880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7/5/2017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mtClean="0"/>
              <a:t>Click to edit Master text styles</a:t>
            </a:r>
          </a:p>
          <a:p>
            <a:pPr>
              <a:defRPr/>
            </a:pPr>
            <a:r>
              <a:rPr lang="zh-CN" altLang="zh-CN" smtClean="0"/>
              <a:t>Second level</a:t>
            </a:r>
          </a:p>
          <a:p>
            <a:pPr>
              <a:defRPr/>
            </a:pPr>
            <a:r>
              <a:rPr lang="zh-CN" altLang="zh-CN" smtClean="0"/>
              <a:t>Third level</a:t>
            </a:r>
          </a:p>
          <a:p>
            <a:pPr>
              <a:defRPr/>
            </a:pPr>
            <a:r>
              <a:rPr lang="zh-CN" altLang="zh-CN" smtClean="0"/>
              <a:t>Fourth level</a:t>
            </a:r>
          </a:p>
          <a:p>
            <a:pPr>
              <a:defRPr/>
            </a:pPr>
            <a:r>
              <a:rPr lang="zh-CN" altLang="zh-CN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自我介绍。</a:t>
            </a:r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7/5/2017</a:t>
            </a:fld>
            <a:endParaRPr lang="en-US" altLang="zh-CN" smtClean="0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10663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无论是</a:t>
            </a:r>
            <a:r>
              <a:rPr lang="zh-CN" altLang="en-US" sz="1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zh-CN" altLang="en-US" sz="1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，在硬盘里，实际上都是一个</a:t>
            </a:r>
            <a:r>
              <a:rPr lang="zh-CN" altLang="en-US" sz="12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虽然可以放在目录</a:t>
            </a:r>
            <a:r>
              <a:rPr lang="en-US" altLang="zh-CN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里，但是，最外层的</a:t>
            </a:r>
            <a:r>
              <a:rPr lang="zh-CN" altLang="en-US" sz="1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，实际上只有一个：在</a:t>
            </a:r>
            <a:r>
              <a:rPr lang="en-US" altLang="zh-CN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下，最底层的目录，是</a:t>
            </a:r>
            <a:r>
              <a:rPr lang="zh-CN" altLang="en-US" sz="12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根目录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。而桌面系统里，最外层的文件夹，实际上就是各个分区。这样的</a:t>
            </a:r>
            <a:r>
              <a:rPr lang="zh-CN" altLang="en-US" sz="12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，易于分类数据，便于</a:t>
            </a:r>
            <a:r>
              <a:rPr lang="zh-CN" altLang="en-US" sz="1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硬盘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上的</a:t>
            </a:r>
            <a:r>
              <a:rPr lang="zh-CN" altLang="en-US" sz="12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数据和文件管理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7/5/2017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88427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能大大简化计算机维护人员的工作压力，你可以将你常用的一些</a:t>
            </a:r>
            <a:r>
              <a:rPr lang="en-US" altLang="zh-CN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命令组合，做成把</a:t>
            </a:r>
            <a:r>
              <a:rPr lang="en-US" altLang="zh-CN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文件。这样，就能有效的提高你的工作效率。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7/5/2017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8979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7/5/2017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1381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7/5/2017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60284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7/5/2017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3689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9E529-9D5F-4A3A-B1BD-987114C4526E}" type="datetime1">
              <a:rPr lang="zh-CN" altLang="en-US"/>
              <a:pPr>
                <a:defRPr/>
              </a:pPr>
              <a:t>2017/7/5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0E114-DD1F-4063-AB2A-47F88E7358B5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12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07088" y="2938463"/>
            <a:ext cx="7388225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/>
              <a:pPr>
                <a:defRPr/>
              </a:pPr>
              <a:t>2017/7/5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265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1613" y="314325"/>
            <a:ext cx="1846262" cy="60944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09650" y="314325"/>
            <a:ext cx="5389563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89CE4-ED94-4EA4-A1E1-FB9D5C3F6256}" type="datetime1">
              <a:rPr lang="zh-CN" altLang="en-US"/>
              <a:pPr>
                <a:defRPr/>
              </a:pPr>
              <a:t>2017/7/5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131E1-404A-446E-9149-2E4299602F11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2450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950" y="111125"/>
            <a:ext cx="71247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/>
              <a:pPr>
                <a:defRPr/>
              </a:pPr>
              <a:t>2017/7/5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789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7088" y="2938463"/>
            <a:ext cx="7388225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/>
              <a:pPr>
                <a:defRPr/>
              </a:pPr>
              <a:t>2017/7/5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05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/>
              <a:pPr>
                <a:defRPr/>
              </a:pPr>
              <a:t>2017/7/5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744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9650" y="1806575"/>
            <a:ext cx="361791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9963" y="1806575"/>
            <a:ext cx="3617912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/>
              <a:pPr>
                <a:defRPr/>
              </a:pPr>
              <a:t>2017/7/5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35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/>
              <a:pPr>
                <a:defRPr/>
              </a:pPr>
              <a:t>2017/7/5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818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/>
              <a:pPr>
                <a:defRPr/>
              </a:pPr>
              <a:t>2017/7/5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874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/>
              <a:pPr>
                <a:defRPr/>
              </a:pPr>
              <a:t>2017/7/5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850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/>
              <a:pPr>
                <a:defRPr/>
              </a:pPr>
              <a:t>2017/7/5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66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/>
              <a:pPr>
                <a:defRPr/>
              </a:pPr>
              <a:t>2017/7/5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18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319088" y="1452563"/>
            <a:ext cx="773112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2424113" y="4872038"/>
            <a:ext cx="1743075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2279650" y="4879975"/>
            <a:ext cx="190976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-36513" y="-41275"/>
            <a:ext cx="9180513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7494588" y="1095375"/>
            <a:ext cx="1697037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6661150" y="4362450"/>
            <a:ext cx="190976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5468938" y="2206625"/>
            <a:ext cx="1908175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8397875" y="598488"/>
            <a:ext cx="793750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6872288" y="1450975"/>
            <a:ext cx="1217612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1851025" y="2755900"/>
            <a:ext cx="1041400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7750175" y="2662238"/>
            <a:ext cx="720725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5791200" y="6489700"/>
            <a:ext cx="1116013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6127750" y="6408738"/>
            <a:ext cx="1236663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 userDrawn="1"/>
        </p:nvSpPr>
        <p:spPr bwMode="auto">
          <a:xfrm>
            <a:off x="11113" y="4941888"/>
            <a:ext cx="611187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7967663" y="2281238"/>
            <a:ext cx="1128712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7629525" y="5611813"/>
            <a:ext cx="739775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6972300" y="5241925"/>
            <a:ext cx="739775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7494588" y="4927600"/>
            <a:ext cx="73818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8229600" y="5667375"/>
            <a:ext cx="604838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8078788" y="4097338"/>
            <a:ext cx="554037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8412163" y="5057775"/>
            <a:ext cx="554037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8688388" y="4791075"/>
            <a:ext cx="503237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71688" y="3462338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37313" y="6450013"/>
            <a:ext cx="21336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/>
              <a:pPr>
                <a:defRPr/>
              </a:pPr>
              <a:t>2017/7/5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1100" y="6450013"/>
            <a:ext cx="525621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3088" y="6450013"/>
            <a:ext cx="6080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1582738" y="5454650"/>
            <a:ext cx="1909762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8570913" y="3382963"/>
            <a:ext cx="306387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8397875" y="3536950"/>
            <a:ext cx="306388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8609013" y="3689350"/>
            <a:ext cx="30638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6172200" y="2395538"/>
            <a:ext cx="12192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/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>
            <a:grpSpLocks/>
          </p:cNvGrpSpPr>
          <p:nvPr/>
        </p:nvGrpSpPr>
        <p:grpSpPr bwMode="auto">
          <a:xfrm>
            <a:off x="111125" y="387350"/>
            <a:ext cx="8912225" cy="6049963"/>
            <a:chOff x="111317" y="387255"/>
            <a:chExt cx="8912033" cy="6050883"/>
          </a:xfrm>
        </p:grpSpPr>
        <p:grpSp>
          <p:nvGrpSpPr>
            <p:cNvPr id="3078" name="Group 5"/>
            <p:cNvGrpSpPr>
              <a:grpSpLocks/>
            </p:cNvGrpSpPr>
            <p:nvPr/>
          </p:nvGrpSpPr>
          <p:grpSpPr bwMode="auto">
            <a:xfrm>
              <a:off x="6686550" y="3251200"/>
              <a:ext cx="2336800" cy="817563"/>
              <a:chOff x="0" y="0"/>
              <a:chExt cx="1447453" cy="431768"/>
            </a:xfrm>
          </p:grpSpPr>
          <p:sp>
            <p:nvSpPr>
              <p:cNvPr id="3085" name="Isosceles Triangle 5"/>
              <p:cNvSpPr>
                <a:spLocks noChangeArrowheads="1"/>
              </p:cNvSpPr>
              <p:nvPr/>
            </p:nvSpPr>
            <p:spPr bwMode="auto">
              <a:xfrm rot="10800000" flipV="1">
                <a:off x="907711" y="144610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ED5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6" name="Isosceles Triangle 6"/>
              <p:cNvSpPr>
                <a:spLocks noChangeArrowheads="1"/>
              </p:cNvSpPr>
              <p:nvPr/>
            </p:nvSpPr>
            <p:spPr bwMode="auto">
              <a:xfrm rot="10800000" flipV="1">
                <a:off x="516010" y="260371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7" name="Isosceles Triangle 7"/>
              <p:cNvSpPr>
                <a:spLocks noChangeArrowheads="1"/>
              </p:cNvSpPr>
              <p:nvPr/>
            </p:nvSpPr>
            <p:spPr bwMode="auto">
              <a:xfrm rot="10800000" flipV="1">
                <a:off x="848441" y="8470"/>
                <a:ext cx="289865" cy="101602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8" name="Isosceles Triangle 8"/>
              <p:cNvSpPr>
                <a:spLocks noChangeArrowheads="1"/>
              </p:cNvSpPr>
              <p:nvPr/>
            </p:nvSpPr>
            <p:spPr bwMode="auto">
              <a:xfrm rot="10800000" flipV="1">
                <a:off x="1302521" y="110074"/>
                <a:ext cx="144932" cy="50801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9" name="Isosceles Triangle 9"/>
              <p:cNvSpPr>
                <a:spLocks noChangeArrowheads="1"/>
              </p:cNvSpPr>
              <p:nvPr/>
            </p:nvSpPr>
            <p:spPr bwMode="auto">
              <a:xfrm rot="10800000" flipV="1">
                <a:off x="0" y="0"/>
                <a:ext cx="1223360" cy="428806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rgbClr val="FFA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3079" name="组合 4"/>
            <p:cNvGrpSpPr>
              <a:grpSpLocks/>
            </p:cNvGrpSpPr>
            <p:nvPr/>
          </p:nvGrpSpPr>
          <p:grpSpPr bwMode="auto">
            <a:xfrm>
              <a:off x="111317" y="387255"/>
              <a:ext cx="3901125" cy="6050883"/>
              <a:chOff x="111317" y="387255"/>
              <a:chExt cx="3901125" cy="6050883"/>
            </a:xfrm>
          </p:grpSpPr>
          <p:pic>
            <p:nvPicPr>
              <p:cNvPr id="3081" name="图片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356" y="387255"/>
                <a:ext cx="2620086" cy="1100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82" name="组合 13"/>
              <p:cNvGrpSpPr>
                <a:grpSpLocks/>
              </p:cNvGrpSpPr>
              <p:nvPr/>
            </p:nvGrpSpPr>
            <p:grpSpPr bwMode="auto">
              <a:xfrm>
                <a:off x="111317" y="5990045"/>
                <a:ext cx="2572635" cy="448093"/>
                <a:chOff x="3117428" y="5637963"/>
                <a:chExt cx="2572635" cy="448093"/>
              </a:xfrm>
            </p:grpSpPr>
            <p:pic>
              <p:nvPicPr>
                <p:cNvPr id="3083" name="图片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20432" t="4443" r="22231" b="32346"/>
                <a:stretch>
                  <a:fillRect/>
                </a:stretch>
              </p:blipFill>
              <p:spPr bwMode="auto">
                <a:xfrm>
                  <a:off x="3117428" y="5637963"/>
                  <a:ext cx="458110" cy="441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84" name="图片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8124" t="66331" r="13905" b="15274"/>
                <a:stretch>
                  <a:fillRect/>
                </a:stretch>
              </p:blipFill>
              <p:spPr bwMode="auto">
                <a:xfrm>
                  <a:off x="3599102" y="5654892"/>
                  <a:ext cx="2090961" cy="431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080" name="文本框 5"/>
            <p:cNvSpPr txBox="1">
              <a:spLocks noChangeArrowheads="1"/>
            </p:cNvSpPr>
            <p:nvPr/>
          </p:nvSpPr>
          <p:spPr bwMode="auto">
            <a:xfrm>
              <a:off x="2234263" y="4642634"/>
              <a:ext cx="3570131" cy="76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400" b="1" smtClean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常用</a:t>
              </a:r>
              <a:r>
                <a:rPr lang="en-US" altLang="zh-CN" sz="4400" b="1" dirty="0" smtClean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DOS</a:t>
              </a:r>
              <a:r>
                <a:rPr lang="zh-CN" altLang="en-US" sz="4400" b="1" dirty="0" smtClean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命令</a:t>
              </a:r>
              <a:endParaRPr lang="zh-CN" altLang="en-US" sz="44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6119813" y="371475"/>
            <a:ext cx="3014662" cy="723900"/>
            <a:chOff x="7350959" y="5852537"/>
            <a:chExt cx="3013506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414384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 一</a:t>
              </a: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09600" y="101065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 DOS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FF00"/>
                </a:solidFill>
                <a:latin typeface="宋体" pitchFamily="2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宋体" pitchFamily="2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</a:rPr>
              <a:t>知识</a:t>
            </a:r>
            <a:endParaRPr lang="zh-CN" altLang="en-US" sz="2400" dirty="0">
              <a:solidFill>
                <a:srgbClr val="C00000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盘符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rgbClr val="FFFF66"/>
                </a:solidFill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</a:rPr>
              <a:t>光标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 目录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 当前目录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 目录结构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 文件名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 文件通配符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宋体" pitchFamily="2" charset="-122"/>
              </a:rPr>
              <a:t>1</a:t>
            </a:r>
            <a:endParaRPr lang="zh-CN" altLang="en-US" sz="2400" dirty="0" smtClean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宋体" pitchFamily="2" charset="-122"/>
              </a:rPr>
              <a:t>2</a:t>
            </a:r>
            <a:endParaRPr lang="zh-CN" altLang="en-US" sz="2400" dirty="0" smtClean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 可执行文件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01050"/>
            <a:ext cx="8077200" cy="760413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25642" y="609600"/>
            <a:ext cx="8077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光标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：所谓光标，就是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窗口中用来标志输入字符位置的一个符号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或标志，这也就是光标这个词的来源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2736" y="1973178"/>
            <a:ext cx="7263063" cy="4613359"/>
            <a:chOff x="0" y="0"/>
            <a:chExt cx="4704" cy="3045"/>
          </a:xfrm>
        </p:grpSpPr>
        <p:pic>
          <p:nvPicPr>
            <p:cNvPr id="13316" name="Picture 7" descr="E:\计算机维修与维护图片\DOS命令\DOS窗口光标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704" cy="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7" name="Line 8"/>
            <p:cNvSpPr>
              <a:spLocks noChangeShapeType="1"/>
            </p:cNvSpPr>
            <p:nvPr/>
          </p:nvSpPr>
          <p:spPr bwMode="auto">
            <a:xfrm>
              <a:off x="385" y="1387"/>
              <a:ext cx="1080" cy="735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" name="Text Box 9"/>
            <p:cNvSpPr txBox="1">
              <a:spLocks noChangeArrowheads="1"/>
            </p:cNvSpPr>
            <p:nvPr/>
          </p:nvSpPr>
          <p:spPr bwMode="auto">
            <a:xfrm>
              <a:off x="1465" y="1965"/>
              <a:ext cx="599" cy="306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光标</a:t>
              </a:r>
            </a:p>
          </p:txBody>
        </p: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09600" y="513347"/>
            <a:ext cx="8077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光标：现在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介绍键盘上几个控制光标的按键：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5800" y="3902075"/>
            <a:ext cx="762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Del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676400" y="3902075"/>
            <a:ext cx="1143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Delete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1752600"/>
            <a:ext cx="914400" cy="457200"/>
            <a:chOff x="0" y="0"/>
            <a:chExt cx="576" cy="28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92" y="144"/>
              <a:ext cx="24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85800" y="1752600"/>
            <a:ext cx="914400" cy="457200"/>
            <a:chOff x="0" y="0"/>
            <a:chExt cx="576" cy="288"/>
          </a:xfrm>
        </p:grpSpPr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85800" y="5121275"/>
            <a:ext cx="9906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Back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905000" y="5121275"/>
            <a:ext cx="914400" cy="457200"/>
            <a:chOff x="0" y="0"/>
            <a:chExt cx="576" cy="288"/>
          </a:xfrm>
        </p:grpSpPr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048000" y="1752600"/>
            <a:ext cx="5638800" cy="1938992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方向键，一般位于键盘的右侧，即四个方向键中的两个。它们的功能是在同一行里，移动光标而不影响已经输入的字符。等光标移动到指定的位置后，就可以在指定的位置插入字符。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048000" y="3895725"/>
            <a:ext cx="5638800" cy="461665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删除键，就是删除当前光标位置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处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3048000" y="5073650"/>
            <a:ext cx="5638800" cy="1200329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回退键，就是删除当前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光标前一个的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字符，并把光标向前移动。一般位于回车键的正上方。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930440"/>
            <a:ext cx="3505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2"/>
                </a:solidFill>
                <a:latin typeface="宋体" pitchFamily="2" charset="-122"/>
              </a:rPr>
              <a:t> DOS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盘符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光标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当前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目录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结构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文件名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文件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通配符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宋体" pitchFamily="2" charset="-122"/>
              </a:rPr>
              <a:t>1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宋体" pitchFamily="2" charset="-122"/>
              </a:rPr>
              <a:t>2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可执行文件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20840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9600" y="625642"/>
            <a:ext cx="8077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6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6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就是桌面系统上的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下目录的表示符号，或者说分隔符是“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。通常我们将根目录定义为“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，而一个目录与其子目录的分隔符，也用“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分隔。例如：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\txt\doc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，意思是，从根目录起，第一级子目录为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的子目录，也是根目录的第二级子目录；而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txt\doc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，意思则为，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为当前目录的一个子目录，而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则为当前目录的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子目录的子目录。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50744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FF66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通配符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45958" y="336297"/>
            <a:ext cx="8077200" cy="760413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8077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  <a:p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</a:rPr>
              <a:t>当前目录：</a:t>
            </a: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</a:p>
        </p:txBody>
      </p:sp>
      <p:pic>
        <p:nvPicPr>
          <p:cNvPr id="18435" name="Picture 3" descr="E:\计算机维修与维护图片\DOS命令\目录层次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2063" y="1371600"/>
            <a:ext cx="4757737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295400" y="2895600"/>
            <a:ext cx="1295400" cy="304800"/>
          </a:xfrm>
          <a:prstGeom prst="rect">
            <a:avLst/>
          </a:prstGeom>
          <a:noFill/>
          <a:ln w="9525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2590800" y="1905000"/>
            <a:ext cx="990600" cy="990600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581400" y="1752600"/>
            <a:ext cx="4191000" cy="758825"/>
          </a:xfrm>
          <a:prstGeom prst="rect">
            <a:avLst/>
          </a:prstGeom>
          <a:noFill/>
          <a:ln w="9525" cmpd="sng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当前目录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盘</a:t>
            </a:r>
            <a:r>
              <a:rPr lang="zh-CN" altLang="en-US" sz="24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根目录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下的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txt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子目录的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doc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子目录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38200" y="3708400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</a:rPr>
              <a:t>这里，“</a:t>
            </a:r>
            <a:r>
              <a:rPr lang="en-US" sz="2400" dirty="0">
                <a:solidFill>
                  <a:schemeClr val="bg2"/>
                </a:solidFill>
              </a:rPr>
              <a:t>E:\txt\doc&gt;”</a:t>
            </a:r>
            <a:r>
              <a:rPr lang="zh-CN" altLang="en-US" sz="2400" dirty="0">
                <a:solidFill>
                  <a:schemeClr val="bg2"/>
                </a:solidFill>
              </a:rPr>
              <a:t>的意思是：当前盘</a:t>
            </a:r>
            <a:r>
              <a:rPr lang="en-US" sz="2400" dirty="0">
                <a:solidFill>
                  <a:schemeClr val="bg2"/>
                </a:solidFill>
              </a:rPr>
              <a:t>(</a:t>
            </a:r>
            <a:r>
              <a:rPr lang="zh-CN" altLang="en-US" sz="2400" dirty="0">
                <a:solidFill>
                  <a:schemeClr val="bg2"/>
                </a:solidFill>
              </a:rPr>
              <a:t>分区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  <a:r>
              <a:rPr lang="zh-CN" altLang="en-US" sz="2400" dirty="0">
                <a:solidFill>
                  <a:schemeClr val="bg2"/>
                </a:solidFill>
              </a:rPr>
              <a:t>为</a:t>
            </a:r>
            <a:r>
              <a:rPr lang="en-US" sz="2400" dirty="0">
                <a:solidFill>
                  <a:schemeClr val="bg2"/>
                </a:solidFill>
              </a:rPr>
              <a:t>E</a:t>
            </a:r>
            <a:r>
              <a:rPr lang="zh-CN" altLang="en-US" sz="2400" dirty="0">
                <a:solidFill>
                  <a:schemeClr val="bg2"/>
                </a:solidFill>
              </a:rPr>
              <a:t>盘，当前目录为</a:t>
            </a:r>
            <a:r>
              <a:rPr lang="en-US" sz="2400" dirty="0">
                <a:solidFill>
                  <a:schemeClr val="bg2"/>
                </a:solidFill>
              </a:rPr>
              <a:t>E</a:t>
            </a:r>
            <a:r>
              <a:rPr lang="zh-CN" altLang="en-US" sz="2400" dirty="0">
                <a:solidFill>
                  <a:schemeClr val="bg2"/>
                </a:solidFill>
              </a:rPr>
              <a:t>盘根目录下的</a:t>
            </a:r>
            <a:r>
              <a:rPr lang="en-US" sz="2400" dirty="0">
                <a:solidFill>
                  <a:schemeClr val="bg2"/>
                </a:solidFill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</a:rPr>
              <a:t>子目录的</a:t>
            </a:r>
            <a:r>
              <a:rPr lang="en-US" sz="2400" dirty="0">
                <a:solidFill>
                  <a:schemeClr val="bg2"/>
                </a:solidFill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</a:rPr>
              <a:t>子目录。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866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FF66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通配符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9834"/>
            <a:ext cx="8077200" cy="760413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0" y="460208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8077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宋体" pitchFamily="2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宋体" pitchFamily="2" charset="-122"/>
              </a:rPr>
              <a:t>   </a:t>
            </a: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685800" y="4648200"/>
            <a:ext cx="76962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这是一个三级子目录结构的例子：根目录下，有三个子目录，分别是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Game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Tools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，其中，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又有三个子目录，分别是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Wps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例如，</a:t>
            </a:r>
            <a:r>
              <a:rPr lang="en-US" sz="2000" b="1" dirty="0" err="1">
                <a:solidFill>
                  <a:srgbClr val="C00000"/>
                </a:solidFill>
              </a:rPr>
              <a:t>Wps</a:t>
            </a:r>
            <a:r>
              <a:rPr lang="zh-CN" altLang="en-US" sz="2000" b="1" dirty="0">
                <a:solidFill>
                  <a:srgbClr val="C00000"/>
                </a:solidFill>
              </a:rPr>
              <a:t>的路径可以表示为</a:t>
            </a:r>
            <a:r>
              <a:rPr lang="en-US" sz="2000" b="1" dirty="0">
                <a:solidFill>
                  <a:srgbClr val="C00000"/>
                </a:solidFill>
              </a:rPr>
              <a:t>\Txt\</a:t>
            </a:r>
            <a:r>
              <a:rPr lang="en-US" sz="2000" b="1" dirty="0" err="1">
                <a:solidFill>
                  <a:srgbClr val="C00000"/>
                </a:solidFill>
              </a:rPr>
              <a:t>Wps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4343400" y="838200"/>
            <a:ext cx="3048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\</a:t>
            </a:r>
          </a:p>
        </p:txBody>
      </p:sp>
      <p:sp>
        <p:nvSpPr>
          <p:cNvPr id="20485" name="Line 9"/>
          <p:cNvSpPr>
            <a:spLocks noChangeShapeType="1"/>
          </p:cNvSpPr>
          <p:nvPr/>
        </p:nvSpPr>
        <p:spPr bwMode="auto">
          <a:xfrm>
            <a:off x="2819400" y="1781175"/>
            <a:ext cx="3505200" cy="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10"/>
          <p:cNvSpPr>
            <a:spLocks noChangeShapeType="1"/>
          </p:cNvSpPr>
          <p:nvPr/>
        </p:nvSpPr>
        <p:spPr bwMode="auto">
          <a:xfrm flipV="1">
            <a:off x="4495800" y="1323975"/>
            <a:ext cx="0" cy="45720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11"/>
          <p:cNvSpPr>
            <a:spLocks noChangeShapeType="1"/>
          </p:cNvSpPr>
          <p:nvPr/>
        </p:nvSpPr>
        <p:spPr bwMode="auto">
          <a:xfrm>
            <a:off x="2819400" y="1781175"/>
            <a:ext cx="0" cy="533400"/>
          </a:xfrm>
          <a:prstGeom prst="line">
            <a:avLst/>
          </a:prstGeom>
          <a:noFill/>
          <a:ln w="9525" cmpd="sng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12"/>
          <p:cNvSpPr>
            <a:spLocks noChangeShapeType="1"/>
          </p:cNvSpPr>
          <p:nvPr/>
        </p:nvSpPr>
        <p:spPr bwMode="auto">
          <a:xfrm>
            <a:off x="4495800" y="1781175"/>
            <a:ext cx="0" cy="53340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13"/>
          <p:cNvSpPr>
            <a:spLocks noChangeShapeType="1"/>
          </p:cNvSpPr>
          <p:nvPr/>
        </p:nvSpPr>
        <p:spPr bwMode="auto">
          <a:xfrm>
            <a:off x="6324600" y="1781175"/>
            <a:ext cx="0" cy="53340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0" name="Text Box 14"/>
          <p:cNvSpPr txBox="1">
            <a:spLocks noChangeArrowheads="1"/>
          </p:cNvSpPr>
          <p:nvPr/>
        </p:nvSpPr>
        <p:spPr bwMode="auto">
          <a:xfrm>
            <a:off x="2424113" y="2314575"/>
            <a:ext cx="762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Txt</a:t>
            </a:r>
          </a:p>
        </p:txBody>
      </p:sp>
      <p:sp>
        <p:nvSpPr>
          <p:cNvPr id="20491" name="Text Box 15"/>
          <p:cNvSpPr txBox="1">
            <a:spLocks noChangeArrowheads="1"/>
          </p:cNvSpPr>
          <p:nvPr/>
        </p:nvSpPr>
        <p:spPr bwMode="auto">
          <a:xfrm>
            <a:off x="3948113" y="2314575"/>
            <a:ext cx="1143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Game</a:t>
            </a:r>
          </a:p>
        </p:txBody>
      </p:sp>
      <p:sp>
        <p:nvSpPr>
          <p:cNvPr id="20492" name="Text Box 17"/>
          <p:cNvSpPr txBox="1">
            <a:spLocks noChangeArrowheads="1"/>
          </p:cNvSpPr>
          <p:nvPr/>
        </p:nvSpPr>
        <p:spPr bwMode="auto">
          <a:xfrm>
            <a:off x="5791200" y="2314575"/>
            <a:ext cx="1143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Tools</a:t>
            </a:r>
          </a:p>
        </p:txBody>
      </p:sp>
      <p:sp>
        <p:nvSpPr>
          <p:cNvPr id="20493" name="Line 18"/>
          <p:cNvSpPr>
            <a:spLocks noChangeShapeType="1"/>
          </p:cNvSpPr>
          <p:nvPr/>
        </p:nvSpPr>
        <p:spPr bwMode="auto">
          <a:xfrm flipV="1">
            <a:off x="1447800" y="3338513"/>
            <a:ext cx="2743200" cy="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9"/>
          <p:cNvSpPr>
            <a:spLocks noChangeShapeType="1"/>
          </p:cNvSpPr>
          <p:nvPr/>
        </p:nvSpPr>
        <p:spPr bwMode="auto">
          <a:xfrm>
            <a:off x="2819400" y="2800350"/>
            <a:ext cx="0" cy="53340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20"/>
          <p:cNvSpPr>
            <a:spLocks noChangeShapeType="1"/>
          </p:cNvSpPr>
          <p:nvPr/>
        </p:nvSpPr>
        <p:spPr bwMode="auto">
          <a:xfrm>
            <a:off x="1447800" y="3352800"/>
            <a:ext cx="0" cy="45720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21"/>
          <p:cNvSpPr>
            <a:spLocks noChangeShapeType="1"/>
          </p:cNvSpPr>
          <p:nvPr/>
        </p:nvSpPr>
        <p:spPr bwMode="auto">
          <a:xfrm>
            <a:off x="2819400" y="3352800"/>
            <a:ext cx="0" cy="45720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22"/>
          <p:cNvSpPr>
            <a:spLocks noChangeShapeType="1"/>
          </p:cNvSpPr>
          <p:nvPr/>
        </p:nvSpPr>
        <p:spPr bwMode="auto">
          <a:xfrm>
            <a:off x="4191000" y="3352800"/>
            <a:ext cx="0" cy="45720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8" name="Text Box 26"/>
          <p:cNvSpPr txBox="1">
            <a:spLocks noChangeArrowheads="1"/>
          </p:cNvSpPr>
          <p:nvPr/>
        </p:nvSpPr>
        <p:spPr bwMode="auto">
          <a:xfrm>
            <a:off x="990600" y="3810000"/>
            <a:ext cx="9144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Doc</a:t>
            </a:r>
          </a:p>
        </p:txBody>
      </p:sp>
      <p:sp>
        <p:nvSpPr>
          <p:cNvPr id="20499" name="Text Box 27"/>
          <p:cNvSpPr txBox="1">
            <a:spLocks noChangeArrowheads="1"/>
          </p:cNvSpPr>
          <p:nvPr/>
        </p:nvSpPr>
        <p:spPr bwMode="auto">
          <a:xfrm>
            <a:off x="2362200" y="3810000"/>
            <a:ext cx="9144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Txt</a:t>
            </a:r>
          </a:p>
        </p:txBody>
      </p:sp>
      <p:sp>
        <p:nvSpPr>
          <p:cNvPr id="20500" name="Text Box 28"/>
          <p:cNvSpPr txBox="1">
            <a:spLocks noChangeArrowheads="1"/>
          </p:cNvSpPr>
          <p:nvPr/>
        </p:nvSpPr>
        <p:spPr bwMode="auto">
          <a:xfrm>
            <a:off x="3733800" y="3810000"/>
            <a:ext cx="9144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Wps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866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FF66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通配符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9834"/>
            <a:ext cx="8077200" cy="760413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09600" y="1322887"/>
            <a:ext cx="7848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62474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0772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  <a:p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实际上，在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Win9X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状态下，文件名的长度是有限制的，都是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个字符的文件名和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个字符的扩展符。</a:t>
            </a:r>
          </a:p>
          <a:p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的桌面系统上的长文件名，在纯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Win9X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下，都变得面目全非了，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</a:p>
        </p:txBody>
      </p:sp>
      <p:pic>
        <p:nvPicPr>
          <p:cNvPr id="22531" name="Picture 21" descr="E:\计算机维修与维护图片\DOS命令\长文件名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836988"/>
            <a:ext cx="43513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22" descr="E:\计算机维修与维护图片\DOS命令\长文件名_纯DO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056188"/>
            <a:ext cx="265588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23"/>
          <p:cNvSpPr txBox="1">
            <a:spLocks noChangeArrowheads="1"/>
          </p:cNvSpPr>
          <p:nvPr/>
        </p:nvSpPr>
        <p:spPr bwMode="auto">
          <a:xfrm>
            <a:off x="838200" y="3409950"/>
            <a:ext cx="525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Win2000/</a:t>
            </a:r>
            <a:r>
              <a:rPr lang="en-US" sz="2000" dirty="0" err="1">
                <a:solidFill>
                  <a:schemeClr val="bg2"/>
                </a:solidFill>
              </a:rPr>
              <a:t>WinXP</a:t>
            </a:r>
            <a:r>
              <a:rPr lang="zh-CN" altLang="en-US" sz="2000" dirty="0">
                <a:solidFill>
                  <a:schemeClr val="bg2"/>
                </a:solidFill>
              </a:rPr>
              <a:t>下的长文件名：</a:t>
            </a:r>
          </a:p>
        </p:txBody>
      </p:sp>
      <p:sp>
        <p:nvSpPr>
          <p:cNvPr id="22534" name="Text Box 24"/>
          <p:cNvSpPr txBox="1">
            <a:spLocks noChangeArrowheads="1"/>
          </p:cNvSpPr>
          <p:nvPr/>
        </p:nvSpPr>
        <p:spPr bwMode="auto">
          <a:xfrm>
            <a:off x="838200" y="4572000"/>
            <a:ext cx="571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长文件名在纯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状态下的显示：</a:t>
            </a:r>
          </a:p>
        </p:txBody>
      </p:sp>
      <p:sp>
        <p:nvSpPr>
          <p:cNvPr id="22535" name="Text Box 25"/>
          <p:cNvSpPr txBox="1">
            <a:spLocks noChangeArrowheads="1"/>
          </p:cNvSpPr>
          <p:nvPr/>
        </p:nvSpPr>
        <p:spPr bwMode="auto">
          <a:xfrm>
            <a:off x="838200" y="5486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注：长文件名在纯</a:t>
            </a:r>
            <a:r>
              <a:rPr 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状态下的显示，是采用这样的方法：取长文件名的头六个字符加上一个“</a:t>
            </a:r>
            <a:r>
              <a:rPr 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~”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符号和一个一位的数字。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3554" name="Text Box 1026"/>
          <p:cNvSpPr txBox="1">
            <a:spLocks noChangeArrowheads="1"/>
          </p:cNvSpPr>
          <p:nvPr/>
        </p:nvSpPr>
        <p:spPr bwMode="auto">
          <a:xfrm>
            <a:off x="577516" y="810126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</a:rPr>
              <a:t>文件名：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CC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后缀名：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后缀名，表示的是一个文件类型，在纯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状态下，后缀名最长为三个字符，文件名与后缀名间通常用“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.”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来分割：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.exe		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.com		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.bat		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批处理文件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		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纯文本文件，可用记事本或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打开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.doc		Word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文档文件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动态链接库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往往由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来调用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.PDF		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最常用的一种电子文档文件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.DXF		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绘图软件里常用的一种通用图形交换文件格式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.DSW		</a:t>
            </a:r>
            <a:r>
              <a:rPr lang="en-US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Vc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的工程文件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备份文件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即一个文本文件被编辑和存储后，系统一般会自动生成一个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的文件</a:t>
            </a:r>
            <a:r>
              <a:rPr lang="en-US" sz="2200" dirty="0">
                <a:solidFill>
                  <a:schemeClr val="bg2"/>
                </a:solidFill>
                <a:latin typeface="宋体" pitchFamily="2" charset="-122"/>
              </a:rPr>
              <a:t>)</a:t>
            </a:r>
          </a:p>
          <a:p>
            <a:r>
              <a:rPr lang="en-US" sz="2200" dirty="0">
                <a:latin typeface="宋体" pitchFamily="2" charset="-122"/>
              </a:rPr>
              <a:t>           </a:t>
            </a:r>
            <a:r>
              <a:rPr lang="en-US" sz="2200" dirty="0"/>
              <a:t>……</a:t>
            </a:r>
            <a:endParaRPr lang="en-US" sz="2200" dirty="0">
              <a:latin typeface="宋体" pitchFamily="2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866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当前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通配符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9834"/>
            <a:ext cx="8077200" cy="760413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07720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文件通配符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文件通配符，是在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状态下，为了让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命令便于批量处理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文件，而采用的一种文件名的符号替换方法。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“*”：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*是一个多字符的通配符，一个“*”可以搭配一个或多个字符。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是一个单字符的通配符。一个“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只能搭配一个字符。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例如：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A*.*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为开头字母的所有文件。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a?????.exe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为开头字母，文件名长度为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*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，是以字母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为文件名结尾的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??c???.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，是文件名第三个字符为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，文件名长度为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后缀的文件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866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当前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通配符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9834"/>
            <a:ext cx="8077200" cy="760413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0772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第一组文件属性，是指利用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命令看到的属性，这一组属性共有以下四个：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文档属性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(A)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文件一旦被修改，就出现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属性。提醒你进行备份。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这个属性一般不用理。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隐藏属性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(H)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如果一个文件具有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属性，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那么在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时候，就看不到，只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能利用加参数的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dir/ah,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才能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看到。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只读属性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(R)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如果一个文件具有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属性，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则不能被编辑和修改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pic>
        <p:nvPicPr>
          <p:cNvPr id="28675" name="Picture 3" descr="E:\计算机维修与维护图片\DOS命令\文件属性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0763" y="1690688"/>
            <a:ext cx="4008437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45432" y="553453"/>
            <a:ext cx="80772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文件属性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：</a:t>
            </a: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第一组文件属性，是指利用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命令看到的属性，这一组属性共有以下四个：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系统文件属性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(S)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系统文件属性，是指这一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个文件是系统文件，在系统启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动和运行过程中可能会用到，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不能被删除，也不能被编辑和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修改。</a:t>
            </a:r>
          </a:p>
          <a:p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699" name="Picture 3" descr="E:\计算机维修与维护图片\DOS命令\文件属性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5137" y="1905530"/>
            <a:ext cx="3834063" cy="472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866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FF66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通配符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9834"/>
            <a:ext cx="8077200" cy="760413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077200" cy="351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第二组文件属性，是指利用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列表命令可以看到的文件特征和文件属性，这一组属性，一般教材没有集中统一的介绍：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文件建立日期和时间；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文件大小；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文件还是目录；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文件名。</a:t>
            </a:r>
          </a:p>
        </p:txBody>
      </p:sp>
      <p:pic>
        <p:nvPicPr>
          <p:cNvPr id="31747" name="Picture 4" descr="E:\计算机维修与维护图片\DOS命令\文件属性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125663"/>
            <a:ext cx="5334000" cy="442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3581400" y="3276600"/>
            <a:ext cx="1752600" cy="2514600"/>
          </a:xfrm>
          <a:prstGeom prst="rect">
            <a:avLst/>
          </a:prstGeom>
          <a:noFill/>
          <a:ln w="9525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 flipH="1" flipV="1">
            <a:off x="3048000" y="2362200"/>
            <a:ext cx="533400" cy="914400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6553200" y="3276600"/>
            <a:ext cx="762000" cy="2895600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2209800" y="2743200"/>
            <a:ext cx="4343400" cy="1066800"/>
          </a:xfrm>
          <a:prstGeom prst="line">
            <a:avLst/>
          </a:prstGeom>
          <a:noFill/>
          <a:ln w="9525" cmpd="sng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5562600" y="4495800"/>
            <a:ext cx="914400" cy="1295400"/>
          </a:xfrm>
          <a:prstGeom prst="rect">
            <a:avLst/>
          </a:prstGeom>
          <a:noFill/>
          <a:ln w="9525" cmpd="sng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>
            <a:off x="2667000" y="3124200"/>
            <a:ext cx="2895600" cy="1828800"/>
          </a:xfrm>
          <a:prstGeom prst="line">
            <a:avLst/>
          </a:prstGeom>
          <a:noFill/>
          <a:ln w="9525" cmpd="sng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7391400" y="3276600"/>
            <a:ext cx="1371600" cy="2514600"/>
          </a:xfrm>
          <a:prstGeom prst="rect">
            <a:avLst/>
          </a:prstGeom>
          <a:noFill/>
          <a:ln w="9525" cmpd="sng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>
            <a:off x="1752600" y="3505200"/>
            <a:ext cx="5638800" cy="838200"/>
          </a:xfrm>
          <a:prstGeom prst="line">
            <a:avLst/>
          </a:prstGeom>
          <a:noFill/>
          <a:ln w="9525" cmpd="sng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228600" y="3733800"/>
            <a:ext cx="3276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相对于前面的四个属性来说，这组的四个属性，其重要性要更高。其中，根据文件的建立日期和文件大小，我们可以判断，这个文件是否被病毒感染。我们后面会详细的介绍。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866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当前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通配符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  <a:endParaRPr lang="zh-CN" altLang="en-US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9834"/>
            <a:ext cx="8077200" cy="760413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69970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57200" y="1120858"/>
            <a:ext cx="7924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现在已经是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时代，为什么还要提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计算机进行维护，在处理一些特别棘手的问题时，往往要在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窗口中进行处理，甚至要利用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光盘</a:t>
            </a:r>
            <a:r>
              <a:rPr lang="en-US" altLang="zh-CN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/U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盘启动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后，进入纯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后再进行操作；此外，在进行系统备份和恢复时，也要进入纯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程序，这也涉及到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因此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，要想提高计算机维护技术，首先就必须熟悉和掌握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命令，这是一个不能回避的必由之路。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93557" y="906379"/>
            <a:ext cx="855044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批处理文件</a:t>
            </a: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能够运行的文件一共有三类：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</a:p>
          <a:p>
            <a:pPr marL="800100" lvl="1" indent="-342900">
              <a:buFont typeface="微软雅黑" panose="020B0503020204020204" pitchFamily="34" charset="-122"/>
              <a:buChar char="‐"/>
            </a:pP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是可执行程序，它们所包含的是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机器指令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微软雅黑" panose="020B0503020204020204" pitchFamily="34" charset="-122"/>
              <a:buChar char="‐"/>
            </a:pP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是一个文本文件，里面所记录的是一些可执行的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命令（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命令的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集合）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525378"/>
            <a:ext cx="80772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文件，是原来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系统下最常见的一种可执行文件。在相同代码量的情况下，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的尺寸要比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文件的上限是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64K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文件的大小则不受限制。现在，在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下，主要的可执行文件是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下的另一类可执行文件，但它不能直接执行，而由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文件调用执行。</a:t>
            </a:r>
          </a:p>
          <a:p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注：病毒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感染的主要是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09600" y="1194551"/>
            <a:ext cx="78486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zh-CN" altLang="en-US" sz="2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34138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789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34138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2" name="Text Box 10"/>
          <p:cNvSpPr txBox="1">
            <a:spLocks noChangeArrowheads="1"/>
          </p:cNvSpPr>
          <p:nvPr/>
        </p:nvSpPr>
        <p:spPr bwMode="auto">
          <a:xfrm>
            <a:off x="457200" y="1138988"/>
            <a:ext cx="79248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因为，进行计算机维修与维护时，很多操作都是在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状态下处理的。所以，我们必须要掌握一些常用的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09600" y="737268"/>
            <a:ext cx="78486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切换盘符命令“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:”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现在，我们引入一个当前盘的概念，当前盘，顾名思义，就是当前正在使用的盘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或分区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如果要切换当前盘，就要使用切换盘符命令“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X:”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例如：我们当前盘是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盘，如果想要切换到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盘，只需输入命令“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E:”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可。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dingleilei\AppData\Roaming\Tencent\Users\840162598\QQ\WinTemp\RichOle\21T@`FRV_{KMN3{}$MD3){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175" y="4267200"/>
            <a:ext cx="8255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09600" y="737267"/>
            <a:ext cx="78486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改变当前目录“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1</a:t>
            </a:r>
            <a:r>
              <a:rPr lang="zh-CN" altLang="en-US" sz="2400" dirty="0">
                <a:solidFill>
                  <a:schemeClr val="bg2"/>
                </a:solidFill>
              </a:rPr>
              <a:t>．功能：改变当前目录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2</a:t>
            </a:r>
            <a:r>
              <a:rPr lang="zh-CN" altLang="en-US" sz="2400" dirty="0">
                <a:solidFill>
                  <a:schemeClr val="bg2"/>
                </a:solidFill>
              </a:rPr>
              <a:t>．类型：内部命令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．格式</a:t>
            </a:r>
            <a:r>
              <a:rPr lang="zh-CN" altLang="en-US" sz="2400" dirty="0" smtClean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cd</a:t>
            </a:r>
            <a:r>
              <a:rPr lang="en-US" altLang="zh-CN" sz="2400" dirty="0" smtClean="0">
                <a:solidFill>
                  <a:schemeClr val="bg2"/>
                </a:solidFill>
              </a:rPr>
              <a:t>  [path]   cd..      cd\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c:\&gt;cd fox\user</a:t>
            </a:r>
            <a:r>
              <a:rPr lang="zh-CN" altLang="en-US" sz="2400" dirty="0">
                <a:solidFill>
                  <a:srgbClr val="FF0000"/>
                </a:solidFill>
              </a:rPr>
              <a:t>（进入</a:t>
            </a:r>
            <a:r>
              <a:rPr lang="en-US" altLang="zh-CN" sz="2400" dirty="0">
                <a:solidFill>
                  <a:srgbClr val="FF0000"/>
                </a:solidFill>
              </a:rPr>
              <a:t>fox</a:t>
            </a:r>
            <a:r>
              <a:rPr lang="zh-CN" altLang="en-US" sz="2400" dirty="0">
                <a:solidFill>
                  <a:srgbClr val="FF0000"/>
                </a:solidFill>
              </a:rPr>
              <a:t>子目录下的</a:t>
            </a:r>
            <a:r>
              <a:rPr lang="en-US" altLang="zh-CN" sz="2400" dirty="0">
                <a:solidFill>
                  <a:srgbClr val="FF0000"/>
                </a:solidFill>
              </a:rPr>
              <a:t>user</a:t>
            </a:r>
            <a:r>
              <a:rPr lang="zh-CN" altLang="en-US" sz="2400" dirty="0">
                <a:solidFill>
                  <a:srgbClr val="FF0000"/>
                </a:solidFill>
              </a:rPr>
              <a:t>子目录）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c:\fox\user&gt;cd.. </a:t>
            </a:r>
            <a:r>
              <a:rPr lang="zh-CN" altLang="en-US" sz="2400" dirty="0">
                <a:solidFill>
                  <a:srgbClr val="FF0000"/>
                </a:solidFill>
              </a:rPr>
              <a:t>（退回上一级根目录，注意</a:t>
            </a:r>
            <a:r>
              <a:rPr lang="en-US" altLang="zh-CN" sz="2400" dirty="0">
                <a:solidFill>
                  <a:srgbClr val="FF0000"/>
                </a:solidFill>
              </a:rPr>
              <a:t>cd</a:t>
            </a:r>
            <a:r>
              <a:rPr lang="zh-CN" altLang="en-US" sz="2400" dirty="0">
                <a:solidFill>
                  <a:srgbClr val="FF0000"/>
                </a:solidFill>
              </a:rPr>
              <a:t>后面跟着两个点</a:t>
            </a:r>
            <a:r>
              <a:rPr lang="en-US" altLang="zh-CN" sz="2400" dirty="0">
                <a:solidFill>
                  <a:srgbClr val="FF0000"/>
                </a:solidFill>
              </a:rPr>
              <a:t>".."</a:t>
            </a:r>
            <a:r>
              <a:rPr lang="zh-CN" altLang="en-US" sz="2400" dirty="0">
                <a:solidFill>
                  <a:srgbClr val="FF0000"/>
                </a:solidFill>
              </a:rPr>
              <a:t>）。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\fox&gt;cd\ </a:t>
            </a:r>
            <a:r>
              <a:rPr lang="zh-CN" altLang="en-US" sz="2400" dirty="0">
                <a:solidFill>
                  <a:srgbClr val="FF0000"/>
                </a:solidFill>
              </a:rPr>
              <a:t>（返回到根目录）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 descr="C:\Users\dingleilei\AppData\Roaming\Tencent\Users\840162598\QQ\WinTemp\RichOle\0K$~I4H(2LVGTD9{S(_AH~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424" y="4200524"/>
            <a:ext cx="8048625" cy="140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ingleilei\AppData\Roaming\Tencent\Users\840162598\QQ\WinTemp\RichOle\6]9]UJ`S1~V_MM_L_$SH76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423" y="4675582"/>
            <a:ext cx="8048625" cy="121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ingleilei\AppData\Roaming\Tencent\Users\840162598\QQ\WinTemp\RichOle\SF)B979A2Q5%R)S7@7DUXG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424" y="4200523"/>
            <a:ext cx="7896226" cy="259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87034402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09600" y="737268"/>
            <a:ext cx="7848600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建立子目录“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md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r>
              <a:rPr lang="en-US" altLang="zh-CN" sz="2400" dirty="0" smtClean="0">
                <a:solidFill>
                  <a:schemeClr val="bg2"/>
                </a:solidFill>
              </a:rPr>
              <a:t>1.   </a:t>
            </a:r>
            <a:r>
              <a:rPr lang="zh-CN" altLang="en-US" sz="2400" dirty="0" smtClean="0">
                <a:solidFill>
                  <a:schemeClr val="bg2"/>
                </a:solidFill>
              </a:rPr>
              <a:t>功能</a:t>
            </a:r>
            <a:r>
              <a:rPr lang="zh-CN" altLang="en-US" sz="2400" dirty="0">
                <a:solidFill>
                  <a:schemeClr val="bg2"/>
                </a:solidFill>
              </a:rPr>
              <a:t>：创建新的子目录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2</a:t>
            </a:r>
            <a:r>
              <a:rPr lang="zh-CN" altLang="en-US" sz="2400" dirty="0">
                <a:solidFill>
                  <a:schemeClr val="bg2"/>
                </a:solidFill>
              </a:rPr>
              <a:t>．类型：内部命令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．格式：</a:t>
            </a:r>
            <a:r>
              <a:rPr lang="en-US" altLang="zh-CN" sz="2400" dirty="0" smtClean="0">
                <a:solidFill>
                  <a:srgbClr val="FF0000"/>
                </a:solidFill>
              </a:rPr>
              <a:t>md [</a:t>
            </a:r>
            <a:r>
              <a:rPr lang="zh-CN" altLang="en-US" sz="2400" dirty="0">
                <a:solidFill>
                  <a:srgbClr val="FF0000"/>
                </a:solidFill>
              </a:rPr>
              <a:t>盘符：</a:t>
            </a:r>
            <a:r>
              <a:rPr lang="en-US" altLang="zh-CN" sz="2400" dirty="0">
                <a:solidFill>
                  <a:srgbClr val="FF0000"/>
                </a:solidFill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</a:rPr>
              <a:t>路径名</a:t>
            </a:r>
            <a:r>
              <a:rPr lang="en-US" altLang="zh-CN" sz="2400" dirty="0">
                <a:solidFill>
                  <a:srgbClr val="FF0000"/>
                </a:solidFill>
              </a:rPr>
              <a:t>]〈</a:t>
            </a:r>
            <a:r>
              <a:rPr lang="zh-CN" altLang="en-US" sz="2400" dirty="0">
                <a:solidFill>
                  <a:srgbClr val="FF0000"/>
                </a:solidFill>
              </a:rPr>
              <a:t>子目录名</a:t>
            </a:r>
            <a:r>
              <a:rPr lang="en-US" altLang="zh-CN" sz="2400" dirty="0">
                <a:solidFill>
                  <a:srgbClr val="FF0000"/>
                </a:solidFill>
              </a:rPr>
              <a:t>〉</a:t>
            </a: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举例：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7575"/>
            <a:ext cx="4675997" cy="23441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997" y="3457575"/>
            <a:ext cx="4379530" cy="2344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848" y="5934567"/>
            <a:ext cx="7032297" cy="9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4143683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09600" y="737268"/>
            <a:ext cx="85344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子目录“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rd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1</a:t>
            </a:r>
            <a:r>
              <a:rPr lang="zh-CN" altLang="en-US" sz="2400" dirty="0">
                <a:solidFill>
                  <a:schemeClr val="bg2"/>
                </a:solidFill>
              </a:rPr>
              <a:t>．功能：从指定的磁盘删除了目录。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2</a:t>
            </a:r>
            <a:r>
              <a:rPr lang="zh-CN" altLang="en-US" sz="2400" dirty="0">
                <a:solidFill>
                  <a:schemeClr val="bg2"/>
                </a:solidFill>
              </a:rPr>
              <a:t>．类型：内部命令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．格式：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rd</a:t>
            </a:r>
            <a:r>
              <a:rPr lang="en-US" altLang="zh-CN" sz="2400" dirty="0" smtClean="0">
                <a:solidFill>
                  <a:srgbClr val="FF0000"/>
                </a:solidFill>
              </a:rPr>
              <a:t>  [</a:t>
            </a:r>
            <a:r>
              <a:rPr lang="zh-CN" altLang="en-US" sz="2400" dirty="0" smtClean="0">
                <a:solidFill>
                  <a:srgbClr val="FF0000"/>
                </a:solidFill>
              </a:rPr>
              <a:t>盘符 ：</a:t>
            </a:r>
            <a:r>
              <a:rPr lang="en-US" altLang="zh-CN" sz="2400" dirty="0">
                <a:solidFill>
                  <a:srgbClr val="FF0000"/>
                </a:solidFill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</a:rPr>
              <a:t>路径名</a:t>
            </a:r>
            <a:r>
              <a:rPr lang="en-US" altLang="zh-CN" sz="2400" dirty="0">
                <a:solidFill>
                  <a:srgbClr val="FF0000"/>
                </a:solidFill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</a:rPr>
              <a:t>子目录名</a:t>
            </a:r>
            <a:r>
              <a:rPr lang="en-US" altLang="zh-CN" sz="2400" dirty="0" smtClean="0">
                <a:solidFill>
                  <a:srgbClr val="FF0000"/>
                </a:solidFill>
              </a:rPr>
              <a:t>]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（</a:t>
            </a:r>
            <a:r>
              <a:rPr lang="en-US" altLang="zh-CN" sz="2400" dirty="0" smtClean="0">
                <a:solidFill>
                  <a:schemeClr val="bg2"/>
                </a:solidFill>
              </a:rPr>
              <a:t>1</a:t>
            </a:r>
            <a:r>
              <a:rPr lang="zh-CN" altLang="en-US" sz="2400" dirty="0" smtClean="0">
                <a:solidFill>
                  <a:schemeClr val="bg2"/>
                </a:solidFill>
              </a:rPr>
              <a:t>）子目录</a:t>
            </a:r>
            <a:r>
              <a:rPr lang="zh-CN" altLang="en-US" sz="2400" dirty="0">
                <a:solidFill>
                  <a:schemeClr val="bg2"/>
                </a:solidFill>
              </a:rPr>
              <a:t>在删除前必须是空的，也就是说需要先进入该子目录，使用</a:t>
            </a:r>
            <a:r>
              <a:rPr lang="en-US" altLang="zh-CN" sz="2400" dirty="0">
                <a:solidFill>
                  <a:srgbClr val="FF0000"/>
                </a:solidFill>
              </a:rPr>
              <a:t>del</a:t>
            </a:r>
            <a:r>
              <a:rPr lang="zh-CN" altLang="en-US" sz="2400" dirty="0">
                <a:solidFill>
                  <a:schemeClr val="bg2"/>
                </a:solidFill>
              </a:rPr>
              <a:t>（删除文件的命令）将其子目录下的文件删空，然后再退回到上一级目录，用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zh-CN" altLang="en-US" sz="2400" dirty="0">
                <a:solidFill>
                  <a:schemeClr val="bg2"/>
                </a:solidFill>
              </a:rPr>
              <a:t>命令删除该子目录本身；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</a:rPr>
              <a:t>2</a:t>
            </a:r>
            <a:r>
              <a:rPr lang="zh-CN" altLang="en-US" sz="2400" dirty="0">
                <a:solidFill>
                  <a:schemeClr val="bg2"/>
                </a:solidFill>
              </a:rPr>
              <a:t>）不能删除</a:t>
            </a:r>
            <a:r>
              <a:rPr lang="zh-CN" altLang="en-US" sz="2400" dirty="0">
                <a:solidFill>
                  <a:srgbClr val="FF0000"/>
                </a:solidFill>
              </a:rPr>
              <a:t>根目录和当前目录</a:t>
            </a:r>
            <a:r>
              <a:rPr lang="zh-CN" altLang="en-US" sz="2400" dirty="0">
                <a:solidFill>
                  <a:schemeClr val="bg2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4852365"/>
            <a:ext cx="4202182" cy="10124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678" y="4791830"/>
            <a:ext cx="4514739" cy="13882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771" y="5974837"/>
            <a:ext cx="23050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1157610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09600" y="737268"/>
            <a:ext cx="85344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</a:rPr>
              <a:t>例：要求把</a:t>
            </a:r>
            <a:r>
              <a:rPr lang="en-US" altLang="zh-CN" sz="2400" dirty="0">
                <a:solidFill>
                  <a:schemeClr val="bg2"/>
                </a:solidFill>
              </a:rPr>
              <a:t>c</a:t>
            </a:r>
            <a:r>
              <a:rPr lang="zh-CN" altLang="en-US" sz="2400" dirty="0">
                <a:solidFill>
                  <a:schemeClr val="bg2"/>
                </a:solidFill>
              </a:rPr>
              <a:t>盘</a:t>
            </a:r>
            <a:r>
              <a:rPr lang="en-US" altLang="zh-CN" sz="2400" dirty="0">
                <a:solidFill>
                  <a:schemeClr val="bg2"/>
                </a:solidFill>
              </a:rPr>
              <a:t>fox</a:t>
            </a:r>
            <a:r>
              <a:rPr lang="zh-CN" altLang="en-US" sz="2400" dirty="0">
                <a:solidFill>
                  <a:schemeClr val="bg2"/>
                </a:solidFill>
              </a:rPr>
              <a:t>子目录下的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子目录删除，操作如下：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第一步：先将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子目录下的文件删空；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c\&gt;del c</a:t>
            </a:r>
            <a:r>
              <a:rPr lang="zh-CN" altLang="en-US" sz="2400" dirty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\fox\user\*.*</a:t>
            </a:r>
            <a:r>
              <a:rPr lang="zh-CN" altLang="en-US" sz="2400" dirty="0">
                <a:solidFill>
                  <a:schemeClr val="bg2"/>
                </a:solidFill>
              </a:rPr>
              <a:t>　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</a:rPr>
              <a:t>注：这样只能删除文件，仍然不能删除</a:t>
            </a:r>
            <a:r>
              <a:rPr lang="en-US" altLang="zh-CN" sz="2400" dirty="0">
                <a:solidFill>
                  <a:srgbClr val="FF0000"/>
                </a:solidFill>
              </a:rPr>
              <a:t>user</a:t>
            </a:r>
            <a:r>
              <a:rPr lang="zh-CN" altLang="en-US" sz="2400" dirty="0">
                <a:solidFill>
                  <a:srgbClr val="FF0000"/>
                </a:solidFill>
              </a:rPr>
              <a:t>目录下的文件夹）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第二步，删除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子目录。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3333750" y="3981450"/>
            <a:ext cx="4752975" cy="904875"/>
          </a:xfrm>
          <a:prstGeom prst="cloudCallout">
            <a:avLst>
              <a:gd name="adj1" fmla="val -57106"/>
              <a:gd name="adj2" fmla="val -8381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如果</a:t>
            </a:r>
            <a:r>
              <a:rPr lang="en-US" altLang="zh-CN" dirty="0">
                <a:solidFill>
                  <a:schemeClr val="bg2"/>
                </a:solidFill>
              </a:rPr>
              <a:t>fox\user</a:t>
            </a:r>
            <a:r>
              <a:rPr lang="zh-CN" altLang="en-US" dirty="0">
                <a:solidFill>
                  <a:schemeClr val="bg2"/>
                </a:solidFill>
              </a:rPr>
              <a:t>文件夹下仍有文件夹，这一步将不会奏效，怎样解决呢？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50" y="4895850"/>
            <a:ext cx="8439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 /</a:t>
            </a:r>
            <a:r>
              <a:rPr lang="en-US" altLang="zh-CN" sz="2400" dirty="0" smtClean="0">
                <a:solidFill>
                  <a:schemeClr val="bg2"/>
                </a:solidFill>
              </a:rPr>
              <a:t>s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 /</a:t>
            </a:r>
            <a:r>
              <a:rPr lang="en-US" altLang="zh-CN" sz="2400" dirty="0" smtClean="0">
                <a:solidFill>
                  <a:schemeClr val="bg2"/>
                </a:solidFill>
              </a:rPr>
              <a:t>s /q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加上了一个参数</a:t>
            </a:r>
            <a:r>
              <a:rPr lang="en-US" altLang="zh-CN" sz="2400" dirty="0">
                <a:solidFill>
                  <a:srgbClr val="FF0000"/>
                </a:solidFill>
              </a:rPr>
              <a:t>/s</a:t>
            </a:r>
            <a:r>
              <a:rPr lang="zh-CN" altLang="en-US" sz="2400" dirty="0">
                <a:solidFill>
                  <a:srgbClr val="FF0000"/>
                </a:solidFill>
              </a:rPr>
              <a:t>，如果不想让系统询问是否删除，可以再加一个参数 </a:t>
            </a:r>
            <a:r>
              <a:rPr lang="en-US" altLang="zh-CN" sz="2400" dirty="0">
                <a:solidFill>
                  <a:srgbClr val="FF0000"/>
                </a:solidFill>
              </a:rPr>
              <a:t>/q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2730745"/>
            <a:ext cx="26384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55812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09600" y="737268"/>
            <a:ext cx="85344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显示磁盘目录“</a:t>
            </a: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1</a:t>
            </a:r>
            <a:r>
              <a:rPr lang="zh-CN" altLang="en-US" sz="2400" dirty="0">
                <a:solidFill>
                  <a:schemeClr val="bg2"/>
                </a:solidFill>
              </a:rPr>
              <a:t>．功能：显示磁盘目录的内容。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2</a:t>
            </a:r>
            <a:r>
              <a:rPr lang="zh-CN" altLang="en-US" sz="2400" dirty="0">
                <a:solidFill>
                  <a:schemeClr val="bg2"/>
                </a:solidFill>
              </a:rPr>
              <a:t>．类型：内部命令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．格式：</a:t>
            </a:r>
            <a:r>
              <a:rPr lang="en-US" altLang="zh-CN" sz="2400" dirty="0" err="1">
                <a:solidFill>
                  <a:schemeClr val="bg2"/>
                </a:solidFill>
              </a:rPr>
              <a:t>dir</a:t>
            </a:r>
            <a:r>
              <a:rPr lang="en-US" altLang="zh-CN" sz="2400" dirty="0">
                <a:solidFill>
                  <a:schemeClr val="bg2"/>
                </a:solidFill>
              </a:rPr>
              <a:t> [</a:t>
            </a:r>
            <a:r>
              <a:rPr lang="zh-CN" altLang="en-US" sz="2400" dirty="0">
                <a:solidFill>
                  <a:schemeClr val="bg2"/>
                </a:solidFill>
              </a:rPr>
              <a:t>盘符</a:t>
            </a:r>
            <a:r>
              <a:rPr lang="en-US" altLang="zh-CN" sz="2400" dirty="0">
                <a:solidFill>
                  <a:schemeClr val="bg2"/>
                </a:solidFill>
              </a:rPr>
              <a:t>][</a:t>
            </a:r>
            <a:r>
              <a:rPr lang="zh-CN" altLang="en-US" sz="2400" dirty="0">
                <a:solidFill>
                  <a:schemeClr val="bg2"/>
                </a:solidFill>
              </a:rPr>
              <a:t>路径</a:t>
            </a:r>
            <a:r>
              <a:rPr lang="en-US" altLang="zh-CN" sz="2400" dirty="0">
                <a:solidFill>
                  <a:schemeClr val="bg2"/>
                </a:solidFill>
              </a:rPr>
              <a:t>][</a:t>
            </a:r>
            <a:r>
              <a:rPr lang="zh-CN" altLang="en-US" sz="2400" dirty="0">
                <a:solidFill>
                  <a:schemeClr val="bg2"/>
                </a:solidFill>
              </a:rPr>
              <a:t>文件名</a:t>
            </a:r>
            <a:r>
              <a:rPr lang="en-US" altLang="zh-CN" sz="2400" dirty="0">
                <a:solidFill>
                  <a:schemeClr val="bg2"/>
                </a:solidFill>
              </a:rPr>
              <a:t>][/p][/w][/A[[:]</a:t>
            </a:r>
            <a:r>
              <a:rPr lang="zh-CN" altLang="en-US" sz="2400" dirty="0">
                <a:solidFill>
                  <a:schemeClr val="bg2"/>
                </a:solidFill>
              </a:rPr>
              <a:t>属性</a:t>
            </a:r>
            <a:r>
              <a:rPr lang="en-US" altLang="zh-CN" sz="2400" dirty="0">
                <a:solidFill>
                  <a:schemeClr val="bg2"/>
                </a:solidFill>
              </a:rPr>
              <a:t>]][/O[:]</a:t>
            </a:r>
            <a:r>
              <a:rPr lang="zh-CN" altLang="en-US" sz="2400" dirty="0">
                <a:solidFill>
                  <a:schemeClr val="bg2"/>
                </a:solidFill>
              </a:rPr>
              <a:t>排列顺序</a:t>
            </a:r>
            <a:r>
              <a:rPr lang="en-US" altLang="zh-CN" sz="2400" dirty="0">
                <a:solidFill>
                  <a:schemeClr val="bg2"/>
                </a:solidFill>
              </a:rPr>
              <a:t>]][/S]</a:t>
            </a: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（</a:t>
            </a:r>
            <a:r>
              <a:rPr lang="en-US" altLang="zh-CN" sz="2400" dirty="0" smtClean="0">
                <a:solidFill>
                  <a:schemeClr val="bg2"/>
                </a:solidFill>
              </a:rPr>
              <a:t>1</a:t>
            </a:r>
            <a:r>
              <a:rPr lang="zh-CN" altLang="en-US" sz="2400" dirty="0" smtClean="0">
                <a:solidFill>
                  <a:schemeClr val="bg2"/>
                </a:solidFill>
              </a:rPr>
              <a:t>）</a:t>
            </a:r>
            <a:r>
              <a:rPr lang="en-US" altLang="zh-CN" sz="2400" dirty="0">
                <a:solidFill>
                  <a:schemeClr val="bg2"/>
                </a:solidFill>
              </a:rPr>
              <a:t>/p</a:t>
            </a:r>
            <a:r>
              <a:rPr lang="zh-CN" altLang="en-US" sz="2400" dirty="0">
                <a:solidFill>
                  <a:schemeClr val="bg2"/>
                </a:solidFill>
              </a:rPr>
              <a:t>的使用；当欲查看的目录太多，无法在一屏显示完屏幕会一直往上卷，不容易看清，加上</a:t>
            </a:r>
            <a:r>
              <a:rPr lang="en-US" altLang="zh-CN" sz="2400" dirty="0">
                <a:solidFill>
                  <a:schemeClr val="bg2"/>
                </a:solidFill>
              </a:rPr>
              <a:t>/p</a:t>
            </a:r>
            <a:r>
              <a:rPr lang="zh-CN" altLang="en-US" sz="2400" dirty="0">
                <a:solidFill>
                  <a:schemeClr val="bg2"/>
                </a:solidFill>
              </a:rPr>
              <a:t>参数后，屏幕上会分面</a:t>
            </a:r>
            <a:r>
              <a:rPr lang="zh-CN" altLang="en-US" sz="2400" dirty="0" smtClean="0">
                <a:solidFill>
                  <a:schemeClr val="bg2"/>
                </a:solidFill>
              </a:rPr>
              <a:t>一次显示部分行的</a:t>
            </a:r>
            <a:r>
              <a:rPr lang="zh-CN" altLang="en-US" sz="2400" dirty="0">
                <a:solidFill>
                  <a:schemeClr val="bg2"/>
                </a:solidFill>
              </a:rPr>
              <a:t>文件信息，然后暂停，并提示；</a:t>
            </a:r>
            <a:r>
              <a:rPr lang="en-US" altLang="zh-CN" sz="2400" dirty="0">
                <a:solidFill>
                  <a:schemeClr val="bg2"/>
                </a:solidFill>
              </a:rPr>
              <a:t>press any key to continue</a:t>
            </a:r>
            <a:r>
              <a:rPr lang="zh-CN" altLang="en-US" sz="2400" dirty="0">
                <a:solidFill>
                  <a:schemeClr val="bg2"/>
                </a:solidFill>
              </a:rPr>
              <a:t>（按任意键继续</a:t>
            </a:r>
            <a:r>
              <a:rPr lang="zh-CN" altLang="en-US" sz="2400" dirty="0" smtClean="0">
                <a:solidFill>
                  <a:schemeClr val="bg2"/>
                </a:solidFill>
              </a:rPr>
              <a:t>）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（</a:t>
            </a:r>
            <a:r>
              <a:rPr lang="en-US" altLang="zh-CN" sz="2400" dirty="0" smtClean="0">
                <a:solidFill>
                  <a:schemeClr val="bg2"/>
                </a:solidFill>
              </a:rPr>
              <a:t>2</a:t>
            </a:r>
            <a:r>
              <a:rPr lang="zh-CN" altLang="en-US" sz="2400" dirty="0" smtClean="0">
                <a:solidFill>
                  <a:schemeClr val="bg2"/>
                </a:solidFill>
              </a:rPr>
              <a:t>）</a:t>
            </a:r>
            <a:r>
              <a:rPr lang="en-US" altLang="zh-CN" sz="2400" dirty="0">
                <a:solidFill>
                  <a:schemeClr val="bg2"/>
                </a:solidFill>
              </a:rPr>
              <a:t>/w</a:t>
            </a:r>
            <a:r>
              <a:rPr lang="zh-CN" altLang="en-US" sz="2400" dirty="0">
                <a:solidFill>
                  <a:schemeClr val="bg2"/>
                </a:solidFill>
              </a:rPr>
              <a:t>的使用：加上</a:t>
            </a:r>
            <a:r>
              <a:rPr lang="en-US" altLang="zh-CN" sz="2400" dirty="0">
                <a:solidFill>
                  <a:schemeClr val="bg2"/>
                </a:solidFill>
              </a:rPr>
              <a:t>/w</a:t>
            </a:r>
            <a:r>
              <a:rPr lang="zh-CN" altLang="en-US" sz="2400" dirty="0">
                <a:solidFill>
                  <a:schemeClr val="bg2"/>
                </a:solidFill>
              </a:rPr>
              <a:t>只显示文件名，至于文件大小及建立的日期和时间则都省略。加上参数后，每行可以显示五个</a:t>
            </a:r>
            <a:r>
              <a:rPr lang="zh-CN" altLang="en-US" sz="2400" dirty="0" smtClean="0">
                <a:solidFill>
                  <a:schemeClr val="bg2"/>
                </a:solidFill>
              </a:rPr>
              <a:t>文件名。</a:t>
            </a:r>
            <a:endParaRPr lang="zh-CN" altLang="en-US" sz="24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477068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9600" y="1162467"/>
            <a:ext cx="7848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02054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09600" y="737268"/>
            <a:ext cx="85344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 smtClean="0">
                <a:solidFill>
                  <a:schemeClr val="bg2"/>
                </a:solidFill>
              </a:rPr>
              <a:t>）</a:t>
            </a:r>
            <a:r>
              <a:rPr lang="en-US" altLang="zh-CN" sz="2400" dirty="0">
                <a:solidFill>
                  <a:schemeClr val="bg2"/>
                </a:solidFill>
              </a:rPr>
              <a:t>/A </a:t>
            </a:r>
            <a:r>
              <a:rPr lang="zh-CN" altLang="en-US" sz="2400" dirty="0">
                <a:solidFill>
                  <a:schemeClr val="bg2"/>
                </a:solidFill>
              </a:rPr>
              <a:t>显示具有指定属性的文件。</a:t>
            </a: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属性：</a:t>
            </a:r>
            <a:r>
              <a:rPr lang="en-US" altLang="zh-CN" sz="2400" dirty="0" smtClean="0">
                <a:solidFill>
                  <a:schemeClr val="bg2"/>
                </a:solidFill>
              </a:rPr>
              <a:t>D </a:t>
            </a:r>
            <a:r>
              <a:rPr lang="zh-CN" altLang="en-US" sz="2400" dirty="0" smtClean="0">
                <a:solidFill>
                  <a:schemeClr val="bg2"/>
                </a:solidFill>
              </a:rPr>
              <a:t>目录      </a:t>
            </a:r>
            <a:r>
              <a:rPr lang="en-US" altLang="zh-CN" sz="2400" dirty="0" smtClean="0">
                <a:solidFill>
                  <a:schemeClr val="bg2"/>
                </a:solidFill>
              </a:rPr>
              <a:t>R </a:t>
            </a:r>
            <a:r>
              <a:rPr lang="zh-CN" altLang="en-US" sz="2400" dirty="0" smtClean="0">
                <a:solidFill>
                  <a:schemeClr val="bg2"/>
                </a:solidFill>
              </a:rPr>
              <a:t>只读文件      </a:t>
            </a:r>
            <a:r>
              <a:rPr lang="en-US" altLang="zh-CN" sz="2400" dirty="0">
                <a:solidFill>
                  <a:schemeClr val="bg2"/>
                </a:solidFill>
              </a:rPr>
              <a:t>H </a:t>
            </a:r>
            <a:r>
              <a:rPr lang="zh-CN" altLang="en-US" sz="2400" dirty="0">
                <a:solidFill>
                  <a:schemeClr val="bg2"/>
                </a:solidFill>
              </a:rPr>
              <a:t>隐藏文件 </a:t>
            </a:r>
            <a:r>
              <a:rPr lang="zh-CN" altLang="en-US" sz="2400" dirty="0" smtClean="0">
                <a:solidFill>
                  <a:schemeClr val="bg2"/>
                </a:solidFill>
              </a:rPr>
              <a:t>     </a:t>
            </a:r>
            <a:r>
              <a:rPr lang="en-US" altLang="zh-CN" sz="2400" dirty="0" smtClean="0">
                <a:solidFill>
                  <a:schemeClr val="bg2"/>
                </a:solidFill>
              </a:rPr>
              <a:t>A </a:t>
            </a:r>
            <a:r>
              <a:rPr lang="zh-CN" altLang="en-US" sz="2400" dirty="0">
                <a:solidFill>
                  <a:schemeClr val="bg2"/>
                </a:solidFill>
              </a:rPr>
              <a:t>准备存档的</a:t>
            </a:r>
            <a:r>
              <a:rPr lang="zh-CN" altLang="en-US" sz="2400" dirty="0" smtClean="0">
                <a:solidFill>
                  <a:schemeClr val="bg2"/>
                </a:solidFill>
              </a:rPr>
              <a:t>文件     </a:t>
            </a:r>
            <a:r>
              <a:rPr lang="en-US" altLang="zh-CN" sz="2400" dirty="0" smtClean="0">
                <a:solidFill>
                  <a:schemeClr val="bg2"/>
                </a:solidFill>
              </a:rPr>
              <a:t>S </a:t>
            </a:r>
            <a:r>
              <a:rPr lang="zh-CN" altLang="en-US" sz="2400" dirty="0">
                <a:solidFill>
                  <a:schemeClr val="bg2"/>
                </a:solidFill>
              </a:rPr>
              <a:t>系统文件 </a:t>
            </a:r>
            <a:r>
              <a:rPr lang="zh-CN" altLang="en-US" sz="2400" dirty="0" smtClean="0">
                <a:solidFill>
                  <a:schemeClr val="bg2"/>
                </a:solidFill>
              </a:rPr>
              <a:t>     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</a:rPr>
              <a:t>4</a:t>
            </a:r>
            <a:r>
              <a:rPr lang="zh-CN" altLang="en-US" sz="2400" dirty="0" smtClean="0">
                <a:solidFill>
                  <a:schemeClr val="bg2"/>
                </a:solidFill>
              </a:rPr>
              <a:t>）</a:t>
            </a:r>
            <a:r>
              <a:rPr lang="en-US" altLang="zh-CN" sz="2400" dirty="0">
                <a:solidFill>
                  <a:schemeClr val="bg2"/>
                </a:solidFill>
              </a:rPr>
              <a:t>/O </a:t>
            </a:r>
            <a:r>
              <a:rPr lang="zh-CN" altLang="en-US" sz="2400" dirty="0">
                <a:solidFill>
                  <a:schemeClr val="bg2"/>
                </a:solidFill>
              </a:rPr>
              <a:t>用分类顺序列出文件。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排列</a:t>
            </a:r>
            <a:r>
              <a:rPr lang="zh-CN" altLang="en-US" sz="2400" dirty="0" smtClean="0">
                <a:solidFill>
                  <a:schemeClr val="bg2"/>
                </a:solidFill>
              </a:rPr>
              <a:t>顺序： </a:t>
            </a:r>
            <a:r>
              <a:rPr lang="en-US" altLang="zh-CN" sz="2400" dirty="0">
                <a:solidFill>
                  <a:schemeClr val="bg2"/>
                </a:solidFill>
              </a:rPr>
              <a:t>N </a:t>
            </a:r>
            <a:r>
              <a:rPr lang="zh-CN" altLang="en-US" sz="2400" dirty="0">
                <a:solidFill>
                  <a:schemeClr val="bg2"/>
                </a:solidFill>
              </a:rPr>
              <a:t>按名称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zh-CN" altLang="en-US" sz="2400" dirty="0">
                <a:solidFill>
                  <a:schemeClr val="bg2"/>
                </a:solidFill>
              </a:rPr>
              <a:t>字母顺序</a:t>
            </a:r>
            <a:r>
              <a:rPr lang="en-US" altLang="zh-CN" sz="2400" dirty="0">
                <a:solidFill>
                  <a:schemeClr val="bg2"/>
                </a:solidFill>
              </a:rPr>
              <a:t>)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S </a:t>
            </a:r>
            <a:r>
              <a:rPr lang="zh-CN" altLang="en-US" sz="2400" dirty="0">
                <a:solidFill>
                  <a:schemeClr val="bg2"/>
                </a:solidFill>
              </a:rPr>
              <a:t>按大小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zh-CN" altLang="en-US" sz="2400" dirty="0">
                <a:solidFill>
                  <a:schemeClr val="bg2"/>
                </a:solidFill>
              </a:rPr>
              <a:t>从小到大</a:t>
            </a:r>
            <a:r>
              <a:rPr lang="en-US" altLang="zh-CN" sz="2400" dirty="0">
                <a:solidFill>
                  <a:schemeClr val="bg2"/>
                </a:solidFill>
              </a:rPr>
              <a:t>)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   E </a:t>
            </a:r>
            <a:r>
              <a:rPr lang="zh-CN" altLang="en-US" sz="2400" dirty="0">
                <a:solidFill>
                  <a:schemeClr val="bg2"/>
                </a:solidFill>
              </a:rPr>
              <a:t>按扩展名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zh-CN" altLang="en-US" sz="2400" dirty="0">
                <a:solidFill>
                  <a:schemeClr val="bg2"/>
                </a:solidFill>
              </a:rPr>
              <a:t>字母顺序</a:t>
            </a:r>
            <a:r>
              <a:rPr lang="en-US" altLang="zh-CN" sz="2400" dirty="0" smtClean="0">
                <a:solidFill>
                  <a:schemeClr val="bg2"/>
                </a:solidFill>
              </a:rPr>
              <a:t>)      D </a:t>
            </a:r>
            <a:r>
              <a:rPr lang="zh-CN" altLang="en-US" sz="2400" dirty="0">
                <a:solidFill>
                  <a:schemeClr val="bg2"/>
                </a:solidFill>
              </a:rPr>
              <a:t>按日期</a:t>
            </a:r>
            <a:r>
              <a:rPr lang="en-US" altLang="zh-CN" sz="2400" dirty="0">
                <a:solidFill>
                  <a:schemeClr val="bg2"/>
                </a:solidFill>
              </a:rPr>
              <a:t>/</a:t>
            </a:r>
            <a:r>
              <a:rPr lang="zh-CN" altLang="en-US" sz="2400" dirty="0">
                <a:solidFill>
                  <a:schemeClr val="bg2"/>
                </a:solidFill>
              </a:rPr>
              <a:t>时间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zh-CN" altLang="en-US" sz="2400" dirty="0">
                <a:solidFill>
                  <a:schemeClr val="bg2"/>
                </a:solidFill>
              </a:rPr>
              <a:t>从先到后</a:t>
            </a:r>
            <a:r>
              <a:rPr lang="en-US" altLang="zh-CN" sz="2400" dirty="0">
                <a:solidFill>
                  <a:schemeClr val="bg2"/>
                </a:solidFill>
              </a:rPr>
              <a:t>) 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（</a:t>
            </a:r>
            <a:r>
              <a:rPr lang="en-US" altLang="zh-CN" sz="2400" dirty="0" smtClean="0">
                <a:solidFill>
                  <a:schemeClr val="bg2"/>
                </a:solidFill>
              </a:rPr>
              <a:t>5</a:t>
            </a:r>
            <a:r>
              <a:rPr lang="zh-CN" altLang="en-US" sz="2400" dirty="0" smtClean="0">
                <a:solidFill>
                  <a:schemeClr val="bg2"/>
                </a:solidFill>
              </a:rPr>
              <a:t>）</a:t>
            </a:r>
            <a:r>
              <a:rPr lang="en-US" altLang="zh-CN" sz="2400" dirty="0">
                <a:solidFill>
                  <a:schemeClr val="bg2"/>
                </a:solidFill>
              </a:rPr>
              <a:t>/S </a:t>
            </a:r>
            <a:r>
              <a:rPr lang="zh-CN" altLang="en-US" sz="2400" dirty="0">
                <a:solidFill>
                  <a:schemeClr val="bg2"/>
                </a:solidFill>
              </a:rPr>
              <a:t>显示指定目录和所有子目录中的文件。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endParaRPr lang="en-US" altLang="zh-CN" sz="24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205225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27" y="909802"/>
            <a:ext cx="4207191" cy="536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8792724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09600" y="368300"/>
            <a:ext cx="78486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文件命令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应该说，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命令里，使用频率最高的几个命令之一。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主要有两个作用：一、创建小型的文本文件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；二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、将文件从一个盘复制到另一个盘，或者从一个目录复制到另一个目录。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创建一个小型的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文本文件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con d.txt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这条命令的作用：将键盘上输入的文本信息以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码的形式存储到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文本文件中。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注：</a:t>
            </a:r>
          </a:p>
          <a:p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这里，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系统借鉴了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系统的做法，将外部的输入和输出设备，作为文件来进行操作和处理。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con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代表的是标准输入，即键盘。</a:t>
            </a:r>
          </a:p>
          <a:p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在输入完字符串以后，要以</a:t>
            </a:r>
            <a:r>
              <a:rPr lang="en-US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Ctrl+Z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结尾，这样，才能完成整个命令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59186"/>
            <a:ext cx="7658757" cy="3552556"/>
          </a:xfrm>
          <a:prstGeom prst="rect">
            <a:avLst/>
          </a:prstGeom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93558" y="512679"/>
            <a:ext cx="78486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3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现在先介绍命令格式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c:\*.*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盘根目录下的所有文件拷到当前目录下。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a:\*.*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这个命令是将软盘上的所有文件复制到当前目录下。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d:\txt\*.*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盘上，根目录下的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子目录中的所有文件拷贝到当前目录下。</a:t>
            </a: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30" y="2536114"/>
            <a:ext cx="7554455" cy="2776866"/>
          </a:xfrm>
          <a:prstGeom prst="rect">
            <a:avLst/>
          </a:prstGeom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09600" y="368300"/>
            <a:ext cx="784860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复制文件命令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复制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3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现在再介绍命令格式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 c:\*.*  e: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盘根目录下的所有文件拷到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盘的当前目录下。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 a:\*.*  d:\txt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这个命令是将软盘上的所有文件复制到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 d:\txt\*.*  e:\txt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盘，根目录下的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子目录中的所有文件拷贝到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盘的根目录的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子目录中。 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09600" y="368300"/>
            <a:ext cx="78486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文件改名命令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ren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2"/>
                </a:solidFill>
              </a:rPr>
              <a:t>1</a:t>
            </a:r>
            <a:r>
              <a:rPr lang="zh-CN" altLang="en-US" sz="2400" dirty="0">
                <a:solidFill>
                  <a:schemeClr val="bg2"/>
                </a:solidFill>
              </a:rPr>
              <a:t>．功能：更改文件名称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2</a:t>
            </a:r>
            <a:r>
              <a:rPr lang="zh-CN" altLang="en-US" sz="2400" dirty="0">
                <a:solidFill>
                  <a:schemeClr val="bg2"/>
                </a:solidFill>
              </a:rPr>
              <a:t>．类型：内部命令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．格式：</a:t>
            </a:r>
            <a:r>
              <a:rPr lang="en-US" altLang="zh-CN" sz="2400" dirty="0" err="1">
                <a:solidFill>
                  <a:schemeClr val="bg2"/>
                </a:solidFill>
              </a:rPr>
              <a:t>ren</a:t>
            </a:r>
            <a:r>
              <a:rPr lang="en-US" altLang="zh-CN" sz="2400" dirty="0">
                <a:solidFill>
                  <a:schemeClr val="bg2"/>
                </a:solidFill>
              </a:rPr>
              <a:t>[</a:t>
            </a:r>
            <a:r>
              <a:rPr lang="zh-CN" altLang="en-US" sz="2400" dirty="0">
                <a:solidFill>
                  <a:schemeClr val="bg2"/>
                </a:solidFill>
              </a:rPr>
              <a:t>盘符：</a:t>
            </a:r>
            <a:r>
              <a:rPr lang="en-US" altLang="zh-CN" sz="2400" dirty="0">
                <a:solidFill>
                  <a:schemeClr val="bg2"/>
                </a:solidFill>
              </a:rPr>
              <a:t>][</a:t>
            </a:r>
            <a:r>
              <a:rPr lang="zh-CN" altLang="en-US" sz="2400" dirty="0">
                <a:solidFill>
                  <a:schemeClr val="bg2"/>
                </a:solidFill>
              </a:rPr>
              <a:t>路径</a:t>
            </a:r>
            <a:r>
              <a:rPr lang="en-US" altLang="zh-CN" sz="2400" dirty="0">
                <a:solidFill>
                  <a:schemeClr val="bg2"/>
                </a:solidFill>
              </a:rPr>
              <a:t>]〈</a:t>
            </a:r>
            <a:r>
              <a:rPr lang="zh-CN" altLang="en-US" sz="2400" dirty="0">
                <a:solidFill>
                  <a:schemeClr val="bg2"/>
                </a:solidFill>
              </a:rPr>
              <a:t>旧文件名</a:t>
            </a:r>
            <a:r>
              <a:rPr lang="en-US" altLang="zh-CN" sz="2400" dirty="0">
                <a:solidFill>
                  <a:schemeClr val="bg2"/>
                </a:solidFill>
              </a:rPr>
              <a:t>〉〈</a:t>
            </a:r>
            <a:r>
              <a:rPr lang="zh-CN" altLang="en-US" sz="2400" dirty="0">
                <a:solidFill>
                  <a:schemeClr val="bg2"/>
                </a:solidFill>
              </a:rPr>
              <a:t>新文件名</a:t>
            </a:r>
            <a:r>
              <a:rPr lang="en-US" altLang="zh-CN" sz="2400" dirty="0">
                <a:solidFill>
                  <a:schemeClr val="bg2"/>
                </a:solidFill>
              </a:rPr>
              <a:t>〉</a:t>
            </a:r>
          </a:p>
          <a:p>
            <a:endParaRPr lang="zh-CN" altLang="en-US" sz="2400" dirty="0"/>
          </a:p>
          <a:p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30" y="2621510"/>
            <a:ext cx="6566832" cy="40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7179208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65220" y="865606"/>
            <a:ext cx="832585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删除命令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目的文件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*.bak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这个命令是将当前目录下所有后缀名为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c:\*.bak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c:\*.*</a:t>
            </a:r>
          </a:p>
          <a:p>
            <a:pPr algn="ctr"/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09600" y="503238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移动命令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 目的盘或目的目录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这个命令的用途，是将源文件移动到目的盘或当前盘下。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命令不推荐使用，因为可能存在安全问题。为什么？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假设，你在移动大量文件时，如果在移动过程中意外停电，那么，你就可能有部分文件已经移动到目的盘，而还有部分文件保留在源盘上，这一结果很难处理。此外，还可能在停电时发生文件丢失的情况。所以，这个命令不推荐使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83" y="5519996"/>
            <a:ext cx="8354083" cy="1029689"/>
          </a:xfrm>
          <a:prstGeom prst="rect">
            <a:avLst/>
          </a:prstGeom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09600" y="503238"/>
            <a:ext cx="79248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文件内容列表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文本文件</a:t>
            </a:r>
          </a:p>
          <a:p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这个命令的用途，是将指定文本文件的内容列出来。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d.txt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列出当前目录下，文本文件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c:\boot.ini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boot.ini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algn="ctr"/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88" y="4055845"/>
            <a:ext cx="5596337" cy="1493617"/>
          </a:xfrm>
          <a:prstGeom prst="rect">
            <a:avLst/>
          </a:prstGeom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77516" y="425116"/>
            <a:ext cx="79248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文件属性命令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命令参数 文件名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是一个功能强大的显示和修改文件属性的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命令。但是，要掌握它，也有一定的难度。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前面，我们介绍过，文件有四个属性。分别是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S,H,R,A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如果要给一个文件添加或去除某个属性，可以使用开关“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+”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-”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-H +S *.txt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的文件的隐藏属性去掉，并打开它们的系统文件属性。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-R -S -H *.sys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.sys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的所有文件的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属性、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属性和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属性全部去掉。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显示当前目录下所有文件的</a:t>
            </a:r>
            <a:r>
              <a:rPr lang="zh-CN" altLang="en-US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各种</a:t>
            </a:r>
            <a:r>
              <a:rPr lang="zh-CN" altLang="en-US" sz="2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algn="ctr"/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7" name="Picture 1" descr="C:\Users\dingleilei\AppData\Roaming\Tencent\Users\840162598\QQ\WinTemp\RichOle\PQ)YM}]_5UO{K7IN7G6{CF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335" y="1908922"/>
            <a:ext cx="8047493" cy="25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25642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Text Box 1028"/>
          <p:cNvSpPr txBox="1">
            <a:spLocks noChangeArrowheads="1"/>
          </p:cNvSpPr>
          <p:nvPr/>
        </p:nvSpPr>
        <p:spPr bwMode="auto">
          <a:xfrm>
            <a:off x="585537" y="1634218"/>
            <a:ext cx="80772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宋体" pitchFamily="2" charset="-122"/>
              </a:rPr>
              <a:t>   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在学习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之前，首先要了解什么是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大家知道，在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系统出来之前，主流的操作系统是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DOS(Disk Operating System)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是一个单用户单任务的操作系统，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的最后一个版本是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DOS6.22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然后，在以后出现的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Win95/Win98/</a:t>
            </a:r>
            <a:r>
              <a:rPr lang="en-US" sz="20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WinMe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，都实质上是基于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 7.0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加上一个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图形设备接口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。这几个系统是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单用户多任务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而到了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sz="20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系列，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就转化为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sz="20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内嵌的一个子系统。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sz="20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多用户多任务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的操作系统，而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相当于是它们的一个子任务。在它们的桌面上，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相当于可以输入命令的一个，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命令控制台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。有时候，桌面系统里处理不了的问题，可以转到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中处理；如果再处理不了，还可以进入安全模式，再进行相应的处理。下面，我们先介绍</a:t>
            </a:r>
            <a:r>
              <a:rPr 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的基本知识。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77516" y="425115"/>
            <a:ext cx="79248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清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屏 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屏幕上太乱了，或是屏幕上出现乱码了， 清除屏幕上显示内容但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不影响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电脑内部任何信息 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　　法］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 回车 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dingleilei\AppData\Roaming\Tencent\Users\840162598\QQ\WinTemp\RichOle\S`@69T1YSYRF%(){ECJBA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085975"/>
            <a:ext cx="61150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ingleilei\AppData\Roaming\Tencent\Users\840162598\QQ\WinTemp\RichOle\C2RZUH`N7@3R}]W@J5JKR$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19225"/>
            <a:ext cx="62103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92110068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-32084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77516" y="425115"/>
            <a:ext cx="79248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显示及修改日期 　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　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想知道或修改时间和日期 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　　法］　　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显示和改变当前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［例　　子］　　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C:\&gt;date 09-20-1996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将日期改为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1996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pic>
        <p:nvPicPr>
          <p:cNvPr id="2049" name="Picture 1" descr="C:\Users\dingleilei\AppData\Roaming\Tencent\Users\840162598\QQ\WinTemp\RichOle\BY8$(X]Z$_OJOG[CPPU2(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675" y="3779880"/>
            <a:ext cx="63912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271230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-32084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77516" y="425115"/>
            <a:ext cx="79248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磁盘碎片整理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defrag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适用场合］　　磁盘读写次数很多，或磁盘使用时间很长了，可能需要使用这条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命令整理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磁盘。磁盘碎片并不是指磁盘坏了，而只是由于多次的拷贝和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文件后，磁盘使用会很不连贯，致使速度变慢。 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　　法］　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 C:\&gt;defrag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　　　　　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选择要整理的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磁盘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 descr="C:\Users\dingleilei\AppData\Roaming\Tencent\Users\840162598\QQ\WinTemp\RichOle\UKOW~28DFVK@I8U%_]%AX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2100" y="0"/>
            <a:ext cx="6124575" cy="706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78911167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-32084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77516" y="425115"/>
            <a:ext cx="7924800" cy="741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格式化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format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2400" dirty="0">
                <a:solidFill>
                  <a:schemeClr val="bg2"/>
                </a:solidFill>
              </a:rPr>
              <a:t>执行快速</a:t>
            </a:r>
            <a:r>
              <a:rPr lang="zh-CN" altLang="en-US" sz="2400" dirty="0" smtClean="0">
                <a:solidFill>
                  <a:schemeClr val="bg2"/>
                </a:solidFill>
              </a:rPr>
              <a:t>格式化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ipconfig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2400" dirty="0">
                <a:solidFill>
                  <a:schemeClr val="bg2"/>
                </a:solidFill>
              </a:rPr>
              <a:t>显示所有当前的 </a:t>
            </a:r>
            <a:r>
              <a:rPr lang="en-US" altLang="zh-CN" sz="2400" dirty="0">
                <a:solidFill>
                  <a:schemeClr val="bg2"/>
                </a:solidFill>
              </a:rPr>
              <a:t>TCP/IP </a:t>
            </a:r>
            <a:r>
              <a:rPr lang="zh-CN" altLang="en-US" sz="2400" dirty="0">
                <a:solidFill>
                  <a:schemeClr val="bg2"/>
                </a:solidFill>
              </a:rPr>
              <a:t>网络配置值、刷新动态主机配置协议 </a:t>
            </a:r>
            <a:r>
              <a:rPr lang="en-US" altLang="zh-CN" sz="2400" dirty="0">
                <a:solidFill>
                  <a:schemeClr val="bg2"/>
                </a:solidFill>
              </a:rPr>
              <a:t>(DHCP) </a:t>
            </a:r>
            <a:r>
              <a:rPr lang="zh-CN" altLang="en-US" sz="2400" dirty="0">
                <a:solidFill>
                  <a:schemeClr val="bg2"/>
                </a:solidFill>
              </a:rPr>
              <a:t>和域名系统 </a:t>
            </a:r>
            <a:r>
              <a:rPr lang="en-US" altLang="zh-CN" sz="2400" dirty="0">
                <a:solidFill>
                  <a:schemeClr val="bg2"/>
                </a:solidFill>
              </a:rPr>
              <a:t>(DNS) </a:t>
            </a:r>
            <a:r>
              <a:rPr lang="zh-CN" altLang="en-US" sz="2400" dirty="0">
                <a:solidFill>
                  <a:schemeClr val="bg2"/>
                </a:solidFill>
              </a:rPr>
              <a:t>设置。使用不带参数的 </a:t>
            </a:r>
            <a:r>
              <a:rPr lang="en-US" altLang="zh-CN" sz="2400" dirty="0" err="1">
                <a:solidFill>
                  <a:schemeClr val="bg2"/>
                </a:solidFill>
              </a:rPr>
              <a:t>ipconfig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zh-CN" altLang="en-US" sz="2400" dirty="0">
                <a:solidFill>
                  <a:schemeClr val="bg2"/>
                </a:solidFill>
              </a:rPr>
              <a:t>可以显示所有适配器的 </a:t>
            </a:r>
            <a:r>
              <a:rPr lang="en-US" altLang="zh-CN" sz="2400" dirty="0">
                <a:solidFill>
                  <a:schemeClr val="bg2"/>
                </a:solidFill>
              </a:rPr>
              <a:t>IP </a:t>
            </a:r>
            <a:r>
              <a:rPr lang="zh-CN" altLang="en-US" sz="2400" dirty="0">
                <a:solidFill>
                  <a:schemeClr val="bg2"/>
                </a:solidFill>
              </a:rPr>
              <a:t>地址、子网掩码、默认网关</a:t>
            </a:r>
            <a:r>
              <a:rPr lang="zh-CN" altLang="en-US" sz="2400" dirty="0" smtClean="0">
                <a:solidFill>
                  <a:schemeClr val="bg2"/>
                </a:solidFill>
              </a:rPr>
              <a:t>。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/all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显示所有适配器的完整 </a:t>
            </a:r>
            <a:r>
              <a:rPr lang="en-US" altLang="zh-CN" sz="2400" dirty="0">
                <a:solidFill>
                  <a:srgbClr val="FF0000"/>
                </a:solidFill>
              </a:rPr>
              <a:t>TCP/IP </a:t>
            </a:r>
            <a:r>
              <a:rPr lang="zh-CN" altLang="en-US" sz="2400" dirty="0">
                <a:solidFill>
                  <a:srgbClr val="FF0000"/>
                </a:solidFill>
              </a:rPr>
              <a:t>配置信息。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2983037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-32084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77516" y="425115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ping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7" name="Picture 1" descr="C:\Users\dingleilei\AppData\Roaming\Tencent\Users\840162598\QQ\WinTemp\RichOle\1E5SY{X{U37VRG%6}}AR5@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43075"/>
            <a:ext cx="61341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5692573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-32084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77516" y="425115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regedit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38" y="1947135"/>
            <a:ext cx="7365064" cy="376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2065279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2760663" y="2647950"/>
            <a:ext cx="44624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zh-CN" sz="72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  <p:pic>
        <p:nvPicPr>
          <p:cNvPr id="16387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5589588" y="23813"/>
            <a:ext cx="6191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6289675" y="41275"/>
            <a:ext cx="28273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25642" y="1050758"/>
            <a:ext cx="784860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bg2"/>
                </a:solidFill>
                <a:latin typeface="宋体" pitchFamily="2" charset="-122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知识的掌握</a:t>
            </a:r>
            <a:endParaRPr lang="en-US" altLang="zh-CN" sz="2400" b="1" dirty="0" smtClean="0">
              <a:solidFill>
                <a:schemeClr val="bg2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简介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FF00"/>
                </a:solidFill>
                <a:latin typeface="宋体" pitchFamily="2" charset="-122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宋体" pitchFamily="2" charset="-122"/>
              </a:rPr>
              <a:t>DOS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基本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知识</a:t>
            </a:r>
            <a:endParaRPr lang="zh-CN" altLang="en-US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盘符</a:t>
            </a:r>
            <a:endParaRPr lang="zh-CN" altLang="en-US" sz="2400" b="1" dirty="0"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光标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目录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根目录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文件名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文件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通配符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文件属性</a:t>
            </a:r>
            <a:r>
              <a:rPr lang="en-US" sz="2400" b="1" dirty="0" smtClean="0">
                <a:solidFill>
                  <a:schemeClr val="bg2"/>
                </a:solidFill>
                <a:latin typeface="宋体" pitchFamily="2" charset="-122"/>
              </a:rPr>
              <a:t>1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文件属性</a:t>
            </a:r>
            <a:r>
              <a:rPr lang="en-US" sz="2400" b="1" dirty="0" smtClean="0">
                <a:solidFill>
                  <a:schemeClr val="bg2"/>
                </a:solidFill>
                <a:latin typeface="宋体" pitchFamily="2" charset="-122"/>
              </a:rPr>
              <a:t>2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批处理文件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可执行文件</a:t>
            </a:r>
            <a:endParaRPr lang="en-US" altLang="zh-CN" sz="2400" b="1" dirty="0" smtClean="0">
              <a:solidFill>
                <a:schemeClr val="bg2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2"/>
                </a:solidFill>
                <a:latin typeface="宋体" pitchFamily="2" charset="-122"/>
              </a:rPr>
              <a:t> DOS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命令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09550"/>
            <a:ext cx="3048000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77516" y="721895"/>
            <a:ext cx="78486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600" dirty="0">
                <a:latin typeface="宋体" pitchFamily="2" charset="-122"/>
              </a:rPr>
              <a:t>  </a:t>
            </a:r>
            <a:r>
              <a:rPr lang="zh-CN" altLang="en-US" sz="2600" dirty="0" smtClean="0">
                <a:solidFill>
                  <a:srgbClr val="C00000"/>
                </a:solidFill>
                <a:latin typeface="宋体" pitchFamily="2" charset="-122"/>
              </a:rPr>
              <a:t>盘符</a:t>
            </a:r>
            <a:endParaRPr lang="zh-CN" altLang="en-US" sz="2600" dirty="0">
              <a:solidFill>
                <a:srgbClr val="C00000"/>
              </a:solidFill>
              <a:latin typeface="宋体" pitchFamily="2" charset="-122"/>
            </a:endParaRPr>
          </a:p>
          <a:p>
            <a:r>
              <a:rPr lang="zh-CN" altLang="en-US" sz="2600" dirty="0">
                <a:latin typeface="宋体" pitchFamily="2" charset="-122"/>
              </a:rPr>
              <a:t>   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所谓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，就是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</a:rPr>
              <a:t>硬盘分区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在</a:t>
            </a:r>
            <a:r>
              <a:rPr lang="en-US" sz="2600" dirty="0">
                <a:solidFill>
                  <a:srgbClr val="C00000"/>
                </a:solidFill>
                <a:latin typeface="宋体" pitchFamily="2" charset="-122"/>
              </a:rPr>
              <a:t>DOS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</a:rPr>
              <a:t>状态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下的一个字母提示符。</a:t>
            </a:r>
          </a:p>
          <a:p>
            <a:r>
              <a:rPr lang="zh-CN" altLang="en-US" sz="2600" dirty="0">
                <a:latin typeface="宋体" pitchFamily="2" charset="-122"/>
              </a:rPr>
              <a:t>   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在</a:t>
            </a:r>
            <a:r>
              <a:rPr lang="en-US" sz="2600" dirty="0">
                <a:solidFill>
                  <a:srgbClr val="C00000"/>
                </a:solidFill>
                <a:latin typeface="宋体" pitchFamily="2" charset="-122"/>
              </a:rPr>
              <a:t>DOS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</a:rPr>
              <a:t>命令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里，盘符作如下表示：</a:t>
            </a:r>
          </a:p>
          <a:p>
            <a:r>
              <a:rPr lang="zh-CN" altLang="en-US" sz="2600" dirty="0">
                <a:latin typeface="宋体" pitchFamily="2" charset="-122"/>
              </a:rPr>
              <a:t>   </a:t>
            </a:r>
            <a:r>
              <a:rPr lang="en-US" sz="2600" dirty="0">
                <a:solidFill>
                  <a:srgbClr val="FF0000"/>
                </a:solidFill>
                <a:latin typeface="宋体" pitchFamily="2" charset="-122"/>
              </a:rPr>
              <a:t>[</a:t>
            </a:r>
            <a:r>
              <a:rPr lang="zh-CN" altLang="en-US" sz="2600" dirty="0">
                <a:solidFill>
                  <a:srgbClr val="FF0000"/>
                </a:solidFill>
                <a:latin typeface="宋体" pitchFamily="2" charset="-122"/>
              </a:rPr>
              <a:t>单字母</a:t>
            </a:r>
            <a:r>
              <a:rPr lang="en-US" sz="2600" dirty="0">
                <a:solidFill>
                  <a:srgbClr val="FF0000"/>
                </a:solidFill>
                <a:latin typeface="宋体" pitchFamily="2" charset="-122"/>
              </a:rPr>
              <a:t>]</a:t>
            </a:r>
            <a:r>
              <a:rPr lang="en-US" sz="2600" dirty="0">
                <a:solidFill>
                  <a:srgbClr val="FF0000"/>
                </a:solidFill>
                <a:latin typeface="宋体" pitchFamily="2" charset="-122"/>
                <a:sym typeface="Wingdings" pitchFamily="2" charset="2"/>
              </a:rPr>
              <a:t>:(</a:t>
            </a:r>
            <a:r>
              <a:rPr lang="zh-CN" altLang="en-US" sz="2600" dirty="0">
                <a:solidFill>
                  <a:srgbClr val="FF0000"/>
                </a:solidFill>
                <a:latin typeface="宋体" pitchFamily="2" charset="-122"/>
                <a:sym typeface="Wingdings" pitchFamily="2" charset="2"/>
              </a:rPr>
              <a:t>即单字母</a:t>
            </a:r>
            <a:r>
              <a:rPr lang="en-US" sz="2600" dirty="0">
                <a:solidFill>
                  <a:srgbClr val="FF0000"/>
                </a:solidFill>
                <a:latin typeface="宋体" pitchFamily="2" charset="-122"/>
                <a:sym typeface="Wingdings" pitchFamily="2" charset="2"/>
              </a:rPr>
              <a:t>+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‘</a:t>
            </a:r>
            <a:r>
              <a:rPr lang="en-US" sz="2600" dirty="0">
                <a:solidFill>
                  <a:srgbClr val="FF0000"/>
                </a:solidFill>
                <a:latin typeface="宋体" pitchFamily="2" charset="-122"/>
                <a:sym typeface="Wingdings" pitchFamily="2" charset="2"/>
              </a:rPr>
              <a:t>: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’</a:t>
            </a:r>
            <a:r>
              <a:rPr lang="en-US" sz="2600" dirty="0">
                <a:solidFill>
                  <a:srgbClr val="FF0000"/>
                </a:solidFill>
                <a:latin typeface="宋体" pitchFamily="2" charset="-122"/>
                <a:sym typeface="Wingdings" pitchFamily="2" charset="2"/>
              </a:rPr>
              <a:t>)</a:t>
            </a:r>
          </a:p>
          <a:p>
            <a:r>
              <a:rPr lang="en-US" sz="2600" dirty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   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例如：</a:t>
            </a:r>
          </a:p>
          <a:p>
            <a:r>
              <a:rPr lang="zh-CN" altLang="en-US" sz="2600" dirty="0">
                <a:latin typeface="宋体" pitchFamily="2" charset="-122"/>
                <a:sym typeface="Wingdings" pitchFamily="2" charset="2"/>
              </a:rPr>
              <a:t>   </a:t>
            </a:r>
            <a:r>
              <a:rPr lang="en-US" sz="2600" dirty="0">
                <a:solidFill>
                  <a:srgbClr val="C00000"/>
                </a:solidFill>
                <a:latin typeface="宋体" pitchFamily="2" charset="-122"/>
                <a:sym typeface="Wingdings" pitchFamily="2" charset="2"/>
              </a:rPr>
              <a:t>DOS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  <a:sym typeface="Wingdings" pitchFamily="2" charset="2"/>
              </a:rPr>
              <a:t>状态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下，软盘一般作为</a:t>
            </a:r>
            <a:r>
              <a:rPr lang="en-US" sz="2600" dirty="0">
                <a:solidFill>
                  <a:srgbClr val="C00000"/>
                </a:solidFill>
                <a:latin typeface="宋体" pitchFamily="2" charset="-122"/>
                <a:sym typeface="Wingdings" pitchFamily="2" charset="2"/>
              </a:rPr>
              <a:t>A:(a:)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；而硬盘的第一个分区一般是</a:t>
            </a:r>
            <a:r>
              <a:rPr lang="en-US" sz="2600" dirty="0">
                <a:solidFill>
                  <a:srgbClr val="C00000"/>
                </a:solidFill>
                <a:latin typeface="宋体" pitchFamily="2" charset="-122"/>
                <a:sym typeface="Wingdings" pitchFamily="2" charset="2"/>
              </a:rPr>
              <a:t>C:(c:)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；相应的，第二个分区是</a:t>
            </a:r>
            <a:r>
              <a:rPr lang="en-US" sz="2600" dirty="0">
                <a:solidFill>
                  <a:srgbClr val="C00000"/>
                </a:solidFill>
                <a:latin typeface="宋体" pitchFamily="2" charset="-122"/>
                <a:sym typeface="Wingdings" pitchFamily="2" charset="2"/>
              </a:rPr>
              <a:t>D:(d:)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，依此类推。。。。。。</a:t>
            </a:r>
          </a:p>
          <a:p>
            <a:r>
              <a:rPr lang="zh-CN" altLang="en-US" sz="2600" dirty="0">
                <a:latin typeface="宋体" pitchFamily="2" charset="-122"/>
                <a:sym typeface="Wingdings" pitchFamily="2" charset="2"/>
              </a:rPr>
              <a:t>   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而在</a:t>
            </a:r>
            <a:r>
              <a:rPr lang="en-US" sz="2600" dirty="0">
                <a:solidFill>
                  <a:srgbClr val="C00000"/>
                </a:solidFill>
                <a:latin typeface="宋体" pitchFamily="2" charset="-122"/>
                <a:sym typeface="Wingdings" pitchFamily="2" charset="2"/>
              </a:rPr>
              <a:t>DOS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  <a:sym typeface="Wingdings" pitchFamily="2" charset="2"/>
              </a:rPr>
              <a:t>状态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下，要对硬盘的分区进行操作，就必然是对盘符进行操作</a:t>
            </a:r>
            <a:r>
              <a:rPr lang="zh-CN" altLang="en-US" sz="2600" dirty="0" smtClean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。</a:t>
            </a:r>
            <a:endParaRPr lang="zh-CN" altLang="en-US" sz="2600" dirty="0">
              <a:solidFill>
                <a:schemeClr val="bg2"/>
              </a:solidFill>
              <a:latin typeface="宋体" pitchFamily="2" charset="-122"/>
              <a:sym typeface="Wingdings" pitchFamily="2" charset="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593558" y="770021"/>
            <a:ext cx="78486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：</a:t>
            </a:r>
            <a:r>
              <a:rPr lang="en-US" sz="2600" dirty="0">
                <a:solidFill>
                  <a:schemeClr val="bg2"/>
                </a:solidFill>
                <a:latin typeface="宋体" pitchFamily="2" charset="-122"/>
              </a:rPr>
              <a:t>(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这是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在桌面上的表现形式</a:t>
            </a:r>
            <a:r>
              <a:rPr lang="en-US" sz="2600" dirty="0">
                <a:solidFill>
                  <a:schemeClr val="bg2"/>
                </a:solidFill>
                <a:latin typeface="宋体" pitchFamily="2" charset="-122"/>
              </a:rPr>
              <a:t>)</a:t>
            </a:r>
          </a:p>
        </p:txBody>
      </p:sp>
      <p:pic>
        <p:nvPicPr>
          <p:cNvPr id="10243" name="Picture 6" descr="E:\计算机维修与维护图片\DOS命令\盘符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114" y="1804578"/>
            <a:ext cx="5390147" cy="492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5" y="4268624"/>
            <a:ext cx="8152865" cy="1902866"/>
          </a:xfrm>
          <a:prstGeom prst="rect">
            <a:avLst/>
          </a:prstGeom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93558" y="737937"/>
            <a:ext cx="78486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600" dirty="0" smtClean="0">
                <a:solidFill>
                  <a:srgbClr val="C00000"/>
                </a:solidFill>
                <a:latin typeface="宋体" pitchFamily="2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：</a:t>
            </a:r>
            <a:r>
              <a:rPr lang="en-US" sz="2600" dirty="0">
                <a:solidFill>
                  <a:schemeClr val="bg2"/>
                </a:solidFill>
                <a:latin typeface="宋体" pitchFamily="2" charset="-122"/>
              </a:rPr>
              <a:t>(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这是盘符在</a:t>
            </a:r>
            <a:r>
              <a:rPr lang="en-US" sz="2600" dirty="0">
                <a:solidFill>
                  <a:srgbClr val="C00000"/>
                </a:solidFill>
                <a:latin typeface="宋体" pitchFamily="2" charset="-122"/>
              </a:rPr>
              <a:t>DOS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</a:rPr>
              <a:t>窗口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中的表现形式</a:t>
            </a:r>
            <a:r>
              <a:rPr lang="en-US" sz="2600" dirty="0">
                <a:solidFill>
                  <a:schemeClr val="bg2"/>
                </a:solidFill>
                <a:latin typeface="宋体" pitchFamily="2" charset="-122"/>
              </a:rPr>
              <a:t>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82316" y="1764632"/>
            <a:ext cx="7612397" cy="4788568"/>
            <a:chOff x="0" y="0"/>
            <a:chExt cx="5015" cy="3245"/>
          </a:xfrm>
        </p:grpSpPr>
        <p:pic>
          <p:nvPicPr>
            <p:cNvPr id="11268" name="Picture 4" descr="E:\计算机维修与维护图片\DOS命令\DOS窗口盘符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015" cy="3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167" y="1469"/>
              <a:ext cx="1584" cy="720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1751" y="2093"/>
              <a:ext cx="2784" cy="306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r>
                <a:rPr lang="zh-CN" alt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盘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，即硬盘的第一个分区</a:t>
              </a:r>
            </a:p>
          </p:txBody>
        </p: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s_template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157256975</TotalTime>
  <Pages>0</Pages>
  <Words>3904</Words>
  <Characters>0</Characters>
  <Application>Microsoft Office PowerPoint</Application>
  <DocSecurity>0</DocSecurity>
  <PresentationFormat>全屏显示(4:3)</PresentationFormat>
  <Lines>0</Lines>
  <Paragraphs>487</Paragraphs>
  <Slides>56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scs_template</vt:lpstr>
      <vt:lpstr>幻灯片 1</vt:lpstr>
      <vt:lpstr>DOS基本知识：</vt:lpstr>
      <vt:lpstr>DOS知识的掌握</vt:lpstr>
      <vt:lpstr>DOS基本知识</vt:lpstr>
      <vt:lpstr>DOS简介</vt:lpstr>
      <vt:lpstr>DOS基本知识</vt:lpstr>
      <vt:lpstr>幻灯片 7</vt:lpstr>
      <vt:lpstr>幻灯片 8</vt:lpstr>
      <vt:lpstr>幻灯片 9</vt:lpstr>
      <vt:lpstr>DOS基本知识</vt:lpstr>
      <vt:lpstr>幻灯片 11</vt:lpstr>
      <vt:lpstr>幻灯片 12</vt:lpstr>
      <vt:lpstr>DOS基本知识</vt:lpstr>
      <vt:lpstr>幻灯片 14</vt:lpstr>
      <vt:lpstr>DOS基本知识：</vt:lpstr>
      <vt:lpstr>幻灯片 16</vt:lpstr>
      <vt:lpstr>DOS基本知识：</vt:lpstr>
      <vt:lpstr>幻灯片 18</vt:lpstr>
      <vt:lpstr>DOS基本知识：</vt:lpstr>
      <vt:lpstr>幻灯片 20</vt:lpstr>
      <vt:lpstr>幻灯片 21</vt:lpstr>
      <vt:lpstr>DOS基本知识：</vt:lpstr>
      <vt:lpstr>幻灯片 23</vt:lpstr>
      <vt:lpstr>DOS基本知识：</vt:lpstr>
      <vt:lpstr>幻灯片 25</vt:lpstr>
      <vt:lpstr>幻灯片 26</vt:lpstr>
      <vt:lpstr>DOS基本知识：</vt:lpstr>
      <vt:lpstr>幻灯片 28</vt:lpstr>
      <vt:lpstr>DOS基本知识：</vt:lpstr>
      <vt:lpstr>幻灯片 30</vt:lpstr>
      <vt:lpstr>幻灯片 31</vt:lpstr>
      <vt:lpstr>DOS基本知识</vt:lpstr>
      <vt:lpstr>DOS基本知识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李玮玮</cp:lastModifiedBy>
  <cp:revision>348</cp:revision>
  <cp:lastPrinted>1899-12-30T00:00:00Z</cp:lastPrinted>
  <dcterms:created xsi:type="dcterms:W3CDTF">2012-04-08T16:29:00Z</dcterms:created>
  <dcterms:modified xsi:type="dcterms:W3CDTF">2017-07-05T09:25:17Z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