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398" r:id="rId3"/>
    <p:sldId id="331" r:id="rId4"/>
    <p:sldId id="399" r:id="rId5"/>
    <p:sldId id="400" r:id="rId6"/>
    <p:sldId id="420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01" r:id="rId16"/>
    <p:sldId id="410" r:id="rId17"/>
    <p:sldId id="416" r:id="rId18"/>
    <p:sldId id="411" r:id="rId19"/>
    <p:sldId id="412" r:id="rId20"/>
    <p:sldId id="413" r:id="rId21"/>
    <p:sldId id="414" r:id="rId22"/>
    <p:sldId id="415" r:id="rId23"/>
    <p:sldId id="417" r:id="rId24"/>
    <p:sldId id="367" r:id="rId25"/>
    <p:sldId id="369" r:id="rId26"/>
    <p:sldId id="334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orient="horz" pos="1014">
          <p15:clr>
            <a:srgbClr val="A4A3A4"/>
          </p15:clr>
        </p15:guide>
        <p15:guide id="4" orient="horz" pos="1146">
          <p15:clr>
            <a:srgbClr val="A4A3A4"/>
          </p15:clr>
        </p15:guide>
        <p15:guide id="5" pos="2880">
          <p15:clr>
            <a:srgbClr val="A4A3A4"/>
          </p15:clr>
        </p15:guide>
        <p15:guide id="6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905F"/>
    <a:srgbClr val="EA870D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2" autoAdjust="0"/>
    <p:restoredTop sz="83273" autoAdjust="0"/>
  </p:normalViewPr>
  <p:slideViewPr>
    <p:cSldViewPr snapToGrid="0">
      <p:cViewPr varScale="1">
        <p:scale>
          <a:sx n="58" d="100"/>
          <a:sy n="58" d="100"/>
        </p:scale>
        <p:origin x="1368" y="-84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Click to edit Master text styles</a:t>
            </a:r>
          </a:p>
          <a:p>
            <a:pPr>
              <a:defRPr/>
            </a:pPr>
            <a:r>
              <a:rPr lang="zh-CN" altLang="zh-CN" smtClean="0"/>
              <a:t>Second level</a:t>
            </a:r>
          </a:p>
          <a:p>
            <a:pPr>
              <a:defRPr/>
            </a:pPr>
            <a:r>
              <a:rPr lang="zh-CN" altLang="zh-CN" smtClean="0"/>
              <a:t>Third level</a:t>
            </a:r>
          </a:p>
          <a:p>
            <a:pPr>
              <a:defRPr/>
            </a:pPr>
            <a:r>
              <a:rPr lang="zh-CN" altLang="zh-CN" smtClean="0"/>
              <a:t>Fourth level</a:t>
            </a:r>
          </a:p>
          <a:p>
            <a:pPr>
              <a:defRPr/>
            </a:pPr>
            <a:r>
              <a:rPr lang="zh-CN" altLang="zh-CN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11/27/2015</a:t>
            </a:fld>
            <a:endParaRPr lang="en-US" altLang="zh-CN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把我们的思考、思想按照一定的维度、维系进行疏导和引导，最后形成一个图形或图像。</a:t>
            </a:r>
            <a:endParaRPr lang="zh-CN" altLang="en-US" sz="105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49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把我们的思考、思想按照一定的维度、维系进行疏导和引导，最后形成一个图形或图像。</a:t>
            </a:r>
            <a:endParaRPr lang="zh-CN" altLang="en-US" sz="105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把我们的思考、思想按照一定的维度、维系进行疏导和引导，最后形成一个图形或图像。</a:t>
            </a:r>
            <a:endParaRPr lang="zh-CN" altLang="en-US" sz="105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958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68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因创建了“思维导图”而以大脑先生闻名国际，成为了英国头脑基金会的总裁，身兼国际奥运教练与运动员的顾问、也担任英国奥运划船队及西洋棋队的顾问；又被遴选为国际心理学家委员会的会员，是“心智文化概念”的创作人，也是“世界记忆冠军协会”的创办人，发起心智奥运组织，致力于帮助有学习障碍者，同时也拥有全世界最高创造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的头衔。</a:t>
            </a: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308E38-0AEC-4836-9A1A-ABBFF4118ACD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0983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280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92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243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172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1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11/27/2015</a:t>
            </a:fld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50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620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638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218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</a:rPr>
              <a:t>Mindmanager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简介</a:t>
            </a:r>
          </a:p>
          <a:p>
            <a:pPr>
              <a:lnSpc>
                <a:spcPct val="105000"/>
              </a:lnSpc>
            </a:pP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ea typeface="楷体_GB2312" pitchFamily="1" charset="-122"/>
                <a:sym typeface="Arial" panose="020B0604020202020204" pitchFamily="34" charset="0"/>
              </a:rPr>
              <a:t>Mindmanager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楷体_GB2312" pitchFamily="1" charset="-122"/>
                <a:sym typeface="Arial" panose="020B0604020202020204" pitchFamily="34" charset="0"/>
              </a:rPr>
              <a:t>主要是基于“思维导图”这个观念的所设计的软件，这个软件有许多年的历史，已经发展出许多附加的功能，可以方便我们进行视觉思维（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楷体_GB2312" pitchFamily="1" charset="-122"/>
                <a:sym typeface="Arial" panose="020B0604020202020204" pitchFamily="34" charset="0"/>
              </a:rPr>
              <a:t>visual thinking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楷体_GB2312" pitchFamily="1" charset="-122"/>
                <a:sym typeface="Arial" panose="020B0604020202020204" pitchFamily="34" charset="0"/>
              </a:rPr>
              <a:t>），还可以用来进行头脑风暴（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 brainstorming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楷体_GB2312" pitchFamily="1" charset="-122"/>
              </a:rPr>
              <a:t>），项目管理等多方面的工作。</a:t>
            </a:r>
            <a:endParaRPr lang="zh-CN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11/27/2015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7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思维导图运用图文并重的技巧，把各级主题的关系用相互隶属与相关的层级图表现出来，把主题关键词与图像、颜色等建立记忆链接。思维导图充分运用左右脑的机能，利用记忆、阅读、思维的规律，协助人们在科学与艺术、逻辑与想象之间平衡发展，从而开启人类大脑的无限潜能。思维导图因此具有人类思维的强大功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思维导图是一种将放射性思考具体化的方法。我们知道放射性思考是人类大脑的自然思考方式，每一种进入大脑的资料，不论是感觉、记忆或是想法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包括文字、数字、符码、香气、食物、线条、颜色、意象、节奏、音符等，都可以成为一个思考中心，并由此中心向外发散出成千上万的关节点，每一个关节点代表与中心主题的一个连结，而每一个连结又可以成为另一个中心主题，再向外发散出成千上万的关节点，呈现出放射性立体结构，而这些关节的连结可以视为您的记忆，也就是您的个人数据库。</a:t>
            </a: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308E38-0AEC-4836-9A1A-ABBFF4118ACD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0776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11/27/2015</a:t>
            </a:fld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5116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思维导图运用图文并重的技巧，把各级主题的关系用相互隶属与相关的层级图表现出来，把主题关键词与图像、颜色等建立记忆链接。思维导图充分运用左右脑的机能，利用记忆、阅读、思维的规律，协助人们在科学与艺术、逻辑与想象之间平衡发展，从而开启人类大脑的无限潜能。思维导图因此具有人类思维的强大功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思维导图是一种将放射性思考具体化的方法。我们知道放射性思考是人类大脑的自然思考方式，每一种进入大脑的资料，不论是感觉、记忆或是想法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包括文字、数字、符码、香气、食物、线条、颜色、意象、节奏、音符等，都可以成为一个思考中心，并由此中心向外发散出成千上万的关节点，每一个关节点代表与中心主题的一个连结，而每一个连结又可以成为另一个中心主题，再向外发散出成千上万的关节点，呈现出放射性立体结构，而这些关节的连结可以视为您的记忆，也就是您的个人数据库。</a:t>
            </a: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308E38-0AEC-4836-9A1A-ABBFF4118ACD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2600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11/27/2015</a:t>
            </a:fld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0428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11/27/2015</a:t>
            </a:fld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96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11/27/2015</a:t>
            </a:fld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3464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11/27/2015</a:t>
            </a:fld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4853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3" y="314325"/>
            <a:ext cx="1846262" cy="6094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9650" y="314325"/>
            <a:ext cx="5389563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9CE4-ED94-4EA4-A1E1-FB9D5C3F6256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31E1-404A-446E-9149-2E4299602F1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5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0" y="111125"/>
            <a:ext cx="71247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9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61791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9963" y="1806575"/>
            <a:ext cx="3617912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8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6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319088" y="1452563"/>
            <a:ext cx="773112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2424113" y="4872038"/>
            <a:ext cx="1743075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2279650" y="4879975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-36513" y="-41275"/>
            <a:ext cx="9180513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7494588" y="1095375"/>
            <a:ext cx="169703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6661150" y="4362450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5468938" y="2206625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8397875" y="598488"/>
            <a:ext cx="793750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6872288" y="1450975"/>
            <a:ext cx="1217612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1851025" y="2755900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7750175" y="2662238"/>
            <a:ext cx="7207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 userDrawn="1"/>
        </p:nvSpPr>
        <p:spPr bwMode="auto">
          <a:xfrm>
            <a:off x="11113" y="4941888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7967663" y="2281238"/>
            <a:ext cx="1128712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8688388" y="4791075"/>
            <a:ext cx="503237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1688" y="3462338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6450013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/>
              <a:pPr>
                <a:defRPr/>
              </a:pPr>
              <a:t>2015/11/27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3"/>
            <a:ext cx="52562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6450013"/>
            <a:ext cx="6080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1582738" y="5454650"/>
            <a:ext cx="1909762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8570913" y="3382963"/>
            <a:ext cx="3063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8397875" y="3536950"/>
            <a:ext cx="306388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111125" y="387350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248194" y="4431071"/>
              <a:ext cx="244164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400" b="1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思维导图</a:t>
              </a:r>
              <a:endParaRPr lang="zh-CN" altLang="en-US" sz="44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6119814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3" y="508908"/>
            <a:ext cx="7312479" cy="59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图片 8" descr="ins_phys04_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801516"/>
            <a:ext cx="8875130" cy="509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692" y="643593"/>
            <a:ext cx="7588975" cy="55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图片 7" descr="甘特图制作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79" y="564565"/>
            <a:ext cx="5920481" cy="59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2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" y="563848"/>
            <a:ext cx="7124700" cy="639742"/>
          </a:xfrm>
        </p:spPr>
        <p:txBody>
          <a:bodyPr/>
          <a:lstStyle/>
          <a:p>
            <a:pPr marL="0" indent="0" defTabSz="457200"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简介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1075144" y="1493965"/>
            <a:ext cx="532416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49263" indent="352425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思维能够看得见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457200" indent="352425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流程化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52425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52425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图谱化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52425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清晰化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1452516" y="4646663"/>
            <a:ext cx="571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方正舒体" panose="02010601030101010101" pitchFamily="2" charset="-122"/>
              </a:rPr>
              <a:t>思考最大的敌人是复杂！</a:t>
            </a:r>
            <a:endParaRPr lang="en-US" sz="3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sym typeface="方正舒体" panose="02010601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方正舒体" panose="02010601030101010101" pitchFamily="2" charset="-122"/>
              </a:rPr>
              <a:t>思考最大的障碍是混乱！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7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708025"/>
            <a:ext cx="8229600" cy="49990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思维导图创始人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东尼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博赞（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Tony 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Buzan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" y="1335632"/>
            <a:ext cx="8945880" cy="533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2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" y="36434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的功能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9393" name="Picture 1" descr="C:\Users\dinglei\AppData\Roaming\Tencent\Users\840162598\QQ\WinTemp\RichOle\Z2S)]YX}0MD6R4Y5HM1Q1D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647" y="1329119"/>
            <a:ext cx="6389370" cy="4970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53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" y="36434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的应用实例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944870" y="1441021"/>
            <a:ext cx="716835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352425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在线作图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43050" lvl="1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https://www.processon.com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52425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工具软件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43050" lvl="1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MindManager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3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" y="49734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的优势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138238"/>
            <a:ext cx="9144000" cy="548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97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" y="49734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的优势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5537" name="Picture 1" descr="C:\Users\dinglei\AppData\Roaming\Tencent\Users\840162598\QQ\WinTemp\RichOle\TOA6F@1{97J)0BQJN~~E]@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" y="1173481"/>
            <a:ext cx="7940040" cy="539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7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8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9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0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1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2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588963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zh-CN" sz="5400" smtClean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录</a:t>
            </a:r>
            <a:endParaRPr lang="zh-CN" altLang="zh-CN" sz="54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94" name="Content Placeholder 12"/>
          <p:cNvSpPr txBox="1">
            <a:spLocks noChangeArrowheads="1"/>
          </p:cNvSpPr>
          <p:nvPr/>
        </p:nvSpPr>
        <p:spPr bwMode="auto">
          <a:xfrm>
            <a:off x="1327150" y="1627188"/>
            <a:ext cx="725328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Calibri" panose="020F0502020204030204" pitchFamily="34" charset="0"/>
              </a:rPr>
              <a:t>思维导图概述</a:t>
            </a:r>
            <a:endParaRPr lang="en-US" altLang="zh-CN" sz="36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Calibri" panose="020F0502020204030204" pitchFamily="34" charset="0"/>
              </a:rPr>
              <a:t>思维导图绘制</a:t>
            </a:r>
            <a:endParaRPr lang="en-US" altLang="zh-CN" sz="36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Calibri" panose="020F0502020204030204" pitchFamily="34" charset="0"/>
              </a:rPr>
              <a:t>思维导图作用与特点</a:t>
            </a:r>
            <a:endParaRPr lang="en-US" altLang="zh-CN" sz="36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None/>
            </a:pPr>
            <a:endParaRPr lang="en-US" altLang="zh-CN" sz="36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36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6395" name="组合 72"/>
          <p:cNvGrpSpPr>
            <a:grpSpLocks noChangeAspect="1"/>
          </p:cNvGrpSpPr>
          <p:nvPr/>
        </p:nvGrpSpPr>
        <p:grpSpPr bwMode="auto">
          <a:xfrm>
            <a:off x="6269038" y="26988"/>
            <a:ext cx="2874962" cy="449262"/>
            <a:chOff x="0" y="0"/>
            <a:chExt cx="3610350" cy="616932"/>
          </a:xfrm>
        </p:grpSpPr>
        <p:pic>
          <p:nvPicPr>
            <p:cNvPr id="16396" name="图片 7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0" y="0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7" name="图片 7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700610" y="16933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16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" y="497348"/>
            <a:ext cx="7124700" cy="6397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的优势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0657" name="Picture 1" descr="C:\Users\dinglei\AppData\Roaming\Tencent\Users\840162598\QQ\WinTemp\RichOle\C[F_1{VLIU)QL40TC_C44%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" y="1066800"/>
            <a:ext cx="8618076" cy="5242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36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2408"/>
            <a:ext cx="7124700" cy="6397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的应用领域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256" y="1072149"/>
            <a:ext cx="7539487" cy="57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2408"/>
            <a:ext cx="7124700" cy="6397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的用途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" y="1362525"/>
            <a:ext cx="7929563" cy="4826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2408"/>
            <a:ext cx="7124700" cy="6397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ProcessOn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快捷键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36" y="1235851"/>
            <a:ext cx="7532637" cy="5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671933" y="1932038"/>
            <a:ext cx="7124700" cy="1976284"/>
          </a:xfrm>
        </p:spPr>
        <p:txBody>
          <a:bodyPr/>
          <a:lstStyle/>
          <a:p>
            <a:pPr marL="0" lvl="1" indent="0">
              <a:lnSpc>
                <a:spcPct val="150000"/>
              </a:lnSpc>
            </a:pPr>
            <a:r>
              <a:rPr lang="en-US" altLang="zh-CN" sz="5400" b="1" dirty="0" err="1">
                <a:solidFill>
                  <a:srgbClr val="000000"/>
                </a:solidFill>
                <a:sym typeface="Arial" panose="020B0604020202020204" pitchFamily="34" charset="0"/>
              </a:rPr>
              <a:t>MindManager</a:t>
            </a:r>
            <a:r>
              <a:rPr lang="zh-CN" altLang="en-US" sz="5400" b="1" dirty="0" smtClean="0">
                <a:solidFill>
                  <a:srgbClr val="000000"/>
                </a:solidFill>
                <a:sym typeface="Arial" panose="020B0604020202020204" pitchFamily="34" charset="0"/>
              </a:rPr>
              <a:t>简介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304079" y="474329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</a:t>
            </a:r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3600" b="1" dirty="0" err="1" smtClean="0">
                <a:solidFill>
                  <a:schemeClr val="bg1">
                    <a:lumMod val="50000"/>
                  </a:schemeClr>
                </a:solidFill>
              </a:rPr>
              <a:t>Mindmanager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</a:rPr>
              <a:t>简介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4" descr="截图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1" y="1156018"/>
            <a:ext cx="5210846" cy="51281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2760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5589588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6289675" y="41275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" descr="C:\Users\dinglei\AppData\Roaming\Tencent\Users\840162598\QQ\WinTemp\RichOle\2QD1F%V6W72KL8G(@J0)`%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197" y="854484"/>
            <a:ext cx="8789591" cy="5295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708025"/>
            <a:ext cx="8229600" cy="49990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思维导图概述</a:t>
            </a:r>
            <a:endParaRPr lang="en-US" altLang="zh-CN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indent="352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心智图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表达发射性思维的有效的图形思维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逻辑、想象平衡发展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文并重，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形象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5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1" descr="C:\Users\dinglei\AppData\Roaming\Tencent\Users\840162598\QQ\WinTemp\RichOle\OBR58%H}@UTZR@XJU%7%LR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" y="544656"/>
            <a:ext cx="8632124" cy="55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84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708025"/>
            <a:ext cx="8229600" cy="49990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思维导图概述</a:t>
            </a:r>
            <a:endParaRPr lang="en-US" altLang="zh-CN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indent="352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心智图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表达发射性思维的有效的图形思维工具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逻辑、想象平衡发展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图文并重，形象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2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思维方式，有利于扩散思维的展开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应用于记忆、学习、思考等的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“地图”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全球广泛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2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将放射性思考具体化的方法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" y="1779816"/>
            <a:ext cx="9013371" cy="29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5" y="65316"/>
            <a:ext cx="8850421" cy="67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7" y="1381123"/>
            <a:ext cx="8037178" cy="466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s_templat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157257370</TotalTime>
  <Pages>0</Pages>
  <Words>920</Words>
  <Characters>0</Characters>
  <Application>Microsoft Office PowerPoint</Application>
  <DocSecurity>0</DocSecurity>
  <PresentationFormat>全屏显示(4:3)</PresentationFormat>
  <Lines>0</Lines>
  <Paragraphs>101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 Unicode MS</vt:lpstr>
      <vt:lpstr>方正舒体</vt:lpstr>
      <vt:lpstr>黑体</vt:lpstr>
      <vt:lpstr>华文新魏</vt:lpstr>
      <vt:lpstr>楷体_GB2312</vt:lpstr>
      <vt:lpstr>宋体</vt:lpstr>
      <vt:lpstr>微软雅黑</vt:lpstr>
      <vt:lpstr>幼圆</vt:lpstr>
      <vt:lpstr>Arial</vt:lpstr>
      <vt:lpstr>Calibri</vt:lpstr>
      <vt:lpstr>Wingdings</vt:lpstr>
      <vt:lpstr>Wingdings 2</vt:lpstr>
      <vt:lpstr>scs_template</vt:lpstr>
      <vt:lpstr>PowerPoint 演示文稿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思维导图简介</vt:lpstr>
      <vt:lpstr>PowerPoint 演示文稿</vt:lpstr>
      <vt:lpstr>思维导图的功能</vt:lpstr>
      <vt:lpstr>思维导图的应用实例</vt:lpstr>
      <vt:lpstr>思维导图的优势</vt:lpstr>
      <vt:lpstr>思维导图的优势</vt:lpstr>
      <vt:lpstr>思维导图的优势</vt:lpstr>
      <vt:lpstr>思维导图的应用领域</vt:lpstr>
      <vt:lpstr>思维导图的用途</vt:lpstr>
      <vt:lpstr>ProcessOn快捷键</vt:lpstr>
      <vt:lpstr>MindManager简介</vt:lpstr>
      <vt:lpstr>二、 Mindmanager简介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ww l</cp:lastModifiedBy>
  <cp:revision>425</cp:revision>
  <cp:lastPrinted>1899-12-30T00:00:00Z</cp:lastPrinted>
  <dcterms:created xsi:type="dcterms:W3CDTF">2012-04-08T16:29:00Z</dcterms:created>
  <dcterms:modified xsi:type="dcterms:W3CDTF">2015-11-27T06:02:45Z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