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331" r:id="rId3"/>
    <p:sldId id="341" r:id="rId4"/>
    <p:sldId id="371" r:id="rId5"/>
    <p:sldId id="368" r:id="rId6"/>
    <p:sldId id="369" r:id="rId7"/>
    <p:sldId id="370" r:id="rId8"/>
    <p:sldId id="343" r:id="rId9"/>
    <p:sldId id="335" r:id="rId10"/>
    <p:sldId id="361" r:id="rId11"/>
    <p:sldId id="362" r:id="rId12"/>
    <p:sldId id="345" r:id="rId13"/>
    <p:sldId id="346" r:id="rId14"/>
    <p:sldId id="348" r:id="rId15"/>
    <p:sldId id="349" r:id="rId16"/>
    <p:sldId id="350" r:id="rId17"/>
    <p:sldId id="351" r:id="rId18"/>
    <p:sldId id="355" r:id="rId19"/>
    <p:sldId id="356" r:id="rId20"/>
    <p:sldId id="358" r:id="rId21"/>
    <p:sldId id="359" r:id="rId22"/>
    <p:sldId id="360" r:id="rId23"/>
    <p:sldId id="357" r:id="rId24"/>
    <p:sldId id="353" r:id="rId25"/>
    <p:sldId id="354" r:id="rId26"/>
    <p:sldId id="352" r:id="rId27"/>
    <p:sldId id="364" r:id="rId28"/>
    <p:sldId id="366" r:id="rId29"/>
    <p:sldId id="367" r:id="rId30"/>
    <p:sldId id="334"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30" autoAdjust="0"/>
  </p:normalViewPr>
  <p:slideViewPr>
    <p:cSldViewPr snapToGrid="0">
      <p:cViewPr varScale="1">
        <p:scale>
          <a:sx n="62" d="100"/>
          <a:sy n="62" d="100"/>
        </p:scale>
        <p:origin x="792" y="108"/>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rgbClr val="92D050"/>
        </a:solidFill>
      </dgm:spPr>
      <dgm:t>
        <a:bodyPr/>
        <a:lstStyle/>
        <a:p>
          <a:r>
            <a:rPr lang="en-US" altLang="zh-CN" dirty="0" smtClean="0">
              <a:solidFill>
                <a:schemeClr val="bg2"/>
              </a:solidFill>
              <a:latin typeface="微软雅黑" panose="020B0503020204020204" pitchFamily="34" charset="-122"/>
              <a:ea typeface="微软雅黑" panose="020B0503020204020204" pitchFamily="34" charset="-122"/>
            </a:rPr>
            <a:t>PC</a:t>
          </a:r>
          <a:r>
            <a:rPr lang="zh-CN" altLang="en-US" dirty="0" smtClean="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先进的 </a:t>
          </a:r>
          <a:r>
            <a:rPr lang="en-US" altLang="zh-CN" dirty="0" smtClean="0">
              <a:solidFill>
                <a:schemeClr val="bg2"/>
              </a:solidFill>
              <a:latin typeface="微软雅黑" panose="020B0503020204020204" pitchFamily="34" charset="-122"/>
              <a:ea typeface="微软雅黑" panose="020B0503020204020204" pitchFamily="34" charset="-122"/>
            </a:rPr>
            <a:t>Windows </a:t>
          </a:r>
          <a:r>
            <a:rPr lang="zh-CN" altLang="en-US" dirty="0" smtClean="0">
              <a:solidFill>
                <a:schemeClr val="bg2"/>
              </a:solidFill>
              <a:latin typeface="微软雅黑" panose="020B0503020204020204" pitchFamily="34" charset="-122"/>
              <a:ea typeface="微软雅黑" panose="020B0503020204020204" pitchFamily="34" charset="-122"/>
            </a:rPr>
            <a:t>和 </a:t>
          </a:r>
          <a:r>
            <a:rPr lang="en-US" altLang="zh-CN" dirty="0" smtClean="0">
              <a:solidFill>
                <a:schemeClr val="bg2"/>
              </a:solidFill>
              <a:latin typeface="微软雅黑" panose="020B0503020204020204" pitchFamily="34" charset="-122"/>
              <a:ea typeface="微软雅黑" panose="020B0503020204020204" pitchFamily="34" charset="-122"/>
            </a:rPr>
            <a:t>Linux </a:t>
          </a:r>
          <a:r>
            <a:rPr lang="zh-CN" altLang="en-US" dirty="0" smtClean="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rgbClr val="92D050"/>
        </a:solidFill>
      </dgm:spPr>
      <dgm:t>
        <a:bodyPr/>
        <a:lstStyle/>
        <a:p>
          <a:r>
            <a:rPr lang="zh-CN" altLang="en-US" smtClean="0">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从</a:t>
          </a:r>
          <a:r>
            <a:rPr lang="en-US" altLang="zh-CN" dirty="0" smtClean="0">
              <a:solidFill>
                <a:schemeClr val="bg2"/>
              </a:solidFill>
              <a:latin typeface="微软雅黑" panose="020B0503020204020204" pitchFamily="34" charset="-122"/>
              <a:ea typeface="微软雅黑" panose="020B0503020204020204" pitchFamily="34" charset="-122"/>
            </a:rPr>
            <a:t>PC</a:t>
          </a:r>
          <a:r>
            <a:rPr lang="zh-CN" altLang="en-US" dirty="0" smtClean="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rgbClr val="92D050"/>
        </a:solidFill>
      </dgm:spPr>
      <dgm:t>
        <a:bodyPr/>
        <a:lstStyle/>
        <a:p>
          <a:r>
            <a:rPr lang="zh-CN" altLang="en-US" smtClean="0">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共享您的虚拟机</a:t>
          </a:r>
          <a:endParaRPr lang="en-US" altLang="zh-CN" dirty="0" smtClean="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t>
        <a:bodyPr/>
        <a:lstStyle/>
        <a:p>
          <a:endParaRPr lang="zh-CN" altLang="en-US"/>
        </a:p>
      </dgm:t>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t>
        <a:bodyPr/>
        <a:lstStyle/>
        <a:p>
          <a:endParaRPr lang="zh-CN" altLang="en-US"/>
        </a:p>
      </dgm:t>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t>
        <a:bodyPr/>
        <a:lstStyle/>
        <a:p>
          <a:endParaRPr lang="zh-CN" altLang="en-US"/>
        </a:p>
      </dgm:t>
    </dgm:pt>
    <dgm:pt modelId="{9901A922-E3B6-4194-AF5D-58C9CE8E3105}" type="pres">
      <dgm:prSet presAssocID="{27087056-B8E1-4AD5-9296-9BA755AD48A0}" presName="connTx" presStyleLbl="parChTrans1D2" presStyleIdx="0" presStyleCnt="6"/>
      <dgm:spPr/>
      <dgm:t>
        <a:bodyPr/>
        <a:lstStyle/>
        <a:p>
          <a:endParaRPr lang="zh-CN" altLang="en-US"/>
        </a:p>
      </dgm:t>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t>
        <a:bodyPr/>
        <a:lstStyle/>
        <a:p>
          <a:endParaRPr lang="zh-CN" altLang="en-US"/>
        </a:p>
      </dgm:t>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t>
        <a:bodyPr/>
        <a:lstStyle/>
        <a:p>
          <a:endParaRPr lang="zh-CN" altLang="en-US"/>
        </a:p>
      </dgm:t>
    </dgm:pt>
    <dgm:pt modelId="{E337AEA5-C18B-4FA3-AD71-CD82CE05DA37}" type="pres">
      <dgm:prSet presAssocID="{3DB6FD47-C74A-45B5-8619-3004F787984E}" presName="connTx" presStyleLbl="parChTrans1D2" presStyleIdx="1" presStyleCnt="6"/>
      <dgm:spPr/>
      <dgm:t>
        <a:bodyPr/>
        <a:lstStyle/>
        <a:p>
          <a:endParaRPr lang="zh-CN" altLang="en-US"/>
        </a:p>
      </dgm:t>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t>
        <a:bodyPr/>
        <a:lstStyle/>
        <a:p>
          <a:endParaRPr lang="zh-CN" altLang="en-US"/>
        </a:p>
      </dgm:t>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t>
        <a:bodyPr/>
        <a:lstStyle/>
        <a:p>
          <a:endParaRPr lang="zh-CN" altLang="en-US"/>
        </a:p>
      </dgm:t>
    </dgm:pt>
    <dgm:pt modelId="{B601DFF3-2CB2-49F1-81A3-46A0EC554DE0}" type="pres">
      <dgm:prSet presAssocID="{1C5F75AA-0A42-4BFE-940E-CD23AFB91B70}" presName="connTx" presStyleLbl="parChTrans1D2" presStyleIdx="2" presStyleCnt="6"/>
      <dgm:spPr/>
      <dgm:t>
        <a:bodyPr/>
        <a:lstStyle/>
        <a:p>
          <a:endParaRPr lang="zh-CN" altLang="en-US"/>
        </a:p>
      </dgm:t>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t>
        <a:bodyPr/>
        <a:lstStyle/>
        <a:p>
          <a:endParaRPr lang="zh-CN" altLang="en-US"/>
        </a:p>
      </dgm:t>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t>
        <a:bodyPr/>
        <a:lstStyle/>
        <a:p>
          <a:endParaRPr lang="zh-CN" altLang="en-US"/>
        </a:p>
      </dgm:t>
    </dgm:pt>
    <dgm:pt modelId="{436EE3F4-860E-448F-86CC-FCFBC1DD1A78}" type="pres">
      <dgm:prSet presAssocID="{6915E173-537B-4D96-BC96-632462257DB1}" presName="connTx" presStyleLbl="parChTrans1D2" presStyleIdx="3" presStyleCnt="6"/>
      <dgm:spPr/>
      <dgm:t>
        <a:bodyPr/>
        <a:lstStyle/>
        <a:p>
          <a:endParaRPr lang="zh-CN" altLang="en-US"/>
        </a:p>
      </dgm:t>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t>
        <a:bodyPr/>
        <a:lstStyle/>
        <a:p>
          <a:endParaRPr lang="zh-CN" altLang="en-US"/>
        </a:p>
      </dgm:t>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t>
        <a:bodyPr/>
        <a:lstStyle/>
        <a:p>
          <a:endParaRPr lang="zh-CN" altLang="en-US"/>
        </a:p>
      </dgm:t>
    </dgm:pt>
    <dgm:pt modelId="{64E4BA2C-08C8-434F-8996-187C6EBA5765}" type="pres">
      <dgm:prSet presAssocID="{6D39501C-AA3E-4FBD-9514-90582A0B6BFC}" presName="connTx" presStyleLbl="parChTrans1D2" presStyleIdx="4" presStyleCnt="6"/>
      <dgm:spPr/>
      <dgm:t>
        <a:bodyPr/>
        <a:lstStyle/>
        <a:p>
          <a:endParaRPr lang="zh-CN" altLang="en-US"/>
        </a:p>
      </dgm:t>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t>
        <a:bodyPr/>
        <a:lstStyle/>
        <a:p>
          <a:endParaRPr lang="zh-CN" altLang="en-US"/>
        </a:p>
      </dgm:t>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t>
        <a:bodyPr/>
        <a:lstStyle/>
        <a:p>
          <a:endParaRPr lang="zh-CN" altLang="en-US"/>
        </a:p>
      </dgm:t>
    </dgm:pt>
    <dgm:pt modelId="{818A37CF-21B5-496A-AB33-21FBCE0FDCDC}" type="pres">
      <dgm:prSet presAssocID="{84592F9E-A14C-4028-8E1B-EB33FA13889D}" presName="connTx" presStyleLbl="parChTrans1D2" presStyleIdx="5" presStyleCnt="6"/>
      <dgm:spPr/>
      <dgm:t>
        <a:bodyPr/>
        <a:lstStyle/>
        <a:p>
          <a:endParaRPr lang="zh-CN" altLang="en-US"/>
        </a:p>
      </dgm:t>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t>
        <a:bodyPr/>
        <a:lstStyle/>
        <a:p>
          <a:endParaRPr lang="zh-CN" altLang="en-US"/>
        </a:p>
      </dgm:t>
    </dgm:pt>
    <dgm:pt modelId="{951759A2-488F-4392-B37B-BA193D8A48E1}" type="pres">
      <dgm:prSet presAssocID="{7B68B7EE-1DB4-4403-86E0-95BF449D73FF}" presName="level3hierChild" presStyleCnt="0"/>
      <dgm:spPr/>
    </dgm:pt>
  </dgm:ptLst>
  <dgm:cxnLst>
    <dgm:cxn modelId="{BC9B664E-B27F-4662-928A-E7114448C979}" srcId="{133C5E95-676C-487D-B082-00708AA66027}" destId="{29B5B1E1-0E08-4705-A3DA-3DA7B773B6FF}" srcOrd="1" destOrd="0" parTransId="{3DB6FD47-C74A-45B5-8619-3004F787984E}" sibTransId="{040AE97E-3456-4A72-94A1-AC848F9C50CE}"/>
    <dgm:cxn modelId="{DC14DDBC-840B-4C47-B77B-E878299280B8}" type="presOf" srcId="{6D39501C-AA3E-4FBD-9514-90582A0B6BFC}" destId="{EBE341F3-A7CE-4187-BFC0-9409B0145AB9}"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FA6710E-FB17-4A49-92E3-701DA57172BA}" type="presOf" srcId="{6D39501C-AA3E-4FBD-9514-90582A0B6BFC}" destId="{64E4BA2C-08C8-434F-8996-187C6EBA5765}" srcOrd="1" destOrd="0" presId="urn:microsoft.com/office/officeart/2008/layout/HorizontalMultiLevelHierarchy"/>
    <dgm:cxn modelId="{0E5DB676-15C4-4660-9CDF-4AA652FC14B3}" type="presOf" srcId="{133C5E95-676C-487D-B082-00708AA66027}" destId="{62C29A20-266B-4CA4-9C46-5F1C6C5464D0}" srcOrd="0" destOrd="0" presId="urn:microsoft.com/office/officeart/2008/layout/HorizontalMultiLevelHierarchy"/>
    <dgm:cxn modelId="{3BAC24D6-4AA7-498D-8611-01AEC853BB5E}" type="presOf" srcId="{1C5F75AA-0A42-4BFE-940E-CD23AFB91B70}" destId="{B601DFF3-2CB2-49F1-81A3-46A0EC554DE0}" srcOrd="1" destOrd="0" presId="urn:microsoft.com/office/officeart/2008/layout/HorizontalMultiLevelHierarchy"/>
    <dgm:cxn modelId="{3EBA6B00-4A4A-4139-92BC-489824AB9000}" type="presOf" srcId="{2CBD7F8A-76FB-4A15-B827-AC2748D5E1BA}" destId="{04AF9C66-8D29-4797-AC10-157317CD66A3}" srcOrd="0"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7ED29179-F3C8-437E-BE93-BF135A5C0A44}" type="presOf" srcId="{6915E173-537B-4D96-BC96-632462257DB1}" destId="{436EE3F4-860E-448F-86CC-FCFBC1DD1A78}" srcOrd="1"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78E0B0B7-B766-425F-BF92-C36F56C3C7E8}" type="presOf" srcId="{7B68B7EE-1DB4-4403-86E0-95BF449D73FF}" destId="{8CC7905E-AF27-4649-AE9F-36222DEC5215}" srcOrd="0"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58E197C9-2779-4213-8F6D-48BD8074C25B}" type="presOf" srcId="{84592F9E-A14C-4028-8E1B-EB33FA13889D}" destId="{6325F770-799C-4F68-989F-166F01F79054}"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24AFFF6E-574A-4C7F-9001-11551072EBFB}" type="presOf" srcId="{3DB6FD47-C74A-45B5-8619-3004F787984E}" destId="{E337AEA5-C18B-4FA3-AD71-CD82CE05DA37}" srcOrd="1" destOrd="0" presId="urn:microsoft.com/office/officeart/2008/layout/HorizontalMultiLevelHierarchy"/>
    <dgm:cxn modelId="{929ABAF0-A944-40FE-8B13-5772B10CFBA5}" type="presOf" srcId="{1C5F75AA-0A42-4BFE-940E-CD23AFB91B70}" destId="{71FAA8D0-86EC-4FF7-81E9-6F8A56B798F0}"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9E95332B-91DD-4E66-836C-E5C2BDF2EC1E}" type="presOf" srcId="{27087056-B8E1-4AD5-9296-9BA755AD48A0}" destId="{7BF4CFC8-6DD7-41DA-86FB-C21D612E720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46AB9796-C0C8-4832-859B-A96AA0C75663}" type="presOf" srcId="{7CC6249A-F27C-403C-92DA-0085386EE825}" destId="{07D57A4A-FA40-451F-9679-436FE6980608}"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58052E2-72B9-473B-AC24-16E6B1A3D286}">
      <dgm:prSet phldrT="[文本]"/>
      <dgm:spPr/>
      <dgm:t>
        <a:bodyPr/>
        <a:lstStyle/>
        <a:p>
          <a:r>
            <a:rPr lang="zh-CN" altLang="en-US" dirty="0" smtClean="0"/>
            <a:t>主要针对人群</a:t>
          </a:r>
          <a:endParaRPr lang="zh-CN" altLang="en-US" dirty="0"/>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软件开发人员、</a:t>
          </a:r>
          <a:r>
            <a:rPr lang="en-US" altLang="zh-CN" dirty="0" smtClean="0">
              <a:solidFill>
                <a:schemeClr val="bg2"/>
              </a:solidFill>
              <a:latin typeface="微软雅黑" panose="020B0503020204020204" pitchFamily="34" charset="-122"/>
              <a:ea typeface="微软雅黑" panose="020B0503020204020204" pitchFamily="34" charset="-122"/>
            </a:rPr>
            <a:t>IT </a:t>
          </a:r>
          <a:r>
            <a:rPr lang="zh-CN" altLang="en-US" dirty="0" smtClean="0">
              <a:solidFill>
                <a:schemeClr val="bg2"/>
              </a:solidFill>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a:solidFill>
          <a:srgbClr val="92D050"/>
        </a:solidFill>
      </dgm:spPr>
      <dgm:t>
        <a:bodyPr/>
        <a:lstStyle/>
        <a:p>
          <a:r>
            <a:rPr lang="zh-CN" altLang="en-US" dirty="0" smtClean="0">
              <a:solidFill>
                <a:schemeClr val="bg2"/>
              </a:solidFill>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t>
        <a:bodyPr/>
        <a:lstStyle/>
        <a:p>
          <a:endParaRPr lang="zh-CN" altLang="en-US"/>
        </a:p>
      </dgm:t>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t>
        <a:bodyPr/>
        <a:lstStyle/>
        <a:p>
          <a:endParaRPr lang="zh-CN" altLang="en-US"/>
        </a:p>
      </dgm:t>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t>
        <a:bodyPr/>
        <a:lstStyle/>
        <a:p>
          <a:endParaRPr lang="zh-CN" altLang="en-US"/>
        </a:p>
      </dgm:t>
    </dgm:pt>
    <dgm:pt modelId="{75D74568-7C8E-41BF-B20A-CE9A7C7573DB}" type="pres">
      <dgm:prSet presAssocID="{A720569E-5EE8-4336-9393-436BE3C3EBCD}" presName="tile2" presStyleLbl="node1" presStyleIdx="1" presStyleCnt="4"/>
      <dgm:spPr/>
      <dgm:t>
        <a:bodyPr/>
        <a:lstStyle/>
        <a:p>
          <a:endParaRPr lang="zh-CN" altLang="en-US"/>
        </a:p>
      </dgm:t>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t>
        <a:bodyPr/>
        <a:lstStyle/>
        <a:p>
          <a:endParaRPr lang="zh-CN" altLang="en-US"/>
        </a:p>
      </dgm:t>
    </dgm:pt>
    <dgm:pt modelId="{840F8CE1-232C-46D8-B1CD-5D10FB3DF003}" type="pres">
      <dgm:prSet presAssocID="{A720569E-5EE8-4336-9393-436BE3C3EBCD}" presName="tile3" presStyleLbl="node1" presStyleIdx="2" presStyleCnt="4"/>
      <dgm:spPr/>
      <dgm:t>
        <a:bodyPr/>
        <a:lstStyle/>
        <a:p>
          <a:endParaRPr lang="zh-CN" altLang="en-US"/>
        </a:p>
      </dgm:t>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t>
        <a:bodyPr/>
        <a:lstStyle/>
        <a:p>
          <a:endParaRPr lang="zh-CN" altLang="en-US"/>
        </a:p>
      </dgm:t>
    </dgm:pt>
    <dgm:pt modelId="{85593333-2EB7-4414-9F00-9798729377A9}" type="pres">
      <dgm:prSet presAssocID="{A720569E-5EE8-4336-9393-436BE3C3EBCD}" presName="tile4" presStyleLbl="node1" presStyleIdx="3" presStyleCnt="4"/>
      <dgm:spPr/>
      <dgm:t>
        <a:bodyPr/>
        <a:lstStyle/>
        <a:p>
          <a:endParaRPr lang="zh-CN" altLang="en-US"/>
        </a:p>
      </dgm:t>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t>
        <a:bodyPr/>
        <a:lstStyle/>
        <a:p>
          <a:endParaRPr lang="zh-CN" altLang="en-US"/>
        </a:p>
      </dgm:t>
    </dgm:pt>
    <dgm:pt modelId="{98BB9C61-08B3-4308-B9E5-CD6A0924F544}" type="pres">
      <dgm:prSet presAssocID="{A720569E-5EE8-4336-9393-436BE3C3EBCD}" presName="centerTile" presStyleLbl="fgShp" presStyleIdx="0" presStyleCnt="1">
        <dgm:presLayoutVars>
          <dgm:chMax val="0"/>
          <dgm:chPref val="0"/>
        </dgm:presLayoutVars>
      </dgm:prSet>
      <dgm:spPr/>
      <dgm:t>
        <a:bodyPr/>
        <a:lstStyle/>
        <a:p>
          <a:endParaRPr lang="zh-CN" altLang="en-US"/>
        </a:p>
      </dgm:t>
    </dgm:pt>
  </dgm:ptLst>
  <dgm:cxnLst>
    <dgm:cxn modelId="{5B1C3EE9-4ABE-457D-897A-08E7F63A2239}" srcId="{B58052E2-72B9-473B-AC24-16E6B1A3D286}" destId="{1F5E7D8C-C668-485D-9038-6F08AFD4F195}" srcOrd="2" destOrd="0" parTransId="{22F1AF5D-0847-472E-8338-CB09DF9C710F}" sibTransId="{AEFCFC2E-9273-4763-AE0C-7E23D450AD0E}"/>
    <dgm:cxn modelId="{60CCCD47-33FA-4862-97C7-2F08E22BED2A}" type="presOf" srcId="{B58052E2-72B9-473B-AC24-16E6B1A3D286}" destId="{98BB9C61-08B3-4308-B9E5-CD6A0924F544}"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601B4803-9430-479C-A4D2-5EEA454B1CD8}" srcId="{A720569E-5EE8-4336-9393-436BE3C3EBCD}" destId="{B58052E2-72B9-473B-AC24-16E6B1A3D286}" srcOrd="0" destOrd="0" parTransId="{2439F6F4-99F9-4F1F-A68E-B2A680B0199D}" sibTransId="{6C12381E-8732-4856-9C2E-7E0E9AA87BE2}"/>
    <dgm:cxn modelId="{58B05B70-5A1B-48EB-B3F7-7CCFAC72D47E}" type="presOf" srcId="{1F5E7D8C-C668-485D-9038-6F08AFD4F195}" destId="{840F8CE1-232C-46D8-B1CD-5D10FB3DF003}" srcOrd="0" destOrd="0" presId="urn:microsoft.com/office/officeart/2005/8/layout/matrix1"/>
    <dgm:cxn modelId="{DBC40B16-434F-4A24-84D9-1FE09A6BAD23}" type="presOf" srcId="{3DF4A613-D7DC-459C-AA55-EF2684CF53F9}" destId="{A9C4380A-D4EC-4900-92A0-CFEA1B36BE50}"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96A49504-CBC0-43C4-B507-A0B0FDB9756B}" srcId="{B58052E2-72B9-473B-AC24-16E6B1A3D286}" destId="{6D570E29-E2C0-413F-B451-AED48A4CCA7A}" srcOrd="0" destOrd="0" parTransId="{E785F963-9676-48DD-9483-B04E7DF422DC}" sibTransId="{847A58CE-D7A8-4ABA-8B00-F39AC220261C}"/>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smtClean="0"/>
            <a:t>桥接模式</a:t>
          </a:r>
          <a:endParaRPr lang="zh-CN" altLang="en-US" dirty="0"/>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smtClean="0"/>
            <a:t>虚拟机将具有直接访问外部以太网网络的权限。虚拟机必须在外部网络中具有自己的 </a:t>
          </a:r>
          <a:r>
            <a:rPr lang="en-US" altLang="zh-CN" sz="1600" dirty="0" smtClean="0"/>
            <a:t>IP </a:t>
          </a:r>
          <a:r>
            <a:rPr lang="zh-CN" altLang="en-US" sz="1600" dirty="0" smtClean="0"/>
            <a:t>地址。</a:t>
          </a:r>
          <a:endParaRPr lang="zh-CN" altLang="en-US" sz="1600" dirty="0"/>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smtClean="0"/>
            <a:t>NAT</a:t>
          </a:r>
          <a:r>
            <a:rPr lang="zh-CN" altLang="en-US" dirty="0" smtClean="0"/>
            <a:t>模式</a:t>
          </a:r>
          <a:endParaRPr lang="zh-CN" altLang="en-US" dirty="0"/>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smtClean="0"/>
            <a:t>为虚拟机配置 </a:t>
          </a:r>
          <a:r>
            <a:rPr lang="en-US" altLang="en-US" sz="1600" dirty="0" smtClean="0"/>
            <a:t>NAT </a:t>
          </a:r>
          <a:r>
            <a:rPr lang="zh-CN" altLang="en-US" sz="1600" dirty="0" smtClean="0"/>
            <a:t>连接。利用 </a:t>
          </a:r>
          <a:r>
            <a:rPr lang="en-US" altLang="en-US" sz="1600" dirty="0" smtClean="0"/>
            <a:t>NAT</a:t>
          </a:r>
          <a:r>
            <a:rPr lang="zh-CN" altLang="en-US" sz="1600" dirty="0" smtClean="0"/>
            <a:t>，虚拟机和主机系统将共享一个网络标识，此标识在网络以外不可见。</a:t>
          </a:r>
          <a:endParaRPr lang="zh-CN" altLang="en-US" sz="1600" dirty="0"/>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smtClean="0"/>
            <a:t>仅主机模式</a:t>
          </a:r>
          <a:endParaRPr lang="zh-CN" altLang="en-US" dirty="0"/>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smtClean="0"/>
            <a:t>仅主机模式网络连接使用对主机操作系统可见的虚拟网络适配器，在虚拟机和主机系统之间提供网络连接。</a:t>
          </a:r>
          <a:endParaRPr lang="zh-CN" altLang="en-US" sz="1400" dirty="0"/>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smtClean="0"/>
            <a:t>网络中的其他计算机将能够与该虚拟机直接通信。</a:t>
          </a:r>
          <a:endParaRPr lang="zh-CN" altLang="en-US" sz="1600" dirty="0"/>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smtClean="0"/>
            <a:t>如果您没有可用于虚拟机的单独 </a:t>
          </a:r>
          <a:r>
            <a:rPr lang="en-US" altLang="en-US" sz="1600" dirty="0" smtClean="0"/>
            <a:t>IP </a:t>
          </a:r>
          <a:r>
            <a:rPr lang="zh-CN" altLang="en-US" sz="1600" dirty="0" smtClean="0"/>
            <a:t>地址，但又希望能够连接到 </a:t>
          </a:r>
          <a:r>
            <a:rPr lang="en-US" altLang="en-US" sz="1600" dirty="0" smtClean="0"/>
            <a:t>Internet</a:t>
          </a:r>
          <a:r>
            <a:rPr lang="zh-CN" altLang="en-US" sz="1600" dirty="0" smtClean="0"/>
            <a:t>，请选择 </a:t>
          </a:r>
          <a:r>
            <a:rPr lang="en-US" altLang="en-US" sz="1600" dirty="0" smtClean="0"/>
            <a:t>NAT</a:t>
          </a:r>
          <a:r>
            <a:rPr lang="zh-CN" altLang="en-US" sz="1600" dirty="0" smtClean="0"/>
            <a:t>。</a:t>
          </a:r>
          <a:endParaRPr lang="zh-CN" altLang="en-US" sz="1600" dirty="0"/>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smtClean="0"/>
            <a:t>虚拟机只能与主机系统以及仅主机模式网络中的其他虚拟机进行通信。要设置独立的虚拟网络，请选择仅主机模式网络连接。</a:t>
          </a:r>
          <a:endParaRPr lang="zh-CN" altLang="en-US" sz="1400" dirty="0"/>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t>
        <a:bodyPr/>
        <a:lstStyle/>
        <a:p>
          <a:endParaRPr lang="zh-CN" altLang="en-US"/>
        </a:p>
      </dgm:t>
    </dgm:pt>
    <dgm:pt modelId="{5205DCBD-8640-4A49-995B-605E4A743EBE}" type="pres">
      <dgm:prSet presAssocID="{13C83924-751B-494A-BDE3-89F50E77E1E8}" presName="descendantText" presStyleLbl="alignAccFollowNode1" presStyleIdx="0" presStyleCnt="3">
        <dgm:presLayoutVars>
          <dgm:bulletEnabled val="1"/>
        </dgm:presLayoutVars>
      </dgm:prSet>
      <dgm:spPr/>
      <dgm:t>
        <a:bodyPr/>
        <a:lstStyle/>
        <a:p>
          <a:endParaRPr lang="zh-CN" altLang="en-US"/>
        </a:p>
      </dgm:t>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t>
        <a:bodyPr/>
        <a:lstStyle/>
        <a:p>
          <a:endParaRPr lang="zh-CN" altLang="en-US"/>
        </a:p>
      </dgm:t>
    </dgm:pt>
    <dgm:pt modelId="{096E5032-52A7-4D0E-98BE-807708466742}" type="pres">
      <dgm:prSet presAssocID="{A731800F-CA2F-46B8-867E-1A153FA132D7}" presName="descendantText" presStyleLbl="alignAccFollowNode1" presStyleIdx="1" presStyleCnt="3">
        <dgm:presLayoutVars>
          <dgm:bulletEnabled val="1"/>
        </dgm:presLayoutVars>
      </dgm:prSet>
      <dgm:spPr/>
      <dgm:t>
        <a:bodyPr/>
        <a:lstStyle/>
        <a:p>
          <a:endParaRPr lang="zh-CN" altLang="en-US"/>
        </a:p>
      </dgm:t>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t>
        <a:bodyPr/>
        <a:lstStyle/>
        <a:p>
          <a:endParaRPr lang="zh-CN" altLang="en-US"/>
        </a:p>
      </dgm:t>
    </dgm:pt>
    <dgm:pt modelId="{2F4F1047-3B7D-41BF-89FE-16E1F4F5BD8E}" type="pres">
      <dgm:prSet presAssocID="{23A1C76F-EF6D-40F0-84D4-55A5926F1977}" presName="descendantText" presStyleLbl="alignAccFollowNode1" presStyleIdx="2" presStyleCnt="3">
        <dgm:presLayoutVars>
          <dgm:bulletEnabled val="1"/>
        </dgm:presLayoutVars>
      </dgm:prSet>
      <dgm:spPr/>
      <dgm:t>
        <a:bodyPr/>
        <a:lstStyle/>
        <a:p>
          <a:endParaRPr lang="zh-CN" altLang="en-US"/>
        </a:p>
      </dgm:t>
    </dgm:pt>
  </dgm:ptLst>
  <dgm:cxnLst>
    <dgm:cxn modelId="{9BDC4646-2E60-4BB4-AD2D-15EC3BA721F9}" type="presOf" srcId="{13C83924-751B-494A-BDE3-89F50E77E1E8}" destId="{0E2D37EE-1100-4E3F-8E11-9B7AA3600451}"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372EC000-0F3D-4A06-A98F-8EBF058C1B4A}" type="presOf" srcId="{2BB74F56-F127-4543-B25F-F2EE10E10BAE}" destId="{EB37EB92-97AD-44D8-8894-86360D6B90CC}" srcOrd="0" destOrd="0" presId="urn:microsoft.com/office/officeart/2005/8/layout/vList5"/>
    <dgm:cxn modelId="{556DD778-1882-4D03-BF6A-25B8D6EE8E0B}" type="presOf" srcId="{A731800F-CA2F-46B8-867E-1A153FA132D7}" destId="{39BAF739-2462-4B16-B6A0-677D1D0B2985}"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81596976-A33F-42AC-9DD6-90BAF756C5FE}" srcId="{23A1C76F-EF6D-40F0-84D4-55A5926F1977}" destId="{E2C55ABD-1ADA-4B9C-849F-80D3C9680CF4}" srcOrd="1" destOrd="0" parTransId="{AA87BD5B-743F-401E-8528-CF3B9AB2D031}" sibTransId="{3EDD19EA-5516-4D92-BAC7-AF149734EF39}"/>
    <dgm:cxn modelId="{3FF30FAC-D37C-4C5D-9E6C-65FA5AFF3814}" srcId="{A731800F-CA2F-46B8-867E-1A153FA132D7}" destId="{3A5ED480-0CC9-42BE-A319-136E1262B338}" srcOrd="1" destOrd="0" parTransId="{922ED3F1-71BB-4E2D-9605-6273F5AF3848}" sibTransId="{A6F01C31-7482-4D42-B936-F43E7DA0CCB6}"/>
    <dgm:cxn modelId="{DEF365F0-A720-46D9-B8C5-E0A017B53C19}" type="presOf" srcId="{E72359E0-044B-4915-B906-C8DC094D2A78}" destId="{5205DCBD-8640-4A49-995B-605E4A743EBE}" srcOrd="0" destOrd="0"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33973D73-3B11-4492-B10C-375A07951005}" type="presOf" srcId="{23A1C76F-EF6D-40F0-84D4-55A5926F1977}" destId="{BE3B3080-9BE7-4397-AF44-2046097E9944}" srcOrd="0" destOrd="0" presId="urn:microsoft.com/office/officeart/2005/8/layout/vList5"/>
    <dgm:cxn modelId="{1FB48BD3-83E5-4136-826C-D25A872FB884}" srcId="{2BB74F56-F127-4543-B25F-F2EE10E10BAE}" destId="{A731800F-CA2F-46B8-867E-1A153FA132D7}" srcOrd="1" destOrd="0" parTransId="{508A899E-302D-400E-B00B-E9FA7EAC33E2}" sibTransId="{FFDDFA1D-7938-4E19-BBD9-8094ADF877CE}"/>
    <dgm:cxn modelId="{EC1EC54F-4F85-44CA-8623-2B41FCE416AB}" srcId="{13C83924-751B-494A-BDE3-89F50E77E1E8}" destId="{E72359E0-044B-4915-B906-C8DC094D2A78}" srcOrd="0" destOrd="0" parTransId="{456C609D-8E15-4274-8558-D79CBD56188C}" sibTransId="{CE2D9107-4DFE-4D4A-B33C-566B269BB994}"/>
    <dgm:cxn modelId="{6B874F1E-978C-4681-9D02-72DE7F820511}" type="presOf" srcId="{3A5ED480-0CC9-42BE-A319-136E1262B338}" destId="{096E5032-52A7-4D0E-98BE-807708466742}" srcOrd="0" destOrd="1" presId="urn:microsoft.com/office/officeart/2005/8/layout/vList5"/>
    <dgm:cxn modelId="{4B4F5CF4-663C-4510-B846-0B41520056AB}" type="presOf" srcId="{161591FA-747D-41C5-9FCF-DAAAB570293F}" destId="{5205DCBD-8640-4A49-995B-605E4A743EBE}" srcOrd="0" destOrd="1" presId="urn:microsoft.com/office/officeart/2005/8/layout/vList5"/>
    <dgm:cxn modelId="{ED507452-FF63-4D6D-8440-FB8EA11705C3}" srcId="{2BB74F56-F127-4543-B25F-F2EE10E10BAE}" destId="{13C83924-751B-494A-BDE3-89F50E77E1E8}" srcOrd="0" destOrd="0" parTransId="{D98FCEC3-CDDC-4255-B141-8E303552DB58}" sibTransId="{B1FA5B16-CC1F-497C-8341-47BDF047CB66}"/>
    <dgm:cxn modelId="{928F424F-1019-42EF-B4ED-BBB73A1F5CA4}" type="presOf" srcId="{B077B810-B953-4F53-88A4-B855439C794C}" destId="{2F4F1047-3B7D-41BF-89FE-16E1F4F5BD8E}"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8E95283B-42DC-4C5A-B25A-60CE2A253AE3}" type="presOf" srcId="{0B683C0D-53B6-4965-A797-85C2A5C9554B}" destId="{096E5032-52A7-4D0E-98BE-807708466742}" srcOrd="0" destOrd="0" presId="urn:microsoft.com/office/officeart/2005/8/layout/vList5"/>
    <dgm:cxn modelId="{D4972EED-8141-4AA8-8C97-D1455382ACB7}" srcId="{23A1C76F-EF6D-40F0-84D4-55A5926F1977}" destId="{B077B810-B953-4F53-88A4-B855439C794C}" srcOrd="0" destOrd="0" parTransId="{BE17D253-E4C6-4899-ABE0-B6E09611AF26}" sibTransId="{9A3FD0B6-3CF6-40D5-9898-6E5B75CEA242}"/>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smtClean="0"/>
            <a:t>桥接模式</a:t>
          </a:r>
          <a:endParaRPr lang="zh-CN" altLang="en-US" dirty="0"/>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smtClean="0"/>
            <a:t>虚拟机将具有直接访问外部以太网网络的权限。虚拟机必须在外部网络中具有自己的 </a:t>
          </a:r>
          <a:r>
            <a:rPr lang="en-US" altLang="zh-CN" sz="1600" dirty="0" smtClean="0"/>
            <a:t>IP </a:t>
          </a:r>
          <a:r>
            <a:rPr lang="zh-CN" altLang="en-US" sz="1600" dirty="0" smtClean="0"/>
            <a:t>地址。</a:t>
          </a:r>
          <a:endParaRPr lang="zh-CN" altLang="en-US" sz="1600" dirty="0"/>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161591FA-747D-41C5-9FCF-DAAAB570293F}">
      <dgm:prSet custT="1"/>
      <dgm:spPr/>
      <dgm:t>
        <a:bodyPr/>
        <a:lstStyle/>
        <a:p>
          <a:r>
            <a:rPr lang="zh-CN" altLang="en-US" sz="1600" dirty="0" smtClean="0"/>
            <a:t>网络中的其他计算机将能够与该虚拟机直接通信。</a:t>
          </a:r>
          <a:endParaRPr lang="zh-CN" altLang="en-US" sz="1600" dirty="0"/>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1" custLinFactNeighborX="-8579" custLinFactNeighborY="-8013">
        <dgm:presLayoutVars>
          <dgm:chMax val="1"/>
          <dgm:bulletEnabled val="1"/>
        </dgm:presLayoutVars>
      </dgm:prSet>
      <dgm:spPr/>
      <dgm:t>
        <a:bodyPr/>
        <a:lstStyle/>
        <a:p>
          <a:endParaRPr lang="zh-CN" altLang="en-US"/>
        </a:p>
      </dgm:t>
    </dgm:pt>
    <dgm:pt modelId="{5205DCBD-8640-4A49-995B-605E4A743EBE}" type="pres">
      <dgm:prSet presAssocID="{13C83924-751B-494A-BDE3-89F50E77E1E8}" presName="descendantText" presStyleLbl="alignAccFollowNode1" presStyleIdx="0" presStyleCnt="1">
        <dgm:presLayoutVars>
          <dgm:bulletEnabled val="1"/>
        </dgm:presLayoutVars>
      </dgm:prSet>
      <dgm:spPr/>
      <dgm:t>
        <a:bodyPr/>
        <a:lstStyle/>
        <a:p>
          <a:endParaRPr lang="zh-CN" altLang="en-US"/>
        </a:p>
      </dgm:t>
    </dgm:pt>
  </dgm:ptLst>
  <dgm:cxnLst>
    <dgm:cxn modelId="{7EF925B0-E816-4754-B054-7FC030E6AF94}" type="presOf" srcId="{13C83924-751B-494A-BDE3-89F50E77E1E8}" destId="{0E2D37EE-1100-4E3F-8E11-9B7AA3600451}" srcOrd="0" destOrd="0" presId="urn:microsoft.com/office/officeart/2005/8/layout/vList5"/>
    <dgm:cxn modelId="{ED507452-FF63-4D6D-8440-FB8EA11705C3}" srcId="{2BB74F56-F127-4543-B25F-F2EE10E10BAE}" destId="{13C83924-751B-494A-BDE3-89F50E77E1E8}" srcOrd="0" destOrd="0" parTransId="{D98FCEC3-CDDC-4255-B141-8E303552DB58}" sibTransId="{B1FA5B16-CC1F-497C-8341-47BDF047CB66}"/>
    <dgm:cxn modelId="{EC1EC54F-4F85-44CA-8623-2B41FCE416AB}" srcId="{13C83924-751B-494A-BDE3-89F50E77E1E8}" destId="{E72359E0-044B-4915-B906-C8DC094D2A78}" srcOrd="0" destOrd="0" parTransId="{456C609D-8E15-4274-8558-D79CBD56188C}" sibTransId="{CE2D9107-4DFE-4D4A-B33C-566B269BB994}"/>
    <dgm:cxn modelId="{F9C1AF47-FB43-48DA-A833-554C046FADFB}" srcId="{13C83924-751B-494A-BDE3-89F50E77E1E8}" destId="{161591FA-747D-41C5-9FCF-DAAAB570293F}" srcOrd="1" destOrd="0" parTransId="{97BA9915-C09F-4291-BAC3-F2BBCB5D0278}" sibTransId="{64558A92-F0A3-441C-988C-FB8635DCB750}"/>
    <dgm:cxn modelId="{ECB219F7-78CF-47E5-9D46-0E9FBCA00984}" type="presOf" srcId="{161591FA-747D-41C5-9FCF-DAAAB570293F}" destId="{5205DCBD-8640-4A49-995B-605E4A743EBE}" srcOrd="0" destOrd="1" presId="urn:microsoft.com/office/officeart/2005/8/layout/vList5"/>
    <dgm:cxn modelId="{76A610CD-8C46-48D6-8CA8-9E61266A78F5}" type="presOf" srcId="{E72359E0-044B-4915-B906-C8DC094D2A78}" destId="{5205DCBD-8640-4A49-995B-605E4A743EBE}" srcOrd="0" destOrd="0" presId="urn:microsoft.com/office/officeart/2005/8/layout/vList5"/>
    <dgm:cxn modelId="{D20A948F-3A3A-4471-858B-EE831D63500F}" type="presOf" srcId="{2BB74F56-F127-4543-B25F-F2EE10E10BAE}" destId="{EB37EB92-97AD-44D8-8894-86360D6B90CC}" srcOrd="0" destOrd="0" presId="urn:microsoft.com/office/officeart/2005/8/layout/vList5"/>
    <dgm:cxn modelId="{4706B635-A509-49D4-8309-7035C872642C}" type="presParOf" srcId="{EB37EB92-97AD-44D8-8894-86360D6B90CC}" destId="{A325861F-7DBA-4A15-8D6F-B06A6D386CCA}" srcOrd="0" destOrd="0" presId="urn:microsoft.com/office/officeart/2005/8/layout/vList5"/>
    <dgm:cxn modelId="{3142D3FF-0E38-4F89-AB50-3F59881F7097}" type="presParOf" srcId="{A325861F-7DBA-4A15-8D6F-B06A6D386CCA}" destId="{0E2D37EE-1100-4E3F-8E11-9B7AA3600451}" srcOrd="0" destOrd="0" presId="urn:microsoft.com/office/officeart/2005/8/layout/vList5"/>
    <dgm:cxn modelId="{3A526996-2FE4-430E-8E79-6B427D7EE942}" type="presParOf" srcId="{A325861F-7DBA-4A15-8D6F-B06A6D386CCA}" destId="{5205DCBD-8640-4A49-995B-605E4A743EB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731800F-CA2F-46B8-867E-1A153FA132D7}">
      <dgm:prSet phldrT="[文本]"/>
      <dgm:spPr>
        <a:solidFill>
          <a:srgbClr val="92D050"/>
        </a:solidFill>
      </dgm:spPr>
      <dgm:t>
        <a:bodyPr/>
        <a:lstStyle/>
        <a:p>
          <a:r>
            <a:rPr lang="en-US" altLang="zh-CN" dirty="0" smtClean="0"/>
            <a:t>NAT</a:t>
          </a:r>
          <a:r>
            <a:rPr lang="zh-CN" altLang="en-US" dirty="0" smtClean="0"/>
            <a:t>模式</a:t>
          </a:r>
          <a:endParaRPr lang="zh-CN" altLang="en-US" dirty="0"/>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smtClean="0"/>
            <a:t>为虚拟机配置 </a:t>
          </a:r>
          <a:r>
            <a:rPr lang="en-US" altLang="en-US" sz="1600" dirty="0" smtClean="0"/>
            <a:t>NAT </a:t>
          </a:r>
          <a:r>
            <a:rPr lang="zh-CN" altLang="en-US" sz="1600" dirty="0" smtClean="0"/>
            <a:t>连接。利用 </a:t>
          </a:r>
          <a:r>
            <a:rPr lang="en-US" altLang="en-US" sz="1600" dirty="0" smtClean="0"/>
            <a:t>NAT</a:t>
          </a:r>
          <a:r>
            <a:rPr lang="zh-CN" altLang="en-US" sz="1600" dirty="0" smtClean="0"/>
            <a:t>，虚拟机和主机系统将共享一个网络标识，此标识在网络以外不可见。</a:t>
          </a:r>
          <a:endParaRPr lang="zh-CN" altLang="en-US" sz="1600" dirty="0"/>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3A5ED480-0CC9-42BE-A319-136E1262B338}">
      <dgm:prSet custT="1"/>
      <dgm:spPr/>
      <dgm:t>
        <a:bodyPr/>
        <a:lstStyle/>
        <a:p>
          <a:r>
            <a:rPr lang="zh-CN" altLang="en-US" sz="1600" dirty="0" smtClean="0"/>
            <a:t>如果您没有可用于虚拟机的单独 </a:t>
          </a:r>
          <a:r>
            <a:rPr lang="en-US" altLang="en-US" sz="1600" dirty="0" smtClean="0"/>
            <a:t>IP </a:t>
          </a:r>
          <a:r>
            <a:rPr lang="zh-CN" altLang="en-US" sz="1600" dirty="0" smtClean="0"/>
            <a:t>地址，但又希望能够连接到 </a:t>
          </a:r>
          <a:r>
            <a:rPr lang="en-US" altLang="en-US" sz="1600" dirty="0" smtClean="0"/>
            <a:t>Internet</a:t>
          </a:r>
          <a:r>
            <a:rPr lang="zh-CN" altLang="en-US" sz="1600" dirty="0" smtClean="0"/>
            <a:t>，请选择 </a:t>
          </a:r>
          <a:r>
            <a:rPr lang="en-US" altLang="en-US" sz="1600" dirty="0" smtClean="0"/>
            <a:t>NAT</a:t>
          </a:r>
          <a:r>
            <a:rPr lang="zh-CN" altLang="en-US" sz="1600" dirty="0" smtClean="0"/>
            <a:t>。</a:t>
          </a:r>
          <a:endParaRPr lang="zh-CN" altLang="en-US" sz="1600" dirty="0"/>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0" presStyleCnt="1">
        <dgm:presLayoutVars>
          <dgm:chMax val="1"/>
          <dgm:bulletEnabled val="1"/>
        </dgm:presLayoutVars>
      </dgm:prSet>
      <dgm:spPr/>
      <dgm:t>
        <a:bodyPr/>
        <a:lstStyle/>
        <a:p>
          <a:endParaRPr lang="zh-CN" altLang="en-US"/>
        </a:p>
      </dgm:t>
    </dgm:pt>
    <dgm:pt modelId="{096E5032-52A7-4D0E-98BE-807708466742}" type="pres">
      <dgm:prSet presAssocID="{A731800F-CA2F-46B8-867E-1A153FA132D7}" presName="descendantText" presStyleLbl="alignAccFollowNode1" presStyleIdx="0" presStyleCnt="1">
        <dgm:presLayoutVars>
          <dgm:bulletEnabled val="1"/>
        </dgm:presLayoutVars>
      </dgm:prSet>
      <dgm:spPr/>
      <dgm:t>
        <a:bodyPr/>
        <a:lstStyle/>
        <a:p>
          <a:endParaRPr lang="zh-CN" altLang="en-US"/>
        </a:p>
      </dgm:t>
    </dgm:pt>
  </dgm:ptLst>
  <dgm:cxnLst>
    <dgm:cxn modelId="{310E3036-4960-4046-B613-823033EF93CB}" srcId="{A731800F-CA2F-46B8-867E-1A153FA132D7}" destId="{0B683C0D-53B6-4965-A797-85C2A5C9554B}" srcOrd="0" destOrd="0" parTransId="{A234C3C3-6992-4895-8C2B-A2353954D495}" sibTransId="{9BCDC60D-0694-4990-AC36-3CA975CAF937}"/>
    <dgm:cxn modelId="{1FB48BD3-83E5-4136-826C-D25A872FB884}" srcId="{2BB74F56-F127-4543-B25F-F2EE10E10BAE}" destId="{A731800F-CA2F-46B8-867E-1A153FA132D7}" srcOrd="0" destOrd="0" parTransId="{508A899E-302D-400E-B00B-E9FA7EAC33E2}" sibTransId="{FFDDFA1D-7938-4E19-BBD9-8094ADF877CE}"/>
    <dgm:cxn modelId="{4A54D793-DBAC-42A7-A901-75B3456EB311}" type="presOf" srcId="{0B683C0D-53B6-4965-A797-85C2A5C9554B}" destId="{096E5032-52A7-4D0E-98BE-807708466742}"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65130E06-D7CC-443A-83E9-595EA531564C}" type="presOf" srcId="{3A5ED480-0CC9-42BE-A319-136E1262B338}" destId="{096E5032-52A7-4D0E-98BE-807708466742}" srcOrd="0" destOrd="1" presId="urn:microsoft.com/office/officeart/2005/8/layout/vList5"/>
    <dgm:cxn modelId="{943E561B-CB78-4E72-9403-0F7DA57AEEEF}" type="presOf" srcId="{A731800F-CA2F-46B8-867E-1A153FA132D7}" destId="{39BAF739-2462-4B16-B6A0-677D1D0B2985}" srcOrd="0" destOrd="0" presId="urn:microsoft.com/office/officeart/2005/8/layout/vList5"/>
    <dgm:cxn modelId="{A16C27BB-7F08-492E-AAB4-9C1022FB151A}" type="presOf" srcId="{2BB74F56-F127-4543-B25F-F2EE10E10BAE}" destId="{EB37EB92-97AD-44D8-8894-86360D6B90CC}" srcOrd="0" destOrd="0" presId="urn:microsoft.com/office/officeart/2005/8/layout/vList5"/>
    <dgm:cxn modelId="{F5DF2A2A-2F2A-4963-8051-6137291CBE55}" type="presParOf" srcId="{EB37EB92-97AD-44D8-8894-86360D6B90CC}" destId="{F129F3B8-9147-4E1D-9C2E-97565A85D9CC}" srcOrd="0" destOrd="0" presId="urn:microsoft.com/office/officeart/2005/8/layout/vList5"/>
    <dgm:cxn modelId="{AD00E26D-CE65-4FE1-8886-AA8653F6EEE3}" type="presParOf" srcId="{F129F3B8-9147-4E1D-9C2E-97565A85D9CC}" destId="{39BAF739-2462-4B16-B6A0-677D1D0B2985}" srcOrd="0" destOrd="0" presId="urn:microsoft.com/office/officeart/2005/8/layout/vList5"/>
    <dgm:cxn modelId="{F9252588-616F-41E7-A8B4-E99B0FF3BB0A}" type="presParOf" srcId="{F129F3B8-9147-4E1D-9C2E-97565A85D9CC}" destId="{096E5032-52A7-4D0E-98BE-80770846674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3A1C76F-EF6D-40F0-84D4-55A5926F1977}">
      <dgm:prSet phldrT="[文本]"/>
      <dgm:spPr>
        <a:solidFill>
          <a:srgbClr val="92D050"/>
        </a:solidFill>
      </dgm:spPr>
      <dgm:t>
        <a:bodyPr/>
        <a:lstStyle/>
        <a:p>
          <a:r>
            <a:rPr lang="zh-CN" altLang="en-US" dirty="0" smtClean="0"/>
            <a:t>仅主机模式</a:t>
          </a:r>
          <a:endParaRPr lang="zh-CN" altLang="en-US" dirty="0"/>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smtClean="0"/>
            <a:t>仅主机模式网络连接使用对主机操作系统可见的虚拟网络适配器，在虚拟机和主机系统之间提供网络连接。</a:t>
          </a:r>
          <a:endParaRPr lang="zh-CN" altLang="en-US" sz="1400" dirty="0"/>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E2C55ABD-1ADA-4B9C-849F-80D3C9680CF4}">
      <dgm:prSet custT="1"/>
      <dgm:spPr/>
      <dgm:t>
        <a:bodyPr/>
        <a:lstStyle/>
        <a:p>
          <a:r>
            <a:rPr lang="zh-CN" altLang="en-US" sz="1400" dirty="0" smtClean="0"/>
            <a:t>虚拟机只能与主机系统以及仅主机模式网络中的其他虚拟机进行通信。要设置独立的虚拟网络，请选择仅主机模式网络连接。</a:t>
          </a:r>
          <a:endParaRPr lang="zh-CN" altLang="en-US" sz="1400" dirty="0"/>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t>
        <a:bodyPr/>
        <a:lstStyle/>
        <a:p>
          <a:endParaRPr lang="zh-CN" altLang="en-US"/>
        </a:p>
      </dgm:t>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0" presStyleCnt="1">
        <dgm:presLayoutVars>
          <dgm:chMax val="1"/>
          <dgm:bulletEnabled val="1"/>
        </dgm:presLayoutVars>
      </dgm:prSet>
      <dgm:spPr/>
      <dgm:t>
        <a:bodyPr/>
        <a:lstStyle/>
        <a:p>
          <a:endParaRPr lang="zh-CN" altLang="en-US"/>
        </a:p>
      </dgm:t>
    </dgm:pt>
    <dgm:pt modelId="{2F4F1047-3B7D-41BF-89FE-16E1F4F5BD8E}" type="pres">
      <dgm:prSet presAssocID="{23A1C76F-EF6D-40F0-84D4-55A5926F1977}" presName="descendantText" presStyleLbl="alignAccFollowNode1" presStyleIdx="0" presStyleCnt="1">
        <dgm:presLayoutVars>
          <dgm:bulletEnabled val="1"/>
        </dgm:presLayoutVars>
      </dgm:prSet>
      <dgm:spPr/>
      <dgm:t>
        <a:bodyPr/>
        <a:lstStyle/>
        <a:p>
          <a:endParaRPr lang="zh-CN" altLang="en-US"/>
        </a:p>
      </dgm:t>
    </dgm:pt>
  </dgm:ptLst>
  <dgm:cxnLst>
    <dgm:cxn modelId="{96143752-27DE-42A3-833A-C886BA31B76C}" type="presOf" srcId="{23A1C76F-EF6D-40F0-84D4-55A5926F1977}" destId="{BE3B3080-9BE7-4397-AF44-2046097E9944}" srcOrd="0" destOrd="0" presId="urn:microsoft.com/office/officeart/2005/8/layout/vList5"/>
    <dgm:cxn modelId="{8DD4BEAF-C142-4DB9-A9D9-AB6329B059FA}" type="presOf" srcId="{2BB74F56-F127-4543-B25F-F2EE10E10BAE}" destId="{EB37EB92-97AD-44D8-8894-86360D6B90CC}" srcOrd="0" destOrd="0" presId="urn:microsoft.com/office/officeart/2005/8/layout/vList5"/>
    <dgm:cxn modelId="{7DB43E97-9257-4151-8F14-1E8ED79BEF67}" type="presOf" srcId="{B077B810-B953-4F53-88A4-B855439C794C}" destId="{2F4F1047-3B7D-41BF-89FE-16E1F4F5BD8E}" srcOrd="0" destOrd="0" presId="urn:microsoft.com/office/officeart/2005/8/layout/vList5"/>
    <dgm:cxn modelId="{C76FA50E-228B-4BB3-9B13-016ABD9C75B5}" srcId="{2BB74F56-F127-4543-B25F-F2EE10E10BAE}" destId="{23A1C76F-EF6D-40F0-84D4-55A5926F1977}" srcOrd="0" destOrd="0" parTransId="{B1DEF245-FE31-4412-8D7E-DA445F6ADD67}" sibTransId="{F5ECED05-8026-4918-A20E-9FF0DD39A206}"/>
    <dgm:cxn modelId="{D4972EED-8141-4AA8-8C97-D1455382ACB7}" srcId="{23A1C76F-EF6D-40F0-84D4-55A5926F1977}" destId="{B077B810-B953-4F53-88A4-B855439C794C}" srcOrd="0" destOrd="0" parTransId="{BE17D253-E4C6-4899-ABE0-B6E09611AF26}" sibTransId="{9A3FD0B6-3CF6-40D5-9898-6E5B75CEA242}"/>
    <dgm:cxn modelId="{F462EA8C-ADDE-480D-968E-7B2B55E3E5F9}" type="presOf" srcId="{E2C55ABD-1ADA-4B9C-849F-80D3C9680CF4}" destId="{2F4F1047-3B7D-41BF-89FE-16E1F4F5BD8E}" srcOrd="0" destOrd="1"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FE5F8D84-D895-4960-9950-0C1D38870FC9}" type="presParOf" srcId="{EB37EB92-97AD-44D8-8894-86360D6B90CC}" destId="{2CA34F57-3872-4540-A0F1-A7C929E4A61C}" srcOrd="0" destOrd="0" presId="urn:microsoft.com/office/officeart/2005/8/layout/vList5"/>
    <dgm:cxn modelId="{785602E2-356E-41AC-A45C-507165FA9D3E}" type="presParOf" srcId="{2CA34F57-3872-4540-A0F1-A7C929E4A61C}" destId="{BE3B3080-9BE7-4397-AF44-2046097E9944}" srcOrd="0" destOrd="0" presId="urn:microsoft.com/office/officeart/2005/8/layout/vList5"/>
    <dgm:cxn modelId="{C5980FC8-D481-42AE-B058-8AAE7A6421CB}"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zh-CN" altLang="en-US" sz="3000" kern="1200" dirty="0" smtClean="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2"/>
              </a:solidFill>
              <a:latin typeface="微软雅黑" panose="020B0503020204020204" pitchFamily="34" charset="-122"/>
              <a:ea typeface="微软雅黑" panose="020B0503020204020204" pitchFamily="34" charset="-122"/>
            </a:rPr>
            <a:t>PC</a:t>
          </a:r>
          <a:r>
            <a:rPr lang="zh-CN" altLang="en-US" sz="2000" kern="1200" dirty="0" smtClean="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先进的 </a:t>
          </a:r>
          <a:r>
            <a:rPr lang="en-US" altLang="zh-CN" sz="2000" kern="1200" dirty="0" smtClean="0">
              <a:solidFill>
                <a:schemeClr val="bg2"/>
              </a:solidFill>
              <a:latin typeface="微软雅黑" panose="020B0503020204020204" pitchFamily="34" charset="-122"/>
              <a:ea typeface="微软雅黑" panose="020B0503020204020204" pitchFamily="34" charset="-122"/>
            </a:rPr>
            <a:t>Windows </a:t>
          </a:r>
          <a:r>
            <a:rPr lang="zh-CN" altLang="en-US" sz="2000" kern="1200" dirty="0" smtClean="0">
              <a:solidFill>
                <a:schemeClr val="bg2"/>
              </a:solidFill>
              <a:latin typeface="微软雅黑" panose="020B0503020204020204" pitchFamily="34" charset="-122"/>
              <a:ea typeface="微软雅黑" panose="020B0503020204020204" pitchFamily="34" charset="-122"/>
            </a:rPr>
            <a:t>和 </a:t>
          </a:r>
          <a:r>
            <a:rPr lang="en-US" altLang="zh-CN" sz="2000" kern="1200" dirty="0" smtClean="0">
              <a:solidFill>
                <a:schemeClr val="bg2"/>
              </a:solidFill>
              <a:latin typeface="微软雅黑" panose="020B0503020204020204" pitchFamily="34" charset="-122"/>
              <a:ea typeface="微软雅黑" panose="020B0503020204020204" pitchFamily="34" charset="-122"/>
            </a:rPr>
            <a:t>Linux </a:t>
          </a:r>
          <a:r>
            <a:rPr lang="zh-CN" altLang="en-US" sz="2000" kern="1200" dirty="0" smtClean="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smtClean="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smtClean="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chemeClr val="bg2"/>
              </a:solidFill>
              <a:latin typeface="微软雅黑" panose="020B0503020204020204" pitchFamily="34" charset="-122"/>
              <a:ea typeface="微软雅黑" panose="020B0503020204020204" pitchFamily="34" charset="-122"/>
            </a:rPr>
            <a:t>从</a:t>
          </a:r>
          <a:r>
            <a:rPr lang="en-US" altLang="zh-CN" sz="2000" kern="1200" dirty="0" smtClean="0">
              <a:solidFill>
                <a:schemeClr val="bg2"/>
              </a:solidFill>
              <a:latin typeface="微软雅黑" panose="020B0503020204020204" pitchFamily="34" charset="-122"/>
              <a:ea typeface="微软雅黑" panose="020B0503020204020204" pitchFamily="34" charset="-122"/>
            </a:rPr>
            <a:t>PC</a:t>
          </a:r>
          <a:r>
            <a:rPr lang="zh-CN" altLang="en-US" sz="2000" kern="1200" dirty="0" smtClean="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smtClean="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软件开发人员、</a:t>
          </a:r>
          <a:r>
            <a:rPr lang="en-US" altLang="zh-CN" sz="2600" kern="1200" dirty="0" smtClean="0">
              <a:solidFill>
                <a:schemeClr val="bg2"/>
              </a:solidFill>
              <a:latin typeface="微软雅黑" panose="020B0503020204020204" pitchFamily="34" charset="-122"/>
              <a:ea typeface="微软雅黑" panose="020B0503020204020204" pitchFamily="34" charset="-122"/>
            </a:rPr>
            <a:t>IT </a:t>
          </a:r>
          <a:r>
            <a:rPr lang="zh-CN" altLang="en-US" sz="2600" kern="1200" dirty="0" smtClean="0">
              <a:solidFill>
                <a:schemeClr val="bg2"/>
              </a:solidFill>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solidFill>
                <a:schemeClr val="bg2"/>
              </a:solidFill>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主要针对人群</a:t>
          </a:r>
          <a:endParaRPr lang="zh-CN" altLang="en-US" sz="2600" kern="1200" dirty="0"/>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8/29/2016</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9.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8/29/2016</a:t>
            </a:fld>
            <a:endParaRPr lang="en-US" altLang="zh-CN" smtClean="0"/>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smtClean="0"/>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171204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150909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191936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8/29/2016</a:t>
            </a:fld>
            <a:endParaRPr lang="en-US" altLang="zh-CN" smtClean="0"/>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smtClean="0"/>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smtClean="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smtClean="0">
              <a:solidFill>
                <a:schemeClr val="bg2"/>
              </a:solidFill>
              <a:latin typeface="微软雅黑" panose="020B0503020204020204" pitchFamily="34" charset="-122"/>
              <a:ea typeface="微软雅黑" panose="020B0503020204020204" pitchFamily="34" charset="-122"/>
            </a:endParaRPr>
          </a:p>
          <a:p>
            <a:r>
              <a:rPr lang="zh-CN" altLang="en-US" dirty="0" smtClean="0"/>
              <a:t>拍摄快照步骤</a:t>
            </a:r>
          </a:p>
          <a:p>
            <a:r>
              <a:rPr lang="en-US" altLang="zh-CN" dirty="0" smtClean="0">
                <a:effectLst/>
              </a:rPr>
              <a:t>1 </a:t>
            </a:r>
            <a:r>
              <a:rPr lang="zh-CN" altLang="en-US" dirty="0" smtClean="0">
                <a:effectLst/>
              </a:rPr>
              <a:t>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 &gt; [</a:t>
            </a:r>
            <a:r>
              <a:rPr lang="zh-CN" altLang="en-US" dirty="0" smtClean="0">
                <a:effectLst/>
              </a:rPr>
              <a:t>拍摄快照</a:t>
            </a:r>
            <a:r>
              <a:rPr lang="en-US" altLang="zh-CN" dirty="0" smtClean="0">
                <a:effectLst/>
              </a:rPr>
              <a:t>]</a:t>
            </a:r>
            <a:r>
              <a:rPr lang="zh-CN" altLang="en-US" dirty="0" smtClean="0">
                <a:effectLst/>
              </a:rPr>
              <a:t>。</a:t>
            </a:r>
          </a:p>
          <a:p>
            <a:r>
              <a:rPr lang="en-US" altLang="zh-CN" dirty="0" smtClean="0">
                <a:effectLst/>
              </a:rPr>
              <a:t>2 </a:t>
            </a:r>
            <a:r>
              <a:rPr lang="zh-CN" altLang="en-US" dirty="0" smtClean="0">
                <a:effectLst/>
              </a:rPr>
              <a:t>为快照键入唯一的名称。</a:t>
            </a:r>
          </a:p>
          <a:p>
            <a:r>
              <a:rPr lang="en-US" altLang="zh-CN" dirty="0" smtClean="0">
                <a:effectLst/>
              </a:rPr>
              <a:t>3 </a:t>
            </a:r>
            <a:r>
              <a:rPr lang="zh-CN" altLang="en-US" dirty="0" smtClean="0">
                <a:effectLst/>
              </a:rPr>
              <a:t>（可选） 为快照键入描述。</a:t>
            </a:r>
            <a:r>
              <a:rPr lang="zh-CN" altLang="en-US" dirty="0" smtClean="0"/>
              <a:t>描述对记录说明虚拟机在拍摄快照时的状态非常有用。</a:t>
            </a:r>
          </a:p>
          <a:p>
            <a:r>
              <a:rPr lang="en-US" altLang="zh-CN" dirty="0" smtClean="0">
                <a:effectLst/>
              </a:rPr>
              <a:t>4 </a:t>
            </a:r>
            <a:r>
              <a:rPr lang="zh-CN" altLang="en-US" dirty="0" smtClean="0">
                <a:effectLst/>
              </a:rPr>
              <a:t>单击</a:t>
            </a:r>
            <a:r>
              <a:rPr lang="en-US" altLang="zh-CN" dirty="0" smtClean="0">
                <a:effectLst/>
              </a:rPr>
              <a:t>[</a:t>
            </a:r>
            <a:r>
              <a:rPr lang="zh-CN" altLang="en-US" dirty="0" smtClean="0">
                <a:effectLst/>
              </a:rPr>
              <a:t>确定</a:t>
            </a:r>
            <a:r>
              <a:rPr lang="en-US" altLang="zh-CN" dirty="0" smtClean="0">
                <a:effectLst/>
              </a:rPr>
              <a:t>]</a:t>
            </a:r>
            <a:r>
              <a:rPr lang="zh-CN" altLang="en-US" dirty="0" smtClean="0">
                <a:effectLst/>
              </a:rPr>
              <a:t>拍摄快照。</a:t>
            </a:r>
            <a:endParaRPr lang="en-US" altLang="zh-CN" dirty="0" smtClean="0">
              <a:effectLst/>
            </a:endParaRPr>
          </a:p>
          <a:p>
            <a:endParaRPr lang="zh-CN" altLang="en-US" dirty="0" smtClean="0">
              <a:effectLst/>
            </a:endParaRPr>
          </a:p>
          <a:p>
            <a:r>
              <a:rPr lang="zh-CN" altLang="en-US" dirty="0" smtClean="0"/>
              <a:t>恢复到快照</a:t>
            </a:r>
          </a:p>
          <a:p>
            <a:r>
              <a:rPr lang="zh-CN" altLang="en-US" dirty="0" smtClean="0"/>
              <a:t>通过恢复到快照，可以将虚拟机恢复到以前的状态。</a:t>
            </a:r>
          </a:p>
          <a:p>
            <a:r>
              <a:rPr lang="zh-CN" altLang="en-US" dirty="0" smtClean="0"/>
              <a:t>如果您在为虚拟机拍摄快照后添加了任何类型的磁盘，恢复到该快照会从虚拟机中移除该磁盘。关联的磁盘 </a:t>
            </a:r>
            <a:r>
              <a:rPr lang="en-US" altLang="zh-CN" dirty="0" smtClean="0"/>
              <a:t>(.</a:t>
            </a:r>
            <a:r>
              <a:rPr lang="en-US" altLang="zh-CN" dirty="0" err="1" smtClean="0"/>
              <a:t>vmdk</a:t>
            </a:r>
            <a:r>
              <a:rPr lang="en-US" altLang="zh-CN" dirty="0" smtClean="0"/>
              <a:t>) </a:t>
            </a:r>
            <a:r>
              <a:rPr lang="zh-CN" altLang="en-US" dirty="0" smtClean="0"/>
              <a:t>文件如果未被其他快照使用，则会被删除。</a:t>
            </a:r>
          </a:p>
          <a:p>
            <a:r>
              <a:rPr lang="zh-CN" altLang="en-US" dirty="0" smtClean="0"/>
              <a:t>步骤</a:t>
            </a:r>
          </a:p>
          <a:p>
            <a:r>
              <a:rPr lang="zh-CN" altLang="en-US" dirty="0" smtClean="0">
                <a:effectLst/>
              </a:rPr>
              <a:t>要恢复到父快照，请选择虚拟机，然后选择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 &gt; [</a:t>
            </a:r>
            <a:r>
              <a:rPr lang="zh-CN" altLang="en-US" dirty="0" smtClean="0">
                <a:effectLst/>
              </a:rPr>
              <a:t>恢复到快照</a:t>
            </a:r>
            <a:r>
              <a:rPr lang="en-US" altLang="zh-CN" dirty="0" smtClean="0">
                <a:effectLst/>
              </a:rPr>
              <a:t>]</a:t>
            </a:r>
            <a:r>
              <a:rPr lang="zh-CN" altLang="en-US" dirty="0" smtClean="0">
                <a:effectLst/>
              </a:rPr>
              <a:t>。</a:t>
            </a:r>
          </a:p>
          <a:p>
            <a:r>
              <a:rPr lang="zh-CN" altLang="en-US" dirty="0" smtClean="0">
                <a:effectLst/>
              </a:rPr>
              <a:t>要恢复到任意快照，请选择虚拟机，然后选择</a:t>
            </a:r>
            <a:r>
              <a:rPr lang="en-US" altLang="zh-CN" dirty="0" smtClean="0">
                <a:effectLst/>
              </a:rPr>
              <a:t>[</a:t>
            </a:r>
            <a:r>
              <a:rPr lang="zh-CN" altLang="en-US" dirty="0" smtClean="0">
                <a:effectLst/>
              </a:rPr>
              <a:t>虚拟机</a:t>
            </a:r>
            <a:r>
              <a:rPr lang="en-US" altLang="zh-CN" dirty="0" smtClean="0">
                <a:effectLst/>
              </a:rPr>
              <a:t>] &gt; [</a:t>
            </a:r>
            <a:r>
              <a:rPr lang="zh-CN" altLang="en-US" dirty="0" smtClean="0">
                <a:effectLst/>
              </a:rPr>
              <a:t>快照</a:t>
            </a:r>
            <a:r>
              <a:rPr lang="en-US" altLang="zh-CN" dirty="0" smtClean="0">
                <a:effectLst/>
              </a:rPr>
              <a:t>]</a:t>
            </a:r>
            <a:r>
              <a:rPr lang="zh-CN" altLang="en-US" dirty="0" smtClean="0">
                <a:effectLst/>
              </a:rPr>
              <a:t>，选择所需快照，单击</a:t>
            </a:r>
            <a:r>
              <a:rPr lang="en-US" altLang="zh-CN" dirty="0" smtClean="0">
                <a:effectLst/>
              </a:rPr>
              <a:t>[</a:t>
            </a:r>
            <a:r>
              <a:rPr lang="zh-CN" altLang="en-US" dirty="0" smtClean="0">
                <a:effectLst/>
              </a:rPr>
              <a:t>转到</a:t>
            </a:r>
            <a:r>
              <a:rPr lang="en-US" altLang="zh-CN" dirty="0" smtClean="0">
                <a:effectLst/>
              </a:rPr>
              <a:t>]</a:t>
            </a:r>
            <a:r>
              <a:rPr lang="zh-CN" altLang="en-US" dirty="0" smtClean="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smtClean="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手绘 图示 </a:t>
            </a:r>
            <a:r>
              <a:rPr lang="en-US" altLang="zh-CN" dirty="0" smtClean="0"/>
              <a:t>VM</a:t>
            </a:r>
            <a:r>
              <a:rPr lang="zh-CN" altLang="en-US" dirty="0" smtClean="0"/>
              <a:t>包括 </a:t>
            </a:r>
            <a:r>
              <a:rPr lang="en-US" altLang="zh-CN" dirty="0" err="1" smtClean="0"/>
              <a:t>winxp</a:t>
            </a:r>
            <a:r>
              <a:rPr lang="en-US" altLang="zh-CN" baseline="0" dirty="0" smtClean="0"/>
              <a:t>  win2003 </a:t>
            </a:r>
            <a:r>
              <a:rPr lang="en-US" altLang="zh-CN" baseline="0" dirty="0" err="1" smtClean="0"/>
              <a:t>linux</a:t>
            </a:r>
            <a:endParaRPr lang="en-US" altLang="zh-CN" baseline="0" dirty="0" smtClean="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smtClean="0">
                <a:solidFill>
                  <a:schemeClr val="bg2"/>
                </a:solidFill>
                <a:latin typeface="微软雅黑" panose="020B0503020204020204" pitchFamily="34" charset="-122"/>
                <a:ea typeface="微软雅黑" panose="020B0503020204020204" pitchFamily="34" charset="-122"/>
              </a:rPr>
              <a:t>例如在一台安装了</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smtClean="0">
                <a:solidFill>
                  <a:schemeClr val="bg2"/>
                </a:solidFill>
                <a:latin typeface="微软雅黑" panose="020B0503020204020204" pitchFamily="34" charset="-122"/>
                <a:ea typeface="微软雅黑" panose="020B0503020204020204" pitchFamily="34" charset="-122"/>
              </a:rPr>
              <a:t>Vmware</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指的是安装</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的这台计算机，其</a:t>
            </a:r>
            <a:r>
              <a:rPr lang="en-US" altLang="zh-CN" sz="2000" dirty="0" smtClean="0">
                <a:solidFill>
                  <a:schemeClr val="bg2"/>
                </a:solidFill>
                <a:latin typeface="微软雅黑" panose="020B0503020204020204" pitchFamily="34" charset="-122"/>
                <a:ea typeface="微软雅黑" panose="020B0503020204020204" pitchFamily="34" charset="-122"/>
              </a:rPr>
              <a:t>Host′s OS</a:t>
            </a:r>
            <a:r>
              <a:rPr lang="zh-CN" altLang="en-US" sz="2000" dirty="0" smtClean="0">
                <a:solidFill>
                  <a:schemeClr val="bg2"/>
                </a:solidFill>
                <a:latin typeface="微软雅黑" panose="020B0503020204020204" pitchFamily="34" charset="-122"/>
                <a:ea typeface="微软雅黑" panose="020B0503020204020204" pitchFamily="34" charset="-122"/>
              </a:rPr>
              <a:t>为</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smtClean="0">
                <a:solidFill>
                  <a:schemeClr val="bg2"/>
                </a:solidFill>
                <a:latin typeface="微软雅黑" panose="020B0503020204020204" pitchFamily="34" charset="-122"/>
                <a:ea typeface="微软雅黑" panose="020B0503020204020204" pitchFamily="34" charset="-122"/>
              </a:rPr>
              <a:t>上运行的是</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即为</a:t>
            </a: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1200" dirty="0" smtClean="0">
                <a:solidFill>
                  <a:schemeClr val="tx1"/>
                </a:solidFill>
                <a:latin typeface="Arial" panose="020B0604020202020204" pitchFamily="34" charset="0"/>
                <a:ea typeface="+mn-ea"/>
              </a:rPr>
              <a:t>（</a:t>
            </a:r>
            <a:r>
              <a:rPr lang="en-US" altLang="zh-CN" sz="1200" b="0" i="0" kern="1200" dirty="0" smtClean="0">
                <a:solidFill>
                  <a:schemeClr val="tx1"/>
                </a:solidFill>
                <a:latin typeface="Arial" panose="020B0604020202020204" pitchFamily="34" charset="0"/>
                <a:ea typeface="+mn-ea"/>
                <a:cs typeface="+mn-cs"/>
              </a:rPr>
              <a:t>Operating System </a:t>
            </a:r>
            <a:r>
              <a:rPr lang="zh-CN" altLang="en-US" sz="1200" b="0" i="0" kern="1200" dirty="0" smtClean="0">
                <a:solidFill>
                  <a:schemeClr val="tx1"/>
                </a:solidFill>
                <a:latin typeface="Arial" panose="020B0604020202020204" pitchFamily="34" charset="0"/>
                <a:ea typeface="+mn-ea"/>
                <a:cs typeface="+mn-cs"/>
              </a:rPr>
              <a:t>操作系统</a:t>
            </a:r>
            <a:r>
              <a:rPr lang="zh-CN" altLang="en-US" sz="1200" dirty="0" smtClean="0">
                <a:solidFill>
                  <a:schemeClr val="tx1"/>
                </a:solidFill>
                <a:latin typeface="Arial" panose="020B0604020202020204" pitchFamily="34" charset="0"/>
                <a:ea typeface="+mn-ea"/>
              </a:rPr>
              <a:t>）</a:t>
            </a:r>
            <a:endParaRPr lang="zh-CN" altLang="en-US" sz="2000" dirty="0" smtClean="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手绘 图示 </a:t>
            </a:r>
            <a:r>
              <a:rPr lang="en-US" altLang="zh-CN" dirty="0" smtClean="0"/>
              <a:t>VM</a:t>
            </a:r>
            <a:r>
              <a:rPr lang="zh-CN" altLang="en-US" dirty="0" smtClean="0"/>
              <a:t>包括 </a:t>
            </a:r>
            <a:r>
              <a:rPr lang="en-US" altLang="zh-CN" dirty="0" err="1" smtClean="0"/>
              <a:t>winxp</a:t>
            </a:r>
            <a:r>
              <a:rPr lang="en-US" altLang="zh-CN" baseline="0" dirty="0" smtClean="0"/>
              <a:t>  win2003 </a:t>
            </a:r>
            <a:r>
              <a:rPr lang="en-US" altLang="zh-CN" baseline="0" dirty="0" err="1" smtClean="0"/>
              <a:t>linux</a:t>
            </a:r>
            <a:endParaRPr lang="en-US" altLang="zh-CN" baseline="0" dirty="0" smtClean="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smtClean="0">
                <a:solidFill>
                  <a:schemeClr val="bg2"/>
                </a:solidFill>
                <a:latin typeface="微软雅黑" panose="020B0503020204020204" pitchFamily="34" charset="-122"/>
                <a:ea typeface="微软雅黑" panose="020B0503020204020204" pitchFamily="34" charset="-122"/>
              </a:rPr>
              <a:t>例如在一台安装了</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smtClean="0">
                <a:solidFill>
                  <a:schemeClr val="bg2"/>
                </a:solidFill>
                <a:latin typeface="微软雅黑" panose="020B0503020204020204" pitchFamily="34" charset="-122"/>
                <a:ea typeface="微软雅黑" panose="020B0503020204020204" pitchFamily="34" charset="-122"/>
              </a:rPr>
              <a:t>Vmware</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指的是安装</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的这台计算机，其</a:t>
            </a:r>
            <a:r>
              <a:rPr lang="en-US" altLang="zh-CN" sz="2000" dirty="0" smtClean="0">
                <a:solidFill>
                  <a:schemeClr val="bg2"/>
                </a:solidFill>
                <a:latin typeface="微软雅黑" panose="020B0503020204020204" pitchFamily="34" charset="-122"/>
                <a:ea typeface="微软雅黑" panose="020B0503020204020204" pitchFamily="34" charset="-122"/>
              </a:rPr>
              <a:t>Host′s OS</a:t>
            </a:r>
            <a:r>
              <a:rPr lang="zh-CN" altLang="en-US" sz="2000" dirty="0" smtClean="0">
                <a:solidFill>
                  <a:schemeClr val="bg2"/>
                </a:solidFill>
                <a:latin typeface="微软雅黑" panose="020B0503020204020204" pitchFamily="34" charset="-122"/>
                <a:ea typeface="微软雅黑" panose="020B0503020204020204" pitchFamily="34" charset="-122"/>
              </a:rPr>
              <a:t>为</a:t>
            </a:r>
            <a:r>
              <a:rPr lang="en-US" altLang="zh-CN" sz="2000" dirty="0" smtClean="0">
                <a:solidFill>
                  <a:schemeClr val="bg2"/>
                </a:solidFill>
                <a:latin typeface="微软雅黑" panose="020B0503020204020204" pitchFamily="34" charset="-122"/>
                <a:ea typeface="微软雅黑" panose="020B0503020204020204" pitchFamily="34" charset="-122"/>
              </a:rPr>
              <a:t>Windows NT</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smtClean="0">
                <a:solidFill>
                  <a:schemeClr val="bg2"/>
                </a:solidFill>
                <a:latin typeface="微软雅黑" panose="020B0503020204020204" pitchFamily="34" charset="-122"/>
                <a:ea typeface="微软雅黑" panose="020B0503020204020204" pitchFamily="34" charset="-122"/>
              </a:rPr>
              <a:t>上运行的是</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，那么</a:t>
            </a:r>
            <a:r>
              <a:rPr lang="en-US" altLang="zh-CN" sz="2000" dirty="0" smtClean="0">
                <a:solidFill>
                  <a:schemeClr val="bg2"/>
                </a:solidFill>
                <a:latin typeface="微软雅黑" panose="020B0503020204020204" pitchFamily="34" charset="-122"/>
                <a:ea typeface="微软雅黑" panose="020B0503020204020204" pitchFamily="34" charset="-122"/>
              </a:rPr>
              <a:t>Linux</a:t>
            </a:r>
            <a:r>
              <a:rPr lang="zh-CN" altLang="en-US" sz="2000" dirty="0" smtClean="0">
                <a:solidFill>
                  <a:schemeClr val="bg2"/>
                </a:solidFill>
                <a:latin typeface="微软雅黑" panose="020B0503020204020204" pitchFamily="34" charset="-122"/>
                <a:ea typeface="微软雅黑" panose="020B0503020204020204" pitchFamily="34" charset="-122"/>
              </a:rPr>
              <a:t>即为</a:t>
            </a: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1200" dirty="0" smtClean="0">
                <a:solidFill>
                  <a:schemeClr val="tx1"/>
                </a:solidFill>
                <a:latin typeface="Arial" panose="020B0604020202020204" pitchFamily="34" charset="0"/>
                <a:ea typeface="+mn-ea"/>
              </a:rPr>
              <a:t>（</a:t>
            </a:r>
            <a:r>
              <a:rPr lang="en-US" altLang="zh-CN" sz="1200" b="0" i="0" kern="1200" dirty="0" smtClean="0">
                <a:solidFill>
                  <a:schemeClr val="tx1"/>
                </a:solidFill>
                <a:latin typeface="Arial" panose="020B0604020202020204" pitchFamily="34" charset="0"/>
                <a:ea typeface="+mn-ea"/>
                <a:cs typeface="+mn-cs"/>
              </a:rPr>
              <a:t>Operating System </a:t>
            </a:r>
            <a:r>
              <a:rPr lang="zh-CN" altLang="en-US" sz="1200" b="0" i="0" kern="1200" dirty="0" smtClean="0">
                <a:solidFill>
                  <a:schemeClr val="tx1"/>
                </a:solidFill>
                <a:latin typeface="Arial" panose="020B0604020202020204" pitchFamily="34" charset="0"/>
                <a:ea typeface="+mn-ea"/>
                <a:cs typeface="+mn-cs"/>
              </a:rPr>
              <a:t>操作系统</a:t>
            </a:r>
            <a:r>
              <a:rPr lang="zh-CN" altLang="en-US" sz="1200" dirty="0" smtClean="0">
                <a:solidFill>
                  <a:schemeClr val="tx1"/>
                </a:solidFill>
                <a:latin typeface="Arial" panose="020B0604020202020204" pitchFamily="34" charset="0"/>
                <a:ea typeface="+mn-ea"/>
              </a:rPr>
              <a:t>）</a:t>
            </a:r>
            <a:endParaRPr lang="zh-CN" altLang="en-US" sz="2000" dirty="0" smtClean="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8</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（乌班图）是一个以</a:t>
            </a:r>
            <a:r>
              <a:rPr lang="zh-CN" altLang="en-US" sz="1200" b="0" i="0" u="none" strike="noStrike" kern="1200" dirty="0" smtClean="0">
                <a:solidFill>
                  <a:schemeClr val="tx1"/>
                </a:solidFill>
                <a:latin typeface="Arial" panose="020B0604020202020204" pitchFamily="34" charset="0"/>
                <a:ea typeface="+mn-ea"/>
                <a:cs typeface="+mn-cs"/>
                <a:hlinkClick r:id="rId3"/>
              </a:rPr>
              <a:t>桌面</a:t>
            </a:r>
            <a:r>
              <a:rPr lang="zh-CN" altLang="en-US" sz="1200" b="0" i="0" kern="1200" dirty="0" smtClean="0">
                <a:solidFill>
                  <a:schemeClr val="tx1"/>
                </a:solidFill>
                <a:latin typeface="Arial" panose="020B0604020202020204" pitchFamily="34" charset="0"/>
                <a:ea typeface="+mn-ea"/>
                <a:cs typeface="+mn-cs"/>
              </a:rPr>
              <a:t>应用为主的</a:t>
            </a:r>
            <a:r>
              <a:rPr lang="en-US" altLang="zh-CN" sz="1200" b="0" i="0" u="none" strike="noStrike" kern="1200" dirty="0" smtClean="0">
                <a:solidFill>
                  <a:schemeClr val="tx1"/>
                </a:solidFill>
                <a:latin typeface="Arial" panose="020B0604020202020204" pitchFamily="34" charset="0"/>
                <a:ea typeface="+mn-ea"/>
                <a:cs typeface="+mn-cs"/>
                <a:hlinkClick r:id="rId4"/>
              </a:rPr>
              <a:t>Linux</a:t>
            </a:r>
            <a:r>
              <a:rPr lang="zh-CN" altLang="en-US" sz="1200" b="0" i="0" u="none" strike="noStrike" kern="1200" dirty="0" smtClean="0">
                <a:solidFill>
                  <a:schemeClr val="tx1"/>
                </a:solidFill>
                <a:latin typeface="Arial" panose="020B0604020202020204" pitchFamily="34" charset="0"/>
                <a:ea typeface="+mn-ea"/>
                <a:cs typeface="+mn-cs"/>
                <a:hlinkClick r:id="rId4"/>
              </a:rPr>
              <a:t>操作系统</a:t>
            </a:r>
            <a:r>
              <a:rPr lang="zh-CN" altLang="en-US" sz="1200" b="0" i="0" kern="1200" dirty="0" smtClean="0">
                <a:solidFill>
                  <a:schemeClr val="tx1"/>
                </a:solidFill>
                <a:latin typeface="Arial" panose="020B0604020202020204" pitchFamily="34" charset="0"/>
                <a:ea typeface="+mn-ea"/>
                <a:cs typeface="+mn-cs"/>
              </a:rPr>
              <a:t>，其名称来自非洲南部</a:t>
            </a:r>
            <a:r>
              <a:rPr lang="zh-CN" altLang="en-US" sz="1200" b="0" i="0" u="none" strike="noStrike" kern="1200" dirty="0" smtClean="0">
                <a:solidFill>
                  <a:schemeClr val="tx1"/>
                </a:solidFill>
                <a:latin typeface="Arial" panose="020B0604020202020204" pitchFamily="34" charset="0"/>
                <a:ea typeface="+mn-ea"/>
                <a:cs typeface="+mn-cs"/>
                <a:hlinkClick r:id="rId5"/>
              </a:rPr>
              <a:t>祖鲁语</a:t>
            </a:r>
            <a:r>
              <a:rPr lang="zh-CN" altLang="en-US" sz="1200" b="0" i="0" kern="1200" dirty="0" smtClean="0">
                <a:solidFill>
                  <a:schemeClr val="tx1"/>
                </a:solidFill>
                <a:latin typeface="Arial" panose="020B0604020202020204" pitchFamily="34" charset="0"/>
                <a:ea typeface="+mn-ea"/>
                <a:cs typeface="+mn-cs"/>
              </a:rPr>
              <a:t>或豪萨语的“</a:t>
            </a:r>
            <a:r>
              <a:rPr lang="en-US" altLang="zh-CN" sz="1200" b="0" i="0" kern="1200" dirty="0" err="1" smtClean="0">
                <a:solidFill>
                  <a:schemeClr val="tx1"/>
                </a:solidFill>
                <a:latin typeface="Arial" panose="020B0604020202020204" pitchFamily="34" charset="0"/>
                <a:ea typeface="+mn-ea"/>
                <a:cs typeface="+mn-cs"/>
              </a:rPr>
              <a:t>ubuntu</a:t>
            </a:r>
            <a:r>
              <a:rPr lang="en-US" altLang="zh-CN" sz="1200" b="0" i="0" kern="1200" dirty="0" smtClean="0">
                <a:solidFill>
                  <a:schemeClr val="tx1"/>
                </a:solidFill>
                <a:latin typeface="Arial" panose="020B0604020202020204" pitchFamily="34" charset="0"/>
                <a:ea typeface="+mn-ea"/>
                <a:cs typeface="+mn-cs"/>
              </a:rPr>
              <a:t>”</a:t>
            </a:r>
            <a:r>
              <a:rPr lang="zh-CN" altLang="en-US" sz="1200" b="0" i="0" kern="1200" dirty="0" smtClean="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基于</a:t>
            </a:r>
            <a:r>
              <a:rPr lang="en-US" altLang="zh-CN" sz="1200" b="0" i="0" u="none" strike="noStrike" kern="1200" dirty="0" err="1" smtClean="0">
                <a:solidFill>
                  <a:schemeClr val="tx1"/>
                </a:solidFill>
                <a:latin typeface="Arial" panose="020B0604020202020204" pitchFamily="34" charset="0"/>
                <a:ea typeface="+mn-ea"/>
                <a:cs typeface="+mn-cs"/>
                <a:hlinkClick r:id="rId6"/>
              </a:rPr>
              <a:t>linux</a:t>
            </a:r>
            <a:r>
              <a:rPr lang="zh-CN" altLang="en-US" sz="1200" b="0" i="0" kern="1200" dirty="0" smtClean="0">
                <a:solidFill>
                  <a:schemeClr val="tx1"/>
                </a:solidFill>
                <a:latin typeface="Arial" panose="020B0604020202020204" pitchFamily="34" charset="0"/>
                <a:ea typeface="+mn-ea"/>
                <a:cs typeface="+mn-cs"/>
              </a:rPr>
              <a:t>的免费开源桌面</a:t>
            </a:r>
            <a:r>
              <a:rPr lang="en-US" altLang="zh-CN" sz="1200" b="0" i="0" kern="1200" dirty="0" smtClean="0">
                <a:solidFill>
                  <a:schemeClr val="tx1"/>
                </a:solidFill>
                <a:latin typeface="Arial" panose="020B0604020202020204" pitchFamily="34" charset="0"/>
                <a:ea typeface="+mn-ea"/>
                <a:cs typeface="+mn-cs"/>
              </a:rPr>
              <a:t>PC</a:t>
            </a:r>
            <a:r>
              <a:rPr lang="zh-CN" altLang="en-US" sz="1200" b="0" i="0" kern="1200" dirty="0" smtClean="0">
                <a:solidFill>
                  <a:schemeClr val="tx1"/>
                </a:solidFill>
                <a:latin typeface="Arial" panose="020B0604020202020204" pitchFamily="34" charset="0"/>
                <a:ea typeface="+mn-ea"/>
                <a:cs typeface="+mn-cs"/>
              </a:rPr>
              <a:t>操作系统，十分契合英特尔的超极本定位，支持</a:t>
            </a:r>
            <a:r>
              <a:rPr lang="en-US" altLang="zh-CN" sz="1200" b="0" i="0" kern="1200" dirty="0" smtClean="0">
                <a:solidFill>
                  <a:schemeClr val="tx1"/>
                </a:solidFill>
                <a:latin typeface="Arial" panose="020B0604020202020204" pitchFamily="34" charset="0"/>
                <a:ea typeface="+mn-ea"/>
                <a:cs typeface="+mn-cs"/>
              </a:rPr>
              <a:t>x86</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64</a:t>
            </a:r>
            <a:r>
              <a:rPr lang="zh-CN" altLang="en-US" sz="1200" b="0" i="0" kern="1200" dirty="0" smtClean="0">
                <a:solidFill>
                  <a:schemeClr val="tx1"/>
                </a:solidFill>
                <a:latin typeface="Arial" panose="020B0604020202020204" pitchFamily="34" charset="0"/>
                <a:ea typeface="+mn-ea"/>
                <a:cs typeface="+mn-cs"/>
              </a:rPr>
              <a:t>位和</a:t>
            </a:r>
            <a:r>
              <a:rPr lang="en-US" altLang="zh-CN" sz="1200" b="0" i="0" kern="1200" dirty="0" err="1" smtClean="0">
                <a:solidFill>
                  <a:schemeClr val="tx1"/>
                </a:solidFill>
                <a:latin typeface="Arial" panose="020B0604020202020204" pitchFamily="34" charset="0"/>
                <a:ea typeface="+mn-ea"/>
                <a:cs typeface="+mn-cs"/>
              </a:rPr>
              <a:t>ppc</a:t>
            </a:r>
            <a:r>
              <a:rPr lang="zh-CN" altLang="en-US" sz="1200" b="0" i="0" kern="1200" dirty="0" smtClean="0">
                <a:solidFill>
                  <a:schemeClr val="tx1"/>
                </a:solidFill>
                <a:latin typeface="Arial" panose="020B0604020202020204" pitchFamily="34" charset="0"/>
                <a:ea typeface="+mn-ea"/>
                <a:cs typeface="+mn-cs"/>
              </a:rPr>
              <a:t>架构，由全球化的专业开发团队（</a:t>
            </a:r>
            <a:r>
              <a:rPr lang="en-US" altLang="zh-CN" sz="1200" b="0" i="0" kern="1200" dirty="0" smtClean="0">
                <a:solidFill>
                  <a:schemeClr val="tx1"/>
                </a:solidFill>
                <a:latin typeface="Arial" panose="020B0604020202020204" pitchFamily="34" charset="0"/>
                <a:ea typeface="+mn-ea"/>
                <a:cs typeface="+mn-cs"/>
              </a:rPr>
              <a:t>Canonical Ltd</a:t>
            </a:r>
            <a:r>
              <a:rPr lang="zh-CN" altLang="en-US" sz="1200" b="0" i="0" kern="1200" dirty="0" smtClean="0">
                <a:solidFill>
                  <a:schemeClr val="tx1"/>
                </a:solidFill>
                <a:latin typeface="Arial" panose="020B0604020202020204" pitchFamily="34" charset="0"/>
                <a:ea typeface="+mn-ea"/>
                <a:cs typeface="+mn-cs"/>
              </a:rPr>
              <a:t>）打造的开源</a:t>
            </a:r>
            <a:r>
              <a:rPr lang="en-US" altLang="zh-CN" sz="1200" b="0" i="0" u="none" strike="noStrike" kern="1200" dirty="0" smtClean="0">
                <a:solidFill>
                  <a:schemeClr val="tx1"/>
                </a:solidFill>
                <a:latin typeface="Arial" panose="020B0604020202020204" pitchFamily="34" charset="0"/>
                <a:ea typeface="+mn-ea"/>
                <a:cs typeface="+mn-cs"/>
                <a:hlinkClick r:id="rId7"/>
              </a:rPr>
              <a:t>GNU/Linux</a:t>
            </a:r>
            <a:r>
              <a:rPr lang="zh-CN" altLang="en-US" sz="1200" b="0" i="0" kern="1200" dirty="0" smtClean="0">
                <a:solidFill>
                  <a:schemeClr val="tx1"/>
                </a:solidFill>
                <a:latin typeface="Arial" panose="020B0604020202020204" pitchFamily="34" charset="0"/>
                <a:ea typeface="+mn-ea"/>
                <a:cs typeface="+mn-cs"/>
              </a:rPr>
              <a:t>操作系统。为桌面虚拟化提供支持平台。</a:t>
            </a:r>
            <a:r>
              <a:rPr lang="en-US" altLang="zh-CN" sz="1200" b="0" i="0" kern="1200" dirty="0" err="1" smtClean="0">
                <a:solidFill>
                  <a:schemeClr val="tx1"/>
                </a:solidFill>
                <a:latin typeface="Arial" panose="020B0604020202020204" pitchFamily="34" charset="0"/>
                <a:ea typeface="+mn-ea"/>
                <a:cs typeface="+mn-cs"/>
              </a:rPr>
              <a:t>Ubuntu</a:t>
            </a:r>
            <a:r>
              <a:rPr lang="zh-CN" altLang="en-US" sz="1200" b="0" i="0" kern="1200" dirty="0" smtClean="0">
                <a:solidFill>
                  <a:schemeClr val="tx1"/>
                </a:solidFill>
                <a:latin typeface="Arial" panose="020B0604020202020204" pitchFamily="34" charset="0"/>
                <a:ea typeface="+mn-ea"/>
                <a:cs typeface="+mn-cs"/>
              </a:rPr>
              <a:t>对</a:t>
            </a:r>
            <a:r>
              <a:rPr lang="en-US" altLang="zh-CN" sz="1200" b="0" i="0" u="none" strike="noStrike" kern="1200" dirty="0" smtClean="0">
                <a:solidFill>
                  <a:schemeClr val="tx1"/>
                </a:solidFill>
                <a:latin typeface="Arial" panose="020B0604020202020204" pitchFamily="34" charset="0"/>
                <a:ea typeface="+mn-ea"/>
                <a:cs typeface="+mn-cs"/>
                <a:hlinkClick r:id="rId7"/>
              </a:rPr>
              <a:t>GNU/Linux</a:t>
            </a:r>
            <a:r>
              <a:rPr lang="zh-CN" altLang="en-US" sz="1200" b="0" i="0" kern="1200" dirty="0" smtClean="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smtClean="0">
              <a:solidFill>
                <a:schemeClr val="tx1"/>
              </a:solidFill>
              <a:latin typeface="Arial" panose="020B0604020202020204" pitchFamily="34" charset="0"/>
              <a:ea typeface="+mn-ea"/>
              <a:cs typeface="+mn-cs"/>
            </a:endParaRPr>
          </a:p>
          <a:p>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smtClean="0">
                <a:solidFill>
                  <a:schemeClr val="tx1"/>
                </a:solidFill>
                <a:latin typeface="Arial" panose="020B0604020202020204" pitchFamily="34" charset="0"/>
                <a:ea typeface="+mn-ea"/>
                <a:cs typeface="+mn-cs"/>
              </a:rPr>
              <a:t>Red Hat</a:t>
            </a:r>
            <a:r>
              <a:rPr lang="zh-CN" altLang="en-US" sz="1200" b="0" i="0" kern="1200" dirty="0" smtClean="0">
                <a:solidFill>
                  <a:schemeClr val="tx1"/>
                </a:solidFill>
                <a:latin typeface="Arial" panose="020B0604020202020204" pitchFamily="34" charset="0"/>
                <a:ea typeface="+mn-ea"/>
                <a:cs typeface="+mn-cs"/>
              </a:rPr>
              <a:t>（红帽）公司（</a:t>
            </a:r>
            <a:r>
              <a:rPr lang="en-US" altLang="zh-CN" sz="1200" b="0" i="0" kern="1200" dirty="0" smtClean="0">
                <a:solidFill>
                  <a:schemeClr val="tx1"/>
                </a:solidFill>
                <a:latin typeface="Arial" panose="020B0604020202020204" pitchFamily="34" charset="0"/>
                <a:ea typeface="+mn-ea"/>
                <a:cs typeface="+mn-cs"/>
              </a:rPr>
              <a:t>NYSE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RHT</a:t>
            </a:r>
            <a:r>
              <a:rPr lang="zh-CN" altLang="en-US" sz="1200" b="0" i="0" kern="1200" dirty="0" smtClean="0">
                <a:solidFill>
                  <a:schemeClr val="tx1"/>
                </a:solidFill>
                <a:latin typeface="Arial" panose="020B0604020202020204" pitchFamily="34" charset="0"/>
                <a:ea typeface="+mn-ea"/>
                <a:cs typeface="+mn-cs"/>
              </a:rPr>
              <a:t>）是一家开源解决方案供应商，也是标准普尔</a:t>
            </a:r>
            <a:r>
              <a:rPr lang="en-US" altLang="zh-CN" sz="1200" b="0" i="0" kern="1200" dirty="0" smtClean="0">
                <a:solidFill>
                  <a:schemeClr val="tx1"/>
                </a:solidFill>
                <a:latin typeface="Arial" panose="020B0604020202020204" pitchFamily="34" charset="0"/>
                <a:ea typeface="+mn-ea"/>
                <a:cs typeface="+mn-cs"/>
              </a:rPr>
              <a:t>500</a:t>
            </a:r>
            <a:r>
              <a:rPr lang="zh-CN" altLang="en-US" sz="1200" b="0" i="0" kern="1200" dirty="0" smtClean="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smtClean="0">
                <a:solidFill>
                  <a:schemeClr val="tx1"/>
                </a:solidFill>
                <a:latin typeface="Arial" panose="020B0604020202020204" pitchFamily="34" charset="0"/>
                <a:ea typeface="+mn-ea"/>
                <a:cs typeface="+mn-cs"/>
              </a:rPr>
              <a:t>2015</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3</a:t>
            </a:r>
            <a:r>
              <a:rPr lang="zh-CN" altLang="en-US" sz="1200" b="0" i="0" kern="1200" dirty="0" smtClean="0">
                <a:solidFill>
                  <a:schemeClr val="tx1"/>
                </a:solidFill>
                <a:latin typeface="Arial" panose="020B0604020202020204" pitchFamily="34" charset="0"/>
                <a:ea typeface="+mn-ea"/>
                <a:cs typeface="+mn-cs"/>
              </a:rPr>
              <a:t>月</a:t>
            </a:r>
            <a:r>
              <a:rPr lang="en-US" altLang="zh-CN" sz="1200" b="0" i="0" kern="1200" dirty="0" smtClean="0">
                <a:solidFill>
                  <a:schemeClr val="tx1"/>
                </a:solidFill>
                <a:latin typeface="Arial" panose="020B0604020202020204" pitchFamily="34" charset="0"/>
                <a:ea typeface="+mn-ea"/>
                <a:cs typeface="+mn-cs"/>
              </a:rPr>
              <a:t>3</a:t>
            </a:r>
            <a:r>
              <a:rPr lang="zh-CN" altLang="en-US" sz="1200" b="0" i="0" kern="1200" dirty="0" smtClean="0">
                <a:solidFill>
                  <a:schemeClr val="tx1"/>
                </a:solidFill>
                <a:latin typeface="Arial" panose="020B0604020202020204" pitchFamily="34" charset="0"/>
                <a:ea typeface="+mn-ea"/>
                <a:cs typeface="+mn-cs"/>
              </a:rPr>
              <a:t>日，共有</a:t>
            </a:r>
            <a:r>
              <a:rPr lang="en-US" altLang="zh-CN" sz="1200" b="0" i="0" kern="1200" dirty="0" smtClean="0">
                <a:solidFill>
                  <a:schemeClr val="tx1"/>
                </a:solidFill>
                <a:latin typeface="Arial" panose="020B0604020202020204" pitchFamily="34" charset="0"/>
                <a:ea typeface="+mn-ea"/>
                <a:cs typeface="+mn-cs"/>
              </a:rPr>
              <a:t>80</a:t>
            </a:r>
            <a:r>
              <a:rPr lang="zh-CN" altLang="en-US" sz="1200" b="0" i="0" kern="1200" dirty="0" smtClean="0">
                <a:solidFill>
                  <a:schemeClr val="tx1"/>
                </a:solidFill>
                <a:latin typeface="Arial" panose="020B0604020202020204" pitchFamily="34" charset="0"/>
                <a:ea typeface="+mn-ea"/>
                <a:cs typeface="+mn-cs"/>
              </a:rPr>
              <a:t>多个分公司。红帽公司为诸多重要</a:t>
            </a:r>
            <a:r>
              <a:rPr lang="en-US" altLang="zh-CN" sz="1200" b="0" i="0" kern="1200" dirty="0" smtClean="0">
                <a:solidFill>
                  <a:schemeClr val="tx1"/>
                </a:solidFill>
                <a:latin typeface="Arial" panose="020B0604020202020204" pitchFamily="34" charset="0"/>
                <a:ea typeface="+mn-ea"/>
                <a:cs typeface="+mn-cs"/>
              </a:rPr>
              <a:t>IT</a:t>
            </a:r>
            <a:r>
              <a:rPr lang="zh-CN" altLang="en-US" sz="1200" b="0" i="0" kern="1200" dirty="0" smtClean="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smtClean="0">
              <a:solidFill>
                <a:schemeClr val="tx1"/>
              </a:solidFill>
              <a:latin typeface="Arial" panose="020B0604020202020204" pitchFamily="34" charset="0"/>
              <a:ea typeface="+mn-ea"/>
              <a:cs typeface="+mn-cs"/>
            </a:endParaRPr>
          </a:p>
          <a:p>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项目是由 </a:t>
            </a:r>
            <a:r>
              <a:rPr lang="en-US" altLang="zh-CN" sz="1200" b="0" i="0" kern="1200" dirty="0" smtClean="0">
                <a:solidFill>
                  <a:schemeClr val="tx1"/>
                </a:solidFill>
                <a:latin typeface="Arial" panose="020B0604020202020204" pitchFamily="34" charset="0"/>
                <a:ea typeface="+mn-ea"/>
                <a:cs typeface="+mn-cs"/>
              </a:rPr>
              <a:t>Novell </a:t>
            </a:r>
            <a:r>
              <a:rPr lang="zh-CN" altLang="en-US" sz="1200" b="0" i="0" kern="1200" dirty="0" smtClean="0">
                <a:solidFill>
                  <a:schemeClr val="tx1"/>
                </a:solidFill>
                <a:latin typeface="Arial" panose="020B0604020202020204" pitchFamily="34" charset="0"/>
                <a:ea typeface="+mn-ea"/>
                <a:cs typeface="+mn-cs"/>
              </a:rPr>
              <a:t>发起的开源社区计划。 旨在推进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发行版之一</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项目为 </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开发者和爱好者提供了开始使用 </a:t>
            </a:r>
            <a:r>
              <a:rPr lang="en-US" altLang="zh-CN" sz="1200" b="0" i="0" kern="1200" dirty="0" smtClean="0">
                <a:solidFill>
                  <a:schemeClr val="tx1"/>
                </a:solidFill>
                <a:latin typeface="Arial" panose="020B0604020202020204" pitchFamily="34" charset="0"/>
                <a:ea typeface="+mn-ea"/>
                <a:cs typeface="+mn-cs"/>
              </a:rPr>
              <a:t>Linux </a:t>
            </a:r>
            <a:r>
              <a:rPr lang="zh-CN" altLang="en-US" sz="1200" b="0" i="0" kern="1200" dirty="0" smtClean="0">
                <a:solidFill>
                  <a:schemeClr val="tx1"/>
                </a:solidFill>
                <a:latin typeface="Arial" panose="020B0604020202020204" pitchFamily="34" charset="0"/>
                <a:ea typeface="+mn-ea"/>
                <a:cs typeface="+mn-cs"/>
              </a:rPr>
              <a:t>所需要的一切。该项目由</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等公司赞助，</a:t>
            </a:r>
            <a:r>
              <a:rPr lang="en-US" altLang="zh-CN" sz="1200" b="0" i="0" kern="1200" dirty="0" smtClean="0">
                <a:solidFill>
                  <a:schemeClr val="tx1"/>
                </a:solidFill>
                <a:latin typeface="Arial" panose="020B0604020202020204" pitchFamily="34" charset="0"/>
                <a:ea typeface="+mn-ea"/>
                <a:cs typeface="+mn-cs"/>
              </a:rPr>
              <a:t>2011</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Attachmate</a:t>
            </a:r>
            <a:r>
              <a:rPr lang="zh-CN" altLang="en-US" sz="1200" b="0" i="0" kern="1200" dirty="0" smtClean="0">
                <a:solidFill>
                  <a:schemeClr val="tx1"/>
                </a:solidFill>
                <a:latin typeface="Arial" panose="020B0604020202020204" pitchFamily="34" charset="0"/>
                <a:ea typeface="+mn-ea"/>
                <a:cs typeface="+mn-cs"/>
              </a:rPr>
              <a:t>集团收购了</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，并把</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做为两个独立的子公司运营。</a:t>
            </a:r>
            <a:r>
              <a:rPr lang="en-US" altLang="zh-CN" sz="1200" b="0" i="0" kern="1200" dirty="0" err="1" smtClean="0">
                <a:solidFill>
                  <a:schemeClr val="tx1"/>
                </a:solidFill>
                <a:latin typeface="Arial" panose="020B0604020202020204" pitchFamily="34" charset="0"/>
                <a:ea typeface="+mn-ea"/>
                <a:cs typeface="+mn-cs"/>
              </a:rPr>
              <a:t>openSUSE</a:t>
            </a:r>
            <a:r>
              <a:rPr lang="en-US" altLang="zh-CN" sz="1200" b="0" i="0" kern="1200" dirty="0" smtClean="0">
                <a:solidFill>
                  <a:schemeClr val="tx1"/>
                </a:solidFill>
                <a:latin typeface="Arial" panose="020B0604020202020204" pitchFamily="34" charset="0"/>
                <a:ea typeface="+mn-ea"/>
                <a:cs typeface="+mn-cs"/>
              </a:rPr>
              <a:t> </a:t>
            </a:r>
            <a:r>
              <a:rPr lang="zh-CN" altLang="en-US" sz="1200" b="0" i="0" kern="1200" dirty="0" smtClean="0">
                <a:solidFill>
                  <a:schemeClr val="tx1"/>
                </a:solidFill>
                <a:latin typeface="Arial" panose="020B0604020202020204" pitchFamily="34" charset="0"/>
                <a:ea typeface="+mn-ea"/>
                <a:cs typeface="+mn-cs"/>
              </a:rPr>
              <a:t>操作系统和相关的开源程序会被</a:t>
            </a:r>
            <a:r>
              <a:rPr lang="en-US" altLang="zh-CN" sz="1200" b="0" i="0" kern="1200" dirty="0" smtClean="0">
                <a:solidFill>
                  <a:schemeClr val="tx1"/>
                </a:solidFill>
                <a:latin typeface="Arial" panose="020B0604020202020204" pitchFamily="34" charset="0"/>
                <a:ea typeface="+mn-ea"/>
                <a:cs typeface="+mn-cs"/>
              </a:rPr>
              <a:t>SUSE Linux Enterprise</a:t>
            </a:r>
            <a:r>
              <a:rPr lang="zh-CN" altLang="en-US" sz="1200" b="0" i="0" kern="1200" dirty="0" smtClean="0">
                <a:solidFill>
                  <a:schemeClr val="tx1"/>
                </a:solidFill>
                <a:latin typeface="Arial" panose="020B0604020202020204" pitchFamily="34" charset="0"/>
                <a:ea typeface="+mn-ea"/>
                <a:cs typeface="+mn-cs"/>
              </a:rPr>
              <a:t>（比如 </a:t>
            </a:r>
            <a:r>
              <a:rPr lang="en-US" altLang="zh-CN" sz="1200" b="0" i="0" kern="1200" dirty="0" smtClean="0">
                <a:solidFill>
                  <a:schemeClr val="tx1"/>
                </a:solidFill>
                <a:latin typeface="Arial" panose="020B0604020202020204" pitchFamily="34" charset="0"/>
                <a:ea typeface="+mn-ea"/>
                <a:cs typeface="+mn-cs"/>
              </a:rPr>
              <a:t>SLES </a:t>
            </a:r>
            <a:r>
              <a:rPr lang="zh-CN" altLang="en-US" sz="1200" b="0" i="0" kern="1200" dirty="0" smtClean="0">
                <a:solidFill>
                  <a:schemeClr val="tx1"/>
                </a:solidFill>
                <a:latin typeface="Arial" panose="020B0604020202020204" pitchFamily="34" charset="0"/>
                <a:ea typeface="+mn-ea"/>
                <a:cs typeface="+mn-cs"/>
              </a:rPr>
              <a:t>和 </a:t>
            </a:r>
            <a:r>
              <a:rPr lang="en-US" altLang="zh-CN" sz="1200" b="0" i="0" kern="1200" dirty="0" smtClean="0">
                <a:solidFill>
                  <a:schemeClr val="tx1"/>
                </a:solidFill>
                <a:latin typeface="Arial" panose="020B0604020202020204" pitchFamily="34" charset="0"/>
                <a:ea typeface="+mn-ea"/>
                <a:cs typeface="+mn-cs"/>
              </a:rPr>
              <a:t>SLED</a:t>
            </a:r>
            <a:r>
              <a:rPr lang="zh-CN" altLang="en-US" sz="1200" b="0" i="0" kern="1200" dirty="0" smtClean="0">
                <a:solidFill>
                  <a:schemeClr val="tx1"/>
                </a:solidFill>
                <a:latin typeface="Arial" panose="020B0604020202020204" pitchFamily="34" charset="0"/>
                <a:ea typeface="+mn-ea"/>
                <a:cs typeface="+mn-cs"/>
              </a:rPr>
              <a:t>）使用。</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smtClean="0">
              <a:solidFill>
                <a:schemeClr val="tx1"/>
              </a:solidFill>
              <a:latin typeface="Arial" panose="020B0604020202020204" pitchFamily="34" charset="0"/>
              <a:ea typeface="+mn-ea"/>
              <a:cs typeface="+mn-cs"/>
            </a:endParaRPr>
          </a:p>
          <a:p>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是一个一般用途的基于</a:t>
            </a:r>
            <a:r>
              <a:rPr lang="en-US" altLang="zh-CN" sz="1200" b="0" i="0" u="none" strike="noStrike" kern="1200" dirty="0" smtClean="0">
                <a:solidFill>
                  <a:schemeClr val="tx1"/>
                </a:solidFill>
                <a:latin typeface="Arial" panose="020B0604020202020204" pitchFamily="34" charset="0"/>
                <a:ea typeface="+mn-ea"/>
                <a:cs typeface="+mn-cs"/>
                <a:hlinkClick r:id="rId8"/>
              </a:rPr>
              <a:t>Linux</a:t>
            </a:r>
            <a:r>
              <a:rPr lang="zh-CN" altLang="en-US" sz="1200" b="0" i="0" u="none" strike="noStrike" kern="1200" dirty="0" smtClean="0">
                <a:solidFill>
                  <a:schemeClr val="tx1"/>
                </a:solidFill>
                <a:latin typeface="Arial" panose="020B0604020202020204" pitchFamily="34" charset="0"/>
                <a:ea typeface="+mn-ea"/>
                <a:cs typeface="+mn-cs"/>
                <a:hlinkClick r:id="rId8"/>
              </a:rPr>
              <a:t>内核</a:t>
            </a:r>
            <a:r>
              <a:rPr lang="zh-CN" altLang="en-US" sz="1200" b="0" i="0" kern="1200" dirty="0" smtClean="0">
                <a:solidFill>
                  <a:schemeClr val="tx1"/>
                </a:solidFill>
                <a:latin typeface="Arial" panose="020B0604020202020204" pitchFamily="34" charset="0"/>
                <a:ea typeface="+mn-ea"/>
                <a:cs typeface="+mn-cs"/>
              </a:rPr>
              <a:t>的</a:t>
            </a:r>
            <a:r>
              <a:rPr lang="en-US" altLang="zh-CN" sz="1200" b="0" i="0" u="none" strike="noStrike" kern="1200" dirty="0" smtClean="0">
                <a:solidFill>
                  <a:schemeClr val="tx1"/>
                </a:solidFill>
                <a:latin typeface="Arial" panose="020B0604020202020204" pitchFamily="34" charset="0"/>
                <a:ea typeface="+mn-ea"/>
                <a:cs typeface="+mn-cs"/>
                <a:hlinkClick r:id="rId9"/>
              </a:rPr>
              <a:t>GNU</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操作系统，由</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项目社区开发维护，该项目由</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等公司赞助。在</a:t>
            </a:r>
            <a:r>
              <a:rPr lang="en-US" altLang="zh-CN" sz="1200" b="0" i="0" kern="1200" dirty="0" smtClean="0">
                <a:solidFill>
                  <a:schemeClr val="tx1"/>
                </a:solidFill>
                <a:latin typeface="Arial" panose="020B0604020202020204" pitchFamily="34" charset="0"/>
                <a:ea typeface="+mn-ea"/>
                <a:cs typeface="+mn-cs"/>
              </a:rPr>
              <a:t>2004</a:t>
            </a:r>
            <a:r>
              <a:rPr lang="zh-CN" altLang="en-US" sz="1200" b="0" i="0" kern="1200" dirty="0" smtClean="0">
                <a:solidFill>
                  <a:schemeClr val="tx1"/>
                </a:solidFill>
                <a:latin typeface="Arial" panose="020B0604020202020204" pitchFamily="34" charset="0"/>
                <a:ea typeface="+mn-ea"/>
                <a:cs typeface="+mn-cs"/>
              </a:rPr>
              <a:t>年</a:t>
            </a:r>
            <a:r>
              <a:rPr lang="en-US" altLang="zh-CN" sz="1200" b="0" i="0" kern="1200" dirty="0" smtClean="0">
                <a:solidFill>
                  <a:schemeClr val="tx1"/>
                </a:solidFill>
                <a:latin typeface="Arial" panose="020B0604020202020204" pitchFamily="34" charset="0"/>
                <a:ea typeface="+mn-ea"/>
                <a:cs typeface="+mn-cs"/>
              </a:rPr>
              <a:t>2</a:t>
            </a:r>
            <a:r>
              <a:rPr lang="zh-CN" altLang="en-US" sz="1200" b="0" i="0" kern="1200" dirty="0" smtClean="0">
                <a:solidFill>
                  <a:schemeClr val="tx1"/>
                </a:solidFill>
                <a:latin typeface="Arial" panose="020B0604020202020204" pitchFamily="34" charset="0"/>
                <a:ea typeface="+mn-ea"/>
                <a:cs typeface="+mn-cs"/>
              </a:rPr>
              <a:t>月</a:t>
            </a:r>
            <a:r>
              <a:rPr lang="en-US" altLang="zh-CN" sz="1200" b="0" i="0" u="none" strike="noStrike" kern="1200" dirty="0" smtClean="0">
                <a:solidFill>
                  <a:schemeClr val="tx1"/>
                </a:solidFill>
                <a:latin typeface="Arial" panose="020B0604020202020204" pitchFamily="34" charset="0"/>
                <a:ea typeface="+mn-ea"/>
                <a:cs typeface="+mn-cs"/>
                <a:hlinkClick r:id="rId10"/>
              </a:rPr>
              <a:t>Novell</a:t>
            </a:r>
            <a:r>
              <a:rPr lang="zh-CN" altLang="en-US" sz="1200" b="0" i="0" kern="1200" dirty="0" smtClean="0">
                <a:solidFill>
                  <a:schemeClr val="tx1"/>
                </a:solidFill>
                <a:latin typeface="Arial" panose="020B0604020202020204" pitchFamily="34" charset="0"/>
                <a:ea typeface="+mn-ea"/>
                <a:cs typeface="+mn-cs"/>
              </a:rPr>
              <a:t>收购</a:t>
            </a:r>
            <a:r>
              <a:rPr lang="en-US" altLang="zh-CN" sz="1200" b="0" i="0" kern="1200" dirty="0" smtClean="0">
                <a:solidFill>
                  <a:schemeClr val="tx1"/>
                </a:solidFill>
                <a:latin typeface="Arial" panose="020B0604020202020204" pitchFamily="34" charset="0"/>
                <a:ea typeface="+mn-ea"/>
                <a:cs typeface="+mn-cs"/>
              </a:rPr>
              <a:t>SUSE Linux</a:t>
            </a:r>
            <a:r>
              <a:rPr lang="zh-CN" altLang="en-US" sz="1200" b="0" i="0" kern="1200" dirty="0" smtClean="0">
                <a:solidFill>
                  <a:schemeClr val="tx1"/>
                </a:solidFill>
                <a:latin typeface="Arial" panose="020B0604020202020204" pitchFamily="34" charset="0"/>
                <a:ea typeface="+mn-ea"/>
                <a:cs typeface="+mn-cs"/>
              </a:rPr>
              <a:t>之后，</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决定以</a:t>
            </a:r>
            <a:r>
              <a:rPr lang="en-US" altLang="zh-CN" sz="1200" b="0" i="0" kern="1200" dirty="0" smtClean="0">
                <a:solidFill>
                  <a:schemeClr val="tx1"/>
                </a:solidFill>
                <a:latin typeface="Arial" panose="020B0604020202020204" pitchFamily="34" charset="0"/>
                <a:ea typeface="+mn-ea"/>
                <a:cs typeface="+mn-cs"/>
              </a:rPr>
              <a:t>100%</a:t>
            </a:r>
            <a:r>
              <a:rPr lang="zh-CN" altLang="en-US" sz="1200" b="0" i="0" kern="1200" dirty="0" smtClean="0">
                <a:solidFill>
                  <a:schemeClr val="tx1"/>
                </a:solidFill>
                <a:latin typeface="Arial" panose="020B0604020202020204" pitchFamily="34" charset="0"/>
                <a:ea typeface="+mn-ea"/>
                <a:cs typeface="+mn-cs"/>
              </a:rPr>
              <a:t>开源产品发布</a:t>
            </a:r>
            <a:r>
              <a:rPr lang="en-US" altLang="zh-CN" sz="1200" b="0" i="0" kern="1200" dirty="0" smtClean="0">
                <a:solidFill>
                  <a:schemeClr val="tx1"/>
                </a:solidFill>
                <a:latin typeface="Arial" panose="020B0604020202020204" pitchFamily="34" charset="0"/>
                <a:ea typeface="+mn-ea"/>
                <a:cs typeface="+mn-cs"/>
              </a:rPr>
              <a:t>SUSE Linux</a:t>
            </a:r>
            <a:r>
              <a:rPr lang="zh-CN" altLang="en-US" sz="1200" b="0" i="0" kern="1200" dirty="0" smtClean="0">
                <a:solidFill>
                  <a:schemeClr val="tx1"/>
                </a:solidFill>
                <a:latin typeface="Arial" panose="020B0604020202020204" pitchFamily="34" charset="0"/>
                <a:ea typeface="+mn-ea"/>
                <a:cs typeface="+mn-cs"/>
              </a:rPr>
              <a:t>专业版，并作为一个开源项目，</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继承与</a:t>
            </a:r>
            <a:r>
              <a:rPr lang="en-US" altLang="zh-CN" sz="1200" b="0" i="0" kern="1200" dirty="0" smtClean="0">
                <a:solidFill>
                  <a:schemeClr val="tx1"/>
                </a:solidFill>
                <a:latin typeface="Arial" panose="020B0604020202020204" pitchFamily="34" charset="0"/>
                <a:ea typeface="+mn-ea"/>
                <a:cs typeface="+mn-cs"/>
              </a:rPr>
              <a:t>SUSE Linux Professional</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2011</a:t>
            </a:r>
            <a:r>
              <a:rPr lang="zh-CN" altLang="en-US" sz="1200" b="0" i="0" kern="1200" dirty="0" smtClean="0">
                <a:solidFill>
                  <a:schemeClr val="tx1"/>
                </a:solidFill>
                <a:latin typeface="Arial" panose="020B0604020202020204" pitchFamily="34" charset="0"/>
                <a:ea typeface="+mn-ea"/>
                <a:cs typeface="+mn-cs"/>
              </a:rPr>
              <a:t>年</a:t>
            </a:r>
            <a:r>
              <a:rPr lang="en-US" altLang="zh-CN" sz="1200" b="0" i="0" u="none" strike="noStrike" kern="1200" dirty="0" smtClean="0">
                <a:solidFill>
                  <a:schemeClr val="tx1"/>
                </a:solidFill>
                <a:latin typeface="Arial" panose="020B0604020202020204" pitchFamily="34" charset="0"/>
                <a:ea typeface="+mn-ea"/>
                <a:cs typeface="+mn-cs"/>
                <a:hlinkClick r:id="rId11"/>
              </a:rPr>
              <a:t>Attachmate</a:t>
            </a:r>
            <a:r>
              <a:rPr lang="zh-CN" altLang="en-US" sz="1200" b="0" i="0" kern="1200" dirty="0" smtClean="0">
                <a:solidFill>
                  <a:schemeClr val="tx1"/>
                </a:solidFill>
                <a:latin typeface="Arial" panose="020B0604020202020204" pitchFamily="34" charset="0"/>
                <a:ea typeface="+mn-ea"/>
                <a:cs typeface="+mn-cs"/>
              </a:rPr>
              <a:t>集团收购了</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，并把</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做为两个独立的子公司运营。</a:t>
            </a:r>
            <a:r>
              <a:rPr lang="en-US" altLang="zh-CN" sz="1200" b="0" i="0" kern="1200" dirty="0" smtClean="0">
                <a:solidFill>
                  <a:schemeClr val="tx1"/>
                </a:solidFill>
                <a:latin typeface="Arial" panose="020B0604020202020204" pitchFamily="34" charset="0"/>
                <a:ea typeface="+mn-ea"/>
                <a:cs typeface="+mn-cs"/>
              </a:rPr>
              <a:t>SUSE</a:t>
            </a:r>
            <a:r>
              <a:rPr lang="zh-CN" altLang="en-US" sz="1200" b="0" i="0" kern="1200" dirty="0" smtClean="0">
                <a:solidFill>
                  <a:schemeClr val="tx1"/>
                </a:solidFill>
                <a:latin typeface="Arial" panose="020B0604020202020204" pitchFamily="34" charset="0"/>
                <a:ea typeface="+mn-ea"/>
                <a:cs typeface="+mn-cs"/>
              </a:rPr>
              <a:t>提供基于</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的企业级产品</a:t>
            </a:r>
            <a:r>
              <a:rPr lang="en-US" altLang="zh-CN" sz="1200" b="0" i="0" kern="1200" dirty="0" smtClean="0">
                <a:solidFill>
                  <a:schemeClr val="tx1"/>
                </a:solidFill>
                <a:latin typeface="Arial" panose="020B0604020202020204" pitchFamily="34" charset="0"/>
                <a:ea typeface="+mn-ea"/>
                <a:cs typeface="+mn-cs"/>
              </a:rPr>
              <a:t>SUSE Linux Enterprise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项目除了提供一个发行版，还包括一个</a:t>
            </a:r>
            <a:r>
              <a:rPr lang="en-US" altLang="zh-CN" sz="1200" b="0" i="0" kern="1200" dirty="0" smtClean="0">
                <a:solidFill>
                  <a:schemeClr val="tx1"/>
                </a:solidFill>
                <a:latin typeface="Arial" panose="020B0604020202020204" pitchFamily="34" charset="0"/>
                <a:ea typeface="+mn-ea"/>
                <a:cs typeface="+mn-cs"/>
              </a:rPr>
              <a:t>Open Build Service</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smtClean="0">
                <a:solidFill>
                  <a:schemeClr val="tx1"/>
                </a:solidFill>
                <a:latin typeface="Arial" panose="020B0604020202020204" pitchFamily="34" charset="0"/>
                <a:ea typeface="+mn-ea"/>
                <a:cs typeface="+mn-cs"/>
              </a:rPr>
              <a:t>Open Build Service</a:t>
            </a:r>
            <a:r>
              <a:rPr lang="zh-CN" altLang="en-US" sz="1200" b="0" i="0" kern="1200" dirty="0" smtClean="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smtClean="0">
                <a:solidFill>
                  <a:schemeClr val="tx1"/>
                </a:solidFill>
                <a:latin typeface="Arial" panose="020B0604020202020204" pitchFamily="34" charset="0"/>
                <a:ea typeface="+mn-ea"/>
                <a:cs typeface="+mn-cs"/>
              </a:rPr>
              <a:t>Tumbleweed</a:t>
            </a:r>
            <a:r>
              <a:rPr lang="zh-CN" altLang="en-US" sz="1200" b="0" i="0" kern="1200" dirty="0" smtClean="0">
                <a:solidFill>
                  <a:schemeClr val="tx1"/>
                </a:solidFill>
                <a:latin typeface="Arial" panose="020B0604020202020204" pitchFamily="34" charset="0"/>
                <a:ea typeface="+mn-ea"/>
                <a:cs typeface="+mn-cs"/>
              </a:rPr>
              <a:t>。系统默认</a:t>
            </a:r>
            <a:r>
              <a:rPr lang="en-US" altLang="zh-CN" sz="1200" b="0" i="0" u="none" strike="noStrike" kern="1200" dirty="0" smtClean="0">
                <a:solidFill>
                  <a:schemeClr val="tx1"/>
                </a:solidFill>
                <a:latin typeface="Arial" panose="020B0604020202020204" pitchFamily="34" charset="0"/>
                <a:ea typeface="+mn-ea"/>
                <a:cs typeface="+mn-cs"/>
                <a:hlinkClick r:id="rId12"/>
              </a:rPr>
              <a:t>KDE</a:t>
            </a:r>
            <a:r>
              <a:rPr lang="zh-CN" altLang="en-US" sz="1200" b="0" i="0" kern="1200" dirty="0" smtClean="0">
                <a:solidFill>
                  <a:schemeClr val="tx1"/>
                </a:solidFill>
                <a:latin typeface="Arial" panose="020B0604020202020204" pitchFamily="34" charset="0"/>
                <a:ea typeface="+mn-ea"/>
                <a:cs typeface="+mn-cs"/>
              </a:rPr>
              <a:t>作为图形环境，当然</a:t>
            </a:r>
            <a:r>
              <a:rPr lang="en-US" altLang="zh-CN" sz="1200" b="0" i="0" u="none" strike="noStrike" kern="1200" dirty="0" smtClean="0">
                <a:solidFill>
                  <a:schemeClr val="tx1"/>
                </a:solidFill>
                <a:latin typeface="Arial" panose="020B0604020202020204" pitchFamily="34" charset="0"/>
                <a:ea typeface="+mn-ea"/>
                <a:cs typeface="+mn-cs"/>
                <a:hlinkClick r:id="rId13"/>
              </a:rPr>
              <a:t>GNOME</a:t>
            </a:r>
            <a:r>
              <a:rPr lang="zh-CN" altLang="en-US" sz="1200" b="0" i="0" kern="1200" dirty="0" smtClean="0">
                <a:solidFill>
                  <a:schemeClr val="tx1"/>
                </a:solidFill>
                <a:latin typeface="Arial" panose="020B0604020202020204" pitchFamily="34" charset="0"/>
                <a:ea typeface="+mn-ea"/>
                <a:cs typeface="+mn-cs"/>
              </a:rPr>
              <a:t>也是很不错的，其他也有</a:t>
            </a:r>
            <a:r>
              <a:rPr lang="en-US" altLang="zh-CN" sz="1200" b="0" i="0" u="none" strike="noStrike" kern="1200" dirty="0" err="1" smtClean="0">
                <a:solidFill>
                  <a:schemeClr val="tx1"/>
                </a:solidFill>
                <a:latin typeface="Arial" panose="020B0604020202020204" pitchFamily="34" charset="0"/>
                <a:ea typeface="+mn-ea"/>
                <a:cs typeface="+mn-cs"/>
                <a:hlinkClick r:id="rId14"/>
              </a:rPr>
              <a:t>Xfce</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15"/>
              </a:rPr>
              <a:t>LXDE</a:t>
            </a:r>
            <a:r>
              <a:rPr lang="zh-CN" altLang="en-US" sz="1200" b="0" i="0" kern="1200" dirty="0" smtClean="0">
                <a:solidFill>
                  <a:schemeClr val="tx1"/>
                </a:solidFill>
                <a:latin typeface="Arial" panose="020B0604020202020204" pitchFamily="34" charset="0"/>
                <a:ea typeface="+mn-ea"/>
                <a:cs typeface="+mn-cs"/>
              </a:rPr>
              <a:t>等图形环境。</a:t>
            </a:r>
          </a:p>
          <a:p>
            <a:r>
              <a:rPr lang="en-US" altLang="zh-CN" sz="1200" b="0" i="0" kern="1200" dirty="0" err="1" smtClean="0">
                <a:solidFill>
                  <a:schemeClr val="tx1"/>
                </a:solidFill>
                <a:latin typeface="Arial" panose="020B0604020202020204" pitchFamily="34" charset="0"/>
                <a:ea typeface="+mn-ea"/>
                <a:cs typeface="+mn-cs"/>
              </a:rPr>
              <a:t>openSUSE</a:t>
            </a:r>
            <a:r>
              <a:rPr lang="zh-CN" altLang="en-US" sz="1200" b="0" i="0" kern="1200" dirty="0" smtClean="0">
                <a:solidFill>
                  <a:schemeClr val="tx1"/>
                </a:solidFill>
                <a:latin typeface="Arial" panose="020B0604020202020204" pitchFamily="34" charset="0"/>
                <a:ea typeface="+mn-ea"/>
                <a:cs typeface="+mn-cs"/>
              </a:rPr>
              <a:t>是著名</a:t>
            </a:r>
            <a:r>
              <a:rPr lang="en-US" altLang="zh-CN" sz="1200" b="0" i="0" kern="1200" dirty="0" smtClean="0">
                <a:solidFill>
                  <a:schemeClr val="tx1"/>
                </a:solidFill>
                <a:latin typeface="Arial" panose="020B0604020202020204" pitchFamily="34" charset="0"/>
                <a:ea typeface="+mn-ea"/>
                <a:cs typeface="+mn-cs"/>
              </a:rPr>
              <a:t>Novell</a:t>
            </a:r>
            <a:r>
              <a:rPr lang="zh-CN" altLang="en-US" sz="1200" b="0" i="0" kern="1200" dirty="0" smtClean="0">
                <a:solidFill>
                  <a:schemeClr val="tx1"/>
                </a:solidFill>
                <a:latin typeface="Arial" panose="020B0604020202020204" pitchFamily="34" charset="0"/>
                <a:ea typeface="+mn-ea"/>
                <a:cs typeface="+mn-cs"/>
              </a:rPr>
              <a:t>公司旗下的 </a:t>
            </a:r>
            <a:r>
              <a:rPr lang="en-US" altLang="zh-CN" sz="1200" b="0" i="0" kern="1200" dirty="0" smtClean="0">
                <a:solidFill>
                  <a:schemeClr val="tx1"/>
                </a:solidFill>
                <a:latin typeface="Arial" panose="020B0604020202020204" pitchFamily="34" charset="0"/>
                <a:ea typeface="+mn-ea"/>
                <a:cs typeface="+mn-cs"/>
              </a:rPr>
              <a:t>Linux</a:t>
            </a:r>
            <a:r>
              <a:rPr lang="zh-CN" altLang="en-US" sz="1200" b="0" i="0" kern="1200" dirty="0" smtClean="0">
                <a:solidFill>
                  <a:schemeClr val="tx1"/>
                </a:solidFill>
                <a:latin typeface="Arial" panose="020B0604020202020204" pitchFamily="34" charset="0"/>
                <a:ea typeface="+mn-ea"/>
                <a:cs typeface="+mn-cs"/>
              </a:rPr>
              <a:t>的发行版，发行量在欧洲占第一位。它采用的</a:t>
            </a:r>
            <a:r>
              <a:rPr lang="en-US" altLang="zh-CN" sz="1200" b="0" i="0" kern="1200" dirty="0" smtClean="0">
                <a:solidFill>
                  <a:schemeClr val="tx1"/>
                </a:solidFill>
                <a:latin typeface="Arial" panose="020B0604020202020204" pitchFamily="34" charset="0"/>
                <a:ea typeface="+mn-ea"/>
                <a:cs typeface="+mn-cs"/>
              </a:rPr>
              <a:t>KDE4.3</a:t>
            </a:r>
            <a:r>
              <a:rPr lang="zh-CN" altLang="en-US" sz="1200" b="0" i="0" kern="1200" dirty="0" smtClean="0">
                <a:solidFill>
                  <a:schemeClr val="tx1"/>
                </a:solidFill>
                <a:latin typeface="Arial" panose="020B0604020202020204" pitchFamily="34" charset="0"/>
                <a:ea typeface="+mn-ea"/>
                <a:cs typeface="+mn-cs"/>
              </a:rPr>
              <a:t>作为默认桌面环境，同时也提供</a:t>
            </a:r>
            <a:r>
              <a:rPr lang="en-US" altLang="zh-CN" sz="1200" b="0" i="0" kern="1200" dirty="0" smtClean="0">
                <a:solidFill>
                  <a:schemeClr val="tx1"/>
                </a:solidFill>
                <a:latin typeface="Arial" panose="020B0604020202020204" pitchFamily="34" charset="0"/>
                <a:ea typeface="+mn-ea"/>
                <a:cs typeface="+mn-cs"/>
              </a:rPr>
              <a:t>GNOME</a:t>
            </a:r>
            <a:r>
              <a:rPr lang="zh-CN" altLang="en-US" sz="1200" b="0" i="0" kern="1200" dirty="0" smtClean="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smtClean="0">
                <a:solidFill>
                  <a:schemeClr val="tx1"/>
                </a:solidFill>
                <a:latin typeface="Arial" panose="020B0604020202020204" pitchFamily="34" charset="0"/>
                <a:ea typeface="+mn-ea"/>
                <a:cs typeface="+mn-cs"/>
                <a:hlinkClick r:id="rId16"/>
              </a:rPr>
              <a:t>YaST</a:t>
            </a:r>
            <a:r>
              <a:rPr lang="zh-CN" altLang="en-US" sz="1200" b="0" i="0" kern="1200" dirty="0" smtClean="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smtClean="0">
                <a:solidFill>
                  <a:schemeClr val="tx1"/>
                </a:solidFill>
                <a:latin typeface="Arial" panose="020B0604020202020204" pitchFamily="34" charset="0"/>
                <a:ea typeface="+mn-ea"/>
                <a:cs typeface="+mn-cs"/>
                <a:hlinkClick r:id="rId17"/>
              </a:rPr>
              <a:t>windows7</a:t>
            </a:r>
            <a:r>
              <a:rPr lang="zh-CN" altLang="en-US" sz="1200" b="0" i="0" kern="1200" dirty="0" smtClean="0">
                <a:solidFill>
                  <a:schemeClr val="tx1"/>
                </a:solidFill>
                <a:latin typeface="Arial" panose="020B0604020202020204" pitchFamily="34" charset="0"/>
                <a:ea typeface="+mn-ea"/>
                <a:cs typeface="+mn-cs"/>
              </a:rPr>
              <a:t>，而且性能良好，最新版本是</a:t>
            </a:r>
            <a:r>
              <a:rPr lang="en-US" altLang="zh-CN" sz="1200" b="0" i="0" kern="1200" dirty="0" smtClean="0">
                <a:solidFill>
                  <a:schemeClr val="tx1"/>
                </a:solidFill>
                <a:latin typeface="Arial" panose="020B0604020202020204" pitchFamily="34" charset="0"/>
                <a:ea typeface="+mn-ea"/>
                <a:cs typeface="+mn-cs"/>
              </a:rPr>
              <a:t>13.2</a:t>
            </a:r>
            <a:r>
              <a:rPr lang="zh-CN" altLang="en-US" sz="1200" b="0" i="0" kern="1200" dirty="0" smtClean="0">
                <a:solidFill>
                  <a:schemeClr val="tx1"/>
                </a:solidFill>
                <a:latin typeface="Arial" panose="020B0604020202020204" pitchFamily="34" charset="0"/>
                <a:ea typeface="+mn-ea"/>
                <a:cs typeface="+mn-cs"/>
              </a:rPr>
              <a:t>。</a:t>
            </a:r>
          </a:p>
          <a:p>
            <a:endParaRPr lang="en-US" altLang="zh-CN" dirty="0" smtClean="0"/>
          </a:p>
          <a:p>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是一种类</a:t>
            </a:r>
            <a:r>
              <a:rPr lang="en-US" altLang="zh-CN" sz="1200" b="0" i="0" u="none" strike="noStrike" kern="1200" dirty="0" smtClean="0">
                <a:solidFill>
                  <a:schemeClr val="tx1"/>
                </a:solidFill>
                <a:latin typeface="Arial" panose="020B0604020202020204" pitchFamily="34" charset="0"/>
                <a:ea typeface="+mn-ea"/>
                <a:cs typeface="+mn-cs"/>
                <a:hlinkClick r:id="rId18"/>
              </a:rPr>
              <a:t>UNIX</a:t>
            </a:r>
            <a:r>
              <a:rPr lang="zh-CN" altLang="en-US" sz="1200" b="0" i="0" u="none" strike="noStrike" kern="1200" dirty="0" smtClean="0">
                <a:solidFill>
                  <a:schemeClr val="tx1"/>
                </a:solidFill>
                <a:latin typeface="Arial" panose="020B0604020202020204" pitchFamily="34" charset="0"/>
                <a:ea typeface="+mn-ea"/>
                <a:cs typeface="+mn-cs"/>
                <a:hlinkClick r:id="rId18"/>
              </a:rPr>
              <a:t>操作系统</a:t>
            </a:r>
            <a:r>
              <a:rPr lang="zh-CN" altLang="en-US" sz="1200" b="0" i="0" kern="1200" dirty="0" smtClean="0">
                <a:solidFill>
                  <a:schemeClr val="tx1"/>
                </a:solidFill>
                <a:latin typeface="Arial" panose="020B0604020202020204" pitchFamily="34" charset="0"/>
                <a:ea typeface="+mn-ea"/>
                <a:cs typeface="+mn-cs"/>
              </a:rPr>
              <a:t>，是由经过</a:t>
            </a:r>
            <a:r>
              <a:rPr lang="en-US" altLang="zh-CN" sz="1200" b="0" i="0" u="none" strike="noStrike" kern="1200" dirty="0" smtClean="0">
                <a:solidFill>
                  <a:schemeClr val="tx1"/>
                </a:solidFill>
                <a:latin typeface="Arial" panose="020B0604020202020204" pitchFamily="34" charset="0"/>
                <a:ea typeface="+mn-ea"/>
                <a:cs typeface="+mn-cs"/>
                <a:hlinkClick r:id="rId19"/>
              </a:rPr>
              <a:t>BSD</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386BSD</a:t>
            </a:r>
            <a:r>
              <a:rPr lang="zh-CN" altLang="en-US" sz="1200" b="0" i="0" kern="1200" dirty="0" smtClean="0">
                <a:solidFill>
                  <a:schemeClr val="tx1"/>
                </a:solidFill>
                <a:latin typeface="Arial" panose="020B0604020202020204" pitchFamily="34" charset="0"/>
                <a:ea typeface="+mn-ea"/>
                <a:cs typeface="+mn-cs"/>
              </a:rPr>
              <a:t>和</a:t>
            </a:r>
            <a:r>
              <a:rPr lang="en-US" altLang="zh-CN" sz="1200" b="0" i="0" kern="1200" dirty="0" smtClean="0">
                <a:solidFill>
                  <a:schemeClr val="tx1"/>
                </a:solidFill>
                <a:latin typeface="Arial" panose="020B0604020202020204" pitchFamily="34" charset="0"/>
                <a:ea typeface="+mn-ea"/>
                <a:cs typeface="+mn-cs"/>
              </a:rPr>
              <a:t>4.4BSD</a:t>
            </a:r>
            <a:r>
              <a:rPr lang="zh-CN" altLang="en-US" sz="1200" b="0" i="0" kern="1200" dirty="0" smtClean="0">
                <a:solidFill>
                  <a:schemeClr val="tx1"/>
                </a:solidFill>
                <a:latin typeface="Arial" panose="020B0604020202020204" pitchFamily="34" charset="0"/>
                <a:ea typeface="+mn-ea"/>
                <a:cs typeface="+mn-cs"/>
              </a:rPr>
              <a:t>发展而来的</a:t>
            </a:r>
            <a:r>
              <a:rPr lang="en-US" altLang="zh-CN" sz="1200" b="0" i="0" u="none" strike="noStrike" kern="1200" dirty="0" smtClean="0">
                <a:solidFill>
                  <a:schemeClr val="tx1"/>
                </a:solidFill>
                <a:latin typeface="Arial" panose="020B0604020202020204" pitchFamily="34" charset="0"/>
                <a:ea typeface="+mn-ea"/>
                <a:cs typeface="+mn-cs"/>
                <a:hlinkClick r:id="rId20"/>
              </a:rPr>
              <a:t>Unix</a:t>
            </a:r>
            <a:r>
              <a:rPr lang="zh-CN" altLang="en-US" sz="1200" b="0" i="0" kern="1200" dirty="0" smtClean="0">
                <a:solidFill>
                  <a:schemeClr val="tx1"/>
                </a:solidFill>
                <a:latin typeface="Arial" panose="020B0604020202020204" pitchFamily="34" charset="0"/>
                <a:ea typeface="+mn-ea"/>
                <a:cs typeface="+mn-cs"/>
              </a:rPr>
              <a:t>的一个重要分支。</a:t>
            </a:r>
            <a:r>
              <a:rPr lang="en-US" altLang="zh-CN" sz="1200" b="0" i="0" kern="1200" dirty="0" smtClean="0">
                <a:solidFill>
                  <a:schemeClr val="tx1"/>
                </a:solidFill>
                <a:latin typeface="Arial" panose="020B0604020202020204" pitchFamily="34" charset="0"/>
                <a:ea typeface="+mn-ea"/>
                <a:cs typeface="+mn-cs"/>
              </a:rPr>
              <a:t>FreeBSD </a:t>
            </a:r>
            <a:r>
              <a:rPr lang="zh-CN" altLang="en-US" sz="1200" b="0" i="0" kern="1200" dirty="0" smtClean="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smtClean="0">
                <a:solidFill>
                  <a:schemeClr val="tx1"/>
                </a:solidFill>
                <a:latin typeface="Arial" panose="020B0604020202020204" pitchFamily="34" charset="0"/>
                <a:ea typeface="+mn-ea"/>
                <a:cs typeface="+mn-cs"/>
              </a:rPr>
              <a:t>BSD UNIX</a:t>
            </a:r>
            <a:r>
              <a:rPr lang="zh-CN" altLang="en-US" sz="1200" b="0" i="0" kern="1200" dirty="0" smtClean="0">
                <a:solidFill>
                  <a:schemeClr val="tx1"/>
                </a:solidFill>
                <a:latin typeface="Arial" panose="020B0604020202020204" pitchFamily="34" charset="0"/>
                <a:ea typeface="+mn-ea"/>
                <a:cs typeface="+mn-cs"/>
              </a:rPr>
              <a:t>的开发者后来转到</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的开发，使得</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在内部结构和系统</a:t>
            </a:r>
            <a:r>
              <a:rPr lang="en-US" altLang="zh-CN" sz="1200" b="0" i="0" kern="1200" dirty="0" smtClean="0">
                <a:solidFill>
                  <a:schemeClr val="tx1"/>
                </a:solidFill>
                <a:latin typeface="Arial" panose="020B0604020202020204" pitchFamily="34" charset="0"/>
                <a:ea typeface="+mn-ea"/>
                <a:cs typeface="+mn-cs"/>
              </a:rPr>
              <a:t>API</a:t>
            </a:r>
            <a:r>
              <a:rPr lang="zh-CN" altLang="en-US" sz="1200" b="0" i="0" kern="1200" dirty="0" smtClean="0">
                <a:solidFill>
                  <a:schemeClr val="tx1"/>
                </a:solidFill>
                <a:latin typeface="Arial" panose="020B0604020202020204" pitchFamily="34" charset="0"/>
                <a:ea typeface="+mn-ea"/>
                <a:cs typeface="+mn-cs"/>
              </a:rPr>
              <a:t>上和</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有很大的兼容性。由于</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smtClean="0">
                <a:solidFill>
                  <a:schemeClr val="tx1"/>
                </a:solidFill>
                <a:latin typeface="Arial" panose="020B0604020202020204" pitchFamily="34" charset="0"/>
                <a:ea typeface="+mn-ea"/>
                <a:cs typeface="+mn-cs"/>
                <a:hlinkClick r:id="rId21"/>
              </a:rPr>
              <a:t>苹果公司</a:t>
            </a:r>
            <a:r>
              <a:rPr lang="zh-CN" altLang="en-US" sz="1200" b="0" i="0" kern="1200" dirty="0" smtClean="0">
                <a:solidFill>
                  <a:schemeClr val="tx1"/>
                </a:solidFill>
                <a:latin typeface="Arial" panose="020B0604020202020204" pitchFamily="34" charset="0"/>
                <a:ea typeface="+mn-ea"/>
                <a:cs typeface="+mn-cs"/>
              </a:rPr>
              <a:t>的</a:t>
            </a:r>
            <a:r>
              <a:rPr lang="en-US" altLang="zh-CN" sz="1200" b="0" i="0" kern="1200" dirty="0" err="1" smtClean="0">
                <a:solidFill>
                  <a:schemeClr val="tx1"/>
                </a:solidFill>
                <a:latin typeface="Arial" panose="020B0604020202020204" pitchFamily="34" charset="0"/>
                <a:ea typeface="+mn-ea"/>
                <a:cs typeface="+mn-cs"/>
              </a:rPr>
              <a:t>MacOS</a:t>
            </a:r>
            <a:r>
              <a:rPr lang="en-US" altLang="zh-CN" sz="1200" b="0" i="0" kern="1200" dirty="0" smtClean="0">
                <a:solidFill>
                  <a:schemeClr val="tx1"/>
                </a:solidFill>
                <a:latin typeface="Arial" panose="020B0604020202020204" pitchFamily="34" charset="0"/>
                <a:ea typeface="+mn-ea"/>
                <a:cs typeface="+mn-cs"/>
              </a:rPr>
              <a:t> X</a:t>
            </a:r>
            <a:r>
              <a:rPr lang="zh-CN" altLang="en-US" sz="1200" b="0" i="0" kern="1200" dirty="0" smtClean="0">
                <a:solidFill>
                  <a:schemeClr val="tx1"/>
                </a:solidFill>
                <a:latin typeface="Arial" panose="020B0604020202020204" pitchFamily="34" charset="0"/>
                <a:ea typeface="+mn-ea"/>
                <a:cs typeface="+mn-cs"/>
              </a:rPr>
              <a:t>，正因此由于</a:t>
            </a:r>
            <a:r>
              <a:rPr lang="en-US" altLang="zh-CN" sz="1200" b="0" i="0" kern="1200" dirty="0" err="1" smtClean="0">
                <a:solidFill>
                  <a:schemeClr val="tx1"/>
                </a:solidFill>
                <a:latin typeface="Arial" panose="020B0604020202020204" pitchFamily="34" charset="0"/>
                <a:ea typeface="+mn-ea"/>
                <a:cs typeface="+mn-cs"/>
              </a:rPr>
              <a:t>MacOS</a:t>
            </a:r>
            <a:r>
              <a:rPr lang="en-US" altLang="zh-CN" sz="1200" b="0" i="0" kern="1200" dirty="0" smtClean="0">
                <a:solidFill>
                  <a:schemeClr val="tx1"/>
                </a:solidFill>
                <a:latin typeface="Arial" panose="020B0604020202020204" pitchFamily="34" charset="0"/>
                <a:ea typeface="+mn-ea"/>
                <a:cs typeface="+mn-cs"/>
              </a:rPr>
              <a:t> X</a:t>
            </a:r>
            <a:r>
              <a:rPr lang="zh-CN" altLang="en-US" sz="1200" b="0" i="0" kern="1200" dirty="0" smtClean="0">
                <a:solidFill>
                  <a:schemeClr val="tx1"/>
                </a:solidFill>
                <a:latin typeface="Arial" panose="020B0604020202020204" pitchFamily="34" charset="0"/>
                <a:ea typeface="+mn-ea"/>
                <a:cs typeface="+mn-cs"/>
              </a:rPr>
              <a:t>的</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兼容性，使得</a:t>
            </a:r>
            <a:r>
              <a:rPr lang="en-US" altLang="zh-CN" sz="1200" b="0" i="0" kern="1200" dirty="0" smtClean="0">
                <a:solidFill>
                  <a:schemeClr val="tx1"/>
                </a:solidFill>
                <a:latin typeface="Arial" panose="020B0604020202020204" pitchFamily="34" charset="0"/>
                <a:ea typeface="+mn-ea"/>
                <a:cs typeface="+mn-cs"/>
              </a:rPr>
              <a:t>Mac OS X</a:t>
            </a:r>
            <a:r>
              <a:rPr lang="zh-CN" altLang="en-US" sz="1200" b="0" i="0" kern="1200" dirty="0" smtClean="0">
                <a:solidFill>
                  <a:schemeClr val="tx1"/>
                </a:solidFill>
                <a:latin typeface="Arial" panose="020B0604020202020204" pitchFamily="34" charset="0"/>
                <a:ea typeface="+mn-ea"/>
                <a:cs typeface="+mn-cs"/>
              </a:rPr>
              <a:t>获得了</a:t>
            </a:r>
            <a:r>
              <a:rPr lang="en-US" altLang="zh-CN" sz="1200" b="0" i="0" kern="1200" dirty="0" smtClean="0">
                <a:solidFill>
                  <a:schemeClr val="tx1"/>
                </a:solidFill>
                <a:latin typeface="Arial" panose="020B0604020202020204" pitchFamily="34" charset="0"/>
                <a:ea typeface="+mn-ea"/>
                <a:cs typeface="+mn-cs"/>
              </a:rPr>
              <a:t>UNIX</a:t>
            </a:r>
            <a:r>
              <a:rPr lang="zh-CN" altLang="en-US" sz="1200" b="0" i="0" kern="1200" dirty="0" smtClean="0">
                <a:solidFill>
                  <a:schemeClr val="tx1"/>
                </a:solidFill>
                <a:latin typeface="Arial" panose="020B0604020202020204" pitchFamily="34" charset="0"/>
                <a:ea typeface="+mn-ea"/>
                <a:cs typeface="+mn-cs"/>
              </a:rPr>
              <a:t>商标认证。</a:t>
            </a:r>
            <a:endParaRPr lang="en-US" altLang="zh-CN" sz="1200" b="0" i="0" kern="1200" dirty="0" smtClean="0">
              <a:solidFill>
                <a:schemeClr val="tx1"/>
              </a:solidFill>
              <a:latin typeface="Arial" panose="020B0604020202020204" pitchFamily="34" charset="0"/>
              <a:ea typeface="+mn-ea"/>
              <a:cs typeface="+mn-cs"/>
            </a:endParaRPr>
          </a:p>
          <a:p>
            <a:r>
              <a:rPr lang="en-US" altLang="zh-CN" sz="1200" b="1"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支持</a:t>
            </a:r>
            <a:r>
              <a:rPr lang="en-US" altLang="zh-CN" sz="1200" b="0" i="0" u="none" strike="noStrike" kern="1200" dirty="0" smtClean="0">
                <a:solidFill>
                  <a:schemeClr val="tx1"/>
                </a:solidFill>
                <a:latin typeface="Arial" panose="020B0604020202020204" pitchFamily="34" charset="0"/>
                <a:ea typeface="+mn-ea"/>
                <a:cs typeface="+mn-cs"/>
                <a:hlinkClick r:id="rId22"/>
              </a:rPr>
              <a:t>x86</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amd64(x86_64)</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23"/>
              </a:rPr>
              <a:t>ARM</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IA-64</a:t>
            </a:r>
            <a:r>
              <a:rPr lang="zh-CN" altLang="en-US" sz="1200" b="0" i="0" kern="1200" dirty="0" smtClean="0">
                <a:solidFill>
                  <a:schemeClr val="tx1"/>
                </a:solidFill>
                <a:latin typeface="Arial" panose="020B0604020202020204" pitchFamily="34" charset="0"/>
                <a:ea typeface="+mn-ea"/>
                <a:cs typeface="+mn-cs"/>
              </a:rPr>
              <a:t>、</a:t>
            </a:r>
            <a:r>
              <a:rPr lang="en-US" altLang="zh-CN" sz="1200" b="0" i="0" u="none" strike="noStrike" kern="1200" dirty="0" smtClean="0">
                <a:solidFill>
                  <a:schemeClr val="tx1"/>
                </a:solidFill>
                <a:latin typeface="Arial" panose="020B0604020202020204" pitchFamily="34" charset="0"/>
                <a:ea typeface="+mn-ea"/>
                <a:cs typeface="+mn-cs"/>
                <a:hlinkClick r:id="rId24"/>
              </a:rPr>
              <a:t>PowerPC</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PC-98</a:t>
            </a:r>
            <a:r>
              <a:rPr lang="zh-CN" altLang="en-US" sz="1200" b="0" i="0" kern="1200" dirty="0" smtClean="0">
                <a:solidFill>
                  <a:schemeClr val="tx1"/>
                </a:solidFill>
                <a:latin typeface="Arial" panose="020B0604020202020204" pitchFamily="34" charset="0"/>
                <a:ea typeface="+mn-ea"/>
                <a:cs typeface="+mn-cs"/>
              </a:rPr>
              <a:t>、</a:t>
            </a:r>
            <a:r>
              <a:rPr lang="en-US" altLang="zh-CN" sz="1200" b="0" i="0" kern="1200" dirty="0" smtClean="0">
                <a:solidFill>
                  <a:schemeClr val="tx1"/>
                </a:solidFill>
                <a:latin typeface="Arial" panose="020B0604020202020204" pitchFamily="34" charset="0"/>
                <a:ea typeface="+mn-ea"/>
                <a:cs typeface="+mn-cs"/>
              </a:rPr>
              <a:t>SPARC</a:t>
            </a:r>
            <a:r>
              <a:rPr lang="zh-CN" altLang="en-US" sz="1200" b="0" i="0" kern="1200" dirty="0" smtClean="0">
                <a:solidFill>
                  <a:schemeClr val="tx1"/>
                </a:solidFill>
                <a:latin typeface="Arial" panose="020B0604020202020204" pitchFamily="34" charset="0"/>
                <a:ea typeface="+mn-ea"/>
                <a:cs typeface="+mn-cs"/>
              </a:rPr>
              <a:t>等架构（不同版本支持有所不同），</a:t>
            </a:r>
            <a:r>
              <a:rPr lang="en-US" altLang="zh-CN" sz="1200" b="0" i="0" kern="1200" dirty="0" smtClean="0">
                <a:solidFill>
                  <a:schemeClr val="tx1"/>
                </a:solidFill>
                <a:latin typeface="Arial" panose="020B0604020202020204" pitchFamily="34" charset="0"/>
                <a:ea typeface="+mn-ea"/>
                <a:cs typeface="+mn-cs"/>
              </a:rPr>
              <a:t>FreeBSD</a:t>
            </a:r>
            <a:r>
              <a:rPr lang="zh-CN" altLang="en-US" sz="1200" b="0" i="0" kern="1200" dirty="0" smtClean="0">
                <a:solidFill>
                  <a:schemeClr val="tx1"/>
                </a:solidFill>
                <a:latin typeface="Arial" panose="020B0604020202020204" pitchFamily="34" charset="0"/>
                <a:ea typeface="+mn-ea"/>
                <a:cs typeface="+mn-cs"/>
              </a:rPr>
              <a:t>的发展始於</a:t>
            </a:r>
            <a:r>
              <a:rPr lang="en-US" altLang="zh-CN" sz="1200" b="0" i="0" kern="1200" dirty="0" smtClean="0">
                <a:solidFill>
                  <a:schemeClr val="tx1"/>
                </a:solidFill>
                <a:latin typeface="Arial" panose="020B0604020202020204" pitchFamily="34" charset="0"/>
                <a:ea typeface="+mn-ea"/>
                <a:cs typeface="+mn-cs"/>
              </a:rPr>
              <a:t>1993</a:t>
            </a:r>
            <a:r>
              <a:rPr lang="zh-CN" altLang="en-US" sz="1200" b="0" i="0" kern="1200" dirty="0" smtClean="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9</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smtClean="0"/>
              <a:t>http://baike.baidu.com/link?url=1joaejbSs9KBJ8i2isRA5zl74aHUCL4r2qmbA5DiF8Uc_xTcqZRBnb5n_QBmOwgbbHYKTb3P05E-aKpuPm8ofK</a:t>
            </a:r>
          </a:p>
          <a:p>
            <a:r>
              <a:rPr lang="en-US" altLang="zh-CN" dirty="0" smtClean="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35353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8/29/2016</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E759E529-9D5F-4A3A-B1BD-987114C4526E}" type="datetime1">
              <a:rPr lang="zh-CN" altLang="en-US"/>
              <a:pPr>
                <a:defRPr/>
              </a:pPr>
              <a:t>2016/8/29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E30E114-DD1F-4063-AB2A-47F88E7358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6121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2016/8/29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2016/8/29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2016/8/29</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2016/8/29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2016/8/29</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2016/8/29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2016/8/29</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2016/8/29</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2016/8/29</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6885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2016/8/29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2016/8/29</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2016/8/29</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hyperlink" Target="http://www.vmware.com/cn/products/workstation/workstation-evaluation.html"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9.png"/><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30.png"/><Relationship Id="rId4" Type="http://schemas.openxmlformats.org/officeDocument/2006/relationships/image" Target="../media/image7.png"/><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31.png"/><Relationship Id="rId4" Type="http://schemas.openxmlformats.org/officeDocument/2006/relationships/image" Target="../media/image7.png"/><Relationship Id="rId9" Type="http://schemas.microsoft.com/office/2007/relationships/diagramDrawing" Target="../diagrams/drawing5.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2.png"/><Relationship Id="rId4" Type="http://schemas.openxmlformats.org/officeDocument/2006/relationships/image" Target="../media/image7.png"/><Relationship Id="rId9" Type="http://schemas.microsoft.com/office/2007/relationships/diagramDrawing" Target="../diagrams/drawing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3618599" y="4472020"/>
              <a:ext cx="187739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chemeClr val="bg2"/>
                  </a:solidFill>
                  <a:latin typeface="华文新魏" panose="02010800040101010101" pitchFamily="2" charset="-122"/>
                  <a:ea typeface="华文新魏" panose="02010800040101010101" pitchFamily="2" charset="-122"/>
                </a:rPr>
                <a:t>虚拟机</a:t>
              </a: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5218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1950083945"/>
              </p:ext>
            </p:extLst>
          </p:nvPr>
        </p:nvGraphicFramePr>
        <p:xfrm>
          <a:off x="173037" y="1622022"/>
          <a:ext cx="8842173" cy="48168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137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3719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971111444"/>
              </p:ext>
            </p:extLst>
          </p:nvPr>
        </p:nvGraphicFramePr>
        <p:xfrm>
          <a:off x="680684" y="1590516"/>
          <a:ext cx="7729220" cy="46686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83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3785652"/>
          </a:xfrm>
          <a:prstGeom prst="rect">
            <a:avLst/>
          </a:prstGeom>
        </p:spPr>
        <p:txBody>
          <a:bodyPr wrap="square">
            <a:spAutoFit/>
          </a:bodyPr>
          <a:lstStyle/>
          <a:p>
            <a:pPr>
              <a:lnSpc>
                <a:spcPct val="150000"/>
              </a:lnSpc>
              <a:buClr>
                <a:srgbClr val="E67016"/>
              </a:buClr>
            </a:pPr>
            <a:r>
              <a:rPr lang="zh-CN" altLang="en-US" sz="2000" b="1" dirty="0">
                <a:solidFill>
                  <a:schemeClr val="bg2"/>
                </a:solidFill>
                <a:latin typeface="微软雅黑" panose="020B0503020204020204" pitchFamily="34" charset="-122"/>
                <a:ea typeface="微软雅黑" panose="020B0503020204020204" pitchFamily="34" charset="-122"/>
              </a:rPr>
              <a:t>主机系统的处理器要求</a:t>
            </a:r>
          </a:p>
          <a:p>
            <a:pPr>
              <a:lnSpc>
                <a:spcPct val="150000"/>
              </a:lnSpc>
              <a:buClr>
                <a:srgbClr val="E67016"/>
              </a:buClr>
            </a:pPr>
            <a:r>
              <a:rPr lang="zh-CN" altLang="en-US" sz="2000" dirty="0" smtClean="0">
                <a:solidFill>
                  <a:schemeClr val="bg2"/>
                </a:solidFill>
                <a:latin typeface="微软雅黑" panose="020B0503020204020204" pitchFamily="34" charset="-122"/>
                <a:ea typeface="微软雅黑" panose="020B0503020204020204" pitchFamily="34" charset="-122"/>
              </a:rPr>
              <a:t>主机</a:t>
            </a:r>
            <a:r>
              <a:rPr lang="zh-CN" altLang="en-US" sz="2000" dirty="0">
                <a:solidFill>
                  <a:schemeClr val="bg2"/>
                </a:solidFill>
                <a:latin typeface="微软雅黑" panose="020B0503020204020204" pitchFamily="34" charset="-122"/>
                <a:ea typeface="微软雅黑" panose="020B0503020204020204" pitchFamily="34" charset="-122"/>
              </a:rPr>
              <a:t>系统必须使用满足以下要求的 </a:t>
            </a:r>
            <a:r>
              <a:rPr lang="en-US" altLang="zh-CN" sz="2000" dirty="0">
                <a:solidFill>
                  <a:schemeClr val="bg2"/>
                </a:solidFill>
                <a:latin typeface="微软雅黑" panose="020B0503020204020204" pitchFamily="34" charset="-122"/>
                <a:ea typeface="微软雅黑" panose="020B0503020204020204" pitchFamily="34" charset="-122"/>
              </a:rPr>
              <a:t>64 </a:t>
            </a:r>
            <a:r>
              <a:rPr lang="zh-CN" altLang="en-US" sz="2000" dirty="0" smtClean="0">
                <a:solidFill>
                  <a:schemeClr val="bg2"/>
                </a:solidFill>
                <a:latin typeface="微软雅黑" panose="020B0503020204020204" pitchFamily="34" charset="-122"/>
                <a:ea typeface="微软雅黑" panose="020B0503020204020204" pitchFamily="34" charset="-122"/>
              </a:rPr>
              <a:t>位、 </a:t>
            </a:r>
            <a:r>
              <a:rPr lang="en-US" altLang="zh-CN" sz="2000" dirty="0">
                <a:solidFill>
                  <a:schemeClr val="bg2"/>
                </a:solidFill>
                <a:latin typeface="微软雅黑" panose="020B0503020204020204" pitchFamily="34" charset="-122"/>
                <a:ea typeface="微软雅黑" panose="020B0503020204020204" pitchFamily="34" charset="-122"/>
              </a:rPr>
              <a:t>x86 CPU</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长模式中的 </a:t>
            </a:r>
            <a:r>
              <a:rPr lang="en-US" altLang="zh-CN" sz="2000" dirty="0">
                <a:solidFill>
                  <a:schemeClr val="bg2"/>
                </a:solidFill>
                <a:latin typeface="微软雅黑" panose="020B0503020204020204" pitchFamily="34" charset="-122"/>
                <a:ea typeface="微软雅黑" panose="020B0503020204020204" pitchFamily="34" charset="-122"/>
              </a:rPr>
              <a:t>LAHF/SAHF </a:t>
            </a:r>
            <a:r>
              <a:rPr lang="zh-CN" altLang="en-US" sz="2000" dirty="0">
                <a:solidFill>
                  <a:schemeClr val="bg2"/>
                </a:solidFill>
                <a:latin typeface="微软雅黑" panose="020B0503020204020204" pitchFamily="34" charset="-122"/>
                <a:ea typeface="微软雅黑" panose="020B0503020204020204" pitchFamily="34" charset="-122"/>
              </a:rPr>
              <a:t>支持</a:t>
            </a:r>
          </a:p>
          <a:p>
            <a:pPr>
              <a:lnSpc>
                <a:spcPct val="150000"/>
              </a:lnSpc>
              <a:buClr>
                <a:srgbClr val="E67016"/>
              </a:buClr>
            </a:pPr>
            <a:r>
              <a:rPr lang="en-US" altLang="zh-CN" sz="2000" dirty="0">
                <a:solidFill>
                  <a:schemeClr val="bg2"/>
                </a:solidFill>
                <a:latin typeface="微软雅黑" panose="020B0503020204020204" pitchFamily="34" charset="-122"/>
                <a:ea typeface="微软雅黑" panose="020B0503020204020204" pitchFamily="34" charset="-122"/>
              </a:rPr>
              <a:t>1.3 GHz </a:t>
            </a:r>
            <a:r>
              <a:rPr lang="zh-CN" altLang="en-US" sz="2000" dirty="0">
                <a:solidFill>
                  <a:schemeClr val="bg2"/>
                </a:solidFill>
                <a:latin typeface="微软雅黑" panose="020B0503020204020204" pitchFamily="34" charset="-122"/>
                <a:ea typeface="微软雅黑" panose="020B0503020204020204" pitchFamily="34" charset="-122"/>
              </a:rPr>
              <a:t>或更快的核心速度</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支持多处理器系统。</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在安装 </a:t>
            </a:r>
            <a:r>
              <a:rPr lang="en-US" altLang="zh-CN" sz="2000" dirty="0">
                <a:solidFill>
                  <a:schemeClr val="bg2"/>
                </a:solidFill>
                <a:latin typeface="微软雅黑" panose="020B0503020204020204" pitchFamily="34" charset="-122"/>
                <a:ea typeface="微软雅黑" panose="020B0503020204020204" pitchFamily="34" charset="-122"/>
              </a:rPr>
              <a:t>Workstation </a:t>
            </a:r>
            <a:r>
              <a:rPr lang="zh-CN" altLang="en-US" sz="20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000" dirty="0">
                <a:solidFill>
                  <a:schemeClr val="bg2"/>
                </a:solidFill>
                <a:latin typeface="微软雅黑" panose="020B0503020204020204" pitchFamily="34" charset="-122"/>
                <a:ea typeface="微软雅黑" panose="020B0503020204020204" pitchFamily="34" charset="-122"/>
              </a:rPr>
              <a:t>Workstation</a:t>
            </a:r>
            <a:r>
              <a:rPr lang="zh-CN" altLang="en-US" sz="2000" dirty="0" smtClean="0">
                <a:solidFill>
                  <a:schemeClr val="bg2"/>
                </a:solidFill>
                <a:latin typeface="微软雅黑" panose="020B0503020204020204" pitchFamily="34" charset="-122"/>
                <a:ea typeface="微软雅黑" panose="020B0503020204020204" pitchFamily="34" charset="-122"/>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350883" y="772291"/>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810137"/>
            <a:ext cx="8594835" cy="2862322"/>
          </a:xfrm>
          <a:prstGeom prst="rect">
            <a:avLst/>
          </a:prstGeom>
        </p:spPr>
        <p:txBody>
          <a:bodyPr wrap="square">
            <a:spAutoFit/>
          </a:bodyPr>
          <a:lstStyle/>
          <a:p>
            <a:pPr>
              <a:lnSpc>
                <a:spcPct val="150000"/>
              </a:lnSpc>
              <a:buClr>
                <a:srgbClr val="E67016"/>
              </a:buClr>
            </a:pPr>
            <a:r>
              <a:rPr lang="en-US" altLang="zh-CN" sz="2400" b="1" dirty="0">
                <a:solidFill>
                  <a:schemeClr val="bg2"/>
                </a:solidFill>
                <a:latin typeface="微软雅黑" panose="020B0503020204020204" pitchFamily="34" charset="-122"/>
                <a:ea typeface="微软雅黑" panose="020B0503020204020204" pitchFamily="34" charset="-122"/>
              </a:rPr>
              <a:t>64 </a:t>
            </a:r>
            <a:r>
              <a:rPr lang="zh-CN" altLang="en-US" sz="2400" b="1" dirty="0">
                <a:solidFill>
                  <a:schemeClr val="bg2"/>
                </a:solidFill>
                <a:latin typeface="微软雅黑" panose="020B0503020204020204" pitchFamily="34" charset="-122"/>
                <a:ea typeface="微软雅黑" panose="020B0503020204020204" pitchFamily="34" charset="-122"/>
              </a:rPr>
              <a:t>位客户机操作系统的处理器要求</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400" dirty="0">
                <a:solidFill>
                  <a:schemeClr val="bg2"/>
                </a:solidFill>
                <a:latin typeface="微软雅黑" panose="020B0503020204020204" pitchFamily="34" charset="-122"/>
                <a:ea typeface="微软雅黑" panose="020B0503020204020204" pitchFamily="34" charset="-122"/>
              </a:rPr>
              <a:t>AMD CPU</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带有 </a:t>
            </a:r>
            <a:r>
              <a:rPr lang="en-US" altLang="zh-CN" sz="2400" dirty="0">
                <a:solidFill>
                  <a:schemeClr val="bg2"/>
                </a:solidFill>
                <a:latin typeface="微软雅黑" panose="020B0503020204020204" pitchFamily="34" charset="-122"/>
                <a:ea typeface="微软雅黑" panose="020B0503020204020204" pitchFamily="34" charset="-122"/>
              </a:rPr>
              <a:t>VT-x </a:t>
            </a:r>
            <a:r>
              <a:rPr lang="zh-CN" altLang="en-US" sz="2400" dirty="0">
                <a:solidFill>
                  <a:schemeClr val="bg2"/>
                </a:solidFill>
                <a:latin typeface="微软雅黑" panose="020B0503020204020204" pitchFamily="34" charset="-122"/>
                <a:ea typeface="微软雅黑" panose="020B0503020204020204" pitchFamily="34" charset="-122"/>
              </a:rPr>
              <a:t>支持的 </a:t>
            </a:r>
            <a:r>
              <a:rPr lang="en-US" altLang="zh-CN" sz="2400" dirty="0">
                <a:solidFill>
                  <a:schemeClr val="bg2"/>
                </a:solidFill>
                <a:latin typeface="微软雅黑" panose="020B0503020204020204" pitchFamily="34" charset="-122"/>
                <a:ea typeface="微软雅黑" panose="020B0503020204020204" pitchFamily="34" charset="-122"/>
              </a:rPr>
              <a:t>Intel CPU</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74582" y="11856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3600" dirty="0">
                <a:solidFill>
                  <a:schemeClr val="bg2"/>
                </a:solidFill>
                <a:latin typeface="微软雅黑" panose="020B0503020204020204" pitchFamily="34" charset="-122"/>
                <a:ea typeface="微软雅黑" panose="020B0503020204020204" pitchFamily="34" charset="-122"/>
              </a:rPr>
              <a:t>VMware Workstation</a:t>
            </a:r>
            <a:r>
              <a:rPr lang="zh-CN" altLang="en-US" sz="3600" dirty="0">
                <a:solidFill>
                  <a:schemeClr val="bg2"/>
                </a:solidFill>
                <a:latin typeface="微软雅黑" panose="020B0503020204020204" pitchFamily="34" charset="-122"/>
                <a:ea typeface="微软雅黑" panose="020B0503020204020204" pitchFamily="34" charset="-122"/>
              </a:rPr>
              <a:t>虚拟机简介和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48627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2308324"/>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官方网址（中文）</a:t>
            </a:r>
            <a:r>
              <a:rPr lang="en-US" altLang="zh-CN" sz="2400" dirty="0" smtClean="0">
                <a:solidFill>
                  <a:schemeClr val="bg2"/>
                </a:solidFill>
                <a:latin typeface="微软雅黑" panose="020B0503020204020204" pitchFamily="34" charset="-122"/>
                <a:ea typeface="微软雅黑" panose="020B0503020204020204" pitchFamily="34" charset="-122"/>
              </a:rPr>
              <a:t>:</a:t>
            </a:r>
            <a:r>
              <a:rPr lang="en-US" altLang="zh-CN" sz="2400" dirty="0" smtClean="0">
                <a:solidFill>
                  <a:schemeClr val="bg2"/>
                </a:solidFill>
                <a:latin typeface="微软雅黑" panose="020B0503020204020204" pitchFamily="34" charset="-122"/>
                <a:ea typeface="微软雅黑" panose="020B0503020204020204" pitchFamily="34" charset="-122"/>
              </a:rPr>
              <a:t>http://</a:t>
            </a:r>
            <a:r>
              <a:rPr lang="en-US" altLang="zh-CN" sz="2400" dirty="0">
                <a:solidFill>
                  <a:schemeClr val="bg2"/>
                </a:solidFill>
                <a:latin typeface="微软雅黑" panose="020B0503020204020204" pitchFamily="34" charset="-122"/>
                <a:ea typeface="微软雅黑" panose="020B0503020204020204" pitchFamily="34" charset="-122"/>
              </a:rPr>
              <a:t>www.vmware.com/cn</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官网下载地址（</a:t>
            </a:r>
            <a:r>
              <a:rPr lang="en-US" altLang="zh-CN" sz="2400" dirty="0" smtClean="0">
                <a:solidFill>
                  <a:schemeClr val="bg2"/>
                </a:solidFill>
                <a:latin typeface="微软雅黑" panose="020B0503020204020204" pitchFamily="34" charset="-122"/>
                <a:ea typeface="微软雅黑" panose="020B0503020204020204" pitchFamily="34" charset="-122"/>
              </a:rPr>
              <a:t>VMware12</a:t>
            </a:r>
            <a:r>
              <a:rPr lang="zh-CN" altLang="en-US" sz="2400" dirty="0" smtClean="0">
                <a:solidFill>
                  <a:schemeClr val="bg2"/>
                </a:solidFill>
                <a:latin typeface="微软雅黑" panose="020B0503020204020204" pitchFamily="34" charset="-122"/>
                <a:ea typeface="微软雅黑" panose="020B0503020204020204" pitchFamily="34" charset="-122"/>
              </a:rPr>
              <a:t>试用版）</a:t>
            </a:r>
            <a:r>
              <a:rPr lang="en-US" altLang="zh-CN" sz="2400" dirty="0" smtClean="0">
                <a:solidFill>
                  <a:schemeClr val="bg2"/>
                </a:solidFill>
                <a:latin typeface="微软雅黑" panose="020B0503020204020204" pitchFamily="34" charset="-122"/>
                <a:ea typeface="微软雅黑" panose="020B0503020204020204" pitchFamily="34" charset="-122"/>
              </a:rPr>
              <a:t>:</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hlinkClick r:id="rId5"/>
              </a:rPr>
              <a:t>http://</a:t>
            </a:r>
            <a:r>
              <a:rPr lang="en-US" altLang="zh-CN" sz="2400" dirty="0" smtClean="0">
                <a:solidFill>
                  <a:schemeClr val="bg2"/>
                </a:solidFill>
                <a:latin typeface="微软雅黑" panose="020B0503020204020204" pitchFamily="34" charset="-122"/>
                <a:ea typeface="微软雅黑" panose="020B0503020204020204" pitchFamily="34" charset="-122"/>
                <a:hlinkClick r:id="rId5"/>
              </a:rPr>
              <a:t>www.vmware.com/cn/products/workstation/workstation-evaluation.html</a:t>
            </a:r>
            <a:endParaRPr lang="en-US" altLang="zh-CN" sz="2400" dirty="0" smtClean="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21828" y="620703"/>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01210" y="4933792"/>
            <a:ext cx="1872967" cy="187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94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36149" y="1302678"/>
            <a:ext cx="8594835" cy="646331"/>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演示在</a:t>
            </a:r>
            <a:r>
              <a:rPr lang="en-US" altLang="zh-CN" sz="2400" dirty="0" smtClean="0">
                <a:solidFill>
                  <a:schemeClr val="bg2"/>
                </a:solidFill>
                <a:latin typeface="微软雅黑" panose="020B0503020204020204" pitchFamily="34" charset="-122"/>
                <a:ea typeface="微软雅黑" panose="020B0503020204020204" pitchFamily="34" charset="-122"/>
              </a:rPr>
              <a:t>windows</a:t>
            </a:r>
            <a:r>
              <a:rPr lang="zh-CN" altLang="en-US" sz="2400" dirty="0" smtClean="0">
                <a:solidFill>
                  <a:schemeClr val="bg2"/>
                </a:solidFill>
                <a:latin typeface="微软雅黑" panose="020B0503020204020204" pitchFamily="34" charset="-122"/>
                <a:ea typeface="微软雅黑" panose="020B0503020204020204" pitchFamily="34" charset="-122"/>
              </a:rPr>
              <a:t>系统下安装</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Workstation11</a:t>
            </a:r>
          </a:p>
        </p:txBody>
      </p:sp>
      <p:sp>
        <p:nvSpPr>
          <p:cNvPr id="10" name="Title 17"/>
          <p:cNvSpPr>
            <a:spLocks noGrp="1" noChangeArrowheads="1"/>
          </p:cNvSpPr>
          <p:nvPr>
            <p:ph type="title" idx="4294967295"/>
          </p:nvPr>
        </p:nvSpPr>
        <p:spPr>
          <a:xfrm>
            <a:off x="220950" y="632788"/>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43" y="1867723"/>
            <a:ext cx="2039489" cy="1558966"/>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4715" y="1876271"/>
            <a:ext cx="2047902" cy="156539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940" y="1876271"/>
            <a:ext cx="2031592" cy="1552931"/>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47796" y="1876271"/>
            <a:ext cx="2017636" cy="154226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300" y="3510162"/>
            <a:ext cx="2018391" cy="154284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1645" y="3530305"/>
            <a:ext cx="2034953" cy="1586602"/>
          </a:xfrm>
          <a:prstGeom prst="rect">
            <a:avLst/>
          </a:prstGeom>
        </p:spPr>
      </p:pic>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3940" y="3520436"/>
            <a:ext cx="2031592" cy="1552931"/>
          </a:xfrm>
          <a:prstGeom prst="rect">
            <a:avLst/>
          </a:prstGeom>
        </p:spPr>
      </p:pic>
      <p:pic>
        <p:nvPicPr>
          <p:cNvPr id="13" name="图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0380" y="3528736"/>
            <a:ext cx="2025052" cy="1547931"/>
          </a:xfrm>
          <a:prstGeom prst="rect">
            <a:avLst/>
          </a:prstGeom>
        </p:spPr>
      </p:pic>
      <p:pic>
        <p:nvPicPr>
          <p:cNvPr id="14" name="图片 13"/>
          <p:cNvPicPr>
            <a:picLocks noChangeAspect="1"/>
          </p:cNvPicPr>
          <p:nvPr/>
        </p:nvPicPr>
        <p:blipFill>
          <a:blip r:embed="rId13" cstate="print"/>
          <a:stretch>
            <a:fillRect/>
          </a:stretch>
        </p:blipFill>
        <p:spPr>
          <a:xfrm>
            <a:off x="7862066" y="829564"/>
            <a:ext cx="819150" cy="1000125"/>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3605" y="5154527"/>
            <a:ext cx="2202116" cy="1683278"/>
          </a:xfrm>
          <a:prstGeom prst="rect">
            <a:avLst/>
          </a:prstGeom>
        </p:spPr>
      </p:pic>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92616" y="5151433"/>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78965"/>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5"/>
          <a:stretch>
            <a:fillRect/>
          </a:stretch>
        </p:blipFill>
        <p:spPr>
          <a:xfrm>
            <a:off x="274582" y="1855638"/>
            <a:ext cx="8557278" cy="4546054"/>
          </a:xfrm>
          <a:prstGeom prst="rect">
            <a:avLst/>
          </a:prstGeom>
        </p:spPr>
      </p:pic>
      <p:sp>
        <p:nvSpPr>
          <p:cNvPr id="11" name="线形标注 1 10"/>
          <p:cNvSpPr/>
          <p:nvPr/>
        </p:nvSpPr>
        <p:spPr>
          <a:xfrm>
            <a:off x="3193011" y="1618807"/>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菜单栏</a:t>
            </a:r>
            <a:endParaRPr lang="zh-CN" altLang="en-US" dirty="0"/>
          </a:p>
        </p:txBody>
      </p:sp>
      <p:sp>
        <p:nvSpPr>
          <p:cNvPr id="19" name="线形标注 1 18"/>
          <p:cNvSpPr/>
          <p:nvPr/>
        </p:nvSpPr>
        <p:spPr>
          <a:xfrm>
            <a:off x="1413193" y="48546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虚拟机库</a:t>
            </a:r>
            <a:endParaRPr lang="zh-CN" altLang="en-US" dirty="0"/>
          </a:p>
        </p:txBody>
      </p:sp>
      <p:sp>
        <p:nvSpPr>
          <p:cNvPr id="20" name="线形标注 1 19"/>
          <p:cNvSpPr/>
          <p:nvPr/>
        </p:nvSpPr>
        <p:spPr>
          <a:xfrm>
            <a:off x="5254880" y="3929042"/>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三</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中</a:t>
            </a:r>
            <a:r>
              <a:rPr lang="zh-CN" altLang="en-US" sz="3600" dirty="0" smtClean="0">
                <a:solidFill>
                  <a:schemeClr val="bg2"/>
                </a:solidFill>
                <a:latin typeface="微软雅黑" panose="020B0503020204020204" pitchFamily="34" charset="-122"/>
                <a:ea typeface="微软雅黑" panose="020B0503020204020204" pitchFamily="34" charset="-122"/>
              </a:rPr>
              <a:t>安装</a:t>
            </a:r>
            <a:r>
              <a:rPr lang="en-US" altLang="zh-CN" sz="3600" dirty="0" smtClean="0">
                <a:solidFill>
                  <a:schemeClr val="bg2"/>
                </a:solidFill>
                <a:latin typeface="微软雅黑" panose="020B0503020204020204" pitchFamily="34" charset="-122"/>
                <a:ea typeface="微软雅黑" panose="020B0503020204020204" pitchFamily="34" charset="-122"/>
              </a:rPr>
              <a:t>Win10</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646331"/>
          </a:xfrm>
          <a:prstGeom prst="rect">
            <a:avLst/>
          </a:prstGeom>
        </p:spPr>
        <p:txBody>
          <a:bodyPr wrap="square">
            <a:spAutoFit/>
          </a:bodyPr>
          <a:lstStyle/>
          <a:p>
            <a:pPr>
              <a:lnSpc>
                <a:spcPct val="150000"/>
              </a:lnSpc>
              <a:buClr>
                <a:srgbClr val="E67016"/>
              </a:buClr>
            </a:pPr>
            <a:r>
              <a:rPr lang="zh-CN" altLang="en-US" sz="2400" dirty="0" smtClean="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a:t>
            </a:r>
            <a:r>
              <a:rPr lang="zh-CN" altLang="en-US" sz="2400" dirty="0" smtClean="0">
                <a:solidFill>
                  <a:schemeClr val="bg2"/>
                </a:solidFill>
                <a:latin typeface="微软雅黑" panose="020B0503020204020204" pitchFamily="34" charset="-122"/>
                <a:ea typeface="微软雅黑" panose="020B0503020204020204" pitchFamily="34" charset="-122"/>
              </a:rPr>
              <a:t>中安装虚拟机</a:t>
            </a:r>
            <a:endParaRPr lang="en-US" altLang="zh-CN" sz="2400" dirty="0" smtClean="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75" y="2842803"/>
            <a:ext cx="2880785" cy="2646115"/>
          </a:xfrm>
          <a:prstGeom prst="rect">
            <a:avLst/>
          </a:prstGeom>
        </p:spPr>
      </p:pic>
      <p:pic>
        <p:nvPicPr>
          <p:cNvPr id="13" name="图片 12"/>
          <p:cNvPicPr/>
          <p:nvPr/>
        </p:nvPicPr>
        <p:blipFill>
          <a:blip r:embed="rId6"/>
          <a:stretch>
            <a:fillRect/>
          </a:stretch>
        </p:blipFill>
        <p:spPr>
          <a:xfrm>
            <a:off x="3553025" y="2764732"/>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549165" y="2036966"/>
            <a:ext cx="3551137" cy="4154984"/>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5" cstate="print"/>
          <a:stretch>
            <a:fillRect/>
          </a:stretch>
        </p:blipFill>
        <p:spPr>
          <a:xfrm>
            <a:off x="4199592" y="1998336"/>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92166544"/>
              </p:ext>
            </p:extLst>
          </p:nvPr>
        </p:nvGraphicFramePr>
        <p:xfrm>
          <a:off x="274582" y="1606441"/>
          <a:ext cx="8714872" cy="4961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smtClean="0">
                <a:solidFill>
                  <a:srgbClr val="ED5E00"/>
                </a:solidFill>
                <a:latin typeface="华文新魏" panose="02010800040101010101" pitchFamily="2" charset="-122"/>
                <a:ea typeface="华文新魏" panose="02010800040101010101" pitchFamily="2" charset="-122"/>
              </a:rPr>
              <a:t>目标</a:t>
            </a:r>
            <a:endParaRPr lang="zh-CN" altLang="zh-CN" sz="5400" dirty="0" smtClean="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593724" y="1726224"/>
            <a:ext cx="795784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虚拟机的认识</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smtClean="0">
                <a:solidFill>
                  <a:schemeClr val="bg2"/>
                </a:solidFill>
                <a:latin typeface="微软雅黑" panose="020B0503020204020204" pitchFamily="34" charset="-122"/>
                <a:ea typeface="微软雅黑" panose="020B0503020204020204" pitchFamily="34" charset="-122"/>
              </a:rPr>
              <a:t>虚拟机简介和安装</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中安装</a:t>
            </a:r>
            <a:r>
              <a:rPr lang="en-US" altLang="zh-CN" sz="2400" dirty="0" smtClean="0">
                <a:solidFill>
                  <a:schemeClr val="bg2"/>
                </a:solidFill>
                <a:latin typeface="微软雅黑" panose="020B0503020204020204" pitchFamily="34" charset="-122"/>
                <a:ea typeface="微软雅黑" panose="020B0503020204020204" pitchFamily="34" charset="-122"/>
              </a:rPr>
              <a:t>win7</a:t>
            </a: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的网络设置</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的高级应用</a:t>
            </a:r>
            <a:r>
              <a:rPr lang="en-US" altLang="zh-CN" sz="2400" dirty="0" smtClean="0">
                <a:solidFill>
                  <a:schemeClr val="bg2"/>
                </a:solidFill>
                <a:latin typeface="微软雅黑" panose="020B0503020204020204" pitchFamily="34" charset="-122"/>
                <a:ea typeface="微软雅黑" panose="020B0503020204020204" pitchFamily="34" charset="-122"/>
              </a:rPr>
              <a:t>-</a:t>
            </a:r>
            <a:r>
              <a:rPr lang="zh-CN" altLang="en-US" sz="2400" dirty="0" smtClean="0">
                <a:solidFill>
                  <a:schemeClr val="bg2"/>
                </a:solidFill>
                <a:latin typeface="微软雅黑" panose="020B0503020204020204" pitchFamily="34" charset="-122"/>
                <a:ea typeface="微软雅黑" panose="020B0503020204020204" pitchFamily="34" charset="-122"/>
              </a:rPr>
              <a:t>快照</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smtClean="0">
                <a:solidFill>
                  <a:schemeClr val="bg2"/>
                </a:solidFill>
                <a:latin typeface="微软雅黑" panose="020B0503020204020204" pitchFamily="34" charset="-122"/>
                <a:ea typeface="微软雅黑" panose="020B0503020204020204" pitchFamily="34" charset="-122"/>
              </a:rPr>
              <a:t>虚拟机应用</a:t>
            </a:r>
            <a:r>
              <a:rPr lang="en-US" altLang="zh-CN" sz="2400" dirty="0" smtClean="0">
                <a:solidFill>
                  <a:schemeClr val="bg2"/>
                </a:solidFill>
                <a:latin typeface="微软雅黑" panose="020B0503020204020204" pitchFamily="34" charset="-122"/>
                <a:ea typeface="微软雅黑" panose="020B0503020204020204" pitchFamily="34" charset="-122"/>
              </a:rPr>
              <a:t>-</a:t>
            </a:r>
            <a:r>
              <a:rPr lang="zh-CN" altLang="en-US" sz="2400" dirty="0" smtClean="0">
                <a:solidFill>
                  <a:schemeClr val="bg2"/>
                </a:solidFill>
                <a:latin typeface="微软雅黑" panose="020B0503020204020204" pitchFamily="34" charset="-122"/>
                <a:ea typeface="微软雅黑" panose="020B0503020204020204" pitchFamily="34" charset="-122"/>
              </a:rPr>
              <a:t>共享文件</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3137127393"/>
              </p:ext>
            </p:extLst>
          </p:nvPr>
        </p:nvGraphicFramePr>
        <p:xfrm>
          <a:off x="274582" y="1606441"/>
          <a:ext cx="8714872" cy="1523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233561"/>
            <a:ext cx="6032829" cy="3420777"/>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9633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2545121184"/>
              </p:ext>
            </p:extLst>
          </p:nvPr>
        </p:nvGraphicFramePr>
        <p:xfrm>
          <a:off x="274582" y="1606441"/>
          <a:ext cx="8714872" cy="1806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457575"/>
            <a:ext cx="5881519" cy="3203232"/>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227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63364362"/>
              </p:ext>
            </p:extLst>
          </p:nvPr>
        </p:nvGraphicFramePr>
        <p:xfrm>
          <a:off x="274582" y="1606442"/>
          <a:ext cx="8714872" cy="14458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084020"/>
            <a:ext cx="6552360" cy="3463553"/>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01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print"/>
          <a:stretch>
            <a:fillRect/>
          </a:stretch>
        </p:blipFill>
        <p:spPr>
          <a:xfrm>
            <a:off x="1195201" y="1256608"/>
            <a:ext cx="5753100" cy="5124450"/>
          </a:xfrm>
          <a:prstGeom prst="rect">
            <a:avLst/>
          </a:prstGeom>
        </p:spPr>
      </p:pic>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r>
              <a:rPr lang="zh-CN" altLang="en-US" sz="2400" dirty="0" smtClean="0">
                <a:solidFill>
                  <a:schemeClr val="bg2"/>
                </a:solidFill>
                <a:latin typeface="微软雅黑" panose="020B0503020204020204" pitchFamily="34" charset="-122"/>
                <a:ea typeface="微软雅黑" panose="020B0503020204020204" pitchFamily="34" charset="-122"/>
              </a:rPr>
              <a:t>。</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cstate="print"/>
          <a:stretch>
            <a:fillRect/>
          </a:stretch>
        </p:blipFill>
        <p:spPr>
          <a:xfrm>
            <a:off x="488122" y="2991844"/>
            <a:ext cx="3248025" cy="3190875"/>
          </a:xfrm>
          <a:prstGeom prst="rect">
            <a:avLst/>
          </a:prstGeom>
        </p:spPr>
      </p:pic>
    </p:spTree>
    <p:extLst>
      <p:ext uri="{BB962C8B-B14F-4D97-AF65-F5344CB8AC3E}">
        <p14:creationId xmlns:p14="http://schemas.microsoft.com/office/powerpoint/2010/main" val="221618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830997"/>
          </a:xfrm>
          <a:prstGeom prst="rect">
            <a:avLst/>
          </a:prstGeom>
        </p:spPr>
        <p:txBody>
          <a:bodyPr wrap="square">
            <a:spAutoFit/>
          </a:bodyPr>
          <a:lstStyle/>
          <a:p>
            <a:r>
              <a:rPr lang="zh-CN" altLang="en-US" sz="2400" dirty="0" smtClean="0">
                <a:solidFill>
                  <a:schemeClr val="bg2"/>
                </a:solidFill>
                <a:latin typeface="微软雅黑" panose="020B0503020204020204" pitchFamily="34" charset="-122"/>
                <a:ea typeface="微软雅黑" panose="020B0503020204020204" pitchFamily="34" charset="-122"/>
              </a:rPr>
              <a:t>拍摄虚拟机快照</a:t>
            </a:r>
            <a:endParaRPr lang="en-US" altLang="zh-CN" sz="2400" dirty="0" smtClean="0">
              <a:solidFill>
                <a:schemeClr val="bg2"/>
              </a:solidFill>
              <a:latin typeface="微软雅黑" panose="020B0503020204020204" pitchFamily="34" charset="-122"/>
              <a:ea typeface="微软雅黑" panose="020B0503020204020204" pitchFamily="34" charset="-122"/>
            </a:endParaRPr>
          </a:p>
          <a:p>
            <a:r>
              <a:rPr lang="zh-CN" altLang="en-US" sz="2400" dirty="0" smtClean="0">
                <a:solidFill>
                  <a:schemeClr val="bg2"/>
                </a:solidFill>
                <a:latin typeface="微软雅黑" panose="020B0503020204020204" pitchFamily="34" charset="-122"/>
                <a:ea typeface="微软雅黑" panose="020B0503020204020204" pitchFamily="34" charset="-122"/>
              </a:rPr>
              <a:t>恢复虚拟机快照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cstate="print"/>
          <a:stretch>
            <a:fillRect/>
          </a:stretch>
        </p:blipFill>
        <p:spPr>
          <a:xfrm>
            <a:off x="475243" y="2641135"/>
            <a:ext cx="3248025" cy="3190875"/>
          </a:xfrm>
          <a:prstGeom prst="rect">
            <a:avLst/>
          </a:prstGeom>
        </p:spPr>
      </p:pic>
    </p:spTree>
    <p:extLst>
      <p:ext uri="{BB962C8B-B14F-4D97-AF65-F5344CB8AC3E}">
        <p14:creationId xmlns:p14="http://schemas.microsoft.com/office/powerpoint/2010/main" val="128892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4429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stretch>
            <a:fillRect/>
          </a:stretch>
        </p:blipFill>
        <p:spPr>
          <a:xfrm>
            <a:off x="2164121" y="2630510"/>
            <a:ext cx="5055021" cy="3808390"/>
          </a:xfrm>
          <a:prstGeom prst="rect">
            <a:avLst/>
          </a:prstGeom>
        </p:spPr>
      </p:pic>
      <p:sp>
        <p:nvSpPr>
          <p:cNvPr id="12" name="矩形 11"/>
          <p:cNvSpPr/>
          <p:nvPr/>
        </p:nvSpPr>
        <p:spPr>
          <a:xfrm>
            <a:off x="773202" y="1732864"/>
            <a:ext cx="8172516" cy="1200329"/>
          </a:xfrm>
          <a:prstGeom prst="rect">
            <a:avLst/>
          </a:prstGeom>
        </p:spPr>
        <p:txBody>
          <a:bodyPr wrap="square">
            <a:spAutoFit/>
          </a:bodyPr>
          <a:lstStyle/>
          <a:p>
            <a:r>
              <a:rPr lang="zh-CN" altLang="en-US" sz="2400" dirty="0" smtClean="0">
                <a:solidFill>
                  <a:schemeClr val="bg2"/>
                </a:solidFill>
                <a:latin typeface="微软雅黑" panose="020B0503020204020204" pitchFamily="34" charset="-122"/>
                <a:ea typeface="微软雅黑" panose="020B0503020204020204" pitchFamily="34" charset="-122"/>
              </a:rPr>
              <a:t>快照管理器：</a:t>
            </a:r>
            <a:r>
              <a:rPr lang="zh-CN" altLang="en-US" sz="2400" dirty="0">
                <a:solidFill>
                  <a:schemeClr val="bg2"/>
                </a:solidFill>
                <a:latin typeface="微软雅黑" panose="020B0503020204020204" pitchFamily="34" charset="-122"/>
                <a:ea typeface="微软雅黑" panose="020B0503020204020204" pitchFamily="34" charset="-122"/>
              </a:rPr>
              <a:t>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2801"/>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共享文件</a:t>
            </a:r>
            <a:endParaRPr lang="zh-CN" altLang="en-US" sz="3600" dirty="0">
              <a:solidFill>
                <a:schemeClr val="bg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cstate="print"/>
          <a:stretch>
            <a:fillRect/>
          </a:stretch>
        </p:blipFill>
        <p:spPr>
          <a:xfrm>
            <a:off x="1493140" y="1573374"/>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14621"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0" y="684352"/>
            <a:ext cx="6934200" cy="6343650"/>
          </a:xfrm>
          <a:prstGeom prst="rect">
            <a:avLst/>
          </a:prstGeom>
        </p:spPr>
      </p:pic>
      <p:pic>
        <p:nvPicPr>
          <p:cNvPr id="5" name="图片 4"/>
          <p:cNvPicPr>
            <a:picLocks noChangeAspect="1"/>
          </p:cNvPicPr>
          <p:nvPr/>
        </p:nvPicPr>
        <p:blipFill>
          <a:blip r:embed="rId6" cstate="print"/>
          <a:stretch>
            <a:fillRect/>
          </a:stretch>
        </p:blipFill>
        <p:spPr>
          <a:xfrm>
            <a:off x="3039078" y="385617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704678" y="3526897"/>
            <a:ext cx="4382843" cy="2958788"/>
          </a:xfrm>
          <a:prstGeom prst="rect">
            <a:avLst/>
          </a:prstGeom>
        </p:spPr>
      </p:pic>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4"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5"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44602"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虚拟机的应用</a:t>
            </a:r>
            <a:r>
              <a:rPr lang="en-US" altLang="zh-CN" sz="3600" dirty="0" smtClean="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6" cstate="print"/>
          <a:stretch>
            <a:fillRect/>
          </a:stretch>
        </p:blipFill>
        <p:spPr>
          <a:xfrm>
            <a:off x="0" y="173523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什么是虚拟机：虚拟机（</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r>
              <a:rPr lang="zh-CN" altLang="en-US" sz="2400" dirty="0" smtClean="0">
                <a:solidFill>
                  <a:schemeClr val="bg2"/>
                </a:solidFill>
                <a:latin typeface="微软雅黑" panose="020B0503020204020204" pitchFamily="34" charset="-122"/>
                <a:ea typeface="微软雅黑" panose="020B0503020204020204" pitchFamily="34" charset="-122"/>
              </a:rPr>
              <a:t>。</a:t>
            </a:r>
            <a:endParaRPr lang="en-US" altLang="zh-CN" sz="24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虚拟机的用途：测试软件、搭建某种特定需求的环境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400" dirty="0" smtClean="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常见的虚拟机 </a:t>
            </a:r>
            <a:r>
              <a:rPr lang="en-US" altLang="zh-CN" sz="2400" dirty="0">
                <a:solidFill>
                  <a:schemeClr val="bg2"/>
                </a:solidFill>
                <a:latin typeface="微软雅黑" panose="020B0503020204020204" pitchFamily="34" charset="-122"/>
                <a:ea typeface="微软雅黑" panose="020B0503020204020204" pitchFamily="34" charset="-122"/>
              </a:rPr>
              <a:t>VMware </a:t>
            </a:r>
            <a:r>
              <a:rPr lang="en-US" altLang="zh-CN" sz="2400" dirty="0" smtClean="0">
                <a:solidFill>
                  <a:schemeClr val="bg2"/>
                </a:solidFill>
                <a:latin typeface="微软雅黑" panose="020B0503020204020204" pitchFamily="34" charset="-122"/>
                <a:ea typeface="微软雅黑" panose="020B0503020204020204" pitchFamily="34" charset="-122"/>
              </a:rPr>
              <a:t>Workstation</a:t>
            </a:r>
            <a:r>
              <a:rPr lang="zh-CN" altLang="en-US" sz="2400" dirty="0" smtClean="0">
                <a:solidFill>
                  <a:schemeClr val="bg2"/>
                </a:solidFill>
                <a:latin typeface="微软雅黑" panose="020B0503020204020204" pitchFamily="34" charset="-122"/>
                <a:ea typeface="微软雅黑" panose="020B0503020204020204" pitchFamily="34" charset="-122"/>
              </a:rPr>
              <a:t>、</a:t>
            </a:r>
            <a:r>
              <a:rPr lang="en-US" altLang="zh-CN" sz="2400" dirty="0"/>
              <a:t> </a:t>
            </a:r>
            <a:r>
              <a:rPr lang="en-US" altLang="zh-CN" sz="2400" dirty="0" err="1">
                <a:solidFill>
                  <a:schemeClr val="bg2"/>
                </a:solidFill>
                <a:latin typeface="微软雅黑" panose="020B0503020204020204" pitchFamily="34" charset="-122"/>
                <a:ea typeface="微软雅黑" panose="020B0503020204020204" pitchFamily="34" charset="-122"/>
              </a:rPr>
              <a:t>VirtualBox</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smtClean="0">
                <a:solidFill>
                  <a:schemeClr val="bg2"/>
                </a:solidFill>
                <a:latin typeface="微软雅黑" panose="020B0503020204020204" pitchFamily="34" charset="-122"/>
                <a:ea typeface="微软雅黑" panose="020B0503020204020204" pitchFamily="34" charset="-122"/>
              </a:rPr>
              <a:t>等等</a:t>
            </a:r>
            <a:r>
              <a:rPr lang="zh-CN" altLang="en-US" sz="2400" dirty="0">
                <a:solidFill>
                  <a:schemeClr val="bg2"/>
                </a:solidFill>
                <a:latin typeface="微软雅黑" panose="020B0503020204020204" pitchFamily="34" charset="-122"/>
                <a:ea typeface="微软雅黑" panose="020B0503020204020204" pitchFamily="34" charset="-122"/>
              </a:rPr>
              <a:t>。</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5"/>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653465" y="1261457"/>
            <a:ext cx="75318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itchFamily="2" charset="2"/>
              <a:buChar char="Ø"/>
            </a:pPr>
            <a:r>
              <a:rPr lang="zh-CN" altLang="en-US" sz="2000" dirty="0" smtClean="0">
                <a:solidFill>
                  <a:schemeClr val="bg2"/>
                </a:solidFill>
                <a:latin typeface="微软雅黑" panose="020B0503020204020204" pitchFamily="34" charset="-122"/>
                <a:ea typeface="微软雅黑" panose="020B0503020204020204" pitchFamily="34" charset="-122"/>
              </a:rPr>
              <a:t>运行</a:t>
            </a:r>
            <a:r>
              <a:rPr lang="zh-CN" altLang="en-US" sz="2000" dirty="0">
                <a:solidFill>
                  <a:schemeClr val="bg2"/>
                </a:solidFill>
                <a:latin typeface="微软雅黑" panose="020B0503020204020204" pitchFamily="34" charset="-122"/>
                <a:ea typeface="微软雅黑" panose="020B0503020204020204" pitchFamily="34" charset="-122"/>
              </a:rPr>
              <a:t>在主机上，完全</a:t>
            </a:r>
            <a:r>
              <a:rPr lang="zh-CN" altLang="en-US" sz="2000" dirty="0" smtClean="0">
                <a:solidFill>
                  <a:schemeClr val="bg2"/>
                </a:solidFill>
                <a:latin typeface="微软雅黑" panose="020B0503020204020204" pitchFamily="34" charset="-122"/>
                <a:ea typeface="微软雅黑" panose="020B0503020204020204" pitchFamily="34" charset="-122"/>
              </a:rPr>
              <a:t>独立</a:t>
            </a:r>
            <a:endParaRPr lang="en-US" altLang="zh-CN" sz="2000" dirty="0" smtClean="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保密比较</a:t>
            </a:r>
            <a:r>
              <a:rPr lang="zh-CN" altLang="en-US" sz="2000" dirty="0" smtClean="0">
                <a:solidFill>
                  <a:srgbClr val="FF0000"/>
                </a:solidFill>
                <a:latin typeface="微软雅黑" panose="020B0503020204020204" pitchFamily="34" charset="-122"/>
                <a:ea typeface="微软雅黑" panose="020B0503020204020204" pitchFamily="34" charset="-122"/>
              </a:rPr>
              <a:t>好</a:t>
            </a:r>
            <a:r>
              <a:rPr lang="zh-CN" altLang="en-US" sz="2000" dirty="0" smtClean="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单独在一个环境下面运行（如银行工具）</a:t>
            </a:r>
            <a:endParaRPr lang="en-US" altLang="zh-CN" sz="20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占用主机资源，主机与虚拟机性能均下降</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575187" y="398174"/>
            <a:ext cx="6549513" cy="639742"/>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使用虚拟机的好处</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9662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smtClean="0">
                <a:solidFill>
                  <a:schemeClr val="bg2"/>
                </a:solidFill>
                <a:latin typeface="微软雅黑" panose="020B0503020204020204" pitchFamily="34" charset="-122"/>
                <a:ea typeface="微软雅黑" panose="020B0503020204020204" pitchFamily="34" charset="-122"/>
              </a:rPr>
              <a:t>稳定性</a:t>
            </a:r>
            <a:r>
              <a:rPr lang="zh-CN" altLang="en-US" sz="2400" dirty="0">
                <a:solidFill>
                  <a:schemeClr val="bg2"/>
                </a:solidFill>
                <a:latin typeface="微软雅黑" panose="020B0503020204020204" pitchFamily="34" charset="-122"/>
                <a:ea typeface="微软雅黑" panose="020B0503020204020204" pitchFamily="34" charset="-122"/>
              </a:rPr>
              <a:t>及</a:t>
            </a:r>
            <a:r>
              <a:rPr lang="zh-CN" altLang="en-US" sz="2400" dirty="0" smtClean="0">
                <a:solidFill>
                  <a:schemeClr val="bg2"/>
                </a:solidFill>
                <a:latin typeface="微软雅黑" panose="020B0503020204020204" pitchFamily="34" charset="-122"/>
                <a:ea typeface="微软雅黑" panose="020B0503020204020204" pitchFamily="34" charset="-122"/>
              </a:rPr>
              <a:t>兼容性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76" y="2686225"/>
            <a:ext cx="7679913" cy="2258798"/>
          </a:xfrm>
          <a:prstGeom prst="rect">
            <a:avLst/>
          </a:prstGeom>
        </p:spPr>
      </p:pic>
    </p:spTree>
    <p:extLst>
      <p:ext uri="{BB962C8B-B14F-4D97-AF65-F5344CB8AC3E}">
        <p14:creationId xmlns:p14="http://schemas.microsoft.com/office/powerpoint/2010/main" val="1698986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功能</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67" y="2446477"/>
            <a:ext cx="8124693" cy="3057816"/>
          </a:xfrm>
          <a:prstGeom prst="rect">
            <a:avLst/>
          </a:prstGeom>
        </p:spPr>
      </p:pic>
    </p:spTree>
    <p:extLst>
      <p:ext uri="{BB962C8B-B14F-4D97-AF65-F5344CB8AC3E}">
        <p14:creationId xmlns:p14="http://schemas.microsoft.com/office/powerpoint/2010/main" val="2718573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a:t>
            </a:r>
            <a:r>
              <a:rPr lang="zh-CN" altLang="en-US" sz="2400" dirty="0" smtClean="0">
                <a:solidFill>
                  <a:schemeClr val="bg2"/>
                </a:solidFill>
                <a:latin typeface="微软雅黑" panose="020B0503020204020204" pitchFamily="34" charset="-122"/>
                <a:ea typeface="微软雅黑" panose="020B0503020204020204" pitchFamily="34" charset="-122"/>
              </a:rPr>
              <a:t>特性</a:t>
            </a:r>
            <a:endParaRPr lang="zh-CN" altLang="en-US" sz="2400" dirty="0">
              <a:solidFill>
                <a:schemeClr val="bg2"/>
              </a:solidFill>
              <a:latin typeface="微软雅黑" panose="020B0503020204020204" pitchFamily="34" charset="-122"/>
              <a:ea typeface="微软雅黑" panose="020B0503020204020204" pitchFamily="34" charset="-122"/>
            </a:endParaRP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854935"/>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1821" y="5794088"/>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8" y="2516277"/>
            <a:ext cx="9144000" cy="3127248"/>
          </a:xfrm>
          <a:prstGeom prst="rect">
            <a:avLst/>
          </a:prstGeom>
        </p:spPr>
      </p:pic>
    </p:spTree>
    <p:extLst>
      <p:ext uri="{BB962C8B-B14F-4D97-AF65-F5344CB8AC3E}">
        <p14:creationId xmlns:p14="http://schemas.microsoft.com/office/powerpoint/2010/main" val="1272439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0" y="966525"/>
            <a:ext cx="561557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000" dirty="0" smtClean="0">
                <a:solidFill>
                  <a:schemeClr val="bg2"/>
                </a:solidFill>
                <a:latin typeface="微软雅黑" panose="020B0503020204020204" pitchFamily="34" charset="-122"/>
                <a:ea typeface="微软雅黑" panose="020B0503020204020204" pitchFamily="34" charset="-122"/>
              </a:rPr>
              <a:t>几个概念</a:t>
            </a:r>
            <a:endParaRPr lang="en-US" altLang="zh-CN" sz="2000" dirty="0" smtClean="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Virtual Machine</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a:t>
            </a:r>
            <a:r>
              <a:rPr lang="zh-CN" altLang="en-US" sz="2000" dirty="0" smtClean="0">
                <a:solidFill>
                  <a:schemeClr val="bg2"/>
                </a:solidFill>
                <a:latin typeface="微软雅黑" panose="020B0503020204020204" pitchFamily="34" charset="-122"/>
                <a:ea typeface="微软雅黑" panose="020B0503020204020204" pitchFamily="34" charset="-122"/>
              </a:rPr>
              <a:t>计算机</a:t>
            </a:r>
            <a:endParaRPr lang="zh-CN" altLang="en-US"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HOST:</a:t>
            </a:r>
            <a:r>
              <a:rPr lang="zh-CN" altLang="en-US" sz="2000" dirty="0" smtClean="0">
                <a:solidFill>
                  <a:schemeClr val="bg2"/>
                </a:solidFill>
                <a:latin typeface="微软雅黑" panose="020B0503020204020204" pitchFamily="34" charset="-122"/>
                <a:ea typeface="微软雅黑" panose="020B0503020204020204" pitchFamily="34" charset="-122"/>
              </a:rPr>
              <a:t>指</a:t>
            </a:r>
            <a:r>
              <a:rPr lang="zh-CN" altLang="en-US" sz="2000" dirty="0">
                <a:solidFill>
                  <a:schemeClr val="bg2"/>
                </a:solidFill>
                <a:latin typeface="微软雅黑" panose="020B0503020204020204" pitchFamily="34" charset="-122"/>
                <a:ea typeface="微软雅黑" panose="020B0503020204020204" pitchFamily="34" charset="-122"/>
              </a:rPr>
              <a:t>物理存在的计算机，</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指</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上运行的</a:t>
            </a:r>
            <a:r>
              <a:rPr lang="zh-CN" altLang="en-US" sz="2000" dirty="0" smtClean="0">
                <a:solidFill>
                  <a:schemeClr val="bg2"/>
                </a:solidFill>
                <a:latin typeface="微软雅黑" panose="020B0503020204020204" pitchFamily="34" charset="-122"/>
                <a:ea typeface="微软雅黑" panose="020B0503020204020204" pitchFamily="34" charset="-122"/>
              </a:rPr>
              <a:t>操作系统</a:t>
            </a:r>
            <a:endParaRPr lang="zh-CN" altLang="en-US"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bg2"/>
                </a:solidFill>
                <a:latin typeface="微软雅黑" panose="020B0503020204020204" pitchFamily="34" charset="-122"/>
                <a:ea typeface="微软雅黑" panose="020B0503020204020204" pitchFamily="34" charset="-122"/>
              </a:rPr>
              <a:t>Guest OS:</a:t>
            </a:r>
            <a:r>
              <a:rPr lang="zh-CN" altLang="en-US" sz="2000" dirty="0" smtClean="0">
                <a:solidFill>
                  <a:schemeClr val="bg2"/>
                </a:solidFill>
                <a:latin typeface="微软雅黑" panose="020B0503020204020204" pitchFamily="34" charset="-122"/>
                <a:ea typeface="微软雅黑" panose="020B0503020204020204" pitchFamily="34" charset="-122"/>
              </a:rPr>
              <a:t>指</a:t>
            </a:r>
            <a:r>
              <a:rPr lang="zh-CN" altLang="en-US" sz="2000" dirty="0">
                <a:solidFill>
                  <a:schemeClr val="bg2"/>
                </a:solidFill>
                <a:latin typeface="微软雅黑" panose="020B0503020204020204" pitchFamily="34" charset="-122"/>
                <a:ea typeface="微软雅黑" panose="020B0503020204020204" pitchFamily="34" charset="-122"/>
              </a:rPr>
              <a:t>运行在</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上的操作系统</a:t>
            </a:r>
            <a:r>
              <a:rPr lang="zh-CN" altLang="en-US" sz="2000" dirty="0" smtClean="0">
                <a:solidFill>
                  <a:schemeClr val="bg2"/>
                </a:solidFill>
                <a:latin typeface="微软雅黑" panose="020B0503020204020204" pitchFamily="34" charset="-122"/>
                <a:ea typeface="微软雅黑" panose="020B0503020204020204" pitchFamily="34" charset="-122"/>
              </a:rPr>
              <a:t>。</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0" y="398174"/>
            <a:ext cx="7124700" cy="639742"/>
          </a:xfrm>
        </p:spPr>
        <p:txBody>
          <a:bodyPr/>
          <a:lstStyle/>
          <a:p>
            <a:pPr eaLnBrk="1" hangingPunct="1"/>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5615573" y="4517406"/>
            <a:ext cx="3296415" cy="16240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HOST</a:t>
            </a:r>
            <a:r>
              <a:rPr lang="zh-CN" altLang="en-US" dirty="0" smtClean="0"/>
              <a:t>（</a:t>
            </a:r>
            <a:r>
              <a:rPr lang="en-US" altLang="zh-CN" dirty="0" smtClean="0"/>
              <a:t>Host OS</a:t>
            </a:r>
            <a:r>
              <a:rPr lang="zh-CN" altLang="en-US" dirty="0" smtClean="0"/>
              <a:t>）</a:t>
            </a:r>
            <a:endParaRPr lang="zh-CN" altLang="en-US" dirty="0"/>
          </a:p>
        </p:txBody>
      </p:sp>
      <p:sp>
        <p:nvSpPr>
          <p:cNvPr id="5" name="矩形 4"/>
          <p:cNvSpPr/>
          <p:nvPr/>
        </p:nvSpPr>
        <p:spPr>
          <a:xfrm>
            <a:off x="5615574" y="3930555"/>
            <a:ext cx="3255472" cy="4640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虚拟机管理软件</a:t>
            </a:r>
            <a:endParaRPr lang="zh-CN" altLang="en-US" dirty="0"/>
          </a:p>
        </p:txBody>
      </p:sp>
      <p:sp>
        <p:nvSpPr>
          <p:cNvPr id="6" name="矩形 5"/>
          <p:cNvSpPr/>
          <p:nvPr/>
        </p:nvSpPr>
        <p:spPr>
          <a:xfrm>
            <a:off x="5615573" y="1606267"/>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VM1</a:t>
            </a:r>
          </a:p>
          <a:p>
            <a:pPr algn="ctr"/>
            <a:r>
              <a:rPr lang="en-US" altLang="zh-CN" dirty="0" smtClean="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smtClean="0"/>
              <a:t>)</a:t>
            </a:r>
            <a:endParaRPr lang="zh-CN" altLang="en-US" dirty="0"/>
          </a:p>
        </p:txBody>
      </p:sp>
      <p:sp>
        <p:nvSpPr>
          <p:cNvPr id="14" name="矩形 13"/>
          <p:cNvSpPr/>
          <p:nvPr/>
        </p:nvSpPr>
        <p:spPr>
          <a:xfrm>
            <a:off x="6791557" y="1608539"/>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VM2</a:t>
            </a:r>
          </a:p>
          <a:p>
            <a:pPr algn="ctr"/>
            <a:r>
              <a:rPr lang="en-US" altLang="zh-CN" dirty="0" smtClean="0"/>
              <a:t>(</a:t>
            </a:r>
            <a:r>
              <a:rPr lang="en-US" altLang="zh-CN" dirty="0" smtClean="0">
                <a:solidFill>
                  <a:schemeClr val="bg2"/>
                </a:solidFill>
                <a:latin typeface="微软雅黑" panose="020B0503020204020204" pitchFamily="34" charset="-122"/>
                <a:ea typeface="微软雅黑" panose="020B0503020204020204" pitchFamily="34" charset="-122"/>
              </a:rPr>
              <a:t>Guest </a:t>
            </a:r>
            <a:r>
              <a:rPr lang="en-US" altLang="zh-CN" dirty="0">
                <a:solidFill>
                  <a:schemeClr val="bg2"/>
                </a:solidFill>
                <a:latin typeface="微软雅黑" panose="020B0503020204020204" pitchFamily="34" charset="-122"/>
                <a:ea typeface="微软雅黑" panose="020B0503020204020204" pitchFamily="34" charset="-122"/>
              </a:rPr>
              <a:t>OS</a:t>
            </a:r>
            <a:r>
              <a:rPr lang="en-US" altLang="zh-CN" dirty="0" smtClean="0"/>
              <a:t>)</a:t>
            </a:r>
            <a:endParaRPr lang="zh-CN" altLang="en-US" dirty="0"/>
          </a:p>
        </p:txBody>
      </p:sp>
      <p:sp>
        <p:nvSpPr>
          <p:cNvPr id="15" name="矩形 14"/>
          <p:cNvSpPr/>
          <p:nvPr/>
        </p:nvSpPr>
        <p:spPr>
          <a:xfrm>
            <a:off x="7967541" y="1608539"/>
            <a:ext cx="892137"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VMn</a:t>
            </a:r>
            <a:endParaRPr lang="en-US" altLang="zh-CN" dirty="0" smtClean="0"/>
          </a:p>
          <a:p>
            <a:pPr algn="ctr"/>
            <a:r>
              <a:rPr lang="en-US" altLang="zh-CN" dirty="0" smtClean="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smtClean="0"/>
              <a:t>)</a:t>
            </a:r>
            <a:endParaRPr lang="zh-CN" altLang="en-US" dirty="0"/>
          </a:p>
        </p:txBody>
      </p:sp>
    </p:spTree>
    <p:extLst>
      <p:ext uri="{BB962C8B-B14F-4D97-AF65-F5344CB8AC3E}">
        <p14:creationId xmlns:p14="http://schemas.microsoft.com/office/powerpoint/2010/main" val="1119389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82164" y="65071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3600" dirty="0" smtClean="0">
                <a:solidFill>
                  <a:schemeClr val="bg2"/>
                </a:solidFill>
                <a:latin typeface="微软雅黑" panose="020B0503020204020204" pitchFamily="34" charset="-122"/>
                <a:ea typeface="微软雅黑" panose="020B0503020204020204" pitchFamily="34" charset="-122"/>
              </a:rPr>
              <a:t>虚拟机</a:t>
            </a:r>
            <a:r>
              <a:rPr lang="zh-CN" altLang="en-US" sz="3600" dirty="0">
                <a:solidFill>
                  <a:schemeClr val="bg2"/>
                </a:solidFill>
                <a:latin typeface="微软雅黑" panose="020B0503020204020204" pitchFamily="34" charset="-122"/>
                <a:ea typeface="微软雅黑" panose="020B0503020204020204" pitchFamily="34" charset="-122"/>
              </a:rPr>
              <a:t>简介和</a:t>
            </a:r>
            <a:r>
              <a:rPr lang="zh-CN" altLang="en-US" sz="3600" dirty="0" smtClean="0">
                <a:solidFill>
                  <a:schemeClr val="bg2"/>
                </a:solidFill>
                <a:latin typeface="微软雅黑" panose="020B0503020204020204" pitchFamily="34" charset="-122"/>
                <a:ea typeface="微软雅黑" panose="020B0503020204020204" pitchFamily="34" charset="-122"/>
              </a:rPr>
              <a:t>安装</a:t>
            </a:r>
            <a:endParaRPr lang="zh-CN" altLang="zh-CN"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stretch>
            <a:fillRect/>
          </a:stretch>
        </p:blipFill>
        <p:spPr>
          <a:xfrm>
            <a:off x="0" y="1611287"/>
            <a:ext cx="4592022" cy="3269805"/>
          </a:xfrm>
          <a:prstGeom prst="rect">
            <a:avLst/>
          </a:prstGeom>
        </p:spPr>
      </p:pic>
      <p:pic>
        <p:nvPicPr>
          <p:cNvPr id="2050" name="Picture 2" descr="支持 Windows 10 技术预览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157257037</TotalTime>
  <Pages>0</Pages>
  <Words>2341</Words>
  <Characters>0</Characters>
  <Application>Microsoft Office PowerPoint</Application>
  <DocSecurity>0</DocSecurity>
  <PresentationFormat>全屏显示(4:3)</PresentationFormat>
  <Lines>0</Lines>
  <Paragraphs>198</Paragraphs>
  <Slides>30</Slides>
  <Notes>25</Notes>
  <HiddenSlides>4</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 Unicode MS</vt:lpstr>
      <vt:lpstr>华文新魏</vt:lpstr>
      <vt:lpstr>宋体</vt:lpstr>
      <vt:lpstr>微软雅黑</vt:lpstr>
      <vt:lpstr>幼圆</vt:lpstr>
      <vt:lpstr>Arial</vt:lpstr>
      <vt:lpstr>Calibri</vt:lpstr>
      <vt:lpstr>Wingdings</vt:lpstr>
      <vt:lpstr>Wingdings 2</vt:lpstr>
      <vt:lpstr>scs_template</vt:lpstr>
      <vt:lpstr>PowerPoint 演示文稿</vt:lpstr>
      <vt:lpstr>目标</vt:lpstr>
      <vt:lpstr>一、虚拟机的认识</vt:lpstr>
      <vt:lpstr>使用虚拟机的好处</vt:lpstr>
      <vt:lpstr>常见虚拟机比较</vt:lpstr>
      <vt:lpstr>常见虚拟机比较</vt:lpstr>
      <vt:lpstr>常见虚拟机比较</vt:lpstr>
      <vt:lpstr>一、虚拟机的认识</vt:lpstr>
      <vt:lpstr>二、虚拟机简介和安装</vt:lpstr>
      <vt:lpstr>二、虚拟机简介和安装</vt:lpstr>
      <vt:lpstr>二、虚拟机简介和安装</vt:lpstr>
      <vt:lpstr>二、虚拟机简介和安装</vt:lpstr>
      <vt:lpstr>二、VMware Workstation虚拟机简介和安装</vt:lpstr>
      <vt:lpstr>二、虚拟机简介和安装</vt:lpstr>
      <vt:lpstr>二、虚拟机简介和安装</vt:lpstr>
      <vt:lpstr>二、虚拟机简介和安装</vt:lpstr>
      <vt:lpstr>三、虚拟机中安装Win10</vt:lpstr>
      <vt:lpstr>四、虚拟机的网络设置</vt:lpstr>
      <vt:lpstr>四、虚拟机的网络设置</vt:lpstr>
      <vt:lpstr>四、虚拟机的网络设置</vt:lpstr>
      <vt:lpstr>四、虚拟机的网络设置</vt:lpstr>
      <vt:lpstr>四、虚拟机的网络设置</vt:lpstr>
      <vt:lpstr>四、虚拟机的网络设置</vt:lpstr>
      <vt:lpstr>五、虚拟机的高级应用-快照</vt:lpstr>
      <vt:lpstr>五、虚拟机的高级应用-快照</vt:lpstr>
      <vt:lpstr>五、虚拟机的高级应用-快照</vt:lpstr>
      <vt:lpstr>六、虚拟机的应用-共享文件</vt:lpstr>
      <vt:lpstr>六、虚拟机的应用-共享文件</vt:lpstr>
      <vt:lpstr>六、虚拟机的应用-共享文件</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李玮玮</cp:lastModifiedBy>
  <cp:revision>397</cp:revision>
  <cp:lastPrinted>1899-12-30T00:00:00Z</cp:lastPrinted>
  <dcterms:created xsi:type="dcterms:W3CDTF">2012-04-08T16:29:00Z</dcterms:created>
  <dcterms:modified xsi:type="dcterms:W3CDTF">2016-08-29T15:22:07Z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