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2" r:id="rId20"/>
    <p:sldId id="275" r:id="rId21"/>
    <p:sldId id="277" r:id="rId22"/>
    <p:sldId id="278" r:id="rId23"/>
    <p:sldId id="279" r:id="rId24"/>
    <p:sldId id="274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wanlo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7.xml"/><Relationship Id="rId2" Type="http://schemas.openxmlformats.org/officeDocument/2006/relationships/image" Target="../media/image11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tags" Target="../tags/tag20.xml"/><Relationship Id="rId4" Type="http://schemas.openxmlformats.org/officeDocument/2006/relationships/image" Target="../media/image14.png"/><Relationship Id="rId3" Type="http://schemas.openxmlformats.org/officeDocument/2006/relationships/tags" Target="../tags/tag19.xml"/><Relationship Id="rId2" Type="http://schemas.openxmlformats.org/officeDocument/2006/relationships/image" Target="../media/image13.png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22.xml"/><Relationship Id="rId2" Type="http://schemas.openxmlformats.org/officeDocument/2006/relationships/image" Target="../media/image16.png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7062"/>
            <a:ext cx="9144000" cy="218700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Chrome Extension</a:t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浏览器插件(扩展)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172143"/>
            <a:ext cx="9144000" cy="1655762"/>
          </a:xfrm>
        </p:spPr>
        <p:txBody>
          <a:bodyPr>
            <a:normAutofit lnSpcReduction="20000"/>
          </a:bodyPr>
          <a:lstStyle/>
          <a:p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  <a:p>
            <a:pPr algn="r"/>
            <a:r>
              <a:rPr lang="en-US" altLang="zh-CN" dirty="0">
                <a:latin typeface="+mn-lt"/>
              </a:rPr>
              <a:t>     						</a:t>
            </a:r>
            <a:r>
              <a:rPr lang="zh-CN" altLang="en-US" dirty="0">
                <a:latin typeface="+mn-lt"/>
              </a:rPr>
              <a:t>大前端——</a:t>
            </a:r>
            <a:r>
              <a:rPr lang="en-US" altLang="zh-CN" dirty="0">
                <a:latin typeface="+mn-lt"/>
              </a:rPr>
              <a:t>FE</a:t>
            </a:r>
            <a:endParaRPr lang="en-US" altLang="zh-CN" dirty="0">
              <a:latin typeface="+mn-lt"/>
            </a:endParaRPr>
          </a:p>
          <a:p>
            <a:pPr algn="r"/>
            <a:r>
              <a:rPr lang="en-US" altLang="zh-CN" dirty="0">
                <a:latin typeface="+mn-lt"/>
              </a:rPr>
              <a:t>                   							</a:t>
            </a:r>
            <a:r>
              <a:rPr lang="zh-CN" altLang="en-US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赵万龙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--展示形式</a:t>
            </a:r>
            <a:r>
              <a:rPr lang="zh-CN" altLang="en-US" sz="2800"/>
              <a:t>（browserAction）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2308860"/>
          </a:xfrm>
        </p:spPr>
        <p:txBody>
          <a:bodyPr>
            <a:normAutofit lnSpcReduction="10000"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browserAction</a:t>
            </a:r>
            <a:endParaRPr lang="zh-CN" altLang="en-US" sz="1800" b="1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通过配置browser_action可以在浏览器的右上角增加一个图标，一个browser_action可以拥有一个图标，一个tooltip，一个badge和一个popup。</a:t>
            </a:r>
            <a:endParaRPr lang="en-US" altLang="zh-CN" sz="14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/>
              <a:t>badge</a:t>
            </a:r>
            <a:endParaRPr lang="en-US" altLang="zh-CN" sz="14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/>
              <a:t>badge就是在图标上显示一些文本，可以用来更新一些小的扩展状态提示信息。因为badge空间有限，所以只支持4个以下的字符（英文4个，中文2个）badge无法通过配置文件来指定，必须通过代码实现</a:t>
            </a:r>
            <a:endParaRPr lang="en-US" altLang="zh-CN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210" y="4279265"/>
            <a:ext cx="5456555" cy="1752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98970" y="4164965"/>
            <a:ext cx="3638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--展示形式</a:t>
            </a:r>
            <a:r>
              <a:rPr lang="zh-CN" altLang="en-US" sz="2800"/>
              <a:t>（右键</a:t>
            </a:r>
            <a:r>
              <a:rPr lang="zh-CN" altLang="en-US" sz="2800"/>
              <a:t>菜单）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1318895"/>
          </a:xfrm>
        </p:spPr>
        <p:txBody>
          <a:bodyPr>
            <a:normAutofit lnSpcReduction="10000"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右键菜单</a:t>
            </a:r>
            <a:endParaRPr lang="zh-CN" altLang="en-US" sz="1800" b="1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通过开发Chrome插件可以自定义浏览器的右键菜单，主要是通过chrome.contextMenusAPI实现</a:t>
            </a:r>
            <a:r>
              <a:rPr lang="zh-CN" altLang="en-US" sz="1400"/>
              <a:t>，，比如普通页面、选中的文字、图片、链接，等等，如果有同一个插件里面定义了多个菜单，Chrome会自动组合放到以插件名字命名的二级菜单里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2520" y="2802255"/>
            <a:ext cx="3237230" cy="342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15535" y="2912745"/>
            <a:ext cx="592455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--展示形式</a:t>
            </a:r>
            <a:r>
              <a:rPr lang="zh-CN" altLang="en-US" sz="2800"/>
              <a:t>（devtools）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5" y="1155065"/>
            <a:ext cx="5814695" cy="2011680"/>
          </a:xfrm>
        </p:spPr>
        <p:txBody>
          <a:bodyPr>
            <a:normAutofit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>
                <a:sym typeface="+mn-ea"/>
              </a:rPr>
              <a:t>devtools</a:t>
            </a:r>
            <a:endParaRPr lang="zh-CN" altLang="en-US" sz="1800" b="1">
              <a:sym typeface="+mn-ea"/>
            </a:endParaRPr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/>
              <a:t>Chrome允许插件在开发者工具(devtools)上动手脚，</a:t>
            </a:r>
            <a:r>
              <a:rPr lang="zh-CN" altLang="en-US" sz="1400"/>
              <a:t>可以</a:t>
            </a:r>
            <a:endParaRPr lang="zh-CN" altLang="en-US" sz="14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/>
              <a:t>自定义一个和多个和Elements、Console、Sources等同级别的面板；</a:t>
            </a:r>
            <a:endParaRPr lang="zh-CN" altLang="en-US" sz="14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/>
              <a:t>自定义侧边栏(sidebar)，目前只能自定义Elements面板的侧边栏；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40880" y="1155065"/>
            <a:ext cx="4603750" cy="2273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6275" y="3861435"/>
            <a:ext cx="5420360" cy="2273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31330" y="4236085"/>
            <a:ext cx="39243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--展示形式</a:t>
            </a:r>
            <a:r>
              <a:rPr lang="zh-CN" altLang="en-US" sz="2800"/>
              <a:t>（桌面通知）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275" y="1155065"/>
            <a:ext cx="10680700" cy="1814830"/>
          </a:xfrm>
        </p:spPr>
        <p:txBody>
          <a:bodyPr>
            <a:normAutofit lnSpcReduction="10000"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桌面通知</a:t>
            </a:r>
            <a:endParaRPr lang="zh-CN" altLang="en-US" sz="1800" b="1">
              <a:sym typeface="+mn-ea"/>
            </a:endParaRPr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Chrome提供了一个chrome.notificationsAPI以便插件推送桌面通知，无论是使用chrome.notifications还是Notification都不需要申请权限</a:t>
            </a:r>
            <a:endParaRPr lang="zh-CN" altLang="en-US" sz="18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rgbClr val="FF0000"/>
                </a:solidFill>
              </a:rPr>
              <a:t>注：需要打开消息通知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3773805"/>
            <a:ext cx="5017770" cy="211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12205" y="3773805"/>
            <a:ext cx="5721985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--5种类型的JS对比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071245" y="1519555"/>
          <a:ext cx="9667875" cy="463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55"/>
                <a:gridCol w="4326255"/>
                <a:gridCol w="1619885"/>
                <a:gridCol w="1042670"/>
                <a:gridCol w="94361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JS种类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可访问的API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DOM访问情况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JS访问情况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直接跨域</a:t>
                      </a: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injected 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和普通JS无任何差别，不能访问任何扩展API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</a:tr>
              <a:tr h="880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 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只能访问 extension、runtime等部分API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</a:tr>
              <a:tr h="676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popup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可访问绝大部分API，除了devtools系列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不可直接访问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</a:tr>
              <a:tr h="676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可访问绝大部分API，除了devtools系列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不可直接访问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</a:tr>
              <a:tr h="10833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devtools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只能访问 devtools、extension、runtime等部分API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可以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不可以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</a:t>
            </a:r>
            <a:r>
              <a:rPr lang="zh-CN" altLang="en-US" sz="2800"/>
              <a:t>长链接和</a:t>
            </a:r>
            <a:r>
              <a:rPr lang="zh-CN" altLang="en-US" sz="2800"/>
              <a:t>短链接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233805" y="1575435"/>
            <a:ext cx="9478010" cy="1285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Chrome插件中有2种通信方式，一个是短连接（chrome.tabs.sendMessage和chrome.runtime.sendMessage），一个是长连接（chrome.tabs.connect和chrome.runtime.connect）。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</a:t>
            </a:r>
            <a:r>
              <a:rPr lang="zh-CN" altLang="en-US" sz="2800">
                <a:sym typeface="+mn-ea"/>
              </a:rPr>
              <a:t>本地存储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66495" y="1734185"/>
            <a:ext cx="9478010" cy="2705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/>
              <a:t>本地存储</a:t>
            </a:r>
            <a:endParaRPr lang="zh-CN" altLang="en-US" sz="2000" b="1"/>
          </a:p>
          <a:p>
            <a:r>
              <a:rPr lang="zh-CN" altLang="en-US" sz="2000"/>
              <a:t>本地存储建议用chrome.storage而不是普通的localStorage，区别主要</a:t>
            </a:r>
            <a:r>
              <a:rPr lang="zh-CN" altLang="en-US" sz="2000"/>
              <a:t>两点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chrome.storage是针对插件全局的，即使你在background中保存的数据，在content-script也能获取到；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000"/>
              <a:t>chrome.storage.sync可以跟随当前登录用户自动同步，这台电脑修改的设置会自动同步到其它电脑，很方便，如果没有登录或者未联网则先保存到本地，等登录了再同步至网络；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--5种类型的JS对比</a:t>
            </a:r>
            <a:r>
              <a:rPr lang="zh-CN" altLang="en-US" sz="2800"/>
              <a:t>（</a:t>
            </a:r>
            <a:r>
              <a:rPr lang="zh-CN" altLang="en-US" sz="2800"/>
              <a:t>通信）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832485" y="1222375"/>
          <a:ext cx="106413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55"/>
                <a:gridCol w="1554480"/>
                <a:gridCol w="2543810"/>
                <a:gridCol w="2609850"/>
                <a:gridCol w="219773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injected-script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content-script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Jpopup-js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background-js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injected 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window.postMessage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 script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window.postMessage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chrome.runtime.sendMessage </a:t>
                      </a:r>
                      <a:r>
                        <a:rPr lang="en-US" altLang="zh-CN"/>
                        <a:t>2.</a:t>
                      </a:r>
                      <a:r>
                        <a:rPr lang="zh-CN" altLang="en-US"/>
                        <a:t>chrome.runtime.connect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chrome.runtime.sendMessage </a:t>
                      </a:r>
                      <a:r>
                        <a:rPr lang="en-US" altLang="zh-CN"/>
                        <a:t>2.</a:t>
                      </a:r>
                      <a:r>
                        <a:rPr lang="zh-CN" altLang="en-US"/>
                        <a:t>chrome.runtime.connect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popup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chrome.tabs.sendMessage 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chrome.tabs.connect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chrome.extension. </a:t>
                      </a:r>
                      <a:r>
                        <a:rPr lang="en-US" altLang="zh-CN"/>
                        <a:t>2.</a:t>
                      </a:r>
                      <a:r>
                        <a:rPr lang="zh-CN" altLang="en-US"/>
                        <a:t>getBackgroundPage()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background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chrome.tabs.sendMessage </a:t>
                      </a:r>
                      <a:r>
                        <a:rPr lang="en-US" altLang="zh-CN"/>
                        <a:t>2.</a:t>
                      </a:r>
                      <a:r>
                        <a:rPr lang="zh-CN" altLang="en-US"/>
                        <a:t>chrome.tabs.connect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chrome.extension.getViews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11887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devtools js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chrome.devtools.inspectedWindow.eval	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chrome.runtime.sendMessage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chrome.runtime.sendMessage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--经验总结</a:t>
            </a:r>
            <a:endParaRPr lang="en-US" altLang="zh-CN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921385" y="2095500"/>
          <a:ext cx="85344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扩展组件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是否需要重新加载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manifest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Yes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Service worker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Yes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Content Scripts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Yes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popup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Options page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Other extension HTML pages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No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1385" y="1160145"/>
            <a:ext cx="729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那么每次改动都需要重新加载扩展吗？可以参考下表。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--经验总结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985520" y="1305560"/>
            <a:ext cx="10177780" cy="280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/>
              <a:t>特别注意background的报错</a:t>
            </a:r>
            <a:endParaRPr lang="zh-CN" altLang="en-US" sz="2000" b="1"/>
          </a:p>
          <a:p>
            <a:r>
              <a:rPr lang="zh-CN" altLang="en-US"/>
              <a:t>很多时候你发现你的代码会莫名其妙的失效，找来找去又找不到原因，这时打开background的控制台才发现原来某个地方写错了导致代码没生效，正式由于background报错的隐蔽性(需要主动打开对应的控制台才能看到错误)，所以特别注意这点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000" b="1"/>
              <a:t>不支持内联JavaScript的执行</a:t>
            </a:r>
            <a:endParaRPr lang="zh-CN" altLang="en-US" sz="2000" b="1"/>
          </a:p>
          <a:p>
            <a:r>
              <a:rPr lang="zh-CN" altLang="en-US"/>
              <a:t>也就是不支持将js直接写在html中，比如：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59510" y="3429000"/>
            <a:ext cx="8223885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5370" y="4426585"/>
            <a:ext cx="101295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注入CSS的时候必须小心</a:t>
            </a:r>
            <a:endParaRPr lang="en-US" altLang="zh-CN" sz="2000" b="1">
              <a:sym typeface="+mn-ea"/>
            </a:endParaRPr>
          </a:p>
          <a:p>
            <a:r>
              <a:rPr lang="zh-CN" altLang="en-US">
                <a:sym typeface="+mn-ea"/>
              </a:rPr>
              <a:t>由于通过content_scripts注入的CSS优先级非常高，几乎仅次于浏览器默认样式，稍不注意可能就会影响一些网站的展示效果，所以尽量不要写一些影响全局的样式。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所以强调这个，是因为这个带来的问题非常隐蔽，不太容易找到，可能你正在写某个网页，昨天样式还是好好的，怎么今天就突然不行了？然后你辛辛苦苦找来找去，找了半天才发现竟然是因为插件里面的一个样式影响的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Chrome浏览器插件(扩展)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644650"/>
            <a:ext cx="10515600" cy="171005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"/>
            </a:pPr>
            <a:r>
              <a:rPr lang="zh-CN" altLang="en-US" sz="1800"/>
              <a:t>基础理论</a:t>
            </a:r>
            <a:endParaRPr lang="zh-CN" altLang="en-US" sz="1800"/>
          </a:p>
          <a:p>
            <a:pPr>
              <a:buFont typeface="Wingdings" panose="05000000000000000000" charset="0"/>
              <a:buChar char=""/>
            </a:pPr>
            <a:r>
              <a:rPr lang="zh-CN" altLang="en-US" sz="1800"/>
              <a:t>核心</a:t>
            </a:r>
            <a:r>
              <a:rPr lang="zh-CN" altLang="en-US" sz="1800"/>
              <a:t>介绍</a:t>
            </a:r>
            <a:endParaRPr lang="zh-CN" altLang="en-US" sz="1800"/>
          </a:p>
          <a:p>
            <a:pPr>
              <a:buFont typeface="Wingdings" panose="05000000000000000000" charset="0"/>
              <a:buChar char=""/>
            </a:pPr>
            <a:r>
              <a:rPr lang="zh-CN" altLang="en-US" sz="1800"/>
              <a:t>部分</a:t>
            </a:r>
            <a:r>
              <a:rPr lang="en-US" altLang="zh-CN" sz="1800"/>
              <a:t>API</a:t>
            </a:r>
            <a:r>
              <a:rPr lang="zh-CN" altLang="en-US" sz="1800"/>
              <a:t>实现</a:t>
            </a:r>
            <a:r>
              <a:rPr lang="zh-CN" altLang="en-US" sz="1800"/>
              <a:t>以及展示</a:t>
            </a:r>
            <a:endParaRPr lang="zh-CN" altLang="en-US" sz="1800"/>
          </a:p>
          <a:p>
            <a:pPr>
              <a:buFont typeface="Wingdings" panose="05000000000000000000" charset="0"/>
              <a:buChar char=""/>
            </a:pPr>
            <a:r>
              <a:rPr lang="zh-CN" altLang="en-US" sz="1800"/>
              <a:t>经验</a:t>
            </a:r>
            <a:r>
              <a:rPr lang="zh-CN" altLang="en-US" sz="1800"/>
              <a:t>总结</a:t>
            </a:r>
            <a:endParaRPr lang="zh-CN" altLang="en-US" sz="1800"/>
          </a:p>
          <a:p>
            <a:pPr>
              <a:buFont typeface="Wingdings" panose="05000000000000000000" charset="0"/>
              <a:buChar char=""/>
            </a:pPr>
            <a:r>
              <a:rPr lang="zh-CN" altLang="en-US" sz="1800"/>
              <a:t>打包发布</a:t>
            </a:r>
            <a:endParaRPr lang="zh-CN" altLang="en-US" sz="1800"/>
          </a:p>
          <a:p>
            <a:pPr marL="0" indent="0">
              <a:buFont typeface="Wingdings" panose="05000000000000000000" charset="0"/>
              <a:buNone/>
            </a:pPr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700405" y="3429000"/>
            <a:ext cx="8434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注：只做开发思路介绍，简单</a:t>
            </a:r>
            <a:r>
              <a:rPr lang="en-US" altLang="zh-CN"/>
              <a:t>demo</a:t>
            </a:r>
            <a:r>
              <a:rPr lang="zh-CN" altLang="en-US"/>
              <a:t>展示，几个常用</a:t>
            </a:r>
            <a:r>
              <a:rPr lang="en-US" altLang="zh-CN"/>
              <a:t>API</a:t>
            </a:r>
            <a:r>
              <a:rPr lang="zh-CN" altLang="en-US"/>
              <a:t>介绍，（</a:t>
            </a:r>
            <a:r>
              <a:rPr lang="zh-CN" altLang="en-US"/>
              <a:t>时间有限）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0405" y="4172585"/>
            <a:ext cx="7460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地址：https://github.com/Breeze-zwl/bilibiliDown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</a:t>
            </a:r>
            <a:r>
              <a:rPr lang="zh-CN" altLang="en-US" sz="2800"/>
              <a:t>打包发布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921385" y="1160145"/>
            <a:ext cx="990409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打包然后会生成一个.crx文件，要发布到Google应用商店的话需要先登录你的Google账号，然后花5个$注册为开发者，本人太穷，有能力者</a:t>
            </a:r>
            <a:r>
              <a:rPr lang="zh-CN" altLang="en-US"/>
              <a:t>亲自验证，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9095" y="2500630"/>
            <a:ext cx="9176385" cy="40506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</a:t>
            </a:r>
            <a:r>
              <a:rPr lang="zh-CN" altLang="en-US" sz="2800"/>
              <a:t>未来</a:t>
            </a:r>
            <a:r>
              <a:rPr lang="zh-CN" altLang="en-US" sz="2800"/>
              <a:t>计划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921385" y="1160145"/>
            <a:ext cx="729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脚手架封装（</a:t>
            </a:r>
            <a:r>
              <a:rPr lang="en-US" altLang="zh-CN"/>
              <a:t>v3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参考</a:t>
            </a:r>
            <a:r>
              <a:rPr lang="zh-CN" altLang="en-US" sz="2800"/>
              <a:t>文档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38860" y="1407795"/>
            <a:ext cx="1006348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/>
              <a:t>各浏览器</a:t>
            </a:r>
            <a:r>
              <a:rPr lang="en-US" altLang="zh-CN" sz="2000" b="1"/>
              <a:t>API</a:t>
            </a:r>
            <a:r>
              <a:rPr lang="zh-CN" altLang="en-US" sz="2000" b="1"/>
              <a:t>差异文档：</a:t>
            </a:r>
            <a:endParaRPr lang="zh-CN" altLang="en-US" sz="2000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Chrome API 文档： https://developer.chrome.com/extensions/api_index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Opera API 文档： https://dev.opera.com/extensions/apis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Edge API 文档： https://learn.microsoft.com/zh-cn/microsoft-edge/extensions-chromium/developer-guide/api-support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38860" y="3978910"/>
            <a:ext cx="1006348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sz="2000" b="1"/>
              <a:t>官方文档地址</a:t>
            </a:r>
            <a:r>
              <a:rPr lang="zh-CN" altLang="en-US" sz="2000" b="1"/>
              <a:t>：</a:t>
            </a:r>
            <a:endParaRPr lang="zh-CN" altLang="en-US" sz="2000" b="1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Chrome官方文档地址： https://developer.chrome.com/docs/extensions/mv3/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Chrome官方文档地址（Manifest V2）：https://developer.chrome.com/docs/extensions/mv2/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/>
              <a:t>中文版文档地址（Manifest V3）： https://doc.yilijishu.info/chrome/intro.html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</a:t>
            </a:r>
            <a:r>
              <a:rPr lang="zh-CN" altLang="en-US" sz="2800"/>
              <a:t>基础理论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5600" cy="4566920"/>
          </a:xfrm>
        </p:spPr>
        <p:txBody>
          <a:bodyPr/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400"/>
              <a:t>常用的浏览器Chrome、新版Edge、Opera、brave等浏览器均基于 Chromium 开源项目内核进行开发，故在一定程度上可以</a:t>
            </a:r>
            <a:r>
              <a:rPr lang="zh-CN" altLang="en-US" sz="1400">
                <a:solidFill>
                  <a:srgbClr val="FF0000"/>
                </a:solidFill>
              </a:rPr>
              <a:t>通用</a:t>
            </a:r>
            <a:r>
              <a:rPr lang="zh-CN" altLang="en-US" sz="1400"/>
              <a:t>部分常见浏览器API，</a:t>
            </a:r>
            <a:endParaRPr lang="zh-CN" altLang="en-US" sz="1400"/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400"/>
              <a:t>Chromium 浏览器之间不存在 API 奇偶校验，所以尽管使用同一浏览器内核，但不同的内核</a:t>
            </a:r>
            <a:r>
              <a:rPr lang="zh-CN" altLang="en-US" sz="1400">
                <a:solidFill>
                  <a:srgbClr val="FF0000"/>
                </a:solidFill>
              </a:rPr>
              <a:t>版本</a:t>
            </a:r>
            <a:r>
              <a:rPr lang="zh-CN" altLang="en-US" sz="1400"/>
              <a:t>和后续开发目标仍然可能影响浏览器API的提供。以下是差异</a:t>
            </a:r>
            <a:r>
              <a:rPr lang="zh-CN" altLang="en-US" sz="1400"/>
              <a:t>文档</a:t>
            </a:r>
            <a:endParaRPr lang="zh-CN" altLang="en-US" sz="1400"/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400"/>
              <a:t>扩展基于网页技术（HTML、JavaScript和 CSS）构建而成。它们在单独的沙盒执行环境中运行，并与 Chrome 浏览器进行交互。即主要的程序逻辑由JavaScript编写，在单独的网页（Manifest V2）或Service Worker（Manifest V3）中执行。</a:t>
            </a:r>
            <a:endParaRPr lang="zh-CN" altLang="en-US" sz="140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200"/>
              <a:t>注：其实不只是前端技术，Chrome插件还可以配合C++编写的dll动态链接库实现一些更底层的功能(NPAPI)，由于安全原因，Chrome浏览器42以上版本已经陆续不再支持NPAPI插件，取而代之的是更安全的PPAPI。</a:t>
            </a:r>
            <a:endParaRPr lang="zh-CN" altLang="en-US" sz="1200"/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zh-CN" altLang="en-US" sz="1400"/>
              <a:t>Chrome扩展目前主要分为Manifest V2和Manifest V3两个架构，两种架构所支持的API和运行原理有很大差异。</a:t>
            </a:r>
            <a:endParaRPr lang="zh-CN" altLang="en-US" sz="1400"/>
          </a:p>
          <a:p>
            <a:pPr marL="0" indent="0">
              <a:buFont typeface="Wingdings" panose="05000000000000000000" charset="0"/>
              <a:buNone/>
            </a:pP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2930" y="4070985"/>
            <a:ext cx="7480935" cy="2085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--Manifest V2扩展开发实战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2266315" cy="2990850"/>
          </a:xfrm>
        </p:spPr>
        <p:txBody>
          <a:bodyPr/>
          <a:p>
            <a:pPr marL="0" indent="0" algn="l">
              <a:buFont typeface="Wingdings" panose="05000000000000000000" charset="0"/>
              <a:buNone/>
            </a:pPr>
            <a:r>
              <a:rPr lang="en-US" altLang="zh-CN" sz="1400" b="1"/>
              <a:t>6</a:t>
            </a:r>
            <a:r>
              <a:rPr lang="zh-CN" altLang="en-US" sz="1400" b="1"/>
              <a:t>个核心概念</a:t>
            </a:r>
            <a:endParaRPr lang="zh-CN" altLang="en-US" sz="1400" b="1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mainfest.js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content-script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background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event-pages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popup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inject js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914015" y="1379220"/>
            <a:ext cx="1803400" cy="307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r>
              <a:rPr lang="en-US" altLang="zh-CN" sz="1400" b="1"/>
              <a:t>8</a:t>
            </a:r>
            <a:r>
              <a:rPr lang="zh-CN" altLang="en-US" sz="1400" b="1"/>
              <a:t>中展现</a:t>
            </a:r>
            <a:r>
              <a:rPr lang="zh-CN" altLang="en-US" sz="1400" b="1"/>
              <a:t>形式</a:t>
            </a:r>
            <a:endParaRPr lang="zh-CN" altLang="en-US" sz="1400" b="1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browserAction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pageAction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contextMenu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override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devtools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options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omnibox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olidFill>
                  <a:srgbClr val="FF0000"/>
                </a:solidFill>
              </a:rPr>
              <a:t>notification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41265" y="1379220"/>
            <a:ext cx="2049780" cy="3079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r>
              <a:rPr lang="en-US" altLang="zh-CN" sz="1400" b="1"/>
              <a:t>5</a:t>
            </a:r>
            <a:r>
              <a:rPr lang="zh-CN" altLang="en-US" sz="1400" b="1"/>
              <a:t>种类型</a:t>
            </a:r>
            <a:r>
              <a:rPr lang="en-US" altLang="zh-CN" sz="1400" b="1"/>
              <a:t>js</a:t>
            </a:r>
            <a:r>
              <a:rPr lang="zh-CN" altLang="en-US" sz="1400" b="1"/>
              <a:t>对比</a:t>
            </a:r>
            <a:endParaRPr lang="zh-CN" altLang="en-US" sz="1400" b="1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injected </a:t>
            </a:r>
            <a:r>
              <a:rPr lang="en-US" altLang="zh-CN" sz="1400"/>
              <a:t>js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ym typeface="+mn-ea"/>
              </a:rPr>
              <a:t>content-script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ym typeface="+mn-ea"/>
              </a:rPr>
              <a:t>popup js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>
                <a:sym typeface="+mn-ea"/>
              </a:rPr>
              <a:t>background js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devtools js</a:t>
            </a:r>
            <a:endParaRPr lang="en-US" altLang="zh-CN" sz="1400"/>
          </a:p>
          <a:p>
            <a:pPr marL="0" indent="0" algn="l">
              <a:buFont typeface="Wingdings" panose="05000000000000000000" charset="0"/>
              <a:buNone/>
            </a:pPr>
            <a:endParaRPr lang="en-US" altLang="zh-CN" sz="140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091045" y="1379220"/>
            <a:ext cx="2049780" cy="3079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b="1"/>
              <a:t>消息</a:t>
            </a:r>
            <a:r>
              <a:rPr lang="zh-CN" altLang="en-US" sz="1400" b="1"/>
              <a:t>通信</a:t>
            </a:r>
            <a:endParaRPr lang="zh-CN" altLang="en-US" sz="1400" b="1"/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通信概览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1400">
                <a:solidFill>
                  <a:srgbClr val="FF0000"/>
                </a:solidFill>
              </a:rPr>
              <a:t>长链接与短链接</a:t>
            </a:r>
            <a:endParaRPr lang="en-US" altLang="zh-CN" sz="1400"/>
          </a:p>
          <a:p>
            <a:pPr marL="0" indent="0" algn="l">
              <a:buFont typeface="Wingdings" panose="05000000000000000000" charset="0"/>
              <a:buNone/>
            </a:pPr>
            <a:endParaRPr lang="en-US" altLang="zh-CN" sz="1400"/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364980" y="1379220"/>
            <a:ext cx="2049780" cy="30791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" panose="05000000000000000000" charset="0"/>
              <a:buNone/>
            </a:pPr>
            <a:r>
              <a:rPr lang="zh-CN" altLang="en-US" sz="1400" b="1"/>
              <a:t>其他</a:t>
            </a:r>
            <a:endParaRPr lang="zh-CN" altLang="en-US" sz="1400" b="1"/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1400">
                <a:sym typeface="+mn-ea"/>
              </a:rPr>
              <a:t>国际化</a:t>
            </a:r>
            <a:endParaRPr lang="zh-CN" altLang="en-US" sz="1400">
              <a:sym typeface="+mn-ea"/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1400">
                <a:solidFill>
                  <a:srgbClr val="FF0000"/>
                </a:solidFill>
              </a:rPr>
              <a:t>本地存储</a:t>
            </a:r>
            <a:endParaRPr lang="en-US" altLang="zh-CN" sz="140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"/>
            </a:pPr>
            <a:r>
              <a:rPr lang="en-US" altLang="zh-CN" sz="1400"/>
              <a:t>web</a:t>
            </a:r>
            <a:r>
              <a:rPr lang="en-US" altLang="zh-CN" sz="1400"/>
              <a:t>Request</a:t>
            </a:r>
            <a:endParaRPr lang="en-US" altLang="zh-CN" sz="1400"/>
          </a:p>
          <a:p>
            <a:pPr algn="l">
              <a:buFont typeface="Wingdings" panose="05000000000000000000" charset="0"/>
              <a:buChar char=""/>
            </a:pPr>
            <a:r>
              <a:rPr lang="zh-CN" altLang="en-US" sz="1400">
                <a:solidFill>
                  <a:srgbClr val="FF0000"/>
                </a:solidFill>
              </a:rPr>
              <a:t>打包与发布</a:t>
            </a:r>
            <a:endParaRPr lang="en-US" altLang="zh-CN" sz="1400">
              <a:solidFill>
                <a:srgbClr val="FF0000"/>
              </a:solidFill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024255" y="4921885"/>
            <a:ext cx="907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开发文档：https://developer.chrome.com/docs/extensions/reference/api/contextMenus?hl=zh-cn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--核心介绍</a:t>
            </a:r>
            <a:r>
              <a:rPr lang="zh-CN" altLang="en-US" sz="2800"/>
              <a:t>（</a:t>
            </a:r>
            <a:r>
              <a:rPr lang="en-US" altLang="zh-CN" sz="2800">
                <a:sym typeface="+mn-ea"/>
              </a:rPr>
              <a:t>manifest.json</a:t>
            </a:r>
            <a:r>
              <a:rPr lang="zh-CN" altLang="en-US" sz="2800"/>
              <a:t>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3436620" cy="1830705"/>
          </a:xfrm>
        </p:spPr>
        <p:txBody>
          <a:bodyPr/>
          <a:p>
            <a:pPr marL="0" indent="0" algn="l">
              <a:buFont typeface="Wingdings" panose="05000000000000000000" charset="0"/>
              <a:buNone/>
            </a:pPr>
            <a:r>
              <a:rPr lang="en-US" altLang="zh-CN" sz="1800" b="1"/>
              <a:t>manifest.json</a:t>
            </a:r>
            <a:endParaRPr lang="en-US" altLang="zh-CN" sz="1800" b="1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400"/>
              <a:t>这是一个Chrome插件最重要也是必不可少的文件，用来配置所有和插件相关的配置，必须放在根目录。</a:t>
            </a:r>
            <a:r>
              <a:rPr lang="zh-CN" altLang="en-US" sz="1400"/>
              <a:t>（相当与</a:t>
            </a:r>
            <a:r>
              <a:rPr lang="en-US" altLang="zh-CN" sz="1400"/>
              <a:t>package.json</a:t>
            </a:r>
            <a:r>
              <a:rPr lang="zh-CN" altLang="en-US" sz="1400"/>
              <a:t>与</a:t>
            </a:r>
            <a:r>
              <a:rPr lang="en-US" altLang="zh-CN" sz="1400"/>
              <a:t>config.js</a:t>
            </a:r>
            <a:r>
              <a:rPr lang="zh-CN" altLang="en-US" sz="1400"/>
              <a:t>）</a:t>
            </a:r>
            <a:endParaRPr lang="zh-CN" altLang="en-US" sz="1400"/>
          </a:p>
          <a:p>
            <a:pPr marL="0" indent="0" algn="l">
              <a:buFont typeface="Wingdings" panose="05000000000000000000" charset="0"/>
              <a:buNone/>
            </a:pP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67425" y="1280160"/>
            <a:ext cx="5095875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--核心介绍</a:t>
            </a:r>
            <a:r>
              <a:rPr lang="zh-CN" altLang="en-US" sz="2800"/>
              <a:t>（content-scripts）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1921510"/>
          </a:xfrm>
        </p:spPr>
        <p:txBody>
          <a:bodyPr>
            <a:noAutofit/>
          </a:bodyPr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b="1">
                <a:sym typeface="+mn-ea"/>
              </a:rPr>
              <a:t>content-scripts</a:t>
            </a:r>
            <a:endParaRPr lang="en-US" altLang="zh-CN" sz="1600" b="1"/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zh-CN" altLang="en-US" sz="1600"/>
              <a:t>其实就是Chrome插件中向页面注入脚本的一种形式（虽然名为script，其实还可以包括css的），借助content-scripts我们可以实现通过配置的方式轻松向指定页面注入JS和CSS（</a:t>
            </a:r>
            <a:endParaRPr lang="zh-CN" altLang="en-US" sz="1600"/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600"/>
              <a:t>content-scripts和原始页面共享DOM，但是不共享JS，如要访问页面JS（例如某个JS变量）</a:t>
            </a:r>
            <a:endParaRPr lang="en-US" altLang="zh-CN" sz="16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0000"/>
                </a:solidFill>
              </a:rPr>
              <a:t>最常见的比如：广告屏蔽、页面CSS定制，等等</a:t>
            </a:r>
            <a:r>
              <a:rPr lang="en-US" altLang="zh-CN" sz="1600"/>
              <a:t>。</a:t>
            </a:r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7835" y="3874770"/>
            <a:ext cx="8194675" cy="2464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--核心介绍</a:t>
            </a:r>
            <a:r>
              <a:rPr lang="zh-CN" altLang="en-US" sz="2800"/>
              <a:t>（background）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2350135"/>
          </a:xfrm>
        </p:spPr>
        <p:txBody>
          <a:bodyPr>
            <a:normAutofit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background</a:t>
            </a:r>
            <a:endParaRPr lang="zh-CN" altLang="en-US" sz="1800" b="1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一个常驻的页面，它的生命周期是插件中所有类型页面中最长的，它随着浏览器的打开而打开，随着浏览器的关闭而关闭，所以通常把需要一直运行的、启动就运行的、全局的代码放在background里面。</a:t>
            </a:r>
            <a:endParaRPr lang="en-US" altLang="zh-CN" sz="1400"/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background的权限非常高，几乎可以调用所有的Chrome扩展API（除了devtools），而且它可以无限制跨域，也就是可以跨域访问任何网站而无需要求对方设置CORS。</a:t>
            </a:r>
            <a:endParaRPr lang="en-US" altLang="zh-CN" sz="1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8025" y="4057015"/>
            <a:ext cx="449580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--核心介绍</a:t>
            </a:r>
            <a:r>
              <a:rPr lang="zh-CN" altLang="en-US" sz="2800"/>
              <a:t>（popup）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1170305"/>
          </a:xfrm>
        </p:spPr>
        <p:txBody>
          <a:bodyPr>
            <a:normAutofit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popup</a:t>
            </a:r>
            <a:endParaRPr lang="zh-CN" altLang="en-US" sz="1800" b="1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popup可以包含任意你想要的HTML内容，并且会自适应大小。可以通过default_popup字段来指定popup页面，也可以调用setPopup()方法。</a:t>
            </a:r>
            <a:endParaRPr lang="en-US" altLang="zh-CN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2460" y="2877185"/>
            <a:ext cx="4267835" cy="3597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635" y="3587750"/>
            <a:ext cx="42291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3115"/>
          </a:xfrm>
        </p:spPr>
        <p:txBody>
          <a:bodyPr/>
          <a:p>
            <a:r>
              <a:rPr lang="zh-CN" altLang="en-US" sz="2800"/>
              <a:t>Chrome浏览器扩展</a:t>
            </a:r>
            <a:r>
              <a:rPr lang="en-US" altLang="zh-CN" sz="2800"/>
              <a:t>--核心介绍</a:t>
            </a:r>
            <a:r>
              <a:rPr lang="zh-CN" altLang="en-US" sz="2800"/>
              <a:t>（homepage_url）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79220"/>
            <a:ext cx="10516235" cy="1170305"/>
          </a:xfrm>
        </p:spPr>
        <p:txBody>
          <a:bodyPr>
            <a:normAutofit lnSpcReduction="20000"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800" b="1">
                <a:sym typeface="+mn-ea"/>
              </a:rPr>
              <a:t>homepage_url</a:t>
            </a:r>
            <a:endParaRPr lang="zh-CN" altLang="en-US" sz="1800" b="1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AutoNum type="arabicPeriod"/>
            </a:pPr>
            <a:r>
              <a:rPr lang="en-US" altLang="zh-CN" sz="1400"/>
              <a:t>开发者或者插件主页设置，一般会在如下2个地方显示</a:t>
            </a:r>
            <a:endParaRPr lang="en-US" altLang="zh-CN" sz="1400"/>
          </a:p>
          <a:p>
            <a:pPr marL="0"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可以设置广告位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93335" y="3808095"/>
            <a:ext cx="6444615" cy="211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01775" y="3052445"/>
            <a:ext cx="2647950" cy="3133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ABLE_ENDDRAG_ORIGIN_RECT" val="761*351"/>
  <p:tag name="TABLE_ENDDRAG_RECT" val="89*137*761*35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ABLE_ENDDRAG_ORIGIN_RECT" val="837*346"/>
  <p:tag name="TABLE_ENDDRAG_RECT" val="65*96*837*346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4770</Words>
  <Application>WPS 表格</Application>
  <PresentationFormat>宽屏</PresentationFormat>
  <Paragraphs>325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Wingdings</vt:lpstr>
      <vt:lpstr>WPS</vt:lpstr>
      <vt:lpstr>PowerPoint 演示文稿</vt:lpstr>
      <vt:lpstr>PowerPoint 演示文稿</vt:lpstr>
      <vt:lpstr>Chrome浏览器插件(扩展)</vt:lpstr>
      <vt:lpstr>Chrome浏览器扩展--基础理论</vt:lpstr>
      <vt:lpstr>Chrome浏览器扩展--Manifest V2扩展开发实战</vt:lpstr>
      <vt:lpstr>Chrome浏览器扩展--核心介绍</vt:lpstr>
      <vt:lpstr>Chrome浏览器扩展--核心介绍（content-scripts）</vt:lpstr>
      <vt:lpstr>Chrome浏览器扩展--核心介绍（background）</vt:lpstr>
      <vt:lpstr>Chrome浏览器扩展--核心介绍（popup）</vt:lpstr>
      <vt:lpstr>Chrome浏览器扩展--核心介绍（homepage_url）</vt:lpstr>
      <vt:lpstr>Chrome浏览器扩展--展示形式（browserAction）</vt:lpstr>
      <vt:lpstr>Chrome浏览器扩展--展示形式（右键菜单）</vt:lpstr>
      <vt:lpstr>Chrome浏览器扩展--展示形式（devtools）</vt:lpstr>
      <vt:lpstr>Chrome浏览器扩展--展示形式（桌面通知）</vt:lpstr>
      <vt:lpstr>Chrome浏览器扩展--5种类型的JS对比</vt:lpstr>
      <vt:lpstr>Chrome浏览器扩展--长链接和短链接</vt:lpstr>
      <vt:lpstr>Chrome浏览器扩展--5种类型的JS对比</vt:lpstr>
      <vt:lpstr>Chrome浏览器扩展--5种类型的JS对比（通信）</vt:lpstr>
      <vt:lpstr>Chrome浏览器扩展--经验总结</vt:lpstr>
      <vt:lpstr>Chrome浏览器扩展--经验总结</vt:lpstr>
      <vt:lpstr>Chrome浏览器扩展--经验总结</vt:lpstr>
      <vt:lpstr>Chrome浏览器扩展--5种类型的JS对比（通信）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zhaowanlong</cp:lastModifiedBy>
  <cp:revision>9</cp:revision>
  <dcterms:created xsi:type="dcterms:W3CDTF">2024-01-26T02:36:38Z</dcterms:created>
  <dcterms:modified xsi:type="dcterms:W3CDTF">2024-01-26T02:36:38Z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0AFFAC706BDE6BACCBFBB065871DEF2E_41</vt:lpwstr>
  </property>
</Properties>
</file>