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70" r:id="rId5"/>
    <p:sldId id="275" r:id="rId6"/>
    <p:sldId id="257" r:id="rId7"/>
    <p:sldId id="258" r:id="rId8"/>
    <p:sldId id="259" r:id="rId9"/>
    <p:sldId id="260" r:id="rId10"/>
    <p:sldId id="261" r:id="rId11"/>
    <p:sldId id="262" r:id="rId12"/>
    <p:sldId id="263" r:id="rId13"/>
    <p:sldId id="267" r:id="rId14"/>
    <p:sldId id="264" r:id="rId15"/>
    <p:sldId id="276" r:id="rId16"/>
    <p:sldId id="265" r:id="rId17"/>
    <p:sldId id="269" r:id="rId18"/>
    <p:sldId id="266" r:id="rId19"/>
    <p:sldId id="268" r:id="rId20"/>
    <p:sldId id="271" r:id="rId21"/>
    <p:sldId id="277"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wanlong" initials="z"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4T14:36:23.758" idx="2">
    <p:pos x="5329" y="1298"/>
    <p:text>扩展程序类型
New Extension (TypeScript)
New Extension (JavaScript)
New Color Theme
New Language Support
New Code Snippets
New Keymap
New Extension Pack
New Language Pack (Localization)
New Web Extension (TypeScript)
New Notebook Renderer (TypeScript)</p:text>
  </p:cm>
  <p:cm authorId="1" dt="2024-05-24T14:36:41.053" idx="3">
    <p:pos x="5329" y="3202"/>
    <p:text>包管理器
npm
yarn
pnpm</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5-24T15:40:32.595" idx="4">
    <p:pos x="7081" y="2889"/>
    <p:text>目前插件可以给以下场景配置自定义菜单：
1.资源管理器上下文菜单 - explorer/context
2.编辑器上下文菜单 - editor/context
3.编辑标题菜单栏 - editor/title
4.编辑器标题上下文菜单 - editor/title/context
5.调试callstack视图上下文菜单 - debug/callstack/context
6.SCM标题菜单 -scm/title
7.SCM资源组菜单 -scm/resourceGroup/context
8.SCM资源菜单 -scm/resource/context
9.SCM更改标题菜单 -scm/change/title
10.左侧视图标题菜单 -view/title
11.视图项菜单 -view/item/context
12.控制命令是否显示在命令选项板中 - commandPalette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4-05-24T15:40:32.595" idx="4">
    <p:pos x="7081" y="2889"/>
    <p:text>目前插件可以给以下场景配置自定义菜单：
1.资源管理器上下文菜单 - explorer/context
2.编辑器上下文菜单 - editor/context
3.编辑标题菜单栏 - editor/title
4.编辑器标题上下文菜单 - editor/title/context
5.调试callstack视图上下文菜单 - debug/callstack/context
6.SCM标题菜单 -scm/title
7.SCM资源组菜单 -scm/resourceGroup/context
8.SCM资源菜单 -scm/resource/context
9.SCM更改标题菜单 -scm/change/title
10.左侧视图标题菜单 -view/title
11.视图项菜单 -view/item/context
12.控制命令是否显示在命令选项板中 - commandPalette</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tags" Target="../tags/tag11.xml"/><Relationship Id="rId4" Type="http://schemas.openxmlformats.org/officeDocument/2006/relationships/image" Target="../media/image10.png"/><Relationship Id="rId3" Type="http://schemas.openxmlformats.org/officeDocument/2006/relationships/tags" Target="../tags/tag10.xml"/><Relationship Id="rId2" Type="http://schemas.openxmlformats.org/officeDocument/2006/relationships/image" Target="../media/image9.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13.xml"/><Relationship Id="rId2" Type="http://schemas.openxmlformats.org/officeDocument/2006/relationships/image" Target="../media/image12.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7" Type="http://schemas.openxmlformats.org/officeDocument/2006/relationships/comments" Target="../comments/comment3.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15.xml"/><Relationship Id="rId2" Type="http://schemas.openxmlformats.org/officeDocument/2006/relationships/image" Target="../media/image14.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17.xml"/><Relationship Id="rId2" Type="http://schemas.openxmlformats.org/officeDocument/2006/relationships/image" Target="../media/image17.png"/><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tags" Target="../tags/tag8.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6.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09320"/>
            <a:ext cx="9144000" cy="1186180"/>
          </a:xfrm>
        </p:spPr>
        <p:txBody>
          <a:bodyPr>
            <a:normAutofit fontScale="90000"/>
          </a:bodyPr>
          <a:lstStyle/>
          <a:p>
            <a:pPr>
              <a:lnSpc>
                <a:spcPct val="150000"/>
              </a:lnSpc>
            </a:pPr>
            <a:r>
              <a:rPr lang="en-US" altLang="zh-CN" dirty="0">
                <a:effectLst/>
              </a:rPr>
              <a:t>VS code Extension</a:t>
            </a:r>
            <a:endParaRPr lang="en-US" altLang="zh-CN" dirty="0">
              <a:effectLst/>
            </a:endParaRPr>
          </a:p>
        </p:txBody>
      </p:sp>
      <p:sp>
        <p:nvSpPr>
          <p:cNvPr id="5" name="副标题 4"/>
          <p:cNvSpPr>
            <a:spLocks noGrp="1"/>
          </p:cNvSpPr>
          <p:nvPr>
            <p:ph type="subTitle" idx="1"/>
          </p:nvPr>
        </p:nvSpPr>
        <p:spPr>
          <a:xfrm>
            <a:off x="1524000" y="3853815"/>
            <a:ext cx="9144000" cy="1379855"/>
          </a:xfrm>
        </p:spPr>
        <p:txBody>
          <a:bodyPr/>
          <a:lstStyle/>
          <a:p>
            <a:pPr algn="r"/>
            <a:r>
              <a:rPr lang="en-US" altLang="zh-CN" dirty="0">
                <a:latin typeface="+mn-lt"/>
              </a:rPr>
              <a:t>--</a:t>
            </a:r>
            <a:r>
              <a:rPr lang="zh-CN" altLang="en-US" dirty="0">
                <a:latin typeface="+mn-lt"/>
              </a:rPr>
              <a:t>大前端</a:t>
            </a:r>
            <a:endParaRPr lang="zh-CN" altLang="en-US" dirty="0">
              <a:latin typeface="+mn-lt"/>
            </a:endParaRPr>
          </a:p>
          <a:p>
            <a:pPr algn="r"/>
            <a:r>
              <a:rPr lang="en-US" altLang="zh-CN" dirty="0">
                <a:latin typeface="+mn-lt"/>
              </a:rPr>
              <a:t>--</a:t>
            </a:r>
            <a:r>
              <a:rPr lang="zh-CN" altLang="en-US" dirty="0">
                <a:latin typeface="+mn-lt"/>
              </a:rPr>
              <a:t>赵万龙</a:t>
            </a:r>
            <a:endParaRPr lang="zh-CN" altLang="en-US" dirty="0">
              <a:latin typeface="+mn-lt"/>
            </a:endParaRPr>
          </a:p>
          <a:p>
            <a:pPr algn="r"/>
            <a:r>
              <a:rPr lang="en-US" altLang="zh-CN" dirty="0">
                <a:latin typeface="+mn-lt"/>
              </a:rPr>
              <a:t>--2024</a:t>
            </a:r>
            <a:r>
              <a:rPr lang="zh-CN" altLang="en-US" dirty="0">
                <a:latin typeface="+mn-lt"/>
              </a:rPr>
              <a:t>年</a:t>
            </a:r>
            <a:r>
              <a:rPr lang="en-US" altLang="zh-CN" dirty="0">
                <a:latin typeface="+mn-lt"/>
              </a:rPr>
              <a:t>5</a:t>
            </a:r>
            <a:r>
              <a:rPr lang="zh-CN" altLang="en-US" dirty="0">
                <a:latin typeface="+mn-lt"/>
              </a:rPr>
              <a:t>月</a:t>
            </a:r>
            <a:r>
              <a:rPr lang="en-US" altLang="zh-CN" dirty="0">
                <a:latin typeface="+mn-lt"/>
              </a:rPr>
              <a:t>24</a:t>
            </a:r>
            <a:r>
              <a:rPr lang="zh-CN" altLang="en-US" dirty="0">
                <a:latin typeface="+mn-lt"/>
              </a:rPr>
              <a:t>日</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5180965" cy="4351655"/>
          </a:xfrm>
        </p:spPr>
        <p:txBody>
          <a:bodyPr>
            <a:normAutofit/>
          </a:bodyPr>
          <a:p>
            <a:r>
              <a:rPr lang="zh-CN" altLang="en-US" sz="2400"/>
              <a:t>运行</a:t>
            </a:r>
            <a:endParaRPr lang="zh-CN" altLang="en-US" sz="2400"/>
          </a:p>
          <a:p>
            <a:pPr marL="0" indent="0">
              <a:buNone/>
            </a:pPr>
            <a:r>
              <a:rPr lang="zh-CN" altLang="en-US" sz="1800"/>
              <a:t>新窗口按下Ctrl+Shift+P，输入HelloWorld执行对应命令，当你发现右下角弹出了HelloWorld的提示时</a:t>
            </a:r>
            <a:endParaRPr lang="zh-CN" altLang="en-US" sz="1800"/>
          </a:p>
          <a:p>
            <a:pPr marL="0" indent="0">
              <a:buNone/>
            </a:pP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647700" y="3486150"/>
            <a:ext cx="4886325" cy="800100"/>
          </a:xfrm>
          <a:prstGeom prst="rect">
            <a:avLst/>
          </a:prstGeom>
        </p:spPr>
      </p:pic>
      <p:sp>
        <p:nvSpPr>
          <p:cNvPr id="5" name="文本框 4"/>
          <p:cNvSpPr txBox="1"/>
          <p:nvPr/>
        </p:nvSpPr>
        <p:spPr>
          <a:xfrm>
            <a:off x="6310630" y="1825625"/>
            <a:ext cx="4991100" cy="1198880"/>
          </a:xfrm>
          <a:prstGeom prst="rect">
            <a:avLst/>
          </a:prstGeom>
          <a:noFill/>
        </p:spPr>
        <p:txBody>
          <a:bodyPr wrap="square" rtlCol="0">
            <a:spAutoFit/>
          </a:bodyPr>
          <a:p>
            <a:r>
              <a:rPr lang="zh-CN" altLang="en-US">
                <a:solidFill>
                  <a:srgbClr val="FF0000"/>
                </a:solidFill>
              </a:rPr>
              <a:t>特别注意：注册脚本的时候一定要</a:t>
            </a:r>
            <a:r>
              <a:rPr lang="en-US" altLang="zh-CN">
                <a:solidFill>
                  <a:srgbClr val="FF0000"/>
                </a:solidFill>
              </a:rPr>
              <a:t>package.json</a:t>
            </a:r>
            <a:r>
              <a:rPr lang="zh-CN" altLang="en-US">
                <a:solidFill>
                  <a:srgbClr val="FF0000"/>
                </a:solidFill>
              </a:rPr>
              <a:t>文件中制定的</a:t>
            </a:r>
            <a:r>
              <a:rPr lang="en-US" altLang="zh-CN">
                <a:solidFill>
                  <a:srgbClr val="FF0000"/>
                </a:solidFill>
              </a:rPr>
              <a:t>vscode</a:t>
            </a:r>
            <a:r>
              <a:rPr lang="zh-CN" altLang="en-US">
                <a:solidFill>
                  <a:srgbClr val="FF0000"/>
                </a:solidFill>
              </a:rPr>
              <a:t>版本号一定要与你自己的</a:t>
            </a:r>
            <a:r>
              <a:rPr lang="en-US" altLang="zh-CN">
                <a:solidFill>
                  <a:srgbClr val="FF0000"/>
                </a:solidFill>
              </a:rPr>
              <a:t>vscode</a:t>
            </a:r>
            <a:r>
              <a:rPr lang="zh-CN" altLang="en-US">
                <a:solidFill>
                  <a:srgbClr val="FF0000"/>
                </a:solidFill>
              </a:rPr>
              <a:t>版本号一致或者兼容，否则找不到脚本命令，具体兼容版本查看官方文档</a:t>
            </a:r>
            <a:endParaRPr lang="zh-CN" altLang="en-US">
              <a:solidFill>
                <a:srgbClr val="FF0000"/>
              </a:solidFill>
            </a:endParaRPr>
          </a:p>
        </p:txBody>
      </p:sp>
      <p:pic>
        <p:nvPicPr>
          <p:cNvPr id="6" name="图片 5"/>
          <p:cNvPicPr>
            <a:picLocks noChangeAspect="1"/>
          </p:cNvPicPr>
          <p:nvPr>
            <p:custDataLst>
              <p:tags r:id="rId3"/>
            </p:custDataLst>
          </p:nvPr>
        </p:nvPicPr>
        <p:blipFill>
          <a:blip r:embed="rId4"/>
          <a:stretch>
            <a:fillRect/>
          </a:stretch>
        </p:blipFill>
        <p:spPr>
          <a:xfrm>
            <a:off x="7556500" y="3486150"/>
            <a:ext cx="1981200" cy="55245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7556500" y="4410075"/>
            <a:ext cx="2352675" cy="1962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800100" y="1583690"/>
            <a:ext cx="10514965" cy="4593590"/>
          </a:xfrm>
        </p:spPr>
        <p:txBody>
          <a:bodyPr>
            <a:normAutofit fontScale="90000"/>
          </a:bodyPr>
          <a:p>
            <a:r>
              <a:rPr lang="zh-CN" altLang="en-US" sz="2400" b="1"/>
              <a:t>关键配置——contributes</a:t>
            </a:r>
            <a:endParaRPr lang="zh-CN" altLang="en-US" sz="2400" b="1"/>
          </a:p>
          <a:p>
            <a:pPr marL="0" indent="0">
              <a:buNone/>
            </a:pPr>
            <a:r>
              <a:rPr lang="zh-CN" altLang="en-US" sz="1555" b="1"/>
              <a:t>contributes 表示的是发布内容配置, 可以在其中注册各种配置项，</a:t>
            </a:r>
            <a:r>
              <a:rPr lang="zh-CN" altLang="en-US" sz="1555" b="1"/>
              <a:t>来扩展 VS Code 的能力。（插件的配置清单）</a:t>
            </a:r>
            <a:endParaRPr lang="zh-CN" altLang="en-US" sz="1555" b="1"/>
          </a:p>
          <a:p>
            <a:r>
              <a:rPr lang="zh-CN" altLang="en-US" sz="1600"/>
              <a:t>configuration：设置</a:t>
            </a:r>
            <a:endParaRPr lang="zh-CN" altLang="en-US" sz="1600"/>
          </a:p>
          <a:p>
            <a:r>
              <a:rPr lang="zh-CN" altLang="en-US" sz="1600"/>
              <a:t>commands：命令</a:t>
            </a:r>
            <a:endParaRPr lang="zh-CN" altLang="en-US" sz="1600"/>
          </a:p>
          <a:p>
            <a:r>
              <a:rPr lang="zh-CN" altLang="en-US" sz="1600"/>
              <a:t>menus：菜单</a:t>
            </a:r>
            <a:endParaRPr lang="zh-CN" altLang="en-US" sz="1600"/>
          </a:p>
          <a:p>
            <a:r>
              <a:rPr lang="zh-CN" altLang="en-US" sz="1600"/>
              <a:t>keybindings：快捷键绑定</a:t>
            </a:r>
            <a:endParaRPr lang="zh-CN" altLang="en-US" sz="1600"/>
          </a:p>
          <a:p>
            <a:r>
              <a:rPr lang="zh-CN" altLang="en-US" sz="1600"/>
              <a:t>languages：新语言支持</a:t>
            </a:r>
            <a:endParaRPr lang="zh-CN" altLang="en-US" sz="1600"/>
          </a:p>
          <a:p>
            <a:r>
              <a:rPr lang="zh-CN" altLang="en-US" sz="1600"/>
              <a:t>debuggers：调试</a:t>
            </a:r>
            <a:endParaRPr lang="zh-CN" altLang="en-US" sz="1600"/>
          </a:p>
          <a:p>
            <a:r>
              <a:rPr lang="zh-CN" altLang="en-US" sz="1600"/>
              <a:t>breakpoints：断点</a:t>
            </a:r>
            <a:endParaRPr lang="zh-CN" altLang="en-US" sz="1600"/>
          </a:p>
          <a:p>
            <a:r>
              <a:rPr lang="zh-CN" altLang="en-US" sz="1600"/>
              <a:t>themes：主题</a:t>
            </a:r>
            <a:endParaRPr lang="zh-CN" altLang="en-US" sz="1600"/>
          </a:p>
          <a:p>
            <a:r>
              <a:rPr lang="zh-CN" altLang="en-US" sz="1600"/>
              <a:t>snippets：代码片段</a:t>
            </a:r>
            <a:endParaRPr lang="zh-CN" altLang="en-US" sz="1600"/>
          </a:p>
          <a:p>
            <a:r>
              <a:rPr lang="zh-CN" altLang="en-US" sz="1600"/>
              <a:t>jsonValidation：自定义JSON校验</a:t>
            </a:r>
            <a:endParaRPr lang="zh-CN" altLang="en-US" sz="1600"/>
          </a:p>
          <a:p>
            <a:r>
              <a:rPr lang="zh-CN" altLang="en-US" sz="1600"/>
              <a:t>views：左侧侧边栏视图</a:t>
            </a:r>
            <a:endParaRPr lang="zh-CN" altLang="en-US" sz="1600"/>
          </a:p>
          <a:p>
            <a:r>
              <a:rPr lang="zh-CN" altLang="en-US" sz="1600"/>
              <a:t>viewsContainers：自定义activitybar</a:t>
            </a:r>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a:t>简单增加一个</a:t>
            </a:r>
            <a:r>
              <a:rPr lang="en-US" altLang="zh-CN" sz="2400"/>
              <a:t>API</a:t>
            </a:r>
            <a:r>
              <a:rPr lang="zh-CN" altLang="en-US" sz="2400"/>
              <a:t>——添加右键菜单和快捷键</a:t>
            </a:r>
            <a:endParaRPr lang="zh-CN" altLang="en-US" sz="2400"/>
          </a:p>
          <a:p>
            <a:pPr marL="0" indent="0">
              <a:buNone/>
            </a:pPr>
            <a:endParaRPr lang="zh-CN" altLang="en-US" sz="2400"/>
          </a:p>
          <a:p>
            <a:pPr marL="0" indent="0">
              <a:buNone/>
            </a:pPr>
            <a:endParaRPr lang="zh-CN" altLang="en-US" sz="2400"/>
          </a:p>
          <a:p>
            <a:pPr marL="0" indent="0">
              <a:buNone/>
            </a:pPr>
            <a:endParaRPr lang="zh-CN" altLang="en-US" sz="1800" b="1"/>
          </a:p>
          <a:p>
            <a:pPr marL="0" indent="0">
              <a:buNone/>
            </a:pPr>
            <a:endParaRPr lang="zh-CN" altLang="en-US" sz="1800" b="1"/>
          </a:p>
        </p:txBody>
      </p:sp>
      <p:pic>
        <p:nvPicPr>
          <p:cNvPr id="4" name="图片 3"/>
          <p:cNvPicPr>
            <a:picLocks noChangeAspect="1"/>
          </p:cNvPicPr>
          <p:nvPr>
            <p:custDataLst>
              <p:tags r:id="rId1"/>
            </p:custDataLst>
          </p:nvPr>
        </p:nvPicPr>
        <p:blipFill>
          <a:blip r:embed="rId2"/>
          <a:stretch>
            <a:fillRect/>
          </a:stretch>
        </p:blipFill>
        <p:spPr>
          <a:xfrm>
            <a:off x="1041400" y="2388235"/>
            <a:ext cx="4330700" cy="415036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218045" y="2388235"/>
            <a:ext cx="2962275" cy="1876425"/>
          </a:xfrm>
          <a:prstGeom prst="rect">
            <a:avLst/>
          </a:prstGeom>
        </p:spPr>
      </p:pic>
      <p:sp>
        <p:nvSpPr>
          <p:cNvPr id="6" name="文本框 5"/>
          <p:cNvSpPr txBox="1"/>
          <p:nvPr/>
        </p:nvSpPr>
        <p:spPr>
          <a:xfrm>
            <a:off x="6323330" y="4583430"/>
            <a:ext cx="4902200" cy="1568450"/>
          </a:xfrm>
          <a:prstGeom prst="rect">
            <a:avLst/>
          </a:prstGeom>
          <a:noFill/>
        </p:spPr>
        <p:txBody>
          <a:bodyPr wrap="square" rtlCol="0">
            <a:spAutoFit/>
          </a:bodyPr>
          <a:p>
            <a:pPr marL="285750" indent="-285750">
              <a:buFont typeface="Arial" panose="020B0604020202090204" pitchFamily="34" charset="0"/>
              <a:buChar char="•"/>
            </a:pPr>
            <a:r>
              <a:rPr lang="zh-CN" altLang="en-US" sz="1600"/>
              <a:t>editor/title是key值，定义这个菜单出现在哪里；</a:t>
            </a:r>
            <a:endParaRPr lang="zh-CN" altLang="en-US" sz="1600"/>
          </a:p>
          <a:p>
            <a:pPr marL="285750" indent="-285750">
              <a:buFont typeface="Arial" panose="020B0604020202090204" pitchFamily="34" charset="0"/>
              <a:buChar char="•"/>
            </a:pPr>
            <a:r>
              <a:rPr lang="zh-CN" altLang="en-US" sz="1600"/>
              <a:t>when控制菜单合适出现；</a:t>
            </a:r>
            <a:endParaRPr lang="zh-CN" altLang="en-US" sz="1600"/>
          </a:p>
          <a:p>
            <a:pPr marL="285750" indent="-285750">
              <a:buFont typeface="Arial" panose="020B0604020202090204" pitchFamily="34" charset="0"/>
              <a:buChar char="•"/>
            </a:pPr>
            <a:r>
              <a:rPr lang="zh-CN" altLang="en-US" sz="1600"/>
              <a:t>command定义菜单被点击后要执行什么操作；</a:t>
            </a:r>
            <a:endParaRPr lang="zh-CN" altLang="en-US" sz="1600"/>
          </a:p>
          <a:p>
            <a:pPr marL="285750" indent="-285750">
              <a:buFont typeface="Arial" panose="020B0604020202090204" pitchFamily="34" charset="0"/>
              <a:buChar char="•"/>
            </a:pPr>
            <a:r>
              <a:rPr lang="zh-CN" altLang="en-US" sz="1600"/>
              <a:t>alt定义备用命令，按住alt键打开菜单时将执行对应命令；</a:t>
            </a:r>
            <a:endParaRPr lang="zh-CN" altLang="en-US" sz="1600"/>
          </a:p>
          <a:p>
            <a:pPr marL="285750" indent="-285750">
              <a:buFont typeface="Arial" panose="020B0604020202090204" pitchFamily="34" charset="0"/>
              <a:buChar char="•"/>
            </a:pPr>
            <a:r>
              <a:rPr lang="zh-CN" altLang="en-US" sz="1600"/>
              <a:t>group定义菜单分组；</a:t>
            </a:r>
            <a:endParaRPr lang="zh-CN"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a:t>简单增加一个</a:t>
            </a:r>
            <a:r>
              <a:rPr lang="en-US" altLang="zh-CN" sz="2400"/>
              <a:t>API</a:t>
            </a:r>
            <a:r>
              <a:rPr lang="zh-CN" altLang="en-US" sz="2400"/>
              <a:t>——</a:t>
            </a:r>
            <a:r>
              <a:rPr lang="zh-CN" altLang="en-US" sz="2400"/>
              <a:t>自定义侧边栏</a:t>
            </a:r>
            <a:r>
              <a:rPr lang="zh-CN" altLang="en-US" sz="2400"/>
              <a:t>图标</a:t>
            </a:r>
            <a:endParaRPr lang="zh-CN" altLang="en-US" sz="2400"/>
          </a:p>
          <a:p>
            <a:pPr marL="0" indent="0">
              <a:buNone/>
            </a:pPr>
            <a:endParaRPr lang="zh-CN" altLang="en-US" sz="2400"/>
          </a:p>
          <a:p>
            <a:pPr marL="0" indent="0">
              <a:buNone/>
            </a:pPr>
            <a:endParaRPr lang="zh-CN" altLang="en-US" sz="2400"/>
          </a:p>
          <a:p>
            <a:pPr marL="0" indent="0">
              <a:buNone/>
            </a:pPr>
            <a:endParaRPr lang="zh-CN" altLang="en-US" sz="1800" b="1"/>
          </a:p>
          <a:p>
            <a:pPr marL="0" indent="0">
              <a:buNone/>
            </a:pPr>
            <a:endParaRPr lang="zh-CN" altLang="en-US" sz="1800" b="1"/>
          </a:p>
        </p:txBody>
      </p:sp>
      <p:pic>
        <p:nvPicPr>
          <p:cNvPr id="7" name="图片 6"/>
          <p:cNvPicPr>
            <a:picLocks noChangeAspect="1"/>
          </p:cNvPicPr>
          <p:nvPr>
            <p:custDataLst>
              <p:tags r:id="rId1"/>
            </p:custDataLst>
          </p:nvPr>
        </p:nvPicPr>
        <p:blipFill>
          <a:blip r:embed="rId2"/>
          <a:stretch>
            <a:fillRect/>
          </a:stretch>
        </p:blipFill>
        <p:spPr>
          <a:xfrm>
            <a:off x="708660" y="2479040"/>
            <a:ext cx="3152775" cy="358140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4149725" y="2891790"/>
            <a:ext cx="1352550" cy="2219325"/>
          </a:xfrm>
          <a:prstGeom prst="rect">
            <a:avLst/>
          </a:prstGeom>
        </p:spPr>
      </p:pic>
      <p:pic>
        <p:nvPicPr>
          <p:cNvPr id="9" name="图片 8" descr="workbench-contribution"/>
          <p:cNvPicPr>
            <a:picLocks noChangeAspect="1"/>
          </p:cNvPicPr>
          <p:nvPr/>
        </p:nvPicPr>
        <p:blipFill>
          <a:blip r:embed="rId5"/>
          <a:stretch>
            <a:fillRect/>
          </a:stretch>
        </p:blipFill>
        <p:spPr>
          <a:xfrm>
            <a:off x="5903595" y="1749425"/>
            <a:ext cx="5801995" cy="4828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4792345" cy="4351655"/>
          </a:xfrm>
        </p:spPr>
        <p:txBody>
          <a:bodyPr>
            <a:normAutofit/>
          </a:bodyPr>
          <a:p>
            <a:r>
              <a:rPr lang="zh-CN" altLang="en-US" sz="2400" b="1"/>
              <a:t>运行调试——关于</a:t>
            </a:r>
            <a:r>
              <a:rPr lang="zh-CN" altLang="en-US" sz="2400" b="1"/>
              <a:t>调试</a:t>
            </a:r>
            <a:endParaRPr lang="zh-CN" altLang="en-US" sz="2400" b="1"/>
          </a:p>
          <a:p>
            <a:pPr marL="0" indent="0">
              <a:buNone/>
            </a:pPr>
            <a:r>
              <a:rPr lang="en-US" altLang="zh-CN" sz="1800"/>
              <a:t>1.</a:t>
            </a:r>
            <a:r>
              <a:rPr lang="zh-CN" altLang="en-US" sz="1800"/>
              <a:t>快捷键是Ctrl+Alt+I（</a:t>
            </a:r>
            <a:r>
              <a:rPr lang="en-US" altLang="zh-CN" sz="1800"/>
              <a:t>option+comd+i</a:t>
            </a:r>
            <a:r>
              <a:rPr lang="zh-CN" altLang="en-US" sz="1800"/>
              <a:t>），</a:t>
            </a:r>
            <a:endParaRPr lang="zh-CN" altLang="en-US" sz="1800"/>
          </a:p>
          <a:p>
            <a:pPr marL="0" indent="0">
              <a:buNone/>
            </a:pPr>
            <a:r>
              <a:rPr lang="en-US" altLang="zh-CN" sz="1800"/>
              <a:t>2.</a:t>
            </a:r>
            <a:r>
              <a:rPr lang="zh-CN" altLang="en-US" sz="1800"/>
              <a:t>帮助 -&gt; 切换开发人员工具找到</a:t>
            </a:r>
            <a:endParaRPr lang="zh-CN" altLang="en-US" sz="1800"/>
          </a:p>
          <a:p>
            <a:pPr marL="0" indent="0">
              <a:buNone/>
            </a:pPr>
            <a:endParaRPr lang="zh-CN" altLang="en-US" sz="1800"/>
          </a:p>
        </p:txBody>
      </p:sp>
      <p:pic>
        <p:nvPicPr>
          <p:cNvPr id="10" name="图片 9"/>
          <p:cNvPicPr>
            <a:picLocks noChangeAspect="1"/>
          </p:cNvPicPr>
          <p:nvPr>
            <p:custDataLst>
              <p:tags r:id="rId1"/>
            </p:custDataLst>
          </p:nvPr>
        </p:nvPicPr>
        <p:blipFill>
          <a:blip r:embed="rId2"/>
          <a:stretch>
            <a:fillRect/>
          </a:stretch>
        </p:blipFill>
        <p:spPr>
          <a:xfrm>
            <a:off x="6327775" y="1491615"/>
            <a:ext cx="5276850" cy="5019675"/>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920750" y="3275965"/>
            <a:ext cx="4246880" cy="2781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b="1"/>
              <a:t>运行调试——关于</a:t>
            </a:r>
            <a:r>
              <a:rPr lang="zh-CN" altLang="en-US" sz="2400" b="1"/>
              <a:t>重载</a:t>
            </a:r>
            <a:endParaRPr lang="zh-CN" altLang="en-US" sz="2400" b="1"/>
          </a:p>
          <a:p>
            <a:pPr marL="0" indent="0">
              <a:buNone/>
            </a:pPr>
            <a:r>
              <a:rPr lang="en-US" altLang="zh-CN" sz="1800"/>
              <a:t>1.</a:t>
            </a:r>
            <a:r>
              <a:rPr lang="zh-CN" altLang="en-US" sz="1800"/>
              <a:t>如果修改了扩展代码，想重新加载的话，可以直接在新窗口上按下Ctrl+R来快速重新加载，也可以先停止，然后再按F5。</a:t>
            </a:r>
            <a:endParaRPr lang="zh-CN" altLang="en-US" sz="1800"/>
          </a:p>
          <a:p>
            <a:pPr marL="0" indent="0">
              <a:buNone/>
            </a:pPr>
            <a:endParaRPr lang="zh-CN" altLang="en-US" sz="1800"/>
          </a:p>
        </p:txBody>
      </p:sp>
      <p:pic>
        <p:nvPicPr>
          <p:cNvPr id="7" name="图片 6"/>
          <p:cNvPicPr>
            <a:picLocks noChangeAspect="1"/>
          </p:cNvPicPr>
          <p:nvPr>
            <p:custDataLst>
              <p:tags r:id="rId1"/>
            </p:custDataLst>
          </p:nvPr>
        </p:nvPicPr>
        <p:blipFill>
          <a:blip r:embed="rId2"/>
          <a:stretch>
            <a:fillRect/>
          </a:stretch>
        </p:blipFill>
        <p:spPr>
          <a:xfrm>
            <a:off x="871220" y="3176270"/>
            <a:ext cx="5343525" cy="809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800100" y="1825625"/>
            <a:ext cx="5182235" cy="4351655"/>
          </a:xfrm>
        </p:spPr>
        <p:txBody>
          <a:bodyPr>
            <a:normAutofit/>
          </a:bodyPr>
          <a:p>
            <a:r>
              <a:rPr lang="zh-CN" altLang="en-US" sz="2400" b="1"/>
              <a:t>插件</a:t>
            </a:r>
            <a:r>
              <a:rPr lang="zh-CN" altLang="en-US" sz="2400" b="1"/>
              <a:t>的加载时机</a:t>
            </a:r>
            <a:endParaRPr lang="zh-CN" altLang="en-US" sz="2400" b="1"/>
          </a:p>
          <a:p>
            <a:r>
              <a:rPr lang="zh-CN" altLang="en-US" sz="1600"/>
              <a:t>onLanguage:${language}</a:t>
            </a:r>
            <a:endParaRPr lang="zh-CN" altLang="en-US" sz="1600"/>
          </a:p>
          <a:p>
            <a:r>
              <a:rPr lang="zh-CN" altLang="en-US" sz="1600"/>
              <a:t>onCommand:${command}</a:t>
            </a:r>
            <a:endParaRPr lang="zh-CN" altLang="en-US" sz="1600"/>
          </a:p>
          <a:p>
            <a:r>
              <a:rPr lang="zh-CN" altLang="en-US" sz="1600"/>
              <a:t>onDebug</a:t>
            </a:r>
            <a:endParaRPr lang="zh-CN" altLang="en-US" sz="1600"/>
          </a:p>
          <a:p>
            <a:r>
              <a:rPr lang="zh-CN" altLang="en-US" sz="1600"/>
              <a:t>workspaceContains:${toplevelfilename}</a:t>
            </a:r>
            <a:endParaRPr lang="zh-CN" altLang="en-US" sz="1600"/>
          </a:p>
          <a:p>
            <a:r>
              <a:rPr lang="zh-CN" altLang="en-US" sz="1600"/>
              <a:t>onFileSystem:${scheme}</a:t>
            </a:r>
            <a:endParaRPr lang="zh-CN" altLang="en-US" sz="1600"/>
          </a:p>
          <a:p>
            <a:r>
              <a:rPr lang="zh-CN" altLang="en-US" sz="1600"/>
              <a:t>onView:${viewId}</a:t>
            </a:r>
            <a:endParaRPr lang="zh-CN" altLang="en-US" sz="1600"/>
          </a:p>
          <a:p>
            <a:r>
              <a:rPr lang="zh-CN" altLang="en-US" sz="1600"/>
              <a:t>onUri</a:t>
            </a:r>
            <a:endParaRPr lang="zh-CN" altLang="en-US" sz="1600"/>
          </a:p>
          <a:p>
            <a:r>
              <a:rPr lang="zh-CN" altLang="en-US" sz="1600"/>
              <a:t>*</a:t>
            </a:r>
            <a:endParaRPr lang="zh-CN" altLang="en-US" sz="1600"/>
          </a:p>
        </p:txBody>
      </p:sp>
      <p:sp>
        <p:nvSpPr>
          <p:cNvPr id="4" name="文本框 3"/>
          <p:cNvSpPr txBox="1"/>
          <p:nvPr/>
        </p:nvSpPr>
        <p:spPr>
          <a:xfrm>
            <a:off x="6248400" y="2505075"/>
            <a:ext cx="4914900" cy="2372995"/>
          </a:xfrm>
          <a:prstGeom prst="rect">
            <a:avLst/>
          </a:prstGeom>
          <a:noFill/>
        </p:spPr>
        <p:txBody>
          <a:bodyPr wrap="square" rtlCol="0">
            <a:noAutofit/>
          </a:bodyPr>
          <a:p>
            <a:r>
              <a:rPr lang="zh-CN" altLang="en-US"/>
              <a:t>举个例子，如果我配置onLanguage:javascript，那么只要我打开了JS类型的文件，插件就会被激活。</a:t>
            </a:r>
            <a:endParaRPr lang="zh-CN" altLang="en-US"/>
          </a:p>
          <a:p>
            <a:endParaRPr lang="zh-CN" altLang="en-US"/>
          </a:p>
          <a:p>
            <a:r>
              <a:rPr lang="zh-CN" altLang="en-US"/>
              <a:t>重点说一下*，如果配置了*，只要一启动vscode，插件就会被激活，为了出色的用户体验，官方不推荐这么做。</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800100" y="1583690"/>
            <a:ext cx="10514965" cy="4593590"/>
          </a:xfrm>
        </p:spPr>
        <p:txBody>
          <a:bodyPr>
            <a:normAutofit/>
          </a:bodyPr>
          <a:p>
            <a:r>
              <a:rPr lang="zh-CN" altLang="en-US" sz="2400" b="1"/>
              <a:t>插件</a:t>
            </a:r>
            <a:r>
              <a:rPr lang="zh-CN" altLang="en-US" sz="2400" b="1"/>
              <a:t>使用</a:t>
            </a:r>
            <a:endParaRPr lang="zh-CN" altLang="en-US" sz="2400" b="1"/>
          </a:p>
          <a:p>
            <a:pPr marL="0" indent="0">
              <a:buNone/>
            </a:pPr>
            <a:r>
              <a:rPr lang="en-US" altLang="zh-CN" sz="1800"/>
              <a:t>1.插件开发完了，如何发布出去分享给他人呢？主要有3种方法</a:t>
            </a:r>
            <a:endParaRPr lang="en-US" altLang="zh-CN" sz="1800"/>
          </a:p>
          <a:p>
            <a:pPr>
              <a:buFont typeface="Arial" panose="020B0604020202090204" pitchFamily="34" charset="0"/>
              <a:buChar char="•"/>
            </a:pPr>
            <a:r>
              <a:rPr lang="en-US" altLang="zh-CN" sz="1400"/>
              <a:t>方法一：直接把文件夹发给别人，让别人找到vscode的插件存放目录并放进去，然后重启vscode，一般不推荐；</a:t>
            </a:r>
            <a:endParaRPr lang="en-US" altLang="zh-CN" sz="1400"/>
          </a:p>
          <a:p>
            <a:pPr>
              <a:buFont typeface="Arial" panose="020B0604020202090204" pitchFamily="34" charset="0"/>
              <a:buChar char="•"/>
            </a:pPr>
            <a:r>
              <a:rPr lang="en-US" altLang="zh-CN" sz="1400"/>
              <a:t>方法二：打包成vsix插件，然后发送给别人安装，如果你的插件涉及机密不方便发布到应用市场，可以尝试采用这种方式；</a:t>
            </a:r>
            <a:endParaRPr lang="en-US" altLang="zh-CN" sz="1400"/>
          </a:p>
          <a:p>
            <a:pPr>
              <a:buFont typeface="Arial" panose="020B0604020202090204" pitchFamily="34" charset="0"/>
              <a:buChar char="•"/>
            </a:pPr>
            <a:r>
              <a:rPr lang="en-US" altLang="zh-CN" sz="1400"/>
              <a:t>方法三：注册开发者账号，发布到官网应用市场，这个发布和npm一样是不需要审核的。</a:t>
            </a:r>
            <a:endParaRPr lang="en-US" altLang="zh-CN" sz="1400"/>
          </a:p>
          <a:p>
            <a:pPr marL="0" indent="0">
              <a:buFont typeface="Wingdings" panose="05000000000000000000" charset="0"/>
              <a:buNone/>
            </a:pPr>
            <a:r>
              <a:rPr lang="en-US" altLang="zh-CN" sz="1400"/>
              <a:t>2.无论是本地打包还是发布到应用市场都需要借助vsce这个工具。</a:t>
            </a:r>
            <a:endParaRPr lang="en-US" altLang="zh-CN" sz="1400"/>
          </a:p>
          <a:p>
            <a:pPr marL="0" indent="0">
              <a:buFont typeface="Wingdings" panose="05000000000000000000" charset="0"/>
              <a:buNone/>
            </a:pPr>
            <a:r>
              <a:rPr lang="zh-CN" altLang="en-US" sz="1400"/>
              <a:t>安装：</a:t>
            </a:r>
            <a:endParaRPr lang="zh-CN" altLang="en-US" sz="1400"/>
          </a:p>
          <a:p>
            <a:pPr marL="0" indent="0">
              <a:buFont typeface="Wingdings" panose="05000000000000000000" charset="0"/>
              <a:buNone/>
            </a:pPr>
            <a:r>
              <a:rPr lang="zh-CN" altLang="en-US" sz="1400"/>
              <a:t>npm i vsce -g</a:t>
            </a:r>
            <a:endParaRPr lang="zh-CN" altLang="en-US" sz="1400"/>
          </a:p>
          <a:p>
            <a:pPr marL="0" indent="0">
              <a:buFont typeface="Wingdings" panose="05000000000000000000" charset="0"/>
              <a:buNone/>
            </a:pPr>
            <a:r>
              <a:rPr lang="zh-CN" altLang="en-US" sz="1400"/>
              <a:t>打包成vsix文件：</a:t>
            </a:r>
            <a:endParaRPr lang="zh-CN" altLang="en-US" sz="1400"/>
          </a:p>
          <a:p>
            <a:pPr marL="0" indent="0">
              <a:buFont typeface="Wingdings" panose="05000000000000000000" charset="0"/>
              <a:buNone/>
            </a:pPr>
            <a:r>
              <a:rPr lang="zh-CN" altLang="en-US" sz="1400"/>
              <a:t>vsce package</a:t>
            </a:r>
            <a:endParaRPr lang="zh-CN" altLang="en-US" sz="1400"/>
          </a:p>
          <a:p>
            <a:pPr marL="0" indent="0">
              <a:buFont typeface="Wingdings" panose="05000000000000000000" charset="0"/>
              <a:buNone/>
            </a:pPr>
            <a:r>
              <a:rPr lang="en-US" altLang="zh-CN" sz="1400"/>
              <a:t>3.</a:t>
            </a:r>
            <a:r>
              <a:rPr lang="zh-CN" altLang="en-US" sz="1400"/>
              <a:t>生成好的vsix文件不能直接拖入安装，只能从扩展的右上角选择Install from VSIX安装：</a:t>
            </a:r>
            <a:endParaRPr lang="zh-CN" altLang="en-US" sz="1400"/>
          </a:p>
        </p:txBody>
      </p:sp>
      <p:pic>
        <p:nvPicPr>
          <p:cNvPr id="4" name="图片 3"/>
          <p:cNvPicPr>
            <a:picLocks noChangeAspect="1"/>
          </p:cNvPicPr>
          <p:nvPr>
            <p:custDataLst>
              <p:tags r:id="rId1"/>
            </p:custDataLst>
          </p:nvPr>
        </p:nvPicPr>
        <p:blipFill>
          <a:blip r:embed="rId2"/>
          <a:stretch>
            <a:fillRect/>
          </a:stretch>
        </p:blipFill>
        <p:spPr>
          <a:xfrm>
            <a:off x="8067040" y="4376420"/>
            <a:ext cx="3248025" cy="2066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800100" y="1583690"/>
            <a:ext cx="10514965" cy="4593590"/>
          </a:xfrm>
        </p:spPr>
        <p:txBody>
          <a:bodyPr>
            <a:normAutofit/>
          </a:bodyPr>
          <a:p>
            <a:r>
              <a:rPr lang="zh-CN" altLang="en-US" sz="2400" b="1"/>
              <a:t>发布</a:t>
            </a:r>
            <a:r>
              <a:rPr lang="zh-CN" altLang="en-US" sz="2400" b="1"/>
              <a:t>上线</a:t>
            </a:r>
            <a:endParaRPr lang="zh-CN" altLang="en-US" sz="2400" b="1"/>
          </a:p>
          <a:p>
            <a:pPr marL="0" indent="0">
              <a:buNone/>
            </a:pPr>
            <a:r>
              <a:rPr lang="zh-CN" altLang="en-US" sz="1400"/>
              <a:t>第一步：下载vsce（命令行工具，用来打包/发布/管理插件的命令行工具），</a:t>
            </a:r>
            <a:endParaRPr lang="zh-CN" altLang="en-US" sz="1400"/>
          </a:p>
          <a:p>
            <a:pPr marL="0" indent="0">
              <a:buNone/>
            </a:pPr>
            <a:r>
              <a:rPr lang="zh-CN" altLang="en-US" sz="1400"/>
              <a:t>第二步：在Azure DevOps上创建组织，然后创建一个项目，最后创建个人访问令牌</a:t>
            </a:r>
            <a:endParaRPr lang="zh-CN" altLang="en-US" sz="1400"/>
          </a:p>
          <a:p>
            <a:pPr marL="0" indent="0">
              <a:buNone/>
            </a:pPr>
            <a:r>
              <a:rPr lang="zh-CN" altLang="en-US" sz="1400"/>
              <a:t>（https://learn.microsoft.com/zh-cn/azure/devops/organizations/accounts/create-organization?view=azure-devops）</a:t>
            </a:r>
            <a:endParaRPr lang="zh-CN" altLang="en-US" sz="1400"/>
          </a:p>
          <a:p>
            <a:pPr marL="0" indent="0">
              <a:buNone/>
            </a:pPr>
            <a:r>
              <a:rPr lang="zh-CN" altLang="en-US" sz="1400"/>
              <a:t>第三步：在Marketplace创建一个publisher（必须使用上一步创建个人访问令牌的微软账号），这里的publisher需要和插件项目中的package.json里的publisher字段的value值一样，在发布时，和我们的插件名组合成插件的ID，即${publisher}.${name}（每个插件的ID都是唯一的）</a:t>
            </a:r>
            <a:endParaRPr lang="zh-CN" altLang="en-US" sz="1400"/>
          </a:p>
          <a:p>
            <a:pPr marL="0" indent="0">
              <a:buNone/>
            </a:pPr>
            <a:r>
              <a:rPr lang="zh-CN" altLang="en-US" sz="1400"/>
              <a:t>（https://marketplace.visualstudio.com/manage/publishers/kkopite）</a:t>
            </a:r>
            <a:endParaRPr lang="zh-CN" altLang="en-US" sz="1400"/>
          </a:p>
          <a:p>
            <a:pPr marL="0" indent="0">
              <a:buNone/>
            </a:pPr>
            <a:r>
              <a:rPr lang="zh-CN" altLang="en-US" sz="1400"/>
              <a:t>后一步：发布插件，可以选择在Manage Extensions手动上传插件，</a:t>
            </a:r>
            <a:endParaRPr lang="zh-CN" altLang="en-US" sz="1400"/>
          </a:p>
        </p:txBody>
      </p:sp>
      <p:pic>
        <p:nvPicPr>
          <p:cNvPr id="5" name="图片 4"/>
          <p:cNvPicPr>
            <a:picLocks noChangeAspect="1"/>
          </p:cNvPicPr>
          <p:nvPr>
            <p:custDataLst>
              <p:tags r:id="rId1"/>
            </p:custDataLst>
          </p:nvPr>
        </p:nvPicPr>
        <p:blipFill>
          <a:blip r:embed="rId2"/>
          <a:stretch>
            <a:fillRect/>
          </a:stretch>
        </p:blipFill>
        <p:spPr>
          <a:xfrm>
            <a:off x="6823710" y="3683000"/>
            <a:ext cx="4702810" cy="2331085"/>
          </a:xfrm>
          <a:prstGeom prst="rect">
            <a:avLst/>
          </a:prstGeom>
        </p:spPr>
      </p:pic>
      <p:sp>
        <p:nvSpPr>
          <p:cNvPr id="6" name="文本框 5"/>
          <p:cNvSpPr txBox="1"/>
          <p:nvPr/>
        </p:nvSpPr>
        <p:spPr>
          <a:xfrm>
            <a:off x="965200" y="4762500"/>
            <a:ext cx="5130800" cy="953135"/>
          </a:xfrm>
          <a:prstGeom prst="rect">
            <a:avLst/>
          </a:prstGeom>
          <a:noFill/>
        </p:spPr>
        <p:txBody>
          <a:bodyPr wrap="square" rtlCol="0">
            <a:spAutoFit/>
          </a:bodyPr>
          <a:p>
            <a:r>
              <a:rPr lang="zh-CN" altLang="en-US" sz="1400">
                <a:solidFill>
                  <a:srgbClr val="FF0000"/>
                </a:solidFill>
              </a:rPr>
              <a:t>不过通常选择命令行来打包发布，vsce publish major(主版本号) | minor（次版本号） | patch（修订号）｜ 2.0.1（指定版本号），待Manage Extensions中插件的version更新为此次发布的版本时，就算是发布成功啦！</a:t>
            </a:r>
            <a:endParaRPr lang="zh-CN" altLang="en-US" sz="1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461645"/>
            <a:ext cx="10515600" cy="1325563"/>
          </a:xfrm>
        </p:spPr>
        <p:txBody>
          <a:bodyPr/>
          <a:p>
            <a:pPr algn="ctr"/>
            <a:r>
              <a:rPr lang="en-US" altLang="zh-CN"/>
              <a:t>end</a:t>
            </a:r>
            <a:endParaRPr lang="en-US" altLang="zh-CN"/>
          </a:p>
        </p:txBody>
      </p:sp>
      <p:sp>
        <p:nvSpPr>
          <p:cNvPr id="3" name="内容占位符 2"/>
          <p:cNvSpPr>
            <a:spLocks noGrp="1"/>
          </p:cNvSpPr>
          <p:nvPr>
            <p:ph idx="1"/>
          </p:nvPr>
        </p:nvSpPr>
        <p:spPr>
          <a:xfrm>
            <a:off x="901700" y="3149600"/>
            <a:ext cx="10514965" cy="2689225"/>
          </a:xfrm>
        </p:spPr>
        <p:txBody>
          <a:bodyPr>
            <a:normAutofit/>
          </a:bodyPr>
          <a:p>
            <a:pPr marL="0" indent="0" algn="ctr">
              <a:buNone/>
            </a:pPr>
            <a:r>
              <a:rPr lang="en-US" altLang="zh-CN" sz="2400" b="1"/>
              <a:t>thanks</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461645"/>
            <a:ext cx="10515600" cy="1325563"/>
          </a:xfrm>
        </p:spPr>
        <p:txBody>
          <a:bodyPr/>
          <a:p>
            <a:pPr algn="ctr"/>
            <a:r>
              <a:rPr lang="en-US" altLang="zh-CN"/>
              <a:t>FAQ</a:t>
            </a:r>
            <a:endParaRPr lang="en-US" altLang="zh-CN"/>
          </a:p>
        </p:txBody>
      </p:sp>
      <p:sp>
        <p:nvSpPr>
          <p:cNvPr id="3" name="内容占位符 2"/>
          <p:cNvSpPr>
            <a:spLocks noGrp="1"/>
          </p:cNvSpPr>
          <p:nvPr>
            <p:ph idx="1"/>
          </p:nvPr>
        </p:nvSpPr>
        <p:spPr>
          <a:xfrm>
            <a:off x="901700" y="3149600"/>
            <a:ext cx="10514965" cy="2689225"/>
          </a:xfrm>
        </p:spPr>
        <p:txBody>
          <a:bodyPr>
            <a:normAutofit/>
          </a:bodyPr>
          <a:p>
            <a:pPr marL="0" indent="0" algn="ctr">
              <a:buNone/>
            </a:pPr>
            <a:r>
              <a:rPr lang="zh-CN" altLang="en-US" sz="2400" b="1"/>
              <a:t>因为没有</a:t>
            </a:r>
            <a:r>
              <a:rPr lang="zh-CN" altLang="en-US" sz="2400" b="1"/>
              <a:t>相关需求，本次分享只有</a:t>
            </a:r>
            <a:r>
              <a:rPr lang="en-US" altLang="zh-CN" sz="2400" b="1"/>
              <a:t>VS Code </a:t>
            </a:r>
            <a:r>
              <a:rPr lang="zh-CN" altLang="en-US" sz="2400" b="1"/>
              <a:t>插件</a:t>
            </a:r>
            <a:r>
              <a:rPr lang="zh-CN" altLang="en-US" sz="2400" b="1"/>
              <a:t>的体感和入门，</a:t>
            </a:r>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体感与</a:t>
            </a:r>
            <a:r>
              <a:rPr lang="zh-CN" altLang="en-US"/>
              <a:t>类比</a:t>
            </a:r>
            <a:endParaRPr lang="zh-CN" altLang="en-US"/>
          </a:p>
        </p:txBody>
      </p:sp>
      <p:sp>
        <p:nvSpPr>
          <p:cNvPr id="3" name="内容占位符 2"/>
          <p:cNvSpPr>
            <a:spLocks noGrp="1"/>
          </p:cNvSpPr>
          <p:nvPr>
            <p:ph idx="1"/>
          </p:nvPr>
        </p:nvSpPr>
        <p:spPr/>
        <p:txBody>
          <a:bodyPr/>
          <a:p>
            <a:r>
              <a:rPr lang="zh-CN" altLang="en-US" sz="2400"/>
              <a:t>类比小程序、</a:t>
            </a:r>
            <a:r>
              <a:rPr lang="en-US" altLang="zh-CN" sz="2400"/>
              <a:t>Chrome Extension</a:t>
            </a:r>
            <a:r>
              <a:rPr lang="zh-CN" altLang="en-US" sz="2400"/>
              <a:t>、</a:t>
            </a:r>
            <a:r>
              <a:rPr lang="en-US" altLang="zh-CN" sz="2400"/>
              <a:t>Vscode </a:t>
            </a:r>
            <a:r>
              <a:rPr lang="en-US" altLang="zh-CN" sz="2400"/>
              <a:t>Extension</a:t>
            </a:r>
            <a:endParaRPr lang="zh-CN" altLang="en-US" sz="2400"/>
          </a:p>
          <a:p>
            <a:pPr marL="0" indent="0">
              <a:buNone/>
            </a:pP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919480" y="2471420"/>
            <a:ext cx="9391650" cy="1914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插件开发前准备</a:t>
            </a:r>
            <a:endParaRPr lang="zh-CN" altLang="en-US"/>
          </a:p>
        </p:txBody>
      </p:sp>
      <p:sp>
        <p:nvSpPr>
          <p:cNvPr id="3" name="内容占位符 2"/>
          <p:cNvSpPr>
            <a:spLocks noGrp="1"/>
          </p:cNvSpPr>
          <p:nvPr>
            <p:ph idx="1"/>
          </p:nvPr>
        </p:nvSpPr>
        <p:spPr/>
        <p:txBody>
          <a:bodyPr/>
          <a:p>
            <a:r>
              <a:rPr lang="zh-CN" altLang="en-US" sz="2400"/>
              <a:t>插件</a:t>
            </a:r>
            <a:r>
              <a:rPr lang="zh-CN" altLang="en-US" sz="2400"/>
              <a:t>生成 npm install -g yo generator-code</a:t>
            </a:r>
            <a:endParaRPr lang="zh-CN" altLang="en-US" sz="2400"/>
          </a:p>
          <a:p>
            <a:pPr marL="0" indent="0">
              <a:buNone/>
            </a:pPr>
            <a:r>
              <a:rPr lang="zh-CN" altLang="en-US" sz="1800" b="1"/>
              <a:t>Yeoman</a:t>
            </a:r>
            <a:endParaRPr lang="zh-CN" altLang="en-US" sz="1800"/>
          </a:p>
          <a:p>
            <a:pPr marL="0" indent="0">
              <a:buNone/>
            </a:pPr>
            <a:r>
              <a:rPr lang="zh-CN" altLang="en-US" sz="1800"/>
              <a:t>是一个用于Web应用程序的脚手架工具，它可以帮助你快速创建新的项目，提供了一种结构化的方式来组织你的代码和文件；</a:t>
            </a:r>
            <a:endParaRPr lang="zh-CN" altLang="en-US" sz="1800"/>
          </a:p>
          <a:p>
            <a:pPr marL="0" indent="0">
              <a:buNone/>
            </a:pPr>
            <a:r>
              <a:rPr lang="zh-CN" altLang="en-US" sz="1800" b="1"/>
              <a:t>generator-code</a:t>
            </a:r>
            <a:endParaRPr lang="zh-CN" altLang="en-US" sz="1800" b="1"/>
          </a:p>
          <a:p>
            <a:pPr marL="0" indent="0">
              <a:buNone/>
            </a:pPr>
            <a:r>
              <a:rPr lang="zh-CN" altLang="en-US" sz="1800"/>
              <a:t>是Yeoman的一个生成器，专门用于创建和管理Visual Studio Code扩展。你可以使用"Yo Code"来生成新的VS Code扩展的基本结构，然后在此基础上进行开发；</a:t>
            </a:r>
            <a:endParaRPr lang="zh-CN" altLang="en-US" sz="1800"/>
          </a:p>
          <a:p>
            <a:pPr marL="0" indent="0">
              <a:buNone/>
            </a:pPr>
            <a:endParaRPr lang="zh-CN" altLang="en-US" sz="1800"/>
          </a:p>
          <a:p>
            <a:pPr marL="0" indent="0">
              <a:buNone/>
            </a:pPr>
            <a:r>
              <a:rPr lang="zh-CN" altLang="en-US" sz="1800" b="1"/>
              <a:t>微软VSCode插件开发官方文档：</a:t>
            </a:r>
            <a:endParaRPr lang="zh-CN" altLang="en-US" sz="1800" b="1"/>
          </a:p>
          <a:p>
            <a:pPr marL="0" indent="0">
              <a:buNone/>
            </a:pPr>
            <a:r>
              <a:rPr lang="zh-CN" altLang="en-US" sz="1800"/>
              <a:t>https://code.visualstudio.com/docs/extensions/overview</a:t>
            </a:r>
            <a:endParaRPr lang="zh-CN" altLang="en-US" sz="1800"/>
          </a:p>
          <a:p>
            <a:pPr marL="0" indent="0">
              <a:buNone/>
            </a:pPr>
            <a:r>
              <a:rPr lang="zh-CN" altLang="en-US" sz="1800" b="1"/>
              <a:t>中文文档（非官方）</a:t>
            </a:r>
            <a:endParaRPr lang="zh-CN" altLang="en-US" sz="1800" b="1"/>
          </a:p>
          <a:p>
            <a:pPr marL="0" indent="0">
              <a:buNone/>
            </a:pPr>
            <a:r>
              <a:rPr lang="zh-CN" altLang="en-US" sz="1800"/>
              <a:t>https://rackar.github.io/vscode-ext-doccn/</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插件开发前准备</a:t>
            </a:r>
            <a:endParaRPr lang="zh-CN" altLang="en-US"/>
          </a:p>
        </p:txBody>
      </p:sp>
      <p:sp>
        <p:nvSpPr>
          <p:cNvPr id="3" name="内容占位符 2"/>
          <p:cNvSpPr>
            <a:spLocks noGrp="1"/>
          </p:cNvSpPr>
          <p:nvPr>
            <p:ph idx="1"/>
          </p:nvPr>
        </p:nvSpPr>
        <p:spPr/>
        <p:txBody>
          <a:bodyPr/>
          <a:p>
            <a:r>
              <a:rPr lang="zh-CN" altLang="en-US" sz="2400"/>
              <a:t>创建模版 yo code</a:t>
            </a:r>
            <a:endParaRPr lang="zh-CN" altLang="en-US" sz="2400"/>
          </a:p>
          <a:p>
            <a:pPr marL="0" indent="0">
              <a:buNone/>
            </a:pP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887095" y="2308225"/>
            <a:ext cx="5180330" cy="3491230"/>
          </a:xfrm>
          <a:prstGeom prst="rect">
            <a:avLst/>
          </a:prstGeom>
        </p:spPr>
      </p:pic>
      <p:sp>
        <p:nvSpPr>
          <p:cNvPr id="5" name="文本框 4"/>
          <p:cNvSpPr txBox="1"/>
          <p:nvPr/>
        </p:nvSpPr>
        <p:spPr>
          <a:xfrm>
            <a:off x="6534150" y="1986915"/>
            <a:ext cx="5180965" cy="4070985"/>
          </a:xfrm>
          <a:prstGeom prst="rect">
            <a:avLst/>
          </a:prstGeom>
          <a:noFill/>
        </p:spPr>
        <p:txBody>
          <a:bodyPr wrap="square" rtlCol="0">
            <a:noAutofit/>
          </a:bodyPr>
          <a:p>
            <a:r>
              <a:rPr lang="zh-CN" altLang="en-US"/>
              <a:t>选择扩展程序类型</a:t>
            </a:r>
            <a:endParaRPr lang="zh-CN" altLang="en-US"/>
          </a:p>
          <a:p>
            <a:r>
              <a:rPr lang="zh-CN" altLang="en-US"/>
              <a:t>? What type of extension do you want to create? New Extension </a:t>
            </a:r>
            <a:endParaRPr lang="zh-CN" altLang="en-US"/>
          </a:p>
          <a:p>
            <a:r>
              <a:rPr lang="zh-CN" altLang="en-US"/>
              <a:t>填写扩展程序名称</a:t>
            </a:r>
            <a:endParaRPr lang="zh-CN" altLang="en-US"/>
          </a:p>
          <a:p>
            <a:r>
              <a:rPr lang="zh-CN" altLang="en-US"/>
              <a:t>? What's the name of your extension? </a:t>
            </a:r>
            <a:endParaRPr lang="zh-CN" altLang="en-US"/>
          </a:p>
          <a:p>
            <a:r>
              <a:rPr lang="zh-CN" altLang="en-US"/>
              <a:t>你的扩展程序的标识符是什么？</a:t>
            </a:r>
            <a:endParaRPr lang="zh-CN" altLang="en-US"/>
          </a:p>
          <a:p>
            <a:r>
              <a:rPr lang="zh-CN" altLang="en-US"/>
              <a:t>? What's the identifier of your extension? </a:t>
            </a:r>
            <a:endParaRPr lang="zh-CN" altLang="en-US"/>
          </a:p>
          <a:p>
            <a:r>
              <a:rPr lang="zh-CN" altLang="en-US"/>
              <a:t>你的扩展程序的描述是什么？</a:t>
            </a:r>
            <a:endParaRPr lang="zh-CN" altLang="en-US"/>
          </a:p>
          <a:p>
            <a:r>
              <a:rPr lang="zh-CN" altLang="en-US"/>
              <a:t>? What's the description of your extension?</a:t>
            </a:r>
            <a:endParaRPr lang="zh-CN" altLang="en-US"/>
          </a:p>
          <a:p>
            <a:r>
              <a:rPr lang="zh-CN" altLang="en-US"/>
              <a:t>是否初始化一个git仓库？</a:t>
            </a:r>
            <a:endParaRPr lang="zh-CN" altLang="en-US"/>
          </a:p>
          <a:p>
            <a:r>
              <a:rPr lang="zh-CN" altLang="en-US"/>
              <a:t>? Initialize a git repository? </a:t>
            </a:r>
            <a:endParaRPr lang="zh-CN" altLang="en-US"/>
          </a:p>
          <a:p>
            <a:r>
              <a:rPr lang="zh-CN" altLang="en-US"/>
              <a:t>使用哪个包管理器</a:t>
            </a:r>
            <a:endParaRPr lang="zh-CN" altLang="en-US"/>
          </a:p>
          <a:p>
            <a:r>
              <a:rPr lang="zh-CN" altLang="en-US"/>
              <a:t>? Which package manager to use? </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4800600" cy="4351655"/>
          </a:xfrm>
        </p:spPr>
        <p:txBody>
          <a:bodyPr>
            <a:normAutofit/>
          </a:bodyPr>
          <a:p>
            <a:r>
              <a:rPr lang="zh-CN" altLang="en-US" sz="2400"/>
              <a:t>目录结构</a:t>
            </a:r>
            <a:endParaRPr lang="zh-CN" altLang="en-US" sz="2400"/>
          </a:p>
          <a:p>
            <a:pPr marL="0" indent="0">
              <a:buNone/>
            </a:pPr>
            <a:r>
              <a:rPr lang="zh-CN" altLang="en-US" sz="1800" b="1"/>
              <a:t>项目结构其实很简单，主要是清单文件</a:t>
            </a:r>
            <a:r>
              <a:rPr lang="zh-CN" altLang="en-US" sz="1800" b="1">
                <a:solidFill>
                  <a:srgbClr val="FF0000"/>
                </a:solidFill>
              </a:rPr>
              <a:t>package.json</a:t>
            </a:r>
            <a:r>
              <a:rPr lang="zh-CN" altLang="en-US" sz="1800" b="1"/>
              <a:t>以及</a:t>
            </a:r>
            <a:r>
              <a:rPr lang="zh-CN" altLang="en-US" sz="1800" b="1">
                <a:solidFill>
                  <a:srgbClr val="FF0000"/>
                </a:solidFill>
              </a:rPr>
              <a:t>extension.js</a:t>
            </a:r>
            <a:r>
              <a:rPr lang="zh-CN" altLang="en-US" sz="1800" b="1"/>
              <a:t>这个插件入口文件：</a:t>
            </a:r>
            <a:endParaRPr lang="zh-CN" altLang="en-US" sz="1800" b="1"/>
          </a:p>
          <a:p>
            <a:pPr marL="0" indent="0">
              <a:buNone/>
            </a:pPr>
            <a:endParaRPr lang="zh-CN" altLang="en-US" sz="1800" b="1"/>
          </a:p>
          <a:p>
            <a:pPr marL="0" indent="0">
              <a:buNone/>
            </a:pPr>
            <a:endParaRPr lang="zh-CN" altLang="en-US" sz="1800" b="1"/>
          </a:p>
        </p:txBody>
      </p:sp>
      <p:pic>
        <p:nvPicPr>
          <p:cNvPr id="6" name="图片 5"/>
          <p:cNvPicPr>
            <a:picLocks noChangeAspect="1"/>
          </p:cNvPicPr>
          <p:nvPr>
            <p:custDataLst>
              <p:tags r:id="rId1"/>
            </p:custDataLst>
          </p:nvPr>
        </p:nvPicPr>
        <p:blipFill>
          <a:blip r:embed="rId2"/>
          <a:stretch>
            <a:fillRect/>
          </a:stretch>
        </p:blipFill>
        <p:spPr>
          <a:xfrm>
            <a:off x="7195820" y="2115185"/>
            <a:ext cx="3286125" cy="3771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a:t>目录结构</a:t>
            </a:r>
            <a:endParaRPr lang="zh-CN" altLang="en-US" sz="2400"/>
          </a:p>
          <a:p>
            <a:pPr marL="0" indent="0">
              <a:buNone/>
            </a:pPr>
            <a:r>
              <a:rPr lang="zh-CN" altLang="en-US" sz="1800" b="1"/>
              <a:t>.vscode/extensions.json 为项目的开发者推荐一些安装的插件</a:t>
            </a:r>
            <a:endParaRPr lang="zh-CN" altLang="en-US" sz="1800" b="1"/>
          </a:p>
          <a:p>
            <a:pPr marL="0" indent="0">
              <a:buNone/>
            </a:pPr>
            <a:r>
              <a:rPr lang="zh-CN" altLang="en-US" sz="1800" b="1"/>
              <a:t>.vscode/launch.json 关于开发调试和测试的配置</a:t>
            </a:r>
            <a:endParaRPr lang="zh-CN" altLang="en-US" sz="1800" b="1"/>
          </a:p>
          <a:p>
            <a:pPr marL="0" indent="0">
              <a:buNone/>
            </a:pPr>
            <a:r>
              <a:rPr lang="zh-CN" altLang="en-US" sz="1800" b="1"/>
              <a:t>.vscode/settings.json 关于项目工作区的配置</a:t>
            </a:r>
            <a:endParaRPr lang="zh-CN" altLang="en-US" sz="1800" b="1"/>
          </a:p>
          <a:p>
            <a:pPr marL="0" indent="0">
              <a:buNone/>
            </a:pPr>
            <a:r>
              <a:rPr lang="zh-CN" altLang="en-US" sz="1800" b="1"/>
              <a:t>.vscode/tasks.json 关于项目命令行任务的配置</a:t>
            </a:r>
            <a:endParaRPr lang="zh-CN" altLang="en-US" sz="1800" b="1"/>
          </a:p>
          <a:p>
            <a:pPr marL="0" indent="0">
              <a:buNone/>
            </a:pPr>
            <a:r>
              <a:rPr lang="zh-CN" altLang="en-US" sz="1800" b="1">
                <a:sym typeface="+mn-ea"/>
              </a:rPr>
              <a:t>extension.ts 主要编写内容的文件</a:t>
            </a:r>
            <a:endParaRPr lang="zh-CN" altLang="en-US" sz="1800" b="1"/>
          </a:p>
          <a:p>
            <a:pPr marL="0" indent="0">
              <a:buNone/>
            </a:pPr>
            <a:r>
              <a:rPr lang="zh-CN" altLang="en-US" sz="1800" b="1">
                <a:sym typeface="+mn-ea"/>
              </a:rPr>
              <a:t>.vscodeignore 忽略打包插件的文件（使用vsce package命令，打包为.vsix 文件，可直接在vscode中安装）</a:t>
            </a:r>
            <a:endParaRPr lang="zh-CN" altLang="en-US" sz="1800" b="1"/>
          </a:p>
          <a:p>
            <a:pPr marL="0" indent="0">
              <a:buNone/>
            </a:pPr>
            <a:r>
              <a:rPr lang="zh-CN" altLang="en-US" sz="1800" b="1">
                <a:sym typeface="+mn-ea"/>
              </a:rPr>
              <a:t>CHANGELOG.md 发布版本的更新内容说明</a:t>
            </a:r>
            <a:endParaRPr lang="zh-CN" altLang="en-US" sz="1800" b="1"/>
          </a:p>
          <a:p>
            <a:pPr marL="0" indent="0">
              <a:buNone/>
            </a:pPr>
            <a:r>
              <a:rPr lang="zh-CN" altLang="en-US" sz="1800" b="1">
                <a:sym typeface="+mn-ea"/>
              </a:rPr>
              <a:t>README.md 插件简介</a:t>
            </a:r>
            <a:endParaRPr lang="zh-CN" altLang="en-US" sz="1800" b="1"/>
          </a:p>
          <a:p>
            <a:pPr marL="0" indent="0">
              <a:buNone/>
            </a:pPr>
            <a:r>
              <a:rPr lang="zh-CN" altLang="en-US" sz="1800" b="1">
                <a:sym typeface="+mn-ea"/>
              </a:rPr>
              <a:t>vsc-extension-quickstart.md 新手开发指南</a:t>
            </a:r>
            <a:endParaRPr lang="zh-CN" altLang="en-US" sz="1800" b="1"/>
          </a:p>
          <a:p>
            <a:pPr marL="0" indent="0">
              <a:buNone/>
            </a:pPr>
            <a:endParaRPr lang="zh-CN" altLang="en-US" sz="1800" b="1"/>
          </a:p>
          <a:p>
            <a:pPr marL="0" indent="0">
              <a:buNone/>
            </a:pPr>
            <a:endParaRPr lang="zh-CN" altLang="en-US" sz="18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r>
              <a:rPr lang="en-US" altLang="zh-CN">
                <a:sym typeface="+mn-ea"/>
              </a:rPr>
              <a:t>hellow world</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a:t>一个简单的</a:t>
            </a:r>
            <a:r>
              <a:rPr lang="en-US" altLang="zh-CN" sz="2400"/>
              <a:t>demo</a:t>
            </a:r>
            <a:r>
              <a:rPr lang="zh-CN" altLang="en-US" sz="2400"/>
              <a:t>——</a:t>
            </a:r>
            <a:r>
              <a:rPr lang="en-US" altLang="zh-CN" sz="2400"/>
              <a:t>hellow world</a:t>
            </a:r>
            <a:endParaRPr lang="zh-CN" altLang="en-US" sz="2400"/>
          </a:p>
          <a:p>
            <a:pPr marL="0" indent="0">
              <a:buNone/>
            </a:pPr>
            <a:endParaRPr lang="zh-CN" altLang="en-US" sz="1800" b="1"/>
          </a:p>
          <a:p>
            <a:pPr marL="0" indent="0">
              <a:buNone/>
            </a:pPr>
            <a:endParaRPr lang="zh-CN" altLang="en-US" sz="1800" b="1"/>
          </a:p>
        </p:txBody>
      </p:sp>
      <p:pic>
        <p:nvPicPr>
          <p:cNvPr id="4" name="图片 3"/>
          <p:cNvPicPr>
            <a:picLocks noChangeAspect="1"/>
          </p:cNvPicPr>
          <p:nvPr>
            <p:custDataLst>
              <p:tags r:id="rId1"/>
            </p:custDataLst>
          </p:nvPr>
        </p:nvPicPr>
        <p:blipFill>
          <a:blip r:embed="rId2"/>
          <a:stretch>
            <a:fillRect/>
          </a:stretch>
        </p:blipFill>
        <p:spPr>
          <a:xfrm>
            <a:off x="4695190" y="2777490"/>
            <a:ext cx="3162300" cy="31527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857490" y="2623185"/>
            <a:ext cx="4074795" cy="3461385"/>
          </a:xfrm>
          <a:prstGeom prst="rect">
            <a:avLst/>
          </a:prstGeom>
        </p:spPr>
      </p:pic>
      <p:sp>
        <p:nvSpPr>
          <p:cNvPr id="6" name="文本框 5"/>
          <p:cNvSpPr txBox="1"/>
          <p:nvPr/>
        </p:nvSpPr>
        <p:spPr>
          <a:xfrm>
            <a:off x="1014730" y="2590800"/>
            <a:ext cx="3594100" cy="3538220"/>
          </a:xfrm>
          <a:prstGeom prst="rect">
            <a:avLst/>
          </a:prstGeom>
          <a:noFill/>
        </p:spPr>
        <p:txBody>
          <a:bodyPr wrap="square" rtlCol="0">
            <a:spAutoFit/>
          </a:bodyPr>
          <a:p>
            <a:r>
              <a:rPr lang="en-US" altLang="zh-CN" sz="1600"/>
              <a:t>1.</a:t>
            </a:r>
            <a:r>
              <a:rPr lang="zh-CN" altLang="en-US" sz="1600"/>
              <a:t>main定义了整个插件的主入口；</a:t>
            </a:r>
            <a:endParaRPr lang="zh-CN" altLang="en-US" sz="1600"/>
          </a:p>
          <a:p>
            <a:r>
              <a:rPr lang="en-US" altLang="zh-CN" sz="1600"/>
              <a:t>2.</a:t>
            </a:r>
            <a:r>
              <a:rPr lang="zh-CN" altLang="en-US" sz="1600"/>
              <a:t>在contributes.commands里面注册了一个名为extension.sayHello的命令，并在src/extension.js中去实现了它（弹出一个Hello World的提示）；</a:t>
            </a:r>
            <a:endParaRPr lang="zh-CN" altLang="en-US" sz="1600"/>
          </a:p>
          <a:p>
            <a:r>
              <a:rPr lang="en-US" altLang="zh-CN" sz="1600"/>
              <a:t>3.</a:t>
            </a:r>
            <a:r>
              <a:rPr lang="zh-CN" altLang="en-US" sz="1600"/>
              <a:t>但是仅仅这样还不够，命令虽然定义了，但是vscode还不知道啥时候去执行它，还需要在activationEvents添加上onCommand:extension.sayHello用来告诉vscode，当用户执行了这个命令操作时去执行前面我们定义的内容；</a:t>
            </a:r>
            <a:endParaRPr lang="zh-CN" altLang="en-US" sz="1600"/>
          </a:p>
          <a:p>
            <a:r>
              <a:rPr lang="en-US" altLang="zh-CN" sz="1600"/>
              <a:t>3.</a:t>
            </a:r>
            <a:r>
              <a:rPr lang="zh-CN" altLang="en-US" sz="1600"/>
              <a:t>除了onCommand之外，还有onView、onUri、onLanguage等等，</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插件开发</a:t>
            </a:r>
            <a:endParaRPr lang="zh-CN" altLang="en-US"/>
          </a:p>
        </p:txBody>
      </p:sp>
      <p:sp>
        <p:nvSpPr>
          <p:cNvPr id="3" name="内容占位符 2"/>
          <p:cNvSpPr>
            <a:spLocks noGrp="1"/>
          </p:cNvSpPr>
          <p:nvPr>
            <p:ph idx="1"/>
          </p:nvPr>
        </p:nvSpPr>
        <p:spPr>
          <a:xfrm>
            <a:off x="647700" y="1825625"/>
            <a:ext cx="10718800" cy="4351655"/>
          </a:xfrm>
        </p:spPr>
        <p:txBody>
          <a:bodyPr>
            <a:normAutofit/>
          </a:bodyPr>
          <a:p>
            <a:r>
              <a:rPr lang="zh-CN" altLang="en-US" sz="2400" b="1"/>
              <a:t>运行</a:t>
            </a:r>
            <a:endParaRPr lang="zh-CN" altLang="en-US" sz="2400" b="1"/>
          </a:p>
          <a:p>
            <a:pPr marL="0" indent="0">
              <a:buNone/>
            </a:pPr>
            <a:r>
              <a:rPr lang="zh-CN" altLang="en-US" sz="1800" b="1"/>
              <a:t>。</a:t>
            </a:r>
            <a:r>
              <a:rPr lang="zh-CN" altLang="en-US" sz="1800"/>
              <a:t>按下F5就会弹出一个新的vscode窗口</a:t>
            </a:r>
            <a:endParaRPr lang="zh-CN" altLang="en-US" sz="1800"/>
          </a:p>
          <a:p>
            <a:pPr marL="0" indent="0">
              <a:buNone/>
            </a:pPr>
            <a:endParaRPr lang="zh-CN" altLang="en-US" sz="1800"/>
          </a:p>
        </p:txBody>
      </p:sp>
      <p:pic>
        <p:nvPicPr>
          <p:cNvPr id="5" name="图片 4"/>
          <p:cNvPicPr>
            <a:picLocks noChangeAspect="1"/>
          </p:cNvPicPr>
          <p:nvPr>
            <p:custDataLst>
              <p:tags r:id="rId1"/>
            </p:custDataLst>
          </p:nvPr>
        </p:nvPicPr>
        <p:blipFill>
          <a:blip r:embed="rId2"/>
          <a:stretch>
            <a:fillRect/>
          </a:stretch>
        </p:blipFill>
        <p:spPr>
          <a:xfrm>
            <a:off x="927100" y="2774950"/>
            <a:ext cx="4800600" cy="186690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787400" y="5139055"/>
            <a:ext cx="4940300" cy="619125"/>
          </a:xfrm>
          <a:prstGeom prst="rect">
            <a:avLst/>
          </a:prstGeom>
        </p:spPr>
      </p:pic>
      <p:sp>
        <p:nvSpPr>
          <p:cNvPr id="8" name="文本框 7"/>
          <p:cNvSpPr txBox="1"/>
          <p:nvPr/>
        </p:nvSpPr>
        <p:spPr>
          <a:xfrm>
            <a:off x="6767830" y="2043430"/>
            <a:ext cx="3911600" cy="645160"/>
          </a:xfrm>
          <a:prstGeom prst="rect">
            <a:avLst/>
          </a:prstGeom>
          <a:noFill/>
        </p:spPr>
        <p:txBody>
          <a:bodyPr wrap="square" rtlCol="0">
            <a:spAutoFit/>
          </a:bodyPr>
          <a:p>
            <a:r>
              <a:rPr lang="zh-CN" altLang="en-US"/>
              <a:t>进入以后新窗口的</a:t>
            </a:r>
            <a:r>
              <a:rPr lang="en-US" altLang="zh-CN"/>
              <a:t>title</a:t>
            </a:r>
            <a:r>
              <a:rPr lang="zh-CN" altLang="en-US"/>
              <a:t>变成我们的插件</a:t>
            </a:r>
            <a:r>
              <a:rPr lang="zh-CN" altLang="en-US"/>
              <a:t>名字</a:t>
            </a:r>
            <a:endParaRPr lang="zh-CN" altLang="en-US"/>
          </a:p>
        </p:txBody>
      </p:sp>
      <p:pic>
        <p:nvPicPr>
          <p:cNvPr id="9" name="图片 8"/>
          <p:cNvPicPr>
            <a:picLocks noChangeAspect="1"/>
          </p:cNvPicPr>
          <p:nvPr>
            <p:custDataLst>
              <p:tags r:id="rId5"/>
            </p:custDataLst>
          </p:nvPr>
        </p:nvPicPr>
        <p:blipFill>
          <a:blip r:embed="rId6"/>
          <a:stretch>
            <a:fillRect/>
          </a:stretch>
        </p:blipFill>
        <p:spPr>
          <a:xfrm>
            <a:off x="6609715" y="3147695"/>
            <a:ext cx="5582285" cy="79057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3398</Words>
  <Application>WPS 演示</Application>
  <PresentationFormat>宽屏</PresentationFormat>
  <Paragraphs>193</Paragraphs>
  <Slides>19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Wingdings</vt:lpstr>
      <vt:lpstr>Calibri</vt:lpstr>
      <vt:lpstr>Helvetica Neue</vt:lpstr>
      <vt:lpstr>汉仪书宋二KW</vt:lpstr>
      <vt:lpstr>微软雅黑</vt:lpstr>
      <vt:lpstr>汉仪旗黑</vt:lpstr>
      <vt:lpstr>宋体</vt:lpstr>
      <vt:lpstr>Arial Unicode MS</vt:lpstr>
      <vt:lpstr>WPS</vt:lpstr>
      <vt:lpstr>VS code Extension</vt:lpstr>
      <vt:lpstr>FAQ</vt:lpstr>
      <vt:lpstr>插件开发前准备</vt:lpstr>
      <vt:lpstr>插件开发前准备</vt:lpstr>
      <vt:lpstr>插件开发前准备</vt:lpstr>
      <vt:lpstr>插件开发</vt:lpstr>
      <vt:lpstr>插件开发</vt:lpstr>
      <vt:lpstr>插件开发——hellow world</vt:lpstr>
      <vt:lpstr>插件开发</vt:lpstr>
      <vt:lpstr>插件开发</vt:lpstr>
      <vt:lpstr>插件开发</vt:lpstr>
      <vt:lpstr>插件开发</vt:lpstr>
      <vt:lpstr>插件开发</vt:lpstr>
      <vt:lpstr>插件开发</vt:lpstr>
      <vt:lpstr>插件开发</vt:lpstr>
      <vt:lpstr>插件开发</vt:lpstr>
      <vt:lpstr>插件开发</vt:lpstr>
      <vt:lpstr>插件开发</vt:lpstr>
      <vt:lpstr>FAQ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年华似水</cp:lastModifiedBy>
  <cp:revision>19</cp:revision>
  <dcterms:created xsi:type="dcterms:W3CDTF">2024-05-31T09:21:01Z</dcterms:created>
  <dcterms:modified xsi:type="dcterms:W3CDTF">2024-05-31T09:21:01Z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22D9F4EE6A310DB1612E5066771C1600_41</vt:lpwstr>
  </property>
</Properties>
</file>