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zh-CN" altLang="en-US" dirty="0">
                <a:effectLst/>
              </a:rPr>
              <a:t>SSE 流式传输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0110" y="745490"/>
            <a:ext cx="9144000" cy="1221105"/>
          </a:xfrm>
        </p:spPr>
        <p:txBody>
          <a:bodyPr anchor="t" anchorCtr="0">
            <a:normAutofit/>
          </a:bodyPr>
          <a:p>
            <a:pPr algn="l"/>
            <a:r>
              <a:rPr lang="zh-CN" altLang="en-US" sz="4000"/>
              <a:t>什么是 Server-Sent Events (SSE)?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6315" y="2221230"/>
            <a:ext cx="9671685" cy="3036570"/>
          </a:xfrm>
        </p:spPr>
        <p:txBody>
          <a:bodyPr>
            <a:normAutofit/>
          </a:bodyPr>
          <a:p>
            <a:pPr algn="l"/>
            <a:r>
              <a:rPr lang="zh-CN" altLang="en-US"/>
              <a:t>Server-Sent Events (SSE) 是一种基于 HTTP 的服务器到客户端的单向通信技术。它允许服务器主动向客户端推送实时数据，适用于需要实时更新的场景，如股票行情、新闻推送、实时通知等。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与 WebSocket 不同，SSE 是单向的（服务器到客户端），且基于 HTTP 协议，因此更容易与现有基础设施集成。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的核心特点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单向通信</a:t>
            </a:r>
            <a:r>
              <a:rPr lang="zh-CN" altLang="en-US"/>
              <a:t>：</a:t>
            </a:r>
            <a:r>
              <a:rPr lang="zh-CN" altLang="en-US" sz="2400"/>
              <a:t>服务器可以向客户端推送数据，但客户端不能向服务器发送数据。</a:t>
            </a:r>
            <a:endParaRPr lang="zh-CN" altLang="en-US"/>
          </a:p>
          <a:p>
            <a:r>
              <a:rPr lang="zh-CN" altLang="en-US" b="1"/>
              <a:t>基于 HTTP</a:t>
            </a:r>
            <a:r>
              <a:rPr lang="zh-CN" altLang="en-US"/>
              <a:t>：</a:t>
            </a:r>
            <a:r>
              <a:rPr lang="zh-CN" altLang="en-US" sz="2400"/>
              <a:t>SSE 使用标准的 HTTP 协议，易于集成到现有系统中。</a:t>
            </a:r>
            <a:endParaRPr lang="zh-CN" altLang="en-US" sz="2400"/>
          </a:p>
          <a:p>
            <a:r>
              <a:rPr lang="zh-CN" altLang="en-US" b="1"/>
              <a:t>自动重连</a:t>
            </a:r>
            <a:r>
              <a:rPr lang="zh-CN" altLang="en-US"/>
              <a:t>：</a:t>
            </a:r>
            <a:r>
              <a:rPr lang="zh-CN" altLang="en-US" sz="2400"/>
              <a:t>如果连接断开，客户端会自动尝试重新连接。</a:t>
            </a:r>
            <a:endParaRPr lang="zh-CN" altLang="en-US"/>
          </a:p>
          <a:p>
            <a:r>
              <a:rPr lang="zh-CN" altLang="en-US" b="1"/>
              <a:t>轻量级</a:t>
            </a:r>
            <a:r>
              <a:rPr lang="zh-CN" altLang="en-US"/>
              <a:t>：</a:t>
            </a:r>
            <a:r>
              <a:rPr lang="zh-CN" altLang="en-US" sz="2400"/>
              <a:t>SSE 的实现简单，适合轻量级的实时通信场景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b="1"/>
              <a:t>文本数据传输</a:t>
            </a:r>
            <a:r>
              <a:rPr lang="zh-CN" altLang="en-US"/>
              <a:t>：</a:t>
            </a:r>
            <a:r>
              <a:rPr lang="zh-CN" altLang="en-US" sz="2400"/>
              <a:t>SSE 主要支持文本数据的传输，适合推送简单的实时数据。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流式传输的好处</a:t>
            </a:r>
            <a:endParaRPr lang="zh-CN" altLang="en-US"/>
          </a:p>
        </p:txBody>
      </p:sp>
      <p:pic>
        <p:nvPicPr>
          <p:cNvPr id="4" name="ECB019B1-382A-4266-B25C-5B523AA43C14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425575"/>
            <a:ext cx="8272780" cy="2654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255" y="4419600"/>
            <a:ext cx="10414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从图中可以发现，</a:t>
            </a:r>
            <a:r>
              <a:rPr lang="zh-CN" altLang="en-US" b="1"/>
              <a:t>长轮询最大的弊端是当服务端响应请求之前，客户端发送的所有请求都不会被受理。并且服务端发送响应的前提是客户端发起请求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前后端通信过程中，我们常采用 ajax 、axios 来异步获取结果，这个过程，其实也是长轮询的过程。</a:t>
            </a:r>
            <a:endParaRPr lang="zh-CN" altLang="en-US"/>
          </a:p>
          <a:p>
            <a:r>
              <a:rPr lang="zh-CN" altLang="en-US"/>
              <a:t>而同为采用 http 协议通信方式的 SSE 流式传输，相比于长轮询模式来说，优势在于可以在不需要客户端介入的情况下，多次向客户端发送响应，直至客户端关闭连接。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技术原理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SSE 本质是一个基于 http 协议的通信技术</a:t>
            </a:r>
            <a:endParaRPr lang="zh-CN" altLang="en-US" sz="2000"/>
          </a:p>
          <a:p>
            <a:r>
              <a:rPr lang="zh-CN" altLang="en-US" sz="2000"/>
              <a:t>因此想要使用 SSE 技术构建需要服务器实时推送信息到客户端的连接，只需要将传统的 http 响应头的 contentType 设置为 text/event-stream </a:t>
            </a:r>
            <a:endParaRPr lang="zh-CN" altLang="en-US" sz="2000"/>
          </a:p>
          <a:p>
            <a:r>
              <a:rPr lang="zh-CN" altLang="en-US" sz="2000"/>
              <a:t>在此基础上，SSE 本质是一个 TCP 连接，因此为了保证 SSE 的持续开启，需要将 Connection 设置为 keep-alive 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Demo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/>
              <a:t>关键点</a:t>
            </a:r>
            <a:endParaRPr lang="zh-CN" altLang="en-US" sz="2000"/>
          </a:p>
          <a:p>
            <a:pPr>
              <a:buFont typeface="Wingdings" panose="05000000000000000000" charset="0"/>
              <a:buChar char=""/>
            </a:pPr>
            <a:r>
              <a:rPr lang="zh-CN" altLang="en-US" sz="2000"/>
              <a:t>响应头</a:t>
            </a:r>
            <a:endParaRPr lang="zh-CN" altLang="en-US" sz="2000"/>
          </a:p>
          <a:p>
            <a:pPr lvl="1">
              <a:buFont typeface="Wingdings" panose="05000000000000000000" charset="0"/>
              <a:buChar char=""/>
            </a:pPr>
            <a:r>
              <a:rPr lang="zh-CN" altLang="en-US" sz="1710"/>
              <a:t>Content-Type: text/event-stream：表示这是一个 SSE 响应。</a:t>
            </a:r>
            <a:endParaRPr lang="zh-CN" altLang="en-US" sz="1710"/>
          </a:p>
          <a:p>
            <a:pPr lvl="1">
              <a:buFont typeface="Wingdings" panose="05000000000000000000" charset="0"/>
              <a:buChar char=""/>
            </a:pPr>
            <a:r>
              <a:rPr lang="zh-CN" altLang="en-US" sz="1710"/>
              <a:t>Cache-Control: no-cache：禁用缓存。</a:t>
            </a:r>
            <a:endParaRPr lang="zh-CN" altLang="en-US" sz="1710"/>
          </a:p>
          <a:p>
            <a:pPr lvl="1">
              <a:buFont typeface="Wingdings" panose="05000000000000000000" charset="0"/>
              <a:buChar char=""/>
            </a:pPr>
            <a:r>
              <a:rPr lang="zh-CN" altLang="en-US" sz="1710"/>
              <a:t>Connection: keep-alive：保持连接打开。</a:t>
            </a:r>
            <a:endParaRPr lang="zh-CN" altLang="en-US" sz="1710"/>
          </a:p>
          <a:p>
            <a:pPr lvl="0">
              <a:buFont typeface="Wingdings" panose="05000000000000000000" charset="0"/>
              <a:buChar char=""/>
            </a:pPr>
            <a:r>
              <a:rPr lang="zh-CN" altLang="en-US" sz="1995"/>
              <a:t>数据格式</a:t>
            </a:r>
            <a:endParaRPr lang="zh-CN" altLang="en-US" sz="1995"/>
          </a:p>
          <a:p>
            <a:pPr lvl="1">
              <a:buFont typeface="Wingdings" panose="05000000000000000000" charset="0"/>
              <a:buChar char=""/>
            </a:pPr>
            <a:r>
              <a:rPr lang="zh-CN" altLang="en-US" sz="1710"/>
              <a:t>每条消息以 data: 开头，以 \n\n 结尾。</a:t>
            </a:r>
            <a:endParaRPr lang="zh-CN" altLang="en-US" sz="1710"/>
          </a:p>
          <a:p>
            <a:pPr lvl="1">
              <a:buFont typeface="Wingdings" panose="05000000000000000000" charset="0"/>
              <a:buChar char=""/>
            </a:pPr>
            <a:r>
              <a:rPr lang="zh-CN" altLang="en-US" sz="1710"/>
              <a:t>可以发送纯文本或 JSON 格式的数据。</a:t>
            </a:r>
            <a:endParaRPr lang="zh-CN" altLang="en-US" sz="1710"/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/>
              <a:t>客户端实现</a:t>
            </a:r>
            <a:endParaRPr lang="zh-CN" altLang="en-US" sz="2000" b="1"/>
          </a:p>
          <a:p>
            <a:pPr lvl="0">
              <a:buFont typeface="Wingdings" panose="05000000000000000000" charset="0"/>
              <a:buChar char=""/>
            </a:pPr>
            <a:r>
              <a:rPr lang="zh-CN" altLang="en-US" sz="2000"/>
              <a:t>客户端使用 EventSource API 监听服务器推送的事件。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SSE 作为基于 http 协议由服务端向客户端单向推送消息的通信技术，对于需要服务端主动推送消息的场景来说，是非常适合的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1186180" y="2827020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倒计时</a:t>
            </a:r>
            <a:r>
              <a:rPr lang="zh-CN" altLang="en-US"/>
              <a:t>同步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186180" y="4830445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</a:t>
            </a:r>
            <a:r>
              <a:rPr lang="zh-CN" altLang="en-US"/>
              <a:t>股票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322695" y="2827020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实时库存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616960" y="2827020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</a:t>
            </a:r>
            <a:r>
              <a:rPr lang="zh-CN" altLang="en-US"/>
              <a:t>天气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817620" y="4830445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秒杀状态</a:t>
            </a:r>
            <a:r>
              <a:rPr lang="zh-CN" altLang="en-US"/>
              <a:t>通知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322695" y="4830445"/>
            <a:ext cx="2049780" cy="12039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兼容性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015" y="2007235"/>
            <a:ext cx="10427970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SSE 与 WebSocket 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534670" y="1584325"/>
          <a:ext cx="10728960" cy="368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/>
                <a:gridCol w="3576320"/>
                <a:gridCol w="3576320"/>
              </a:tblGrid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特性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因素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SSE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WebSockets</a:t>
                      </a:r>
                      <a:endParaRPr lang="zh-CN" altLang="en-US" sz="1400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协议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基于HTTP，使用标准HTTP连接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单独的协议（ws:// 或 wss://），需要握手升级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通信方式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单向通信（服务器到客户端）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全双工通信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数据格式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文本（UTF-8编码）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文本或二进制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重连机制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浏览器自动重连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需要手动实现重连机制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实时性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高（适合频繁更新的场景）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非常高（适合高度交互的实时应用）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浏览器支持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良好（大多数现代浏览器支持）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非常好（几乎所有现代浏览器支持）</a:t>
                      </a:r>
                      <a:endParaRPr lang="zh-CN" altLang="en-US" sz="1400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适用场景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实时通知、新闻feed、股票价格等需要从服务器推送到客户端的场景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在线游戏、聊天应用、实时交互应用</a:t>
                      </a:r>
                      <a:endParaRPr lang="zh-CN" altLang="en-US" sz="1400"/>
                    </a:p>
                  </a:txBody>
                  <a:tcPr/>
                </a:tc>
              </a:tr>
              <a:tr h="3454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复杂性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较低，易于实现和维护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较高，需要处理连接的建立、维护和断开</a:t>
                      </a:r>
                      <a:endParaRPr lang="zh-CN" altLang="en-US" sz="1400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兼容性和可用性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基于HTTP，更容易通过各种中间件和防火墙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可能需要配置服务器和网络设备以支持WebSocket</a:t>
                      </a:r>
                      <a:endParaRPr lang="zh-CN" altLang="en-US" sz="14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服务器负载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适合较低频率的数据更新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适合高频率消息和高度交互的场景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8330" y="5771515"/>
            <a:ext cx="1055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SSE 与 WebSocket 各有优缺点，对于需要客户端与服务端高频交互的场景，WebSocket 确实更适合；但对于只需要服务端单向数据传输的场景，SSE 确实能耗更低，且不需要客户端感知。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844*299"/>
  <p:tag name="TABLE_ENDDRAG_RECT" val="42*124*844*299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czNTk0Mzg4MDM5IiwKCSJHcm91cElkIiA6ICI0NzY3OTYiLAoJIkltYWdlIiA6ICJpVkJPUncwS0dnb0FBQUFOU1VoRVVnQUFCUUVBQUFHbENBWUFBQUJLdURDSEFBQUFBWE5TUjBJQXJzNGM2UUFBSUFCSlJFRlVlSnpzM1hsOHpOZit4L0gzWkE5SkxJMDJLa2d0dGNaU3RKYWlsdEphNnBhV0ZoY05iZFhhY3F1dXBVV3BTdTBWTzIyMFhHa2IyeVdvdmFnbHR0cWlGTEdVSUNHSTdKbjUvWkU3OHpObXNsZ3FURi9QeHlPUFpzNzNmTC9mODUweER4N3Zubk0rRW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URzR1BKNkFBQUFJSHRQbDY1YzNNM1ZwWFJlandPQVkwaEpTVGw5OFhUVW1id2VCd0FBZUxnSUFRRUFlSVFGQkZRTGtJZnBHeGxVUHEvSEFzQmhuRldTb1VOMDlJSG92QjRJQUFCNGVGenllZ0FBQUNBYkhncVFRZVVOTXZqbDgvU1VzNHR6WG84SXdHTXFJejFEU2NuSk1wcE1IdkpRZ0NSQ1FBQUEva1lJQVFFQWVBems4L1RVZ0g2OVZiRkN1YndlQ29ESDFOR28zL1gxak5tS3YzRWpyNGNDQUFEeUFDRWdBQUNQQVdjWFoxV3NVRTYxbjYrWjEwTUI4Qmh6ZFhYTjZ5RUFBSUE4NHBUWEF3QUFBQUFBQUFEdzF5SUVCQUFBQUFBQUFCd2NJU0FBQUFBQUFBRGc0QWdCQVFBQUFBQUFBQWRIQ0FnQUFBQUFBQUE0T0VKQUFBQUFBQUFBd01FUkFnSUFBQUFBQUFBT2poQVFBQUFBQUFBQWNIQ0VnQUFBQUFBQUFJQ0RJd1FFQUFBQUFBQUFIQndoSUFBQUFBQUFBT0RnQ0FFQkFBQUFBQUFBQjBjSUNBQUFBQUFBQURnNFFrQUFBQUFBQUFEQXdSRUNBZ0FBQUFBQUFBNk9FQkFBQVB4bFltSmk3dnNhaVltSk9mYlp2Mysvb3FLaTd2dGVEOUxseTVjZnlIVXVYcnlvTTJmT1BKQnJtYVducCt2UW9VTzZkT21TSkNrK1BsNUdvekZYNTE2NWNpWExZL0h4OGJwMTY5WURHV051blQxN1ZtdlhybFY2ZW5xV2ZXSmlZblR4NHNVY3IzWHExQ2xsWkdROHlPSFpPSHIwNkFQNVhnQUFBTnd0UWtBQUFQN0drcEtTZE9IQ0Jac2ZLVE1vU2t4TXpQRW5LMUZSVVdyZHVyVysvLzc3ZXg3ZmwxOStxZmZmZjk4bTRMbDA2WkpTVWxJc3I2ZFBuNjdGaXhkYlBWZHNiT3hkMysva3laTnEzcnk1dG16WmNzOWpscVRCZ3dlclU2ZE9pbytQdjYvcjNMeDVVMis4OFliR2pSdDNYOWU1VTBwS2lycDE2NmFsUzVkS2t2cjM3Nitnb0NDZFBIa3kyL01PSERpZ1ZxMWFhZG15WlhhUGp4Z3hRbTNidHRYVnExZXp2RzkwZExUZEgzTklsNXMrdDl1eFk0ZUdEQm1pMU5UVUxPL1pwVXNYRFI0OE9OdWc4TTgvLzlTYmI3NXA4OWtmTzNaTXUzYnR5dFhQdVhQbkxPZVpUQ2JObXpkUFI0OGV0YnJlQng5OG9DKy8vTkx5T2prNVdlKzg4NDUrK09FSG1VeW1MTWNIQUFCd3YxenllZ0FBQUNEdmJOcTBTY09IRDdkcDM3VnJsNVl0VzZheFk4Zm1lSTF0MjdiSjA5UFRxaTA1T1ZtalJvMlNrNU9UQ2hjdXJLMWJ0K1o0blZxMWFzbkR3OE9xN2JYWFh0T1NKVXMwZS9aczllclZTMUptcU5PaVJRdU5IejllalJvMXNudXRGU3RXYU5hc1dkcTRjV09POTcxZFJFU0U0dVBqVmJseTViczY3MDd0MnJYVHVuWHJOR2JNR0gzMTFWZjNmQjF2YjIrMWFkTkdZV0ZoT256NDhIMlB5OHo4UHB0bi80MGNPVkpEaGd4Ung0NGROV1RJRUxWcDA4YnVlVldxVkZHdFdyVTBkdXhZbFM1ZFdvR0JnWlpqSzFhczBOYXRXL1h1dSsrcWNPSENkczgvZWZLay92blBmOW85VnFGQ0JYMy8vZmM2ZnZ5NHVuWHJacmRQNWNxVkZSb2FtdXZubENSM2QzZTkvZmJibWpadG1rSkRROVc5ZTNlNy9YYnQyaVdEd2FDYU5XdGF0VStlUEZtUmtaRzV1bGZYcmwzVnIxOC9TZEx1M2JzMWZmcDA1YytmWHhVclZwUWt4Y1hGS1NFaFFlWExsN2VjNCtUa3BESmx5bWpjdUhIYXZIbXpQdnZzTXozMTFGTjM5WXdBQUFDNVFRZ0lBTURmbkpPVGsxYXVYQ2xKMnJKbGk4MnNzNmxUcDhyRnhmYWZESnMzYjlhU0pVdHNBa0JKR2pObWpJNGZQeTVuWjJlTkdUTW0yL3NuSnlkTGtsYXVYS21pUll0YUhhdFlzYUxhdDIrdnNMQXdkZTNhVmZuejU3K3Jaek9MaW9yU3pwMDdyZHJxMXEwclQwOVBxMlhFcTFldlZ1blNwYlZueng2YmExU29VRUVsU3BTd3ZONjRjYU5PbkRpUjVUMkxGaTJxYTlldWFkYXNXWGFQRnlsU1JHM2J0dFdTSlVzMFljS0VMSzlqRHVxNmQrOXU5M013VzdWcWxRb1dMSmpsOGRzNU96dkx4Y1hGTWpNdUlDQkFvYUdobWoxN3RtclZxaVZKeXNqSTBLWk5tMnpPYmRDZ2dmYnYzNi9kdTNkYmxoTkxtWitmbjUrZlNwY3VyZlhyMTF1ZFU3eDRjWlVyVjg3eWV2YnMyZkwzOTdlOG5qVnJsbzRmUDI1MXpwMTlac3lZb2RPblQrZnErYTVmdjY0Yk4yNVlYci8wMGt1S2lJaFFzV0xGckdicnVidTc2OGtubjVRazdkeTVVMDg5OVpRT0h6NXNkYTB2di94U3pzN091YnF2bTV1YjVmZGx5NWJKdzhORHJWcTFzclNabi9IMkVORE56VTFEaHc1VmxTcFZOSGJzV0FVRkJXbnAwcVZXMXdJQUFIZ1FDQUVCQUlCbDVsR0JBZ1ZzanRXc1dWUHU3dTQyN2J0Mzc3WTc0MnZDaEFtS2lJaFFZR0NnVHAwNnBRa1RKbGlDcGRzbEp5ZnJxNisrMHJKbHk5UzJiVnY1K2ZsWmpwMDhlVkw3OSsrWEpEM3h4Qk5xMjdhdFZxOWVMVWxxMHFUSlhUL2Z3WU1ITlgzNmRCVXZYbHlTZE83Y09YbDdleXNqSTBQQndjRldNeEN2WDcrdVVhTkcyWXgxMEtCQk5pSGc2dFdyYldZdjN1N2F0V3RaN2xWWW9VSUZ0VzNiVm1scGFVcE9UbGJ2M3IxVnFGQ2h1MzYyN2R1MzI0UjE0OGFOMDRvVks3STlMejA5WFFzWExsUllXSmhWKzZKRml5UkovL25QZi9USko1OWtlZjcwNmRQdHRnOGVQTmltclgzNzlsYlhldUtKSjZ4bXUrWExsOC9tbkR2NzNCazJyMW16UmthalVVZU9ISkVrL2Z6enozSnpjMU81Y3VXMGZ2MTZ6WjQ5MithYVE0Y090WHI5M0hQUGFjNmNPVXBKU2RHdVhidVVrSkNndm4zN1d2V0ppSWk0NjVsNThmSHgyclJwazFxM2JpMHZMeTlMdTNscDhPMGhvRm5yMXExVnJsdzVYYjkrblFBUUFBRDhKUWdCQVFCQXJodzVja1NlbnA3S256Ky9MbHk0b0pVclYxb3RCMDFQVDFkd2NMREN3OE0xY09CQXZmWFdXL3JzczgvVXAwOGYvZXRmLzFLN2R1M2s1SlM1SGZHK2ZmdjA1WmRmNnRTcFUrcmR1N2VDZ29LczduWGl4QW1iY01xc2R1M2FrcVIvL2V0ZlZ1Mzc5dTJ6ekdpVWJBTk5iMjl2TFZteVJKTFV1SEZqUzN2aHdvVzFidDI2YkovOTl2NjNjM1YxMWZidDI3TTlON2RlZnZsbFMwaDVOOHlCMCszTSt5VysvLzc3V1o0M2YvNTgrZnY3cTFtelpuYVArL3I2YXRldVhYYzludHRsWkdUSTJkblo4cmsvU01IQndVcEpTYkhNWmpRdnUvN2dndzhrU1FhRElkdWwySFBtekxIOHZubnpaaVVrSkdqaXhJbGFzR0NCOHVmUHJ3RURCa2pLRENNaklpSnlMRkFUR0Job21lMTQ4dVJKcGFXbDZiLy8vYThpSWlJc2ZkTFMwaVJsTGhmUGpZNGRPNnAzNzk2NTZnc0FBSkFUUWtBQUFHQ1pkWmRkRmRxWk0yZnExMTkvdGJ6MjgvTlRuejU5TEsvSGpoMnJsU3RYYXZqdzRmckhQLzRoS2JOUVJNbVNKVFYrL0hndFc3Wk1uVHAxVWtSRWhIYnMyS0d5WmN2cW0yKytzUW9TelY1NTVSVzk4c29yZHNkaE1wbXlEQWpOOXU3ZGF6WFdoKzNjdVhOYXQyNmR1blRwWXJXRTkrYk5tMHBPVGxhUklrVXNiZVhLbFZQbnpwM2w3ZTE5VC9lcVhMbXlPbmZ1YkRNajBkM2RYVjI2ZE1ueXZPWExsOHZmM3ovYlBsTG1lM243MHRvN2xTaFJRcVZMbDdacDM3VnJsM3IxNnFWdnYvM1c1ak0rZS9hc1ZaR082OWV2MjV5ZlV4L3pmbzloWVdFS0RnN1d1blhyTERNS1o4MmFKWVBCa09XZWtaSVVIaDV1Q1V2Lys5Ly9xbVRKa21yWXNLRisvUEZINWMrZlh3RUJBWmErVTZkT1ZVSkNndDJsNzVKMDllcFY5ZW5UeHhJQ0ZpdFdUUDM3OTdmcWs1S1NvcGt6WjZwcTFhcDY2YVdYc2h6WDdTcFZxcFNyZmdBQUFMbEJDQWdBd04rYzBXaTBoSGtaR1JsWjloczhlTEF1WGJxazFOUlUrZmo0cUhUcDBsYkxoRC80NEFPMWJObFN6ejMzbktYTjJkbFo3ZHExMDhXTEY3VnMyVEpMRVpKS2xTcHB4SWdSS2xXcWxOMTczYng1VTlPblQxZkhqaDB0cytQZWV1c3Q5ZTdkVy9YcjExZVpNbVd5ZmFZeVpjcW9RNGNPdVhzRC9tZjY5T2syNFdMMzd0MXpETW5TMHRMMG4vLzh4eElpU1psVmRFTkNRbFN6WmsxVnFWTEYwdmZubjMvV0YxOThZVlhVcEZxMWFxcFdyWnFPSERtaWxpMWIzdFdZSmVuYmI3L1ZSeDk5ZE5mbjVjK2ZYd2tKQ1ZadHYvLyt1NG9XTFNvZkh4OUwyNlJKazdKYzBpeEpuVHQzMWtjZmZhUVRKMDZvVzdkdW1qSmxpazF4alR2WkcyK0ZDaFZ5N1BPZ0NxUGNxVm16WnRrdTY1WXkveXk4ODg0N2RvL2RPVlBVejgvUDVzK05lWi9FdDk1Nks4dlpsd0FBQUg4bFFrQUFBUDdtbkp5Y0xFdGExNjVkcXlGRGhsZ2QzN2R2bjF4ZFhTMnZYVnhjbEppWXFFT0hEa25LREdZOFBEems2K3NyWDE5ZlpXUms2UGp4NDRxTWpOVDI3ZHUxZi85K0dRd0dOVzdjV0kwYU5kTEdqUnUxWmNzV3Zmbm1teXBjdUxBcVZhcWtVcVZLcVdUSmtucnl5U2YxNUpOUHFtVEprbHErZkxtZWZmWlpGUzllWEZldlh0V0pFeWZrNHVLaUdqVnEzTlh6M1Zub0pDc3BLU2w2K3Vtbk5XalFJRW1ac3hoVFUxTnpQTS9GeFVVTEZ5NVUyYkpsTFNGZzFhcFZKVW1Sa1pGV0llRHUzYnRsTUJnc3gyLzM5Tk5QWjdzSFgxYk1oUzNzUGMrQ0JRdHMydXZVcWFPeVpjdkt4OGRIOGZIeGxuYVR5YVFoUTRZb0pTVkZLMWFzc0ZyQzI3UnBVNXQ5RWlWWlZSRTJHbzFLVGs3T05rZzIrL2JiYjYyV1BvZUZoU2s2T2xwU1p1WGlVcVZLYWRTb1VkcXhZNGRLbGl5cEdqVnFhT3JVcVRwNThtU08xNzRYcjczMjJsOXkzZHV0WGJ0V1RrNU9xbGl4b3RYN2JrKytmUG5ZRnhBQUFEeHdoSUFBQUNCYi9mcjFrOUZvbE1GZ2tNRmdzTFNiVENhWlRDYUZoNGZMeGNWRml4WXQwb2tUSnhRVkZhV2twQ1M1dWJucHVlZWUweWVmZkNLRHdhQ0tGU3VxZlBueWF0R2loV0pqWTdWaHd3WnQyYkpGa1pHUjJycDFxK1c2M2J0M1Y2OWV2VlN4WWtVZE9YSkVyNy8rdW1XWjhqUFBQS081YytmYWpMRlBuejVxMXF5WjNURG5tV2VlMGRxMWEzUDFyRjVlWHFwZXZib2syMElVOWpnNU9jbGdNS2h1M2JxS2lJaFFRa0tDdkx5OFZLSkVDUlVzV0ZDUmtaSHEzcjI3NWYzYXMyZVBLbFdxWkxlZ1NxRkNoUjVZR0pXZW5xN2s1R1NieXNUSnlja3FYTGl3eXBZdHF5SkZpbGlGYXR1M2IxZDBkTFI2OXV4cHM0ZWZrNU9UM2VJd2Q2dDgrZkxhdW5XclBEMDlyZjRzbWZjdTdOT25qMnJXcktrZmYveFJVbWJ4ajhHREI2dHIxNjZXY0RZcksxYXMwSjQ5ZS9UQ0N5L0laREpKVXJaaDIrMUxqWWNPSFdxWkZSa1ZGU1VYRnhmTGN0NU9uVHJkdzVOYXUzWHJsclp2M3k2ajBXZ1ZuR2JsODg4L1Y0c1dMZTc3dmdBQUFMY2pCQVFBQU5uYXVuV3JtamR2cnA0OWUrcnR0OSsydEgvOTlkY0tDd3RUc1dMRkpFbUhEaDFTZ1FJRjFMbHpaMVdyVmszVnExZVh1N3U3VWxOVFZhZE9IYjM3N3J1V3FxaSt2cjdxMEtHRE9uVG9vUFQwZEIwN2RrekhqeC9YMmJObkxVVkNBZ01ERlJrWktTbHpmN2g4K2ZMSno4L1Bxb3F3SkowK2ZWckp5Y2xxM2JxMUpjQjdHSktTa2l4QllZTUdEYlJpeFFwdDNicFZyNzc2cWlTcFNwVXEycjE3dDZVNHhwRWpSeFFmSDIvMUh2NVZFaE1UVmF4WU1hc0t3YWRPbmRLYmI3NXBXZmI2MUZOUEtUWTJWbWxwYVhKMWRWVm9hS2g4Zkh6MDFsdHYyVnh2NDhhTmRvdWpaTGRYb0QxT1RrNTJLd0ZMbWFIY3pwMDdyV1pPZnZUUlI2cFdyWm9PSGp4b3RWdzNMUzFOZS9iczBhKy8vbW9waXZMVlYxL3AyV2VmbGIrL3Y4NmRPeWVqMFpoakpXbnowdlhDaFF0YmhaejU4dVhURTA4OElVbVc5dVBIajFzVitiaGRUak5HemZzUDFxaFJRMGVQSHRYa3laUGw3T3hzMDIvRmloVmFzV0xGUFJXSUFRQUF5QWtoSUFBQXNDenRQWGZ1bk0weGc4R2c2dFdyYThPR0RaWUF5MlF5YWMyYU5hcFhyNTVscWZCMzMzMm40OGVQNjlxMWE1SXk5OFdUTW9zbVNKbXpvYktyTnZ2NjY2OWJ6UTRyVTZhTUZpOWVyUFQwZEowK2ZkcXlEK0RzMmJNdE04V2svNis0K3ZISEg5dk1ZT3ZidCs5ZnR0VHoxcTFiOHZMeWtpUzk4TUlMY25GeDBiWnQyeXdoWUxseTVmVExMNzlZeHI1dDJ6WkpzaWtLTVdIQ0JLdm51VmZCd2NGcTBLQ0JwTXdRc0dEQmdsYkhrNUtTSk1rU3dwVW9VVUpHbzFIbno1L1hzV1BIdEcvZlBuMzQ0WWQyQzVSVXFGREJibmo1NVpkZjVucDhXN2R1MWVEQmc3UHRZektaTkcvZVBJV0dodG9jKytHSEh5Umxobkp6NXN4Um56NTk1T0xpWWlteVlpNTBJbVh1dmVqbDVhWFJvMGRuZWErWk0yZGFmaDg0Y0tEbDk1WXRXNnBCZ3dZMmV4SnUzTGhSdi96eWk5MXJKU2NuWjNtZmxKUVVmZi85OXlwZHVyUkdqeDZ0MXExYkt6WTIxcWJ3VFVKQ2dyWnYzNjZhTld2YUxaWURBQUJ3dndnQkFRRDRtek1hamVyWnM2ZWtyQXVETkcvZVhNT0hEMWRNVEl6OC9QeTBjK2RPeGNURTZOTlBQN1hxRnhJU1lnbTc3clJvMFNJdFdyVEk3akZuWjJmdDNyM2JxcTFVcVZKS1RVM1Z1WFBuZFByMGFUMzc3TE9TTXNPMy9QbnphOUNnUVRwOCtMRG16WnVucjcvK1dyR3hzUm81Y3FRKysrd3orZnI2YXNpUUlaYmc2Njl3NDhZTlMyQ1dMMTgrVmE1Y1dUdDM3cFRKWkpMQllMQ0Vsa2VQSHJXRWdQNysvalpGVFpvMWE2YXlaY3RhdFIwK2ZGamg0ZUg2NElNUExIditIVGh3UU11WEwxZXZYcjJzcWd1Ym1kOGZTWXFKaWJFRVltYUppWW1TTWd1QzNONS94NDRkbWo5L3ZrcVhMcDNsTE1XaVJZdXFlZlBtTnUyVEprM0s0dDJ4VmFwVUtmWHIxeS9MNDF1MmJOR3VYYnVVbnA2dVJvMGFaVG1yMDluWldjV0tGZE1YWDN5aGV2WHFhZFdxVlFvT0RyWmFZaDBYRjZlaVJZdXFmdjM2V2Q2dlpNbVNNaHFOVm0zcDZlbTZkT21TenA4L3IwV0xGcWxqeDQ2U3BQYnQyeXN3TUZDMWF0V3llNjA1YytaWXpXQzgzZkxseXhVWEY2ZisvZnZyeVNlZjFCdHZ2S0ZKa3lhcGJ0MjZWZ1ZZZ29PRGRmMzZkWDM4OGNkWmpoa0FBT0IrRUFJQ0FQQTNscHljTEE4UGoyd0xnMGhTa3laTk5IWHFWRTJjT0ZGanhvelIrUEhqVmFWS0ZiM3d3Z3RXL1VhUEhxMlVsQlNydGlsVHBtakRoZzFhc21TSlhGeHMvK2t4ZmZwMGJkbXl4YWI5bVdlZWthZW5wK0xpNG5UcTFDbEwwUTBwYysrK3VuWHJLaU1qdzdJbm4za1dZL1hxMVZXOGVIR3JZaVpTWnNCam5vbDQrMzV3dDd0OCtiSWxxRFRQYUxUSGFEVHF6Smt6bGdxL2tsU3paazBkT0hCQXg0NGRVNFVLRmF4Q3dPZWZmMTVSVVZIcTJyV3J6YlVDQXdOdFpuNlpaMC8rNHgvL2tLK3ZyNlY5K2ZMbGF0aXdZYmJWa2RQUzBuVCsvSG05K09LTFZ1M21wYnZtNExKVXFWSXFXTENncGt5WklwUEpwTW1USjl2OWZDVHB5SkVqZGd1RDNMeDVNOHR4M0tsWXNXSlpWbXhPVGs3V2Q5OTlwK3JWcTZ0SWtTTGF1M2V2QmcwYVpIZnZSRE43b2FUWnNXUEhjcHhOVjZKRUNadTJ3NGNQeTJReTZlclZxNW95WllwcTE2NnRVcVZLNlpWWFhsSGZ2bjAxZE9oUXErclhralJvMENBVkxWclVwbDJTWW1Oak5YMzZkSlVyVjg0eVE3Um56NTc2NVpkZk5HREFBRTJiTmswZUhoNmFQMysrVnExYXBZRURCK1pZK1JvQUFPQmVPZVhjQlFBQU9Lb2JOMjVZN2JXV0ZUYzNOMzN3d1FmYXNHR0RCZzRjcVBQbno5c3QxT0R0N1cycEV1enI2NnZVMUZSdDNMaFJUWnMybForZm45VXg4MDlTVXBMVmpDZ3pEdzhQYmQ2OFdaVXJWOWFGQ3hmMHhCTlAyQTBMYyt2V3JWdnExYXVYZXZYcXBWdTNidG50RXg4ZnIwMmJObW5UcGswcVVhS0VpaFl0YXJmZnVYUG5sSnljckhMbHlsbmF6TFBFZHV6WUlTa3paSm93WVlKNjkrNnRqUnMzU3BKZWZ2bmxYSTExL2ZyMUtscTBxRlVBbUoxcDA2YnA2Tkdqa2pJRHNJeU1ERldxVk1tcXo2VkxseVRKc2t6WVhLazJQVDFkdlh2M1Z1WEtsU1ZsQm5LZE8zZld2bjM3TE9kbVpHUW9LU25KNXNkY2dPTitCUWNINitMRmkrclJvNGNHRFJxazlQUjBEUm8wNks1Q1JyT1ltQmpGeGNYWnJjQ2NrMjNidHNuWjJWbGZmZldWZkh4OE5INzhlRW1aK3lkSzBzU0pFNjJlK2RTcFU5cXdZWU51M3J4cHRaVGRiUFRvMGJwNTg2YlZVblZ2YjI5OTlkVlhPbjc4dU41Ly8zMU5talJKSVNFaGF0Kyt2V1htSVFBQXdGK0JtWUFBQUR4Z05XclVLSkNlbmw3dXQ5OSsyeWZKL3BTelI4U1pNMmNzaFQxeTh0cHJyeWtzTEV6YnQyL1htMisrcVFvVkttVGJQejQrWGdNSERwU3pzN00rK09DRExQdGR1M2JOWnNaWFRFeU1qaHc1b3BNblQrcmd3WU9TcEFFREJxaEFnUUpxM2JwMXJzWjdwd0lGQ21qbHlwV1NwRmF0V3RrY2YrV1ZWMVNuVGgzVnJsMDd4MnVaOTRhN2ZiWlpsU3BWTkg3OGVOV3BVMGRTWnNobTN2OXZ6Wm8xS2w2OGVJN3ZtWlM1OTExVVZKVDY5T21UODBNcGMxYml0OTkrcStqb2FJMGZQMTRiTm15UUpGV3RXdFh5dThGZ1VGaFltUHo4L0N6djlkZGZmNjFmZi8xVmtuVVYzZE9uVHlzcUtzcHFKbVNWS2xVMGR1eFltM3ZmdnE5ZGdRSUYxS1pORzh2eTVkeElURXpVMkxGakZSRVJvWTRkTzFyZSszSGp4dW5ERHovVVAvLzVUMDJZTUVHbFM1Zk85VFhOeFR1eVdycWJsZFRVVkVWRVJPajU1NStYcjYrdnVuZnZycSsrK2tvN2R1eFFuVHAxMUt0WEx3MGFORWdSRVJGcTJiS2xKQ2swTkZTZW5wN3ExYXVYemZVV0wxNnNyVnUzNnUyMzM3WloybHkrZkhuOSs5Ly8xckJodzNUNDhHRUZCZ1phN1VzSUFBRHdWeUFFQkFEZ0FUTWFqUUhPenM2N3FsZXZmc0prTWsxT1QwLy9iMEpDd3BYbzZPZ1VTUTltNnRRREVoa1pxWHIxNnVYWUx6azVXZVBHamRPeFk4ZFVzbVJKL2ZUVFQvTHk4bExQbmozdExpRTljT0NBUHZ2c004WEV4R2ppeElsWnpxaExTMHZUeVpNblZiZHVYYXYyRlN0V2FOYXNXU3BTcElncVZhcWt2bjM3S2pBd1VKVXFWZEtNR1RQdStqbWRuWjNsNXVabUtZcFJyMTQ5RlN0V1RHZlBuclgweVM2Z1MwOVB0NXJwdFhMbFN2bjcrMXZOTm5OemM3TmFIbXgyNXN3WkhUbHl4TEx2WWxZeU1qSzBZTUVDaFlTRXFGeTVjdXJVcVpQVmNmUDdiQzZFWW5iNThtV1pUQ1lWTFZwVXljbkpXck5taldyVnFpVS9QejlOblRwVmE5ZXVsWlE1czNMMDZORktTRWpRNk5HanRXN2RPclZvMGNLeUZQZlpaNS9WcTYrK3FxaW9xQnpmRDN2OC9QeXM5b2cwRjh1NHMxaUxsQm4rclZ5NVV2UG16Vk5zYkt3NmQrNnMvdjM3VzQ3WHFsVkxJU0VoNnQrL3Y5NTY2eTI5L1BMTDZ0cTFxOVhNU3pQejBtNkR3YUQwOUhRdFhicFVaY3FVdWV2eEwxbXlSSmN1WGRJbm4zd2lLYk5RelpvMWF5d3oveG8zYnF5eVpjdnF4SWtUa3FUejU4OXI5ZXJWNnRtenA4Mk16YlZyMTJyOCtQR3FXTEdpMVhOSm1VVjRmdmpoQjYxZHUxYSt2cjRxVzdhc2R1ellvYlp0MjZwcjE2NXEzYnExM056YzdtcnNBQUFBdVVFSUNBREFYOFJnTUpRMUdBd2hibTV1WXdzVktyU2pjT0hDVzQxRzR4R2owYmpuNE1HRDUvTjZmTHQzNzliRml4ZlZ2SGx6N2QrL1g1TDA2NisveXQzZDNTcllXN3QycldiTW1LSEV4RVNOSHo5ZURSczIxUHo1OHpWNzlteEZSRVNvZmZ2MmF0ZXVuYnk5dmJWLy8zNHRYTGhRbXpadDBwTlBQcW1aTTJkYVprSEZ4OGRyMXF4WktsaXdvRHc5UFdVd0dMUnQyelpkdlhyVkpqeDc0NDAzMUxadDIxd3ZoNzNkdG0zYjVPcnFxdXZYcjF2MkJYempqVGYweGh0dldQcDgvdm5ua21RVkF0NHVPanBhZS9mdWxhdXJxMDZmUHExYnQyN3BpU2Vla0pRWkZ2M3h4eC9xM2J1My92enpUNnZyMm1NT2tlYk9uYXQ1OCtaWkhkdTVjNmRpWTJPMWNlTkdoWVdGS1RvNldvR0JnWm84ZWJKTkVGUzhlSEZKbVhzc05tdldUQWFEUVVhalVaczJiWklrVmFwVVNhR2hvYnB5NVlxbHVNVGd3WVAxM252dktTTWp3eEo2dG0vZlhuRnhjZXJidDYrNmRldW1oSVFFWGJwMFNjT0dEVk40ZUxoT25UcWxwNTkrV2s4Ly9iVGQ1OW14WTRkU1VsSjA2OVl0eGNYRnFWQ2hRcFpqNGVIaHVuTGxpcHlkbmJWMjdWb1pEQVpMQUh6bXpCbEZSa1pxMTY1ZDJyRmpoNUtTa2xTcVZDbU5IRG5TN3V6TGF0V3FLVHc4WEZPbVRGRkVSSVFsTkt0ZXZicUdEUnVtUllzV1dhcFVlM2g0eU1QRFEzUG16TkdGQ3hmMDJXZWZaZnVaM09uMDZkTUtDUWxSdFdyVkxCV1czZDNkTldiTUdPM2R1MWNyVnF5UUpMVnIxMDd1N3U1YXNXS0YxcTlmTDRQQklCOGZIOHR4WDE5ZlZhaFFRWjk5OXBtS0ZTdW1pUk1ueXNuSlNRY1BIdFRXclZ1MWJ0MDZuVHQzVGo0K1B1clJvNGM2ZGVxay9QbnphKy9ldlpvMGFaSysrT0lMVFpreVJUVnExRkR0MnJWVnYzNzlMRDhIQUFDQXUwVUlDQURBWCtoL2xXSjlEQVpEYzVQSjlMTEJZSWgzZG5ZK1c3MTY5YjFHby9ISHRMUzBUVWVQSGszTmk3R2xwcWFxVWFOR2V1NjU1elJzMkRDdFhyMWFMaTR1NnRhdG0xVy9tSmdZMWF4WlUvMzc5N2VFY2oxNjlGRHo1czAxZi81OGJkeTRVVzNidHRYbm4zK3VaY3VXeWN2TFMwRkJRWHJublhjc00rK2t6TDNRSWlJaWxKQ1FZR2w3NnFtbk5HREFBTXV5V2JQc0NrTGNybGF0V3ZycHA1OGtTVVdLRk5Hc1diTzBhZE1tTFY2OFdFV0tGTkh6eno5L1QrL050V3ZYOU1VWFgwaktuT0hYc0dGRFN6ajA2NisveXQvZlh4MDdkbFJhV3ByZWYvLzllN3FIMmJCaHd4UVpHU2xmWDE4TkhEaFFIVHAwa0xPenMwMi93TUJBZGVuU1JVdVhMbFZrWktTbDNjUERRODJhTlZQanhvMjFiZHMyMWF0WFQwMmFOSkVrK2ZqNFdPMjNXTEprU1RWczJGQnQyclJSK2ZMbEpXVVdXWms5ZTdibXpwMnIxYXRYeTlYVlZRTUdETWh5dkljT0hkS3Z2LzRxbzlHb1YxOTlWVzNidHJVY08zWHFsTUxDd21ReW1WU3dZRUY5K09HSGxzOHlPanBhWThlT2xZZUhoK3JWcTZmV3JWdnJ4UmRmdEx1WG5wbXZyNjgrLy94emRlclVTUkVSRWRxd1lZTUtGQ2dnTHk4dmJkMjZWVWVQSHBXM3Q3ZjY5dTByZzhHZzMzLy9YWUdCZ1hhWGUyZG44dVRKTWhnTUdqNTh1TlY0amgwN3BuSGp4bVY1bm91TGkxV0Y1T3JWcTJ2YXRHa2FNR0NBWG56eFJSVXBVa1FEQmd5dzdHVlpvVUlGRFIwNlZLKysrcW84UFQwdDU5V29VVVBmZmZlZE5tL2VyTEN3TVAzeXl5K0tqSXhVdFdyVjd1bzVBQUFBc3BQMXY3b0FBTUE5cVY2OWVsV0R3WEJBVXBhRkU4eEJnOGxrdW1nd0dMNDNHbzF6WW1Oano1OC9mejVOdCswakdGQysya3N5bVA3ajQrM3ROK3ZyU2FyOWZNMi9iTnhHbzFHUy9lV2J1UkViRzZzZE8zYW9TWk1tVnVIZm5Vd21rOUxTMHVUazVKUmxOZHJzWExseVJZbUppU3Bac21TV2ZZeEc0ejAvaDVuNXM3c3pwRXBJU05EWnMyZFZzV0x2OWc4WkFBQWdBRWxFUVZURis3cStXVXhNalA3NDR3L1ZybDM3bnQ2UE81a3JQaitLb3FLaVZMWnMyWHQrVHBQSnBJeU1ETXY1L3d2WkxjY3pNakowOWVwVkZTbFM1SzZ1R3gwZHJTdFhydHoxUG9LNWNmWHFWUzFac2tSTm16WlZRRUJBcnM0NWUvYXM0dUxpYlBZU3ZGODdkKzlSdjRHRGRTVXVMbDRtdlI1OTdNRG1CM29EQUFEd1NDTUVmQXhWcjE2OWlNbGt5dDB1N2dDQWg4NWtNajNyN093Y1pxZmRwdTl0WVdDaXdXRFlhelFhZDVwTXBoMEdnK0h3Z1FNSFRqek1FQkNBWXlNRUJBRGc3NDNsd0krWmN1WEtQUzFwanNGZ2VERFREd0FBRDV6QllMQzdxLy90TTViTWdlQnRzODN5U2Fwdk1CaGVOQmdNU1FhRDRWejE2dFVQSmFZYW8xS00vRTg3QUFBQUFQZUhFUEF4NCs3dVhzSmdNRHhuTXBtZWtwUm1NQmlNZVQwbUFJQTFrOGwwMTZIZDdjc2FEUWFEdTZUaUJvUEJaSkF1UGVqeEFRQUFBUGo3SVFSOGZDVkttbUEwR3ZmbjlVQUFBTmFjbkp3Q0pFMjZzejI3L1FGTkpsT3F5V1E2YXpBWVRwbE1wdjNwNmVrUmh3NGQrdVYveTRIYi9kVmpCZ0FBQU9EWUNBRWZYMmtHZzJISC92MzcxK1QxUUFBQTF2NVhHRVJTcmdxRFhKVzB3V1F5TFRlWlRFZWRuSnpPNzkrLy84ckRHaXNBQUFDQXZ3ZENRQUFBL21LM0JYNG1nOEdRYmpLWlVveEc0d0ZKTStMajQ1ZEVSMGNuNSswSUh4MFpHUmt5bVV4MnE4Y21KaVptVzNYNFFVdEpTWkhSYUpTbnAyZVd4MTFjWE9UczdKemp0ZExUMDNYcjFpMFZLRkRBN3ZGcjE2N0oyOXY3Z1ZRSFRrMU4xWTBiTjFTd1lNRjd2dDdseTVlMWVQRmlOV25TUkpVcVZWSnNiS3pPbnordmF0V3EzZmY0SGpYeDhmR0tqWTFWeVpJbDVlcnFtdGZEQVFBQStNczQ1ZlVBQUFCd1pQOExBSk5NSnROdkpwTnBvY2xrK2xkYVd0cnpCdzRjcUgvZ3dJRkZmOGNBY08vZXZlclZxNWR1M2JwbDFaNlJrYUZldlhwcDlPalJkczhiTldxVTNuMzNYZDI4ZWRQdThmNzkreXNvS0NoWFkyallzS0dtVHAyYWJaKzFhOWVxU1pNbSt1MjMzMnlPcGFlbnEyN2R1bHF3WUVHdTdyZDE2MVkxYmRwVTY5YXRzM3Q4eUpBaGF0V3FsVEl5TXJLOXpyRmp4MlEwWnI4ZDhQYnQyOVc4ZVhNZFAzNDhWMk96SnpZMlZxR2hvWlpyekpvMVN6MTY5RkJJU0VpT1k3elQwYU5IVmJkdVhkV29VVU5uejU2OTV6SFprNXFhcXZqNGVGMjRjRUcvLy82Nzl1elpvMDJiTmlraEljRnUvek5uenRpTVlmbnk1ZXJRb1lPdVhHRUNMZ0FBY0d6TUJBUUE0QzlpTXBuK2xMUkUwcGIwOVBRak4yL2VqUDQ3aG41M1NrOVAxNjVkdXpSMDZGQk5uRGhSVGs2Wi8wL1MyZGxaRFJvMDBNU0pFK1h2NzY4ZVBYcFl6dG15Wll2V3JWdW4xMTU3VGQ3ZTNnOWxuRC8vL0xQYzNkMVZvVUtGKzc3V21qVnI1T0hob2JwMTY5b2N1M0hqaHZidTNhdVdMVnRtTzZ2dy9Qbno2dHExcTVvMWE2YVJJMGZLeWNsSkd6ZHV0QW04amgwN0ppa3plUHpqanorc2pybTR1S2hGaXhaM1BmNUJnd1pKa3ViUG42K1ltQmg5L3ZubnVUcnY4dVhMK3VpamorVHQ3YTE4K2ZKcDJMQmhtajE3dGp3OFBMSTliOU9tVFZxK2ZMblMwdEtVbXBxcXRMUTBKU2NuS3lrcFNjbkp5VXBKU1ZGU1VwTFMwOVB0bmo5OStuUzk4TUlMTnUwelpzelF6cDA3OWZQUFA4dk5MYk9JdDNuSi9vT1loUWtBQVBBbzQxODdBQUE4ZUJja3ZacVNrckx4Nk5HanFYazltRWZOQ3krOG9DNWR1bWpCZ2dXYU8zZXUzbnZ2UGN1eFRwMDY2YmZmZmxONGVMamF0Mjh2SHg4ZlhibHlSYU5HalZLTkdqVTBaTWdRcTJ0Tm5EaFI0ZUhoa2pKbmhabE1KdFdyVnkvSE1TUW5KMnZod29VS0N3dVRKSDM4OGNmNnh6LytZVGwrNmRJbDdkNjlXMisrK2FiYzNOdzBaY29VSlNRa2FPalFvYmwrVHFQUnFPVGtaTjI0Y1VPYk4yL1dhNis5Sm9QQm9NVEVSRW1TaDRlSG5KeWN0R2JOR21Wa1pPaUZGMTdRcFV1MnhhQUxGeTRzVjFkWCtmdjdxMy8vL3Bvd1lZTGMzTncwZlBod0xWMjZWREV4TVZiOXpkZVBpSWl3QkYxbUhoNGU5eFFDdXJxNmF1alFvU3BSb2tTdWx3VEh4c2FxVDU4K1NrbEowWnc1YzVTUWtLQ2VQWHZxMy8vK3Q4YU5HMmN6dHR0NWUzdnIrdlhyY25kM1YvNzgrZVh1N203NWlZdUwwNVl0VzlTNmRXdFZyRmhSbnA2ZXlwOC92enc5UGVYbDVTVXZMeThWTFZyVTVwbzNidHpRTDcvOG9qWnQybGpkMnp5emtoQVFBQUE0T3Y2MUF3REFBL2Evd2g0VWJzcEc3OTY5dFhmdlhzMmVQVnYxNjlkWHZuejVkT3JVS1VsUy9mcjE5ZUtMTDJydjNyMlNwQVVMRmlncEtVbXRXclhTdG0zYkpFbFBQUEdFcWxTcG9rYU5HcWxFaVJLU3BCOS8vRkhKeWNuNjV6Ly9tZVA5SjA2Y3FPZWVlMDR2dmZTU0pLbEtsU3BXeHhjdlhpeWowYWdPSFRwSWtrNmRPcVg0K1Boc3I1bVJrYUVUSjA0b1g3NThLbEdpaEU2ZE9tVTVYNUtXTEZtaUpVdVdXRjUvOTkxM3FsaXhvcFl0V3laSldRYU01bjZTMUxGalI4WEZ4V25wMHFWNjU1MTNOR25TSkYyK2ZObXEvODZkT3pWbXpCZ05IRGhRWmNxVXNUcm00K01qU1pveVpZcCsrT0dITEovRlBEdHUzTGh4R2o5K2ZKYjlhdGV1clFrVEp0aTBYN3g0VVQxNzlsUmNYSnhDUWtKVXRteFpTWm5MbmtlTkdxV2VQWHRxNHNTSktsaXdvTjNyMXF4WlU5OTg4NDNkWTF1M2J0V1dMVnZVc0dGRE5XclVLTXV4M2VuSEgzOVVTa3FLMHRQVHRXalJJa3Y3Z1FNSEpFbkxsaTNMY29iaXE2Kytxa0tGQ3VYNlhnQUFBSThpUWtBQUFQRFF1Ymk0NklzdnZ0REJnd2RWb1VJRnpaMDdWek5tek1qMm5KRWpSMXArcjFPbmpxWk5tNmJxMWF1cmV2WHFrakxEb1pzM2IrcU5OOTdJOGY1ZmYvMjFubjMyV2J0OWI5MjZwYVZMbDZwaHc0YVdnREVySjArZTFLeFpzM1Rnd0FFZE9uUklTVWxKR2o1OHVOVjViZHUyVldCZ29PVjFWRlNVSllDTGpJelU3Ny8vcmk1ZHV0Z0VrZHUyYmRPeVpjdHNpbFgwNmROSGI3Lzl0bng5ZlhYdTNEbXJHWXkzKytpamoyemErdlRwbzNmZWVVY05HalNRbjU5ZmxzOFZFeE9qQlFzV3FFbVRKamJqdXAyOUdYZVJrWkVhTm15WTB0TFNOSFBtVEZXdVhObHlyRTJiTm5KMmR0YklrU1BWcFVzWGZmYlpaNnBSbzBhVzEzOVFybCsvcm9VTEYwcVNWUkI3dTVDUWtDelByMUdqQmlFZ0FBQjQ3QkVDQWdDQVBPSHY3eTkvZjM5SlV2ZnUzZFd0V3plcjR3c1hMdFRVcVZPMWJkczJteURNdkkvZ25hNWZ2NjVObXpibGVPK3M5cEtUcEcrLy9WWTNiOTVVblRwMXJOb1RFeE8xYXRVcUhUeDQwRklzWlBYcTFTcFVxSkNxVnEycTl1M2JLelEwVk83dTdsYm5WYTllM1dvSmJyNTgrU3doNE96WnMrWHI2NnNQUHZqQVpubnNoUXNYSk1ubTJRMEdnM3g5ZlNWSnhZb1YwNFlORzZ5T2I5KytYWjkrK3FsbXpKaWhaNTk5MXVxWWVhYWJPVHhOU2tyU21UTm5WTDU4ZWF0K1I0OGUxWUlGQzFTNWNtV3IyWXhtTVRFeE5pRmlSa2FHNXM2ZHF6bHo1c2pQejA4elo4N1VNODg4WTNOdXExYXRWS0JBQVEwYk5renZ2ZmVlWG4vOWRmWHUzZHNxWkl1SmlkSEZpeGR0enBWa21URjYrdlRwTEdjU0ZpMWExR3A4SVNFaFNrcEtVbmg0dUFJQ0FxejZUcG8wU2Q5Ly83MTI3OTZkcTByUEFBQUFqeXRDUUFBQThORDgrZWVmMnJKbGkrVjEzYnAxRlJBUUlJUEJZTE1uMi84cUs4dkZ4U1hYKzdWRlIwZnJYLy82MXoyUDc5S2xTNVlaWTVLMGVmTm1yVnk1VXZ2MjdWTmlZcUkrL2ZSVGxTaFJRbFdyVnRXSkV5Y1VGQlNrM3IxN1crNGRHaHFhWTlFTHMrM2J0MnZmdm4wYU9uU28zZjN4ekZWNFhWMWR0V2JOR2syZVBObHliT0RBZ2Zyenp6KzFhdFVxbS9QTWV3S09HVFBHN25VSERoeW8yclZyUzhxc3VMeDE2MVpObno3ZDdveS9uMzc2U1IwNmRMQUtYWC80NFFkTm5EaFJZOGVPdFN6SDNiMTd0OGFQSDYrVEowK3FiTm15YXRPbWphS2lvaFFWRlpYbDgzZnQybFdyVnEzUzBxVkxGUkVSb1pZdFc2cHIxNjd5OS9mWDh1WExOWHYyN0N6UGxiS2Z1ZmZlZSsvcC9mZmZsNVE1UXpROFBGeDkrL2ExQ1FDbHpMMGtuWnljQ0FBQkFJRERJd1FFQUFBUHpaOS8vcWtGQ3hiSWFEUXFMaTVPQlFzV3RCdk1TUDhmZ3BuRHdOeW9XclZxanVHUkpEVnAwc1J1KytqUm95MzNsVEpubmNYR3hzckx5MHQrZm42YVBYdTJDaFVxcFBUMGRQMzN2LzlWdm56NUxIM1QwdElreVdZbVlGYnExS21qMHFWTHEzang0bHF5WkluYXRtMXJkZnoyRUxCa3laSjYvZlhYbFpLU290RFFVQ1VsSmFsbXpab3FYTGh3cnU1MXU1SWxTMXArNzlldm55SWpJOVczYjEvTm16ZlBaZy9CNk9ob3JWNjlXaTFidHBTVU9mTXhPRGhZenp6empHV0o4NFlOR3pSbzBDQjVlSGlvZi8vK0NnZ0lzTHNVMlo1NTgrYnBqei8rMEt4WnM3Umt5UkkxYTlaTS92Nys2dFNwVTViTG5IZnYzcTBSSTBabytQRGhOck0xemZMbnoyLzV2V0RCZ21yVXFGR1dlMFVtSnlkblc2UUVBQURBVVJBQ0FnQ0FoK2I1NTUvWG1qVnJkT0hDQmJWdTNWcVNkT0xFQ1p1bHdOTC9MOWx0MkxDaDNXdDkvLzMzZHBlYjNtdVYxMVdyVnVuWFgzOVZ2Mzc5TkhYcVZFbFNVRkNRZ29LQzFMOS9mOFhIeDJlN0wxeFNVcElrNVhvbW9KT1RreG8zYnF3SkV5Wm8wYUpGS2xTb2tGV2hDM09vNk9ibXBnb1ZLcWhDaFFxNmVmT21Ra05ESlVtVksxZFc1Y3FWOWZ2dnYrdm16WnM1M3MvSHg4ZG1lWERSb2tVMWFkSWt2ZmZlZStyYnQ2KysrKzQ3eTFKaktUUFFuRFJwa2w1ODhVV3RYNzllWThlT1Zmbnk1VFZ0MmpUTFV0eEdqUnFwYTlldWF0dTJyZno5L1pXUmthR3RXN2ZtNmozdzhQQlF0V3JWMUtKRkMrM2F0VXUxYXRXU0pFdVZYM3ZNOXkxUW9JQ2VldXFwYksrZmxwWW1iMjl2OWVuVFIrZk9uYlBiNS9MbHkzSjFkVlYwZEhTMjEvTHo4OHYxWndzQUFQQW9JZ1FFQUFCNTZza25uOVFubjN4aTA3NTQ4V0xGeGNWWmx0dmU2ZmF3eXV6Z3dZT3FWNjllanZkTVRrNjJhWE4yZGxiZHVuWDE1cHR2V2tMQXUyRU80bTZmaFNaSnc0Y1AxL0RodzdNOHIxKy9mdHEvZjcrR0R4K3UwTkJRbFM1ZFd0TC9oNkIzN2dsNHAvSGp4MnYvL3YzWmhwOXBhV21xVmF1V1pzNmNhWE1zTURCUUkwYU0wS0ZEaHl3QjI2MWJ0eVJKblR0MzFzS0ZDeFVVRktUbzZHalZxVk5Id2NIQlZqTWduWnljMUs5ZlA4dHJaMmRucStPNWtTOWZ2cnVxOUp0Ylo4NmNzYnVub1QzdDJyWEw5dmpjdVhNdFJXZ0FBQUFlUjRTQUFBQWdUeFVvVUVDdnZmYWFWWnZSYU5UMDZkTWxTWlVxVmJJRVl6bng5L2RYVUZCUWp2MisvUEpMbTdhWFhucEpOV3ZXek5WOWJyZHYzejU1ZW5vcUlpSkNrbXhtcDJWWEhWaktEUG0rL1BKTGRlalFRWjk4OG9tKy8vNTdlWGg0M05YeTR0cTFhMnZhdEdsWkhuLzMzWGV6UGI5NTgrWnEzcnk1cmwyN3B2bno1K3VubjM2U2xEbFRzR2ZQbnBvOGViSXFWcXlveVpNbjJ3MGJOMjdjcUppWW1CekhtUjAvUHo4MWJ0eFlIMzc0b1NJakk3UHNaelFhSlVsRGhnekpza0NNbEZuOFpOeTRjVlo3S2Q3cDZ0V3JHalZxbENScHdJQUIyVmFEenUyZlFRQUFnRWNWSVNBQUFIamtMRm15UkZldVhGR2hRb1hVdVhObjllblRSeDA3ZHN4eGY4RENoUXZiQklyMlRKZ3d3YWJOdzhOREhoNGVsc0lhdVJVY0hLd1RKMDVJeWx3YWUyZkYydXlxQTV2NSsvdXJYNzkrQ2c0TzFvb1ZLOVMrZlh1bHBxYmFMWmhpeis3ZHU3TmNOaTFsRmd1cFVhTkdsc2NURWhLMFlNRUNMVnEwU0VsSlNRb01ETlNoUTRja1NaMDZkZEtCQXdlMGVmTm1oWWVIMjUxWnQzVHBVcnZCbmRGb1ZFWkdScTRLYjlTcVZVdU5HemRXdTNidDlPS0xMOW9jdjNUcGt1YlBuNjhpUllxb1I0OGUyVjVMa29vVUthTDgrZk9yZnYzNldmYVpQWHUyREFhRGloVXJwdVBIajZ0VHAwNDVYaGNBQU9CeFJRZ0lBQUFlS1R0Mzd0U0VDUk5VcTFZdFRabzBTVjk5OVpVbVRweW9yVnUzYXNTSUVmTHo4N1AwWGJKa2lXWEczSVVMRjVTU2txS3dzTEFjNzVHV2xxWmp4NDVaK2hZb1VFQ3Z2UExLUFkxM3hJZ1JpbzJOMVJOUFBLRnk1Y3BweXBRcGF0R2l4VjBWTkpHazl1M2I2K21ubjdhRVZzbkp5Ymt1TWxLdVhEbjE3OTgveStQang0KzMyMzdqeGcwdFhyeFlpeFl0MHMyYk4xVy9mbjMxNnRWTDZlbnBsa0lhVGs1T0dqTm1qSHIwNktIZzRHREZ4c2FxVjY5ZVZzLzM5ZGRmMjF3N05UVlZRVUZCdW5EaGdrSkRRMVc4ZVBGY1BZdTkwQzQ1T1ZuZHUzZVhwNmVucGt5Wm9uTGx5a25LREMvbno1K3ZvS0NnTFBjUXpJcTVtblBUcGszVnRHbFRmZkxKSjJyZXZMbnExcTE3VjljQkFBQjRYQkFDQWdDQVIwSnFhcXBDUTBNMWQrNWNGUzllWEY5ODhZVThQVDMxNmFlZnFrNmRPdnI4ODg4dFMyYk5NK3RtekpoaE0zTXZOL3Y1R1F3Ry9mYmJiL3J0dDk4a1NhVktsYnJuRUxCOCtmS1czK1BqNDdWZ3dRSVpEQWFyMlgrNVlUQVlyQUt3cEtTa0hBdFJ4TWZIUzhyY2h5Kzd3UERPWmJQWHJsM1R3b1VMRlJZV3BzVEVSTldxVlV1OWUvZTJMRnMrZXZTb1ZYOFBEdzlObno1ZEgzMzBrZWJQbjYvRGh3OXI1TWlSZXZMSko3Tzg1N2h4NDNUaXhBbE5uejdkRWdDbXA2ZHI1TWlScWx5NWNxNzM2ak9aVEJvMWFwU09Ieit1aVJNbldnSkFTVHA5K3JUQ3dzSzBaODhlVFo4K1BkZEI0S1ZMbDlTL2YzKzV1Ym5wd3c4L2xKK2ZuMTU4OFVVTkhqeFlJU0VoVnN1M0FRQUFIQVVoSUFBQWVPZ3VYTGdnU2NySXlKQWtyVml4UXJObXpWSk1USXdhTjI2c29VT0hXaTJyZmZubGwxV3VYRGw5L1BISEdqNTh1TnpkM2RXa1NST3RXN2ZPNXRyUjBkRmF1WEtsZXZmdWJUVmI3ZHk1YzFxNGNLSGF0V3Vuc21YTDN0ZjRuWnljMUw1OWUxV29VTUhtM2xKbXFIaS9FaElTNU9ucGFkVm1mcjhTRXhNMWN1UklTL0IzK1BEaGJQZjlNeGNHTVpzOGViSldybHlwY3VYS3FXL2Z2cXBUcDA2TzQvSHg4ZEgwNmRNMVlzUUkvZnp6ejJyYnRxM2VmZmRkZGUzYTFhYnYvUG56dFd6Wk1uMysrZWRXeTVDZG5aM2w0ZUdoNE9CZ1hidDJUVDE3OXN6Mm5rYWpVYU5HamRMUFAvK3NFU05HMk13U0RBd00xTGh4NHpSZ3dBRDE3TmxUTTJiTWtMZTNkN2JYUEhqd29BWVBIcXo0K0hoTm5UclZNck4wOU9qUkNnb0tVcytlUFRWbzBDQzFhZE1teC9jRUFBRGdjVUlJQ0FBQUhxb2RPM1pvMEtCQjh2RHcwTFJwMHhRUUVLQ2lSWXVxV0xGaUdqWnNXSmFCVklrU0pSUWFHcXJ3OEhBMWJ0elk1dmk1YytjMGYvNThyVnExU3E2dXJtcllzS0hWaks1ZmZ2bEZTNWN1MVk4Ly9xaXFWYXVxZmZ2MmF0cTBhYTcyM1BQdzhGQnNiS3hNSnBNTUJvT2NuSnpzVmpRK2NPQ0FKS2x5NWNxVzZyNmpSbzNTbURGakxIM01oUzJ5azVxYXFtUEhqc25mMzkrcTNUeERiK0xFaWZMeDhkR3dZY04wOHVUSkhBdUQ5T2pSd3lvUWZmZmRkL1g4ODg5bnVXejUyclZya21Temo1Kzd1N3ZHamgycit2WHJLemc0Mk81TXhZVUxGeW9rSkVTREJnMnltZzFwTXBtVW5KeXM5OTkvWDFldVhOR2NPWE4wNDhZTkRSbzB5TzZZWTJOak5XN2NPRzNjdUZIRGhnMVRxMWF0ck42ZmxKUVVwYVNrS0NBZ1FGMjZkTkUzMzN5akR6LzhVQ0VoSVhiSGRmMzZkYzJlUFZzLy92aWp2TDI5RlJJU1lsWHQxOXZiVzNQbXpOSEFnUU0xYXRRb3JWeTVVcjE2OWFJaU1BQUFjQmlFZ0FBQTRLR0pqSXhVLy83OUxYdm5EUjQ4V04yNmRWT05HalZVczJaTlhicDBTUkVSRVZiTFY0MUdvMHdta3pJeU1tUTBHdVh1N3E3Rml4ZXJXclZxS2wrK3ZIYnYzcTJ3c0REOThzc3ZjblYxVlljT0hSUVVGS1JDaFFwWjNidFRwMDVxM3J5NWxpeFpvdkR3Y0EwZE9sU1RKazFTaHc0ZDlPYWJiMlk3ZzZ4U3BVcGF2MzY5QmcwYXBLcFZxOW9zcnpXWlRQcnp6eisxZE9sU2xTMWJWZ0VCQWZyamp6OGtTUTBhTk5Denp6NXI2WHZ5NUVuOS9QUFBsdGNwS1NrYU9uU29paFl0S205dmJ6azdPMnZidG0yS2k0dlRHMis4WVhXZnFLZ29HUXdHdFd2WFRyMTc5NWFYbDVjV0xseG9NOTQ5ZS9ab3k1WXQ4dkR3VUVwS2lvNGNPYUpYWDMzVmN0emYzOThtWVB6MDAwL2w2ZWtwWjJkbmJkNjhXWklVRUJCZzkvMW8wYUtGNnRhdGF6VmJNeVVsUmYzNzkxZGtaS1RjM055MFlzVUtMVjY4V0ltSmlVcE1URlJTVXBKTUpwUFZkY0xDd21ReW1Xd0MxYWlvS1BYbzBVUEp5Y2x5ZG5iV3JGbXpOSFhxVktXbXBpbzVPZG51bUtUTUVIYnc0TUdhTUdHQ0pjQ01qbzVXZUhpNGxpNWRxcVNrSk5XclYwL0RoZzJ6dTVTNVlNR0NtalZybHViTm02ZHZ2dmxHUFhyMFVKa3laZFM4ZVhPMWJOblNwdkl6QUFEQTQ0UVFFQUFBUERSbHlwUlJRRUNBcGs2ZHFrS0ZDbW5tekpsYXVYS2wxcXhab3g5Ly9GRlhyMTdOOWJXV0xsMnFvS0FnSFR4NFVGNWVYdXJjdWJNNmRlcWtJa1dLWkhtT3I2K3YzbnZ2UFFVRkJXbkZpaFg2NXB0dkZCSVNvbVBIamlrNE9Eakw4enAwNktEVHAwOXJ5NVl0MnJoeG85MCtYbDVlZXY3NTUvWHh4eDlidGIvMDBrdFdNK0xXcjE5dkZRSzZ1N3ZyMkxGajJyUnBrNlhOeGNWRkxWcTBVSmN1WGF5dTFhMWJOOVdyVjg5cUgwSjduSjJkdFgzN2RrdDE0UVlOR3VpOTk5N0w5cHl6Wjg5YUtnTDcrUGdvS0NoSVZhcFV5YkwvblZXUTNkM2Q1ZVhsSlY5Zlh6M3p6RFB5OGZHUmo0K1B2TDI5VmFCQUFhdmZ6ZjhOQ1FuUkR6LzhvTURBUUt2M3FHelpzaXBkdXJTOHZiMzExRk5QV2E3bDVlV2wvUG56eTh2TFM1NmVudkwwOUZTK2ZQbms0ZUVoVDA5UHpaa3pSei84OElOQ1EwTVZGQlNrYytmT3FXUEhqa3BKU1ZHcFVxWFV1M2R2dmZUU1M5bStEeTR1TG5yLy9mZlZ1blZyZmZQTk4xcTVjcVgrODUvLzVLcnFOQUFBd0tQczdzcldJYzlWcVZLbHRvdUx5MUtUeWVSaE1CamUzcmR2MzVxOEhoTUE0SzhUVUw3YVN6S1kvdVBqN2UwMzYrdEpxdjE4emJ3ZTBuMUxUazdPdHVCRmVucTZNakl5TExQR3pQODFMMXQxY25LU2s1T1RYRnhjdEg3OWVsMjdkazJ0V3JXeTJUOHZOOUxUMHhVUkVhSEtsU3Mva0gzODdyejI1Y3VYVmFoUW9WeU5MVDA5WFNrcEtVcExTNU9QajQvTmJNT0h4V2cwM3ZPOWMvcHM3NVNlbnE3bHk1ZXJiZHUyZDExTjJaNk1qQXlGaDRmcjlkZGZsNnVycXlScDgrYk5NaGdNYXRDZ3dUM2Q0OGFORzRxTGk5TXp6enh6MytQTGF6dDM3MUcvZ1lOMUpTNHVYaWE5SG4zc3dPYThIaE1BQUhoNG1Ba0lBQUFlcXB4Q0loY1hsMXp0MHlkSlRaczJ2YSt4dUxpNC9HVXp2RnhjWFBUMDAwL2ZWZi9jUHZkZjZYN0N4N3NKQUtYTVoyN1hydDA5Mys5T3pzN09hdCsrdlZWYlRqUC9jbUtlaFFnQUFQQzR5NXYveFF3QUFBQUFBQURnb1NFRUJBQUFBQUFBQUJ3Y0lTQUFBQUFBQUFEZzRBZ0JBUUFBQUFBQUFBZEhDQWdBQUFBQUFBQTRPRUpBQUFBQUFBQUF3TUVSQWdJQUFBQUFBQUFPamhBUUFBQUFBQUFBY0hDRWdBQUFBQUFBQUlDREl3UUVBQUFBQUFBQUhCd2hJQUFBQUFBQUFPRGdDQUVCQUFBQUFBQUFCMGNJQ0FBQUFBQUFBRGc0UWtBQUFBQUFBQURBd1JFQ0FnQUFBQUFBQUE3T0phOEhBQUFBY3BhUm5xR2pVYi9uOVRBQVBNYU9SdjJ1dExTMHZCNEdBQURJSTRTQUFBQThCcEtTay9YMWpObHlkWFhONjZFQWVFeWxwYVhweHMyYmVUME1BQUNRUndnQkFRQjRoS1dhakJmZERJYUxScFBKSS83R2pid2VEZ0JIWURKZFNqV1pMdWIxTUFBQXdNTkZDQWdBd0NQc3d1OEhUNVFvVTZtems0dnJrM2s5RmdDT0ljTmdpcjF3N09DSnZCNEhBQUI0dUFnQkFRQjR0Qm5QL25Ia3FLU2plVDBRQUFBQUFJOHZxZ01EQUFBQUFBQUFEbzRRRUFBQUFBQUFBSEJ3aElBQUFBQUFBQUNBZ3lNRUJBQUFBQUFBQUJ3Y0lTQUFBQUFBQUFEZzRBZ0JBUUFBQUFBQUFBZEhDQWdBQUFBQUFBQTRPRUpBQUFBQUFBQUF3TUVSQWdJQUFBQUFBQUFPamhBUUFBQUFBQUFBY0hDRWdBQUFBQUFBQUlDREl3UUVBQUFBQUFBQUhCd2hJQUFBQUFBQUFPRGdDQUVCQUFBQUFBQUFCMGNJQ0FBQUFBQUFBRGc0UWtBQUFBQUFBQURBd1JFQ0FnQUFBQUFBQUE2T0VCQUFBQUFBQUFCd2NJU0FBQUFBQUFBQWdJTWpCQVFBQUFBQUFBQWNIQ0VnQUFBQUFBQUE0T0FJQVFFQUFBQUFBQUFIUndnSUFBQUFBQUFBT0RoQ1FBQUFBQUFBQU1EQkVRSUNBQUFBQUFBQURvNFFFQUFBQUFBQUFIQndoSUFBQUFBQUFBQ0FneU1FQkFBQUFBQUFBQndjSVNBQUFBQUFBQURnNEFnQkFRQUFBQUFBQUFkSENBZ0FBQUFBQUFBNE9FSkFBQUFBQUFBQXdNRVJBZ0lBQUFBQUFBQU9qaEFRQUFBQUFBQUFjSENFZ0FBQUFBQUFBSUNESXdRRUFBQUFBQUFBSEJ3aElBQUFBQUFBQU9EZ0NBRUJBQUFBQUFBQUIwY0lDQUFBQUFBQUFEZzRRa0FBQUFBQUFBREF3UkVDQWdBQUFBQUFBQTZPRUJBQUFBQUFBQUJ3Y0lTQUFBQUFBQUFBZ0lNakJBUUFBQUFBQUFBY0hDRWdBQUFBQUFBQTRPQUlBUUVBQUFBQUFBQUhSd2dJQUFBQUFBQUFPRGhDUUFBQUFBQUFBTURCRVFJQ0FBQUFBQUFBRG80UUVBQUFBQUFBQUhCd2hJQUFBQUFBQUFDQWd5TUVCQUFBQUFBQUFCd2NJU0FBQUFBQUFBRGc0QWdCQVFBQUFBQUFBQWRIQ0FnQUFBQUFBQUE0T0VKQUFBQUFBQUFBd01FUkFnSUFBQUFBQUFBT2poQVFBQUFBQUFBQWNIQ0VnQUFBQUFBQUFJQ0RJd1FFQUFBQUFBQUFIQndoSUFBQUFBQUFBT0RnREhrOUFIdUtQbE9ocEx1Nyt6TjVQWTVIa2JQQldDSy9tM01YR1V5dVNha1pDOU9NenNmemVreVBLcFBKZU9iTTd3ZFA1L1U0SHFhblMxY3U3dWJxVWpxdng0SEhWMHBLeXVtTHA2UE81UFU0SGhWOHAzQy8vcTdmS2I0N3VGOThkNEI3ODNmOTd2d1YrRDdpZmoySzM4ZEhMZ1FNQ0tnV0lFOVRtS1FTZVQyV1I1SEpaSkxoZjUrYlNUSVpESS9jUi9qSU1KaDBKUzB0dmUzNWswZit5T3V4UEF6RnlsVHhkM1V4ZkNlRHl1ZjFXUEJZTzZza1E0Zm82QVBSZVQyUXZCWVFVQzFBSHFaditFN2hQdjN0dmxQOGZZUUg1Ry8zM2VIdkhUd2dmN3Z2emwrQnY4dndnRHh5MzBlWHZCNkFEUThGU0labm5ReUdncDZlbm5MK1AvYk9QSzZtL1AvanIzUHZiWkVTSld1bFNhaUlJbHZXWWF4akdZeVFNWTAxWkptUlBXTVpXU0tNTmRteTcwbzFRaVFrb2JTSUZpVkZDS1c5YnQzbC9QNjQzM3QrbmU1U0thUSt6OGVqeDhQOW5ITSs5M091Kzc2ZnozbDkzZ3VYUkN3VEtvZFlKRVpoVVJIRXRMZ2hqOGMxQVZBblJFQVZRQjhVVENsUXplclZxd2Nlai91dGgwVDRqaEFKUlNqaTh5R21hWFhKN3pCcXpFVDF6VkNIa2RTbU5PclZBNWZZRktFUzFHV2JJdk1Sb1NyVVpkc2g4dzZoS3RScDIva0NrTG1NVUJWcXNqM1dQQkh3ZnpUUTBzS2lCWFBSeG9SNDN4SXFSMHJxSzJ6ZnRROGZNeksrOVZDK0NScjE2bUhlbkZtdzdOamhXdytGOEIwUkc1ZUEzZTRIa0oyYis2MkhVdVBRcUZjUGl4WTR3dHlzM2JjZUN1RTdndGdVbVk4SW53ZXhIVEx2RUQ0UFlqdGZCaktYRVQ2SG1teVBOVllFVkZGUlFRZHpNMWhaZHZ6V1F5RjhaelRRMG9LYW11cTNIc1kzZzh2andxeGRHL1RvWnYydGgwTDR6bEJSVWZuV1E2aVJjSGxjbUp1MUl6WkZxRFIxM2FiSWZFVDRYSWp0a0htSDhIblVkZHY1RXBDNWpQQzUxRlI3SkxHMkJBS0JRQ0FRQ0FRQ2dVQWdFQWdFUWkySGlFYjdBZ29BQUNBQVNVUkJWSUFFQW9GQUlCQUlCQUtCUUNBUUNBUkNMWWVJZ0FRQ2dVQWdFQWdFQW9GQUlCQUlCRUl0aDRpQUJBS0JRQ0FRQ0FRQ2dVQWdFQWdFUWkySGlJQUVBb0ZBSUJBSUJBS0JRQ0FRQ0FSQ0xZZUlnQVFDZ1VBZ0VBZ0VBb0ZBSUJBSUJFSXRoNGlBQkFLQlFDQVFDQVFDZ1VBZ0VBZ0VRaTJIaUlBRUFvRkFJQkFJQkFLQlFDQVFDQVJDTFllSWdBUUNnVUFnRUFnRUFvRkFJQkFJQkVJdGg0aUFCQUtCUUNBUUNBUUNnVUFnRUFnRVFpMkhpSUFFQW9GQUlCQUlCQUtCUUNBUUNBUkNMWWVJZ0FRQ2dVQWdFQWdFQW9GQUlCQUlCRUl0aDRpQUJBS0JRQ0FRQ0FRQ2dVQWdFQWdFUWkySGlJQUVBb0ZBSUJBSUJBS0JRQ0FRQ0FSQ0xZZUlnQVFDZ1VBZ0VBZ0VBb0ZBSUJBSUJFSXRoNGlBQ29pTmpZVklKS3EyL3BLU2tpcDlUV0ZoWWJublpHZG5JeWdvQ0h3K3Y5TDlaMlptSWo0K0hzWEZ4WlcrRmdCeWMzT1JsSlFFb1ZENFdkY1RDR1VSaVVUNCtQRmpsZm9RQ0FRUUNBVGxuaGNVRklUMDlQUUs5U2tXaTZzMEppbDhQaCt2WDc5V09qNkJRSURYcjEranFLaW9XdDZUUUNBUUNBUUNvYUtrcDZjakl5T2oydnBMVFUydDBMcXNOTlc5bG52eTVBbGlZbUlVSHFkcEdyZHYzMFphV2xxbHhubjA2RkZjdkhpUjFYYnk1RWxjdm55NVV2MFFDRitMOHA1REtrcEtTZ3Bldm53Sm1xWS82L3IzNzkvajFhdFhWUjVIUmNqT3prWmVYdDVYZWEvdkJTSUN5dUg1OCtlWU1tVUtkdTdjV1MzOW5UNTlHaE1tVE1DdFc3Y3FmTTJyVjY4d2JOZ3dCQVVGc2RyejgvUHg2ZE1uNW5WU1VoSVdMMTdNYXN2SXlKQVJFTUxDd25ENThtV1dXSGo5K25WTW5qd1p5Y25KVE51MWE5Y3dhOVlzdkgzN3R0d3hCZ1lHWXNLRUNjak96bWExQ3dRQ0ZCY1h5LzByS1NtcDJBZEFxTEZrWjJmajdkdTNyRC9wWXJHa3BBU0ZoWVZLLzVRSjF1Zk9uY1BQUC8rTXAwK2ZmdGJZaEVLaFhOc3RLU25CKy9mdldSUFY0c1dMOGVqUkkrWjFUazRPY25KeTVQYTdZTUVDN051M0R3QVFHUm1KOFBEd2N2L2tDZjhSRVJINDVaZGZXRFpYbHRUVVZQenl5eTk0OE9CQnBlNmRRQ0FRQ0FRQ29TcVVsSlRBM3Q0ZWl4Y3ZyaGFoNE9uVHA3QzF0Y1dPSFRzcWZNMlhXTXNkUFhvVXAwK2ZWdmllUlVWRitPZWZmK0RoNFZIaGNRTEEzYnQzOGZEaFErYTFXQ3lHcDZjbmdvT0RLOVVQb2U1U1hGeU1qSXlNS3YrVmRsNVM1c2cwZi81OHpKbzFxMUpqOVBYMXhlM2J0MWx0dTNidGdyMjlQYXR0dzRZTjJMUnBVNFVjR1hidjNvMC8vL3hUcGwyUmhsQmNYQ3pqZUZSY1hJd1hMMTZVKzE2elo4L0dxbFdyeWoydkxzSDcxZ09vaWJSdDJ4WWpSb3lBajQ4UDdPenMwS3hac3lyMU4zTGtTSnc2ZFFwcjE2NUZtelp0WUdCZ1VPNDFob2FHNk55NU0vNzU1eDlZV2xxaVVhTkdBSUFqUjQ3Zy92MzdPSHYyck1KcmJXMXQ0ZURnZ0FrVEpqQnQ3dTd1U0V0THc0Z1JJNWkybEpRVThIZzhtSmlZTUczTm16ZEhhbW9xSmt5WWdFV0xGbUhNbURHVnZ0K3BVNmNpTGk1TzdqRjFkWFdFaElSVXVrOUN6V0hYcmwzdzhmRmh0WFhxMUFsSGpoekJtalZyRUJBUW9QUjZNek16bkR4NVVxWTlOVFVWN3U3dWFONjhPYkt5c3NwZFFLbXJxNk5yMTY2c05oNlBoNUVqUjJMNzl1M28wNmNQdW5mdkRnQUlEdy9IL1BuemNmdjJiV2hwYWNudHo4WEZCUUN3ZGV0V1ZudCtmajdDd3NJd2FOQWdBTUNmZi82Si9QeDhwV01EZ0g3OSttSDc5dTNsbmtjZ0VBZ0VBb0ZRRTFCVlZZV2pveVArK2VjZmhJU0VvSC8vL2xYcXIwT0hEckN4c2NHNWMrZGdaV1hGcktXVThTWFdjbVhKejgrWDJaUWVQWG8wVHA4K2pXblRwc24wcjZPakF3Nm5mTitaeU1oSVpHZG40OGNmZnl6M1hBSUJBRzdmdm8yVksxZFd1UjgvUHorMGFORUNKMCtleEowN2Q3Qjc5MjZvcTZ1enpubjU4aVZldjM1ZHFlZjcvUHg4dUxxNm9tZlBucXpmZzlUVVZMUnQyeFlVUlRGdHBxYW0yTHAxS3g0OGVJQjE2OWJCMHRLeVV2ZFFXRmlJUG4zNktEemV1M2R2MXVhQXE2c3JBZ01ENGU3dURuTnpjNlNscFNFaUlrTG11dHpjWEFBU01iTXM3ZHUzUit2V3JTczF6dHBBblJVQnZieThzRzNiTm9YSHhXSXh4R0l4eG8wYnAvQ2NNV1BHWVBIaXhjenI1T1JraElXRnlUMjNjK2ZPdUhmdkhtN2N1SUg2OWV2TEhEYzJOcFlSTkZhc1dJRXhZOGJnNHNXTG1EbHpabm0zcEpDVWxCUkVSMGRqK3ZUcDRQSCsvNy84K2ZQbk1EWTJob3FLQ3RQV3FWTW5uRGx6Qml0V3JJQ0xpNHZNWnhBYUdvcVhMMThDQU9OVzcrM3R6ZHhUdjM3OTRPam95QmhiYVc3ZXZJbjc5KzkvOW4wUWFnNldscGJZdUhFakFHRFBuajE0OCtZTmM4ekl5QWhMbHk2VmU5M0Jnd2VocXFvcTAxNVFVQUFuSnljVUZoWkNJQkJnK2ZMbEN0K2JwbWtVRnhlamVmUG0rTysvLzJTT1Q1bzBDVmV1WElHbnB5ZXpjS3dLOSsvZmgxZ3NSdCsrZlptMlAvNzRRK2t1bXFPalk0WDdqNDJOWllXb1NMMHFRMEpDOE9IREI2WmRTMHNMdzRjUHI4elFDUVFDZ1VBZ0VGaThmUGtTdi8zMlc3bm5PVHM3S3p4bVpHU0VVNmRPTWEvejgvTng1Y29WdWVlYW1abmgvdjM3aUlxS1lrVXVTWkczdnFudXRWeFpObS9lakt0WHI4bzk5dXV2djhxMCtmdjdvMm5UcGpoMjdCaTB0TFF3ZHV4WXVkZjYrZm1CeCtPeDFvd0Vnaks2ZCsrT28wZVBLandlR2hvS0R3OFB1TG01b1hIanhnclBreDdUMDlORFJFUUVsaXhaZ2gwN2RyQ2UvZjM4L0FBQVE0WU1xZkQ0cmwyN0JqNmZEMXRiVzZhTnorZmoxYXRYc0xHeFlaMDdidHc0bUptWlljbVNKWmc1Y3liT25Uc0hZMk5qNXJpUGp3OEtDZ29BU1BTSjNOeGNsb2Z1MkxGam1lZkxzaHc0Y0VDbXpkSFJFVkZSVVpnN2R5NE9IanlJOVBSMG5EaHhRdWE4ckt3czVPWGx5VDAyWmNvVUlnTFdKYVFocTZWM2lpSWlJcENWbFlYKy9mdUR5K1Vxdlg3YnRtMHl1ZlNpbzZPeFpjc1dHZFc5TkljUEg1WnA0L1A1R0QxNk5DTUMrdm41TVgwUEh6NGNEUnMyeE1XTEY5R3FWYXNLMzE5cHZMeTh3T0Z3V0JPV1VDakU4K2ZQNWY0STZPam9ZTisrZmJoOCtUSkdqeDdOT25icjFpMzQrL3NEK0g5WDQ5SS9YRVpHUmpJL0NGSlNVbEtJQ0ZoTFVGRlJRZE9tVFFGQTV2dXVxYW1wY01FbTlmUXJUV0ZoSWViUG40LzM3OStqZGV2V0VJbEUyTHQzcjF3UDNQVDBkQ3hmdmh4UG56N0YzTGx6V2NjZVBIakE1SEt4dHJaRzQ4YU5jZkhpUldob2FLQmh3NGFmZmEvLy9mY2Z1blhyeG5qakFnQ0h3NEdhbXByQ2EwcnZpZ0dTbkRVZlBueGdCUFNBZ0FCRVJVWEJ3TUFBaVltSnJJbE5HdVp5NWNvVjFxNnpnWUVCRVFFSkJBS0JRQ0JVQ1pGSUJENmZEMGRIUi96d3d3OEFKQnVRZ1lHQitQbm5uNkdwcWFuMGVoOGZINWxjWGxsWldkaXlaUXRVVkZUa1BrUHhlRHk1ZWZKS1NrclFva1VMWm4xVDNXdTVjK2ZPQVFEZXZuMExMcGZMdko0OGVUSUdEaHlJbkp3YzVPWGxRVjlmbjNXZFdDeEdSRVFFcksydEFZQjU3MXUzYnFGSmt5WnlSY0Q4L0h6Y3ZIa1REUnMyeEtWTGw1U082L2ZmZnkvM1daTlFOMmpZc0tIUzcvYnIxNjhCQU8zYXRVT0xGaTNLN1cvSWtDSEl6TXpFdG0zYjRPTGlnclZyMXdLUWFCOVM1d2xsVGs0QU1IMzZkRXliTmcyQXhObW5WYXRXNk5hdEczTThQajRlWXJFWTdkcTFrN25XM053Y3AwNmR3djM3OTFrQ0lBQ2NPSEVDNzk2OVk4WWpmZWFUTW1iTUdJVUNaZG5jbXdDZ3E2dUx2WHYzd3Q3ZUhyNit2bkJ5Y29LRmhZVk1YWVg1OCtkRFQwOFBxMWV2WnJWVEZDWHpYRnBYcUxNaUlDRDVqNWU2YTc5OSt4WXVMaTVvMWFvVit2ZnZ6MUxONWFFc1o4U0ZDeGNxWktSU0Jnd1l3SHA5K2ZKbGxpZGRWRlFVQURBdXVJbUppZWpTcFF2cm1wRWpSeXJzWDJxb1pRMit1TGdZL3Y3K1NzTTNTNGN6M3J4NUU4N096c3pPb0xlM04xeGNYT0RqNDZOMFo0SlFOeEVLaFlpSmlZR3VyaTdVMU5UdytQRmpQSHYyalBYam5wV1ZoYi8rK2d0SlNVbllzMmNQZnZqaEI4eWFOUXYyOXZiWXNHRURzL2dTaVVTNGN1VUs4MzNjdVhNbmV2WHF4WHEva0pBUXVYbjBtalJwZ3NtVEp3T0FURmpMdW5YcnNHN2RPdVoxV1Z2TXlNaEFhR2dvMXF4WlU0VlBBcmgwNlJJaUl5T1pBaU5uenB3QlJWRVlNR0FBMXE5Zno4cXBrWlNVaEFrVEptRGp4bzBrbklSQUlCQUlCTUlYd2NyS0NsWldWaWdwS2NIczJiT1JtcG9LYTJ2cmNoK0tIejkrckRDaC84cVZLekZxMUtnS2oySEpraVY0L3Z3NTg3cTYxM0s3ZHUwQ0lCRWJLWXBpWG9lRWhNRE16QXgvL3ZrblVsTlRjZUxFQ1piNGVmVG9VWnc5ZXhiVzF0WVZYb3Q1ZVhtaHFLZ0lZckVZaHc0ZFloM2o4L25nY3JsTTlOWGt5Wk9KQ0VoZ2NmejRjYm5pc1ZUUW1qbHpwbHg5WXRteVpUSU9PSFoyZGtoTVRJU3ZyeS9hdDIrUDhlUEg0Ny8vL2tObVppYisrT01QaFRhZW5KeU1jK2ZPUVVORGcybUxqNDhIbDh0bFBYZEpIWUdrT1FBVnNXSERCZ0FTYitCRGh3NnhoTHhWcTFZaE5qWVdYbDVlQ3ErdkNNMmJOOGZwMDZjWkxjTE56VTJ1bDI5S1NvcU1YcUtpb2xKbmM3RFhXUkd3ZGV2V2pDaVdrWkdCT1hQbUlEczdHems1T2VqWnM2ZkM2MXEwYUFFZkh4OE1HREJBWnRlb3VwRG5MU2dsTXpPelhHK2dmLy85RjNwNmVzenJYMy85RmIxNzkyYWRjL2Z1WFVSR1JtTDY5T2xLUFJkTFV6cHNXQmtsSlNWeUt3NS9iaFZpUXMwalB6OGZrWkdSQUNUZlNYbHd1VnpNbXplUGxYUEZ5c3FLMlQwVkNvV1lPWE1tY25KeXNILy9mblRvMEFHQUpHUjQwNlpOY0hCd3dNQ0JBOUduVHg4Y1BYb1VLU2twK1BISEg3RnMyVExXOTF1S2s1T1R3dkVXRmhZeXU3K0s4UEx5a3RuOVBudjJMTVJpTVV4TlRWbnRBb0ZBYVpXcHNnbDU5K3paQTBBU1dqeC8vbng0ZW5ySzNUMGpFQWdFQW9GQStKSm9hMnRqN05peDBOUFRnMUFveExKbHl4QWRIUTBBNVFwNHZyNis2Tml4STBza3FFNnFleTBuelVPK2FORWlxS21weVFnV2l4Y3Z4cVJKaytEcTZvcjE2OWNEa0d6R2VuaDRZT3pZc1JVV0FBVUNBYzZjT1FOQWtxZXNiRjR6R3hzYlRKdzRFUXNXTEtoUWY0UzZSM1oyTnQ2OWV5ZFR3Q0ltSmdaZVhsNllNR0VDeTJNd1BUMGRIaDRlTWw1dlVwWXZYdzVOVFUwTUh6NGNRcUVRUjQ4ZWhhbXBLZWJQbnc4QTJMdDNMMHBLU3ZEWFgzOHgxNnhhdFFvOEhvL2xzTEZ3NFVLWnZrK2RPZ1dhcGl1VVZnQkFwWnlGaW9xS1pBcUFBTXFMblpUdWYrWEtsYXgwYlFBd2E5WXM2T25wTWFJa29RNkxnTmJXMXJDMnRrWnFhaXJtejUrUGQrL2VnYUlvT0RrNXlUendBOEQ1OCtjUkVCREFpR21WcmFwVEdRSURBL0htelJ2OC92dnZBQ1NlaGZmdTNjUE9uVHVocTZzTFhWMWRwZGRMQlFjcGd3Y1Bsam5Iejg4UFJrWkdsYnFQRHg4K0lEdzhuSGt0eldOMjY5WXRac0p0M3J3NTR1TGlGT1picktqZ1NLalpKQ1FrWU42OGVRQWtDeCtwZ0ZjYWlxSnc1TWdSNU9YbFFTUVNvWEhqeHF5Y0N6d2VEMnZXckVIanhvMVpPMUlOR2pTQWc0TUQzcng1ZzhEQVFBUUdCZ0tRSkd4MmRIUlUrUDFQU0VpQWw1Y1hWcXhZd2J4ZXMyWU5kdTNhaFNaTm1yQUs0TWlqYkI3RC9QeDhuRDkvWHU2NUowNmNrSnRYb2pUOSt2VlRlaHlRVk8wdVd5bFlVVTVBS1dQSGpxMndJRThnRUFnRUFvRlFHajA5UFRnN082T3dzQkIvL3ZrblU5MTIxS2hSY2tYQXlNaEk3TnUzRCtibTVtalVxQkVHRHg0czk5bWlPcWp1dFp3ODR1UGptWkJqQUJnNmRDaU1qWTF4OCtaTkFNQ2hRNGVncGFVRmEydHJwczNRMEJCdDI3WlYyS2VYbHhlelpwT0dPMHJKeTh0RGNYRnhsUXRORW1vL0hBNUh4Z1o1UEI2OHZMencwMDgvc1NJTkV4SVNsRVltcXFtcE1hTDZxVk9ua0phV3hxclMvZWpSSTlaeitmdjM3M0hqeGczODlOTlByQlJJVWoxQ1NtWm1KbmJ2M28yeFk4ZktIRk5HWEZ3Y2t4WUpBTjY4ZVlPQ2dnSW16UmdnS2RLeGMrZE8zTGx6UjI0ZnBaMmFmdnZ0TithWnFWbXpadGk3ZHkvKytPTVB1ZGVscGFYaDNidDNjbXNzR0JvYUtxMFRVVnVwc3lJZ0FBUUhCMlAxNnRYUTB0TEMrZlBuNGVibWhnTUhEbURYcmwyd3NMQUFJSEhmM3Jsekp3SUNBakJ1M0RnWlpmbExrSktTZ2dzWExqQ0dsWlNVaEp5Y0hIaDRlTWhOaXFrSVkyTmpYTGh3UWFiOXhZc1hTRTVPaHEydExiS3pzNVgyd2VGdzBLQkJBd0NTSDV1Ly8vNWI1aHhYVjFmbTN3TUdESUNWbFJVQVNXV3Uwcm5SYnQyNlZXZGRibXNiWGJwMHdmNzkrd0ZJWEwxTGwyZlB6ODluaWNXQXhDc3dLeXNMNGVIaFVGRlJRYWRPblFDQVpXY3hNVEY0OE9BQlFrSkNrSmlZQ0UxTlRVeVlNQUdtcHFhNGRPa1NmSHg4NE9QakEzMTlmYlJ2M3g1R1JrWXdNREJBNDhhTllXaG9pS0tpSWx5OGVCRy8vZlliREF3TWtKcWFpc1RFUkNRbUptTFlzR0dWdXIvQXdFQ2NQSG1TU1Y1YmxwRWpSektleEE4ZlBvUzd1enYyNzkvUFRLWTdkKzVFdlhyMXluMmZXN2R1eWExVXBhNnVqcXRYcjhwMVovLzU1NStKQ0VnZ0VBZ0VBdUd6U1VsSndiSmx5L0Q2OVd0czM3NGRjWEZ4T0hEZ0FDd3NMSmlJRFpxbWNmbnlaWGg0ZU1EYzNCejc5dTM3NHB2NTFiMldrNWRyN2IvLy9vTzN0M2U1MS8venp6L012MjF0YlpXS2dNZVBIMGU3ZHUxUVVsS0N4TVJFMWpGcDZIUmxVa1VSQ05XQldDd0doOE9CbHBZV3VuZnZ6aXBZazVHUndiSVBYMTlmQ0lWQ1Zvb2llZHk4ZVJOaXNSaFdWbGJsNmdpcXFxcU0xL0MxYTlkdzh1UkptWE5LYXd0U0VkL0l5SWh4TnBGeStQQmhWajcyb1VPSG9xQ2dBUGZ2MzhmSGp4K2hxcXFLS1ZPbUtCMlBQS1E2UjEyanpvcUFhV2xwV0x4NE1Td3NMT0RxNmdwZFhWMXMzYm9WSzFldXhMUnAwekJwMGlTWW1KaGczNzU5eU0vUHgvTGx5L0hycjcvS0pQd3ZqVFNodnpRcGJFVXBLU2xodmU3WXNTUDI3ZHVIang4L1FrOVBENm1wcWZqaGh4OHdldlJvVmxKT1FGSmd3TXZMQzN2MjdKSEpFNkJJaExoMjdSb0FpWGVqSWs4bktmcjYrdkR4OFFFQTlPclZTNmF3eDdScDAyQnNiTXk0TG5PNVhLYlB2bjM3c3NaRThwdlZEVkpTVWpCNzltelFOTTBxYkFGSUppTmRYVjBFQkFRZ0xDd00vdjcrZVA3OE9SSVRFeUVTaWRDZ1FRTW1aRUpGUlFYVzF0Wm8yclFwUm8wYWhhU2tKTnk4ZVpPcHNpM05yd2NBKy9idGc2V2xKWGc4SHA0K2ZRb0RBd084ZXZVS0xWcTBRS2RPbldSeXM2U21wbUw5K3ZWWXVuU3AzRVZkWm1ZbVRwdzRnV0hEaHNrSWNWZXVYSUdLaWdvekViMTkreGFBWlBkS090R1ZmYit5WkdkbjQ5cTFhNWd3WVFLV0xWdW04THprNUdSRVIwZGp4SWdSUlBnakVBZ0VBb0ZRWllSQ0lmNzY2eS93K1h3Y09IQUFIVHAwUUo4K2ZTQVdpN0Z4NDBiY3ZuMGJZOGVPeFpFalIvRHMyVFBZMnRwaXdZSUZTamMzcGM5QTBqem1GYVdzMTV5Wm1WbTFyZVhLcG5qNStQRWpEaDQ4aUo0OWU4bzRkUnc1Y2dUcTZ1cXdzN09yMVBpbE9EZzR3TURBQUg1K2ZnZ0xDMk1kazRaYVN6ZStDUVJGQ0FRQ21aem4wakRZOGVQSHM5cWxOcWVNV2JObVllVElrUmc5ZWpUTHc1RFA1K1A5Ky9mNDhPRUQ4dlB6b2FtcGlSa3pacUIzNzk1S3hXNEF1SDc5T2dEbDFjT2xqQjQ5bWluR01YLytmRlpSeDZLaUlnd2NPQkRPenM3NCtlZWZBVWk4SGg4K2ZBaHRiVzBaM2FEc2Eya29jbDVlSG9LQ2dxQ2lvb0pSbzBZaEx5OFBDUWtKNVk0TkFFeE5UY3N0aEZSYnFiTWlvTDYrUGc0ZVBBaHpjM05HcU5MUTBJQ2pveVBTMHRLWXN2ZGNMaGZPenM0WU5teVlVZ0VRa0h5WkFXRDM3dDJWR2t0cE1RT1FpQWtVUlNFK1BoNTZlbnA0OWVvVmV2WHFoV2JObXNtNGtwODdkdzZXbHBaTVplSHk0UFA1OFBiMmhxbXBLVjYvZm8zaHc0ZkxyY0pUWEZ5TVJZc1d3Y0RBZ0dtVFZrUjFjbkpDbHk1ZFlHZG5CNHFpeXEyVVdwcFhyMTRoTXpNVGxwYVc1WDZlaE8rVERoMDZZTVdLRlpnOGVUSk9uejZOTm0zYU1NZisrT01QMUs5Zkg4RC9sN0EzTlRYRmtDRkRZRzF0RFZOVFUzQTRISVNHaG1MZXZIbll2MzgvVTRYWXhNUUVKaVltbUQxN05nb0tDdkRzMlRNa0pTVkJLQlF5MVlqYnRtMkwrUGg0REJzMkRLbXBxV2pkdWpVME5UVVo3MVFwU1VsSlVGTlR3eSsvL0NMM3Urdm41d2RqWTJOTW1EQ0JFUUZmdlhxRm5Kd2NtWE9sVmJ1ZVBYc21kNGZjME5BUVlyRVlVVkZSVEJFZTZTUzRidDA2R0JrWktmd3N3OExDc0dYTEZ2ejAwMDlFQkNRUUNBUUNnVkJsZUR3ZWR1ellBVzF0YlZiWTM5aXhZNUdhbW9xQWdBQW1sNTZ0clMzbXpKbFRiblNETkMrWnI2OHYvUHo4S2p3V3NWak15ckd1cHFaV2JXczVQcCtQVzdkdUlUUTBGSThmUDBaK2ZqN2V2My9QU2swRFNNS0QzZDNkNGVEZ1VPRnhsMFVxc0dSbFpjSEh4d2ZQbno5bnhKU1FrQkMwYWRNRzJ0cmFuOTAvb1c3QTQvR3dlZk5tVmx0NGVEaE9uanlKcFV1WFFrZEhoMmwvOCtZTnRtN2RxckN2ME5CUVJFWkdvbW5UcGhnOWVqVHJXR3hzTEdpYUJrM1R1SDM3TmthTUdBR0tvbUJtWnFaMGZIRnhjWWlPamthWExsM3crUEZqckZxMVN1NXpURUpDQXJadTNRcERRMFBXdmVYbDVXSCsvUGxZdEdnUmszNk54K05WV0VlSWlJaUFycTR1V3JWcXBmQ2NoSVFFT0RnNGdNZmpLZFFhYUpxR1VDakVvVU9IWkg1WDZncDFWZ1FVaThWbzJyUXB3c0xDa0pTVWhHZlBuaUV5TWhJWkdSblExTlRFbURGajBLeFpNMXkvZmgzLy9QTVBObTNhaEI5KytBRkdSa1pvMHFRSmRIUjBvSzZ1ams2ZE9qRmZZbW5vNE8zYnR4bWhveUlNR2pTSVZTRktRME1ETFZxMFFFSkNBcnAwNllMMzc5K2pUWnMyNFBQNU1sVnRjbk56d2VWeU1XalFJRmE3dHJhMjNGTGFYbDVleU1yS3dvb1ZLeEFXRm9idzhIQXNXYkpFcGtMVnNXUEhVRnhjekpRSEw4MlRKMDlZSmIrbGhnUkF4dk9yTE0rZVBjT3FWYXR3NWNvVmtodmpPNmFnb0lESkNabVZsU1Z6dkUyYk50RFUxRVJnWUNBakFxYWxwU0VtSm9ieGZETXlNb0tQancvQ3c4TWhFb21RbDVmSDdKNCtldlFJZ0dTSFdKcXJwaXhhV2xveU83WW1KaWJNN3MvTGx5K1pJai96NXMxajdRb1ZGaFpDSUJCZ3hJZ1JNdjBlUEhnUUF3Y09sRmtrN3Q2OUc3ZHUzVkw0bWN5ZVBWdHV1NnVySzNidTNNbDREQUxBbENsVE1IVG9VQWdFQXJsMktrVzZvKzdyNndzMU5UVm9hR2lVV3hpSVFDQVFDQVFDUVJrTkd6WkVTa29LYnQyNmhiaTRPRVJHUmlJbEpRVThIZzk5Ky9aRjU4NmRjZS9lUFZ5NGNBRVhMbHhBeTVZdFlXSmlncVpObTZKeDQ4YW9WNjhlOVBYMW1RSVkwbWVnN2R1M3MwSU95MlA1OHVXczZzQkE5YTNsdUZ3dVZxeFlnV2JObXFGZXZYcm8yclVyM056Y3NHYk5HbFlJb2xBb2hGZ3NocWVuSnp3OVBlV09jK0hDaGJDMXRXVzEwVFF0RTgzVnUzZHZhR2xwNGV6WnMxaTllalhTMDlQeDhPRkRVaENFVUNFb2lwSXBLaU10Uk5pMWExZVpuSURLT0hUb0VGUlVWR1RDYWdFZ0tDZ0k5ZXJWUTQ4ZVBYRDU4bVc1TnFTb1R4NlBodzBiTm1EdTNMbUlqWTNGbURGalpNNDdjdVFJTkRVMThldXZ2N0xhYzNKeUVCY1h4N0tiMGpwQ2VSV3ovZjM5OGZEaHd3cHROQnc2ZEVpaDkyMTRlSGlWUlAvYVFKMFVBZjM5L2JGdTNUcm1DeWZkZFJvK2ZEaDY5dXdKS3lzcnh1dG14b3daZVBQbURSNC9mb3luVDUvaXhZc1hDQXNMUTFaV0ZqUTBORmlsdktWdGxSRUFBZURHalJzeWJjYkd4a2hLU2tKS1Nnb0FpWWVUV0N6R3AwK2Y0T0RnZ0E0ZE9tRExsaTNvM2JzM0JnMGFoT1BIandPUUpPKzhkKzhlRS9KYm1wS1NFaHcvZmh6Nit2cjQ4Y2NmWVdGaEFUOC9QNXc0Y1lLVlNETTVPUmtlSGg0WU1tUUlPbmZ1TE5OUFhsNGVLOXo1eXBVcnVITGxDZ0JKZUhEcFhjV3laR1ZsZ2FLb1NsVUpJdFE4NHVQakdkRkxYbUVRcVRBZEVCQ0FXYk5tZ2NQaDRQTGx5MUJYVjVjUnNSWXVYTWlxSUZ5YWRldldLUnhEdDI3ZDRPN3V6bW96TmpaR2NIQXdBRWxZc2pTdlpuWjJOaXd0TFRGbXpCaDRlM3ZqM2J0M21EdDNMa0pEUStIdjc0LzE2OWZqL2Z2M2NIRnhnVkFvaElhR0Jzek56UkViRzh2MHZYYnRXcGJyZTBaR0JtYk1tQUZUVTFPRWhZWEJ6TXdNblR0M2xoSE82OWV2anc4ZlBrQmZYeDhDZ1FCTGx5N0ZzR0hEMEs1ZE8remZ2MTlwZ1JIcGI5UytmZnNBQUUyYU5DRWlJSUZBSUJBSWhNL2k5ZXZYbUR4NU1pUGFVUlNGSDM3NEFWWldWcGd6Wnc2NmQrOE9MUzB0QUpJTnk1eWNIRVJFUkNBNk9ocEpTVW00YytjT1BuNzhDSkZJeENveUlNME5wcWVuVjZueGxQVjZBcXB2TGRleVpVc2NPblFJbHBhV2NISnlZcDd0Smt5WWdQNzkrd01BZkh4OEVCb2FpalZyMWpEM0RRRC8vdnN2VkZWVm1jZ042WVkyVGRNUWlVVHc5L2VIcDZjbmtwT1RXY1h0VkZWVllXZG5oME9IRG1IU3BFazRmZm8wRTZaSUlNZ2pQajRlWXJFWW1abVpvR21hOWV3QlNEeitBSW5uYStrY2ZLbXBxY3p4Mk5oWXFLbXBNUTRNb2FHaGlJcUt3cFFwVTFqZlQwQWludnY3KzZOZnYzNzQrZWVmTVgvK2ZJU0hoOFBhMmxycE9CTVRFM0g3OW0yTUdqVUtlbnA2bUR0M0xwWXNXWUtSSTBlaVk4ZU96SG0rdnI2NGYvOCtuSjJkWlVKdGMzTnpBWUNsSS96enp6OU0vazNwODQ0aXNyS3ltQWl4OHBnelo0NUNVVkZlOWVHNlJwMFVBUWNQSG95TWpBeTBhTkVDclZxMVFueDhQUE1seWNqSWtDdks4WGc4V0ZwYXd0TFNFb01IRHdaTjB5Z29LR0I5aVJNVEU2dk51MDBxQWlZbko2Tng0OGJRMGRGaFhPM056TXhnWTJNRFRVMU5HQm9hd3NiR2hxbXNZMk5qdy9JNEtvMjd1enMrZnZ3SU56YzNjRGdjTkduU0JQUG16Y1AyN2R2eHd3OC9vRisvZnZqNDhTTVdMRmlBeG8wYnk2Mnc5ZUhEQndnRUF0WjlXMWxaTVhrS2pJMk5tUit2aHc4Zm9uMzc5c3g1ZVhsNUNBZ0lnTDYrdmt6K1FzTDNBNS9QUjgrZVBiRnIxeTRBc29WQnBFeVlNQUhlM3Q2NGVQRWlldlRvZ1pNblQrSzMzMzZUbVJEOC9QeGtRdUtuVDU4T1BUMDl1WXREUUpKN3BmUmlUWXJVUXpVNU9SbEZSVVdzU3Q4dFdyU0FqWTBOSGo1OGlLS2lJdGpZMk9EOSsvZFFVVkdCalkwTkk3Z3JvclM0eitmenNXblRKbGhZV0dERWlCRUlDd3ZEcWxXck1HUEdESFRvMEVHbWFwN1VZN0ZzVHMzWnMyZmpqei8rd1BIanh6RjI3RmdaY2Z6Y3VYUFlzbVVMcmwyN0p2ZCtDWFVUb1ZENFhmNkcwalNOek14TWFHcHFWaW01L1A3OSsyRnNiSXpCZ3dkREpCSWhPRGlZZWFBakVDcERiR3dzZEhSMHFtM3RWbHhjckRDc3FhQ2dRT2ttOGVIRGgyRmdZUERGcXE1SytmRGhBNW8wYWZKRjM0TlFjekV3TU1DU0pVdEFVUlJhdFdxRnpNeE01dm1pcEtTRUVkL0swclp0VzdSdDJ4WmR1blNCbnA0ZXNyS3lvS3VyeXh5WGV2T1ZGUncraCtwYXk2bW9xTWdOOVRNM040ZTV1VG5pNHVJUUdocUttVE5uc2tTNng0OGZJeTB0RFpzMmJXTGxJUk1LaFVoTFM4T3paODl3NTg0ZGRPblNoUlhLTEdYeTVNbnc4ZkhCa2lWTDhQcjFhemc0T0ZRcVZ6eWhiakY5K25TV000U2k0aFovL2ZXWDNIYnA4NWkwSUtoWUxNYWVQWHVncWFrcE42TFAwOU1UMmRuWm1EaHhJbE5vMGRYVmxSR3M1U0hORjZxdXJzNDRnZno0NDQvbzM3OC9uSnljNE9ucENYMTlmWVNGaFdIanhvM28zNysvSnJVOW9BQUFJQUJKUkVGVVhBOUJhVlh1MHZZd2J0dzRkT25TQllERUM3aCsvZnFJaVlsQmFtb3FLNFQrelpzM0NBOFBsNGwrVk1TQ0JRdFlrWXVsZWY3OGVaMnNDRnlhNys4cG9ocmc4WGlza3RaMmRuWm8wS0JCdVlraEN3c0w4ZW5USi9UcDB3ZGFXbHFzTDdCWUxNYno1OC94MDA4L1Zjc1k1ODZkQ3g2UGg1MDdkOExFeEFReE1URlZ5cUVYRXhPRGt5ZFBvbHUzYnF3SmJkS2tTWWlOamNXU0pVc3dlL1pzZUhsNW9haW9DQWNQSHBRN1lVbDNIUzVjdU1CNEpMVnMyWktWVjdCaHc0YlExdFpXNlByK05Tb3NFNzRjdWJtNUZmSjJiZE9tRFVhTUdJRzllL2ZpNnRXcjBOWFZ4ZFNwVTJYT0s1M2ZBcEI0eHFhbHBXSDY5T2tLUFViejh2TGs1bGJwMGFNSGJ0eTRnZnYzNzZOZXZYb1FDQVNJakl5czRKMVZERDZmanovLy9CT2ZQbjNDdG0zYm1IQmxRME5EdUxpNFlObXlaZmp3NFFNbVQ1NWNJWnNWaVVTNGRlc1dBZ0lDY1Bqd1laSXpobEF1a3lkUFJwTW1UUlRtbjNWMWRjWDU4K2Z4K1BIalN2Y3RGQXFaL0xibFVWcVlmdmZ1SGVyVnE2ZjBRU2MvUHg5RGhnekJ3b1VMV1hOd1pUbHg0Z1IrL1BGSERCNDhHSUdCZ1ZpeFlnWDY5T21EZGV2V0Vmc2h5SVdtYVJ3NWNnUTllL2FFdWJrNTB6NW56aHhZV1ZuaDMzLy9CU0Q1Zlo4elp3NkdEUnVHOGVQSHkvME5QM2Z1SEJJVEU1bUNhRkxTMDlNeGZmcDBPRGc0eUhqOThQbDhUSnc0RVgzNzlzV1NKVXZranZIR2pSdXdzckw2b2lMZzh1WEw4Zmp4WTF5NGNJR0lFbldZMHFtRlpzK2VqWmlZbUhJamRFUWlFZDY5ZXdjM056ZjgrT09QTEFFUWtJUW02dXZyVjh2MzZtdXM1UURKczVHR2hnWXVYNzRNaXFJd2V2Um9GQlVWWWVYS2xlamF0YXZNTTExcWFpb0tDd3VocjYrUHhZc1hvMCtmUG5KRmx2cjE2OFBSMFJGLy8vMDMxTlhWTVdIQ2hHb2ZPNkgyY1BueVpTWWMvZkxseTB4Qnp2SklUazdHdkhuejRPenNqRjY5ZWpHYncvLzk5eC9pNCtQaDZPZ29VL2syTWpJU3g0NGR3NkJCZzVoUTJSVXJWc0RCd1FGYnRteFJXT3pqNU1tVGVQTGtDZWJPbmN2eXhGdTdkaTJtVFp1R3FWT25Zc3FVS2RpL2Z6L2F0V3VIOWV2WHk1MC9wWld5ejUwN2g1a3pad0tRNUpJdnJTTU1IandZMTY5Zlo2cVVsMFpOVFUwbXYyRnA4dkx5bUlJcHFxcXFDamZsdnNlTjlPcUdmQUwvWTlhc1dlWCtTRisvZmgwclY2NlVleXdzTEF3RkJRVnl3MmNyZzFBb3hKTW5UNUNjbkl6bno1L2p6cDA3eU1qSXdJTUhEK1RHOUZlRTdPeHNyRjY5R2hvYUdxd2NHRkpXcjE2TmhJUUU3TjI3RjRERUJWNlJjaDRaR1FsVlZWVzhmUG1TMlhrb2k1NmVIaTVmdm96NCtIZ1VGeGN6N1Z3dUY0YUdobkozemVvcUZoWVd4andlVHoweU1qSzIvTE5yQnFtcHFSVVd1eGN1WElpQWdBQThlZklFbXpkdkxsYzhqSXVMZzR1TEM4ek16QlNHdmRJMGplenNiSm13ODhURVJLYlM4SU1IRDFCVVZBUmJXMXNNR0RDZ1lqZFdBVjY5ZW9VbFM1WWdMeThQQnc0Y2tGbnM5dS9mSDJ2V3JNRzZkZXNRSEJ5TVJZc1dvVjI3ZGtyN3JGKy9Qdjc5OTEvWTJkbGg4ZUxGOFBEd0tEZTNKa0V4SFR0MnJNL2hjRHBGUlVVOUFsRHIvUDN6OHZLUWxKU0VIajE2ZkhZZlQ1NDhrZXY1eXVQeFVLOWV2UXB2MUR4OCtCQThIZzhpa1FpT2pvNVFWVlhGL3YzNzBiQmhRMFJIUnpPYlJsS2tPOTF4Y1hIdzlmV1Y2YTl2Mzc2VmZvQWNQSGd3OHZQejRlcnFDbnQ3ZTV3N2Q2N0NDYVlKYkdxejdUeDY5QWo3OXUxRC9mcjFHUkV3TXpNVCtmbjVMQzhqRG9jREV4TVR1THE2NHZidDIxaXpabzFNNkZGbVppYTh2YjFoYUdqSUVyT2JObTBLVTFOVGJOaXdBUzFhdEdDRlZ1M2R1eGR2Mzc0dE4rbDZXWVlPSGNya2cxSkdVRkFRVkZWVnl6MXYzTGh4dUhIakJqWnMyS0Ewb1R5aGNuenZ0bU5qWTFQdTl5RWpJME51SVVGQXNzSHo2TkVqaGNjcnc5ZFl5MG14dGJYRnFGR2o0Ty92ajdObno4TER3d01hR2hxZ0tBcWJObTJTV1l1MWJ0MGF1M2Z2aHBtWm1WTEhrUWNQSHNETnpRME5HelpFYm00dXBrNmRpaFVyVmxTNGlDT2hhbnh2OWlnTm9kZlEwQUNBQ29lN1NrT0RHelJvd0Z5VG01dUxYYnQyb1ZHalJwZzBhUkxyL09mUG4yUFJva1hRMGRIQjh1WExtWFpyYTJ1TUdUTUdYbDVlYU5Tb0VhdUNMeURKNSsvdTdnNXpjM09aRFZ4TlRVMXMyN1lORXlkT3hNNmRPNkdscFlVdFc3WXc5MUtXeU1oSTZPam80TlNwVTZ6Q2thWHAwNmNQZkh4ODhQTGxTNll5TWlBUjlkcTFheWV6VHBTZUV4b2FpblhyMW1IUm9rVUFnRTJiTmlrdERGTFhJU0pnTmVIbjV3YzFOYlZLSmNPVkIwM1RtRE5uRGlpS1F0dTJiVEZnd0FCWVdGaWdZOGVPME5IUndaNDlleXJWWDJGaElSWXNXSUJYcjE3QnpjMk5sVkEwUHo4ZlY2NWN3Wmt6Wi9ENjlXdjA3dDBiejU0OXc2SkZpekJreUJCTW5UcFZwampDL2Z2MzBhVkxGd3dkT2hScjFxd0JoOE9ST1FlUS9DQjE2OWJ0OHo2RU9nU1h5KzFEVWRSUkt5dXJLTEZZdkovTDVRWVdGQlM4VDBoSUtBQWdMcmVEcjh6YnQyOHIvQ0NUbnA2T1pjdVdnY3Zsb2ttVEpuQnhjWUZJSk1MUW9VTmx6cVZwR2o0K1BuQnpjMk1tRUVXN05FbEpTUkNKUkRKaTh0YXRXL0g0OFdNWUdSbWhmZnYyR0RkdUhEcDI3SWcyYmRwVXllc0lrSGo2SGp4NEVKNmVuakEwTk1UUm8wY1ZobE1OSHo0Y1RaczJoYk96TSt6czdIRDA2RkZtdDYzMFpGYWFaczJhWWNPR0RlRHhlS3hGcDZMekNZcmhjcm1OS1lvS3NiS3llaUVXaXc5eE9CeGZtcWJmUmtWRjVRSDQ3ai9RNk9ob0FLalN3MFJBUUFDOHZiMEJTSVE1RlJVVmNMbGNhR2hvTUJ0ZC8vNzdML09ROCtlZmYyTFFvRUg0K2VlZkFRREJ3Y0U0ZHV3WTB4K1h5OFhxMWF2aDZPZ0lSMGRIZUhoNElEUTBGSUdCZ2F6M2xZYjlQMzc4R0VsSlNUTGphdCsrL1dkNWtZd2RPeGI2K3ZwSVMwc2pBbUFWcU0yMkk4MUpXenI1dVRSOHNiUUlxS3FxQ21kblozVHMyQkdiTm0zQ3RHblQ0TzN0elJMWUhCd2NFQllXeG9nQlVsdWtLQXJyMXEyRG5aMGRUcHc0d1lpQW9hR2hPSDM2TktaTm0xYmg1T3RTcE9HT2lqYmVIang0QUY5Zlg5WUR6YTFidDVDWW1LaXd6K2JObXlNckt3c2VIaDV5ait2cDZjbjF3Q0FvcGpiYlRrVzRjZU1HaW91THE4V0w5VXV0NVVwS1N1VE9EeHdPQjdxNnVtamN1REZldkhpQkJnMGE0TTJiTi9qamp6OHdmdng0akI0OW11WDFybXp1emMvUHg5NjllM0grL0htMGFkTUdPM2Jzd092WHIvSDMzMzlqOXV6WjZObXpKK3p0N1lrWStJV3BLL1lvZlVZb0xYVEZ4c2FpcUtnSURnNE9ySXJld2NIQmNIWjJCa1ZSMkxWcmw4eGFhL255NVhqejVnME9IejZNOSsvZlk4V0tGVkJYVjBkeWNqTG16NThQVlZWVnVMcTZzc0tGMzd4NUF5OHZMMXk4ZUJGaXNSZ0RCZ3pBM2J0M1lXdHJpL0hqeDJQeTVNa3NoNDM4L0h4RVIwZkR3Y0VCcjE2OXdwbzFheFRlVy9QbXpTdWNXaUF1TGc0ZlBuekF2SG56TUdEQUFPYStsUlVHQ1FzTHcrelpzNnNVWmZtOVEwVEEvNUdZbUlpZ29DQ2w1NVJOMUNrbExpNE8xNjlmeDRnUkkyVGNiaXVMaW9vS3pwNDlDd01EQXhrUlJKcXpReEdabVpudzhmRkJjSEF3WTZUdTd1NTQ5dXdaNXMrZmp4OS8vQkdmUG4xaUhzN3UzNzhQZ1VDQXJsMjdZczJhTmJDeXNrSkJRUUU4UFQxeCt2UnBYTDE2RmExYnQwYjM3dDNSbzBjUGFHdHJJeVltQms1T1RoZ3hZZ1FLQ3d1eGJkczIzTGh4QTNsNWVUQTNONGVPam83Y2ZBSWlrWWo1RXdxRjZOeTVNMnZoWGRlaEtNcVN5K1h1cDJrNlMwTkQ0NkdWbFZVNGdPamk0dUo3c2JHeDZkOTZmRkl1WDc2TWV2WHFvWGZ2M2dnT0RvYUdoZ1ppWTJOWlAvSkNvWkFwZU5Hc1dUTWNQMzRjZW5wNmNIRnhnYk96TTA2ZE9vVkpreVl4dVRXRGdvSnc3Tmd4eE1mSG8xT25UdGk4ZVRNanNFVkhSK1Btelp2UTF0Wkd2WHIxVUZ4Y0RCOGZINmlycXpQVjRxU3NXYk1HRFJzMnJIUmhIa0NTeERZNU9Sa0E1SHBUY0RnYzVPYm1Zdno0OFpnN2QyNjVRa09YTGwxdzhlSkYzTDU5R3hZV0Z2RHk4a0ptWmlZZVBIZ0FBSEpERnFYM2MvejRjV2hxYW9MRDRjRFgxeGM4SGsvaGpocEJNUlJGdGVaeXVadG9tbmFtS09weDU4NmR3OFJpY1JTQWtLaW9LT1VKSUdzdzkrN2RBeUJaVEpYTjNkU3paODhLaFRnc1hyd1lpeGN2Um5GeE1XeHNiTEJ5NVVvbWZGRTZEMXBZV0RDTFJDNlhpMmJObWpHNWxlUjVFVnBhV21MejVzMVlzbVFKSGo1OGlObXpaMlBNbURFc0lidWdvQUFUSjA3RTZOR2paWExGcUttcFFWZFhGOEhCd2F3ZGFubncrWHdFQkFUSW5iT2xPVjdVMU5TVVZ2TW1LS2EyMlU1MmRqYUNnb0l3Y3VSSWx2ZU9kRTBuYnkweWN1Ukl0R3ZYRGprNU9USnpBcGZMeGNhTkd6Rng0a1NzV3JVS1BqNCtTRWhJd0tkUG53QklVc3pvNmVraEtDZ0lRcUVRbXpadGdyNitQc3pOelpudmJPdldyV0ZvYUlqSXlFakdteU0vUHg5djNyeGh6cEY2TEpxWW1DajBzTXJPenBieHFyMTE2eGF1WHIycU5POW1WbFlXNHVMaTVCNHpNek1qSXVCbjhyM2F6c2VQSDh0OUJsTGtrVnBRVUlBREJ3NUFYMSsvU2g3cVVxcHpMU2NTaVJqbmljaklTSXdhTlFwOFBoOFBIejdFaXhjdkVCMGRqWWlJQ0JRV0ZzTE16SXdKZFk2UGo4ZlJvMGZ4NzcvL3d0M2RIVU9IRHNYTW1UTVY1ZzZsYVJxblQ1L0c0Y09Ia1pPVGc0a1RKMkxCZ2dWUVUxTkQ4K2JOY2ZIaVJlemJ0dzllWGw0SURRMkZ2cjQrZHV6WW9URHFpbEE5ZksvMnFBaXhXQXdYRnhlb3E2dUR5K1V5bThLbHY1YzlldlRBdVhQbm1IRDluSndjN04yN0Y1Y3VYVUxqeG8yeGE5Y3V0RzNiVnFadkhvK0hyVnUzWXVIQ2hmanZ2LzhRRlJVRk56YzNyRjI3Rm53K0g3dDI3VUtMRmkyUWtwS0NrSkFRM0x4NUUwK2VQQUdQeDhPd1ljTXdjK1pNdEd6WkVtL2V2TUh1M2J2aDZlbUpFeWRPd01MQ0F0MjdkNGVOalEyaW9xSWdFQWhnWTJNRE96czdwbWprcmwyN0VCa1pDU01qSXpScTFFaEdtSk1XNHluOU4yellNRFJxMUFoNWVYbDQvZm8xV3JSb2dSVXJWcUJIang0SUR3K1grL250M0xrVEZFVkJSVVVGWVdGaE1wOWRYWU9JZ1Avait2WHJ1SFBuanRKenlwYUJsM0w2OUdtb3Fxb3lzZTFWNVljZmZxalFlZHUyYldQRWdlblRweU0vUHg4elpzeUFXQ3pHNU1tVEFRRDI5dlpvMHFRSnBreVpndGpZV05qYjIwTXNGa05EUXdNalJvekF1SEhqV0Y1ZDlldlh4N3g1OHpCKy9IaWNPM2NPdnI2K09IMzZOTEt6c3pGMzdseG9hbW95WVpxMnRyYXdzYkZoS21zOWVmSUVXVmxaRlJyNzJiTm5LL09SMUhxa3UvZ1VSVFVDTUJUQUlKcW1jOVhWMVQ5WVdWazlBSEFpTWpJeVVGa2ZYd01lajRkcDA2WkJRME1ER3pac3dNZVBINkdwcWNra2laV2U4K0xGQzB5ZE9oVy8vLzQ3OHdEbDZ1cUs4UEJ3SER4NEVHRmhZUmcwYUJBbVRweUlsSlFVdEd6WkVxdFhyOGFvVWFOWVAvNGNEZ2ZuejU5bmxZNDNOamFHbTV1YlRBVzZsaTFiVnVnZXBrNmR5dlRYcDA4ZnRHN2RHdHUyYmNQVHAwL1JxVk1uVmo4OEhnODZPanJnOFhod2NuS3ExR2VscWFuSmVIM0V4Y1hCeThzTFBCNFBZOGVPVlRycG5EOS9IdS9ldldQNm1EZHZuc0xxVmdUbDBEUU5pcUkwQWZTamFib3ZoOFBKbzJuNmc1V1YxUk9Lb283bTV1WUdKQ1VsRlpmYlVRMUNPay9KeTlzU0dCaFliWG0rSGoxNnhBZ21RcUVRcjE2OVlncmJTQit5eXRLblR4LzQrZmt4dG1sdmI0K1BIei9Lbkhma3lCRWNPWEtFMWRhelowL3MyYk1IeHNiR0N2UEpTdG0rZlR2YXRtMnIxS3VLMkV6VnFFMjI4K0xGQ3dnRUF2ajUrVEZGMUFCSlpYdEFFaUpiRWV6czdPRG82QWhBNHFXd2FkTW1hR3RyUTExZEhlN3U3c3hEaFR4eWNuSllZZmJ6NXMzRDFLbFQ0ZUhoZ2Fpb0tHWTg3OSsveDZOSGp3QkljaTE5TGlvcUtnZ0pDZm5zNndtZnovZG9PL0h4OGRpNGNhUFNjOG9XY0pOeTQ4WU5mUGp3QWE2dXJ0WGlWVk9kYXprdWx3dC9mMzlrWkdTZ1pjdVdHRHQyTEhnOEhyWnQyNGEzYjkvQ3hNUUV0cmEyR0Rod0lDdFhxS21wS1RadjNveVVsQlFjUEhnUWQrL2VWVG92VVJTRjVPUmtHQmtaWWRHaVJheWlpSUFrZis2eVpjc3dlZkprbkRwMUNudytud2lBWDRudjBSNFZ3ZUZ3VUZoWXlFUlNxS21wWWNHQ0JUTGZ0OUtSVWo0K1ByaDA2Uks2ZGV1RzlldlhLODM5cWFtcGlmMzc5MlB6NXMxSVNFaUFnWUVCL3Z6elQ1U1VsTURhMmhxblQ1OW1ObHFiTm0yS1diTm1ZY3lZTWF6SXFKWXRXMkx6NXMzNC9mZmZjZWJNR2R5OGVST1JrWkZvM0xneEdqVnFoUGJ0MnpOcGt2NysrMitNR2pVS3ZyNitpSW1KUVdCZ0lGTzFYQmtOR3phRXJhMHRBSWx0ZVhoNFFGOWZ2OXlDYysvZXZXTzg1TFcwdExCaXhZbzZMUUxXT0I5SUkxUEwvcURncmFlcjI5Qmo5M1pZV1hZcy82SnZURlpXVnJYbHdsQ0dXQ3hHWW1JaVdyWnNxVFFYeGY5KzhPUWUrKysvLzZDdXJvN2V2WHRYcURxalFDQkFjSEF3ZXZYcUJUVTFOVVJFUkNqTmUwalROSVJDSVVRaUVjUmlNV2lhWnYwQmtzbnlTMVk2alkxTGdNUDh2NUQyNWkwZk5EMG1KZUhKdFMvMlpsWEUwdExTbnNQaEhBWGs1eWNvL2Y4b0ZvdlRLSW82S2hRS3o0dkY0amMwVGVmSHhzWXl5clNSU2NjZVVLRzhHMmhwTmR2bHRobjkrdlQ2NHVNWGlVUlZldGlPaVlsQlhsNGV1bmZ2cnJRZnNWZ01nVUFBRlJXVno4cVhsNXFhQ2cwTkRSbmhzT3g3Zk1sY2ZFS2hFQndPcDBMdkliV1hyNWtiOE1HamNDeHdXbzZQbVpuWm9ERW1KVDdxOWxkNzgyckV5c3FxRlVWUktZRGluQjlTdTZKcCtqMkE4eUtSNkdoSlNVa3FuODh2U0VsSllVcTBTZVlqK2t3RExhMW1IcnQzb0VjM2E3bjlmUzJpbzZNeGJkbzB6SjA3RndNSERtVGFUNTQ4Q1I4Zkg5eS9meDhxS2lwTVlaQkRodzVCVzF0YjRjT0cxQk53elpvMUxFL0F4WXNYc3p5NkJRSUJ1Rnd1ODMwVWk4VVFpVVJNVGtCRjVPYm1zaDRjOC9Qek1YcjBhRGc0T0RBTE9DazhIazltWG91TWpKUmIyYkZYcjE3bzJiTW4zTnpjWkk2bHA2ZlhtRVhkOTJaVDFXbzczMkErVWtSNmVqb0NBZ0pZYmNYRnhkaS9mejg2ZGVwVTRjclM3ZHUzWnlvWWxrVXNGc3VJSklzV0xVSk9UZzRPSHo0c2N6Nlh5MlhONzRXRmhSZzRjQ0IrK2VVWExGdTJqR252MTY4ZjdPenM0T0RnSVBkOXBSWGs3OSsvejNpb3IxcTFDamR2M21ROHowdnordlZyM0xoeEE3Ly8vanZMZHZQeThzRG44NVhPa1YrVE9tMDdOV3plS1EreFdJeUxGeS9LL0taL0NhcHJMZmZ1M1R0b2FXbVZXeEJTU2xGUkVTdTBVaDVWWFE5WEY5K2I3WHdKYXV0YzlqblFOSTE3OSs2aFQ1OCtsYnBPWGpWN3NWaU1ZOGVPb1ZPblRyQ3lzcXFRNkorVGs0T29xQ2owNjljUFFxRVFzYkd4Nk5oUnNiWWpGb3NoRkFxWmRhYjAvNiswanZBOVJValZaSHNrbm9EVlFLTkdqYjY0QUFoSWRnREtLeklBUUtsUlZqWWZqWXFLQ2lzWmIzbUZUNlJ1dG9wS2pIOXRWTGgwSzB0THk0cXQ4TDhCRkVXWmx2bzMwMTU2MHBMK204UGg2QU5ZeGVQeEZnRjRTdE4wbEpXVlZTU0F1OStxc0VoVkZ6eUtjaldVaGNQaFZDblhWNnRXclNyMEhsK1N5bFNpb2lqcW0rV3BvTVUwVkxnaVkwdEx5Mi95L2xXRm9xaW1wZjdOdE11enFmK2RPNS9INDgzazhYaHg5ZXJWaTlIVzFnNERFQklkSFYzOXBRaXJpSmVYRndEZ3A1OStZbjJuQ3dvSzBMSmxTNW5mM2ZYcjF5TTlQUjBMRnk2c2RIWENhOWV1TVY2RkF3WU1nSjJkSFdiTW1BRUE4UGIyaG91TEN3QkpudERTMVJFSERScUV2bjM3WXN1V0xUSjlTa1dTaXhjdjRzYU5HekxIaHcwYnh2UjE2ZElsYk55NEVVdVhMcFU3OXVEZ1lMeDc5NDZWTSticDA2ZU13TGh3NGNKSzNlK1hoQmJUVU9QUkpqWGRwbXFyN1RScjFrd21sOWpObXpjQkFCTW5UcXhVSHJQSXlFaFdHTzB2di93Q0RRME5oUnM4RkVWVjZMYy9KQ1JFWWJUSmtTTkhjUHo0Y2JuSHBKNVE4aEFJQkRoejVneGF0V3FGZnYzNkFRQ2lvcUt3ZCs5ZVdGdGJzeDdFQWdJQ3NISGpSaVljc3FaQWJLZm13K0Z3dm9vQUNGVGZXcTZpdWNha2xDY0FBalhQKy94N1g4dFZoYnBzajJXaEtLclNBaUFBdWVINEhBNEhVNmRPclZRLzJ0cmF6UHpENC9HVUNvRFM5NmhJa1N0QzFTRWlJS0ZXbzZIS0hjZmhjQ3FtTkgwYjVLNHM1QWxBcFNZc0RRRGRBSFNsS0lwUDAvUjdLeXVySjBYRm9nZytLWFpFcUNJVUFBMFZGVHNPaDJwZjdzazFFSnFtdWZMc1I5NUNzSlJOcVFPd0FtREo1WEp0QVh5d3RMUk1LQkxRRWNYaW11RXhuNXVieXdnWHo1OC9aejBNUFgvK0hDWW1KakxYSERod0FNN096b3luMFByMTY5R2dRUU1rSnljaklpS0N5ZGNYSGg2T2twSVM2T2pvVkZwOHJsKy9QcFBmNytMRmk4ak56WVdCZ1FHbVRKbFM2WHNzblFwajFLaFJ1SHIxS3JaczJRSk5UVTJtS0lrVW9WQ0lBd2NPTUltbGs1S1NzR0RCQW5DNTNDb1g2S3B1S0FEcUtwd3BIQTVITmhGUERhSTZiYWRZUUQ4c3FpRzJJNC9yMTYrRHcrSEEzTnljeWNtbkNBME5EZWFoNVBIang3aDQ4U0w0ZkQ3eTh2SXdjT0JBaFI0SllyRzR3dmJrNCtQRFhGUFdBM2JBZ0FFS2hjcVFrQkNteUU5WmVEd2VVNEZSK2hEV3FWTW5BSktrNktVZnhoNDllZ1NLb3Bqak5ZVzZhRHMxYWQ0aGZMOTg3MnU1cWxDWDVqSUM0WE1oSWlDaGRrTlRYSnFteTQ5Ny9rWlFGRlZwbDhuUzRkNDBUWE1CYUFEUUJrREtZaEtxQjRwV29XblVXTHRSQmtWUmxYYnBMSk5DZ1F0QWc2SW9iUTRIcWhEWERHWDl4SWtUNFBQNWFOQ2dBUjQ4ZUlCQmd3WUJrQlNFU2tsSmtlc3QxN2h4WTdpN3UyUC8vdjA0ZlBndzdPenNzSFhyVmlRbUptTDM3dDNNZVRkdjNzU2RPM2ZRcmwwN1RKbzBDWUNrdUlCMEoxZ2dFQ0FwS1FuWHIxOEh3QzZTcGEydHpZUXFTaFBMTjJ2V0RLTkdqV0txaVpjSFJWRXlZWllxS2lwd2MzT0R2YjA5L3Zubkh6UnAwb1JWVVZGTlRRMit2cjRZTldvVWVEd2VGaXhZQUlxaTRPSGhVYUhxNVY4YkRrV3AxT1M1Q0toZTJ3RXRWcXVCR1djQVNEeG5RMEpDSUJhTE1YcjA2SExQWDc5K1BaTUxlY2FNR1pneFl3WjhmWDJ4YnQwNkFKSThyanQzN3BTNXJxU2tCRFJObzFjdjJmQ3hoZzBiNHNxVkt3QWtoWFpDUTBPaHJxNk9lL2Z1d2N2TEN4czJiR0NFUHlNakk0WGVlUjgrZkpEYnp1RndRRkVVYkd4czRPL3ZqL3o4ZkdocWFzTFEwQkFOR3paRVdGZ1lwaytmRGtEeWZ4Z2VIbzcyN2R0RFIwZW4zTS9qYTFQWGJLY216VHVFNzV6dmVDMVhGZXJLWEVZZ1ZBVWlBaEpxTllVQzRmbjZxdHoxMzNvY1NoaENVWlJNS1V4bCtRRnBtaTZrYWZvWlRkT1JGRVZGaWNYaXU5SFIwYzhrZVN0UU9UOXRBcUVNTklEQ0V1RXhUVldlL09vUE5aei9oWGJJVkI0cUp5OE1uNmJwZUFBeE5FMkhpVVNpa0NkUG5rVDhMMGZ0cEM4NjRBckE1L054N3R3NWRPM2FGZGJXMWpoejVneFdyRmdCSG8rSHdFQkp2U0JGVlJrNUhBN216cDJMTm0zYVlPM2F0WGo3OWkxR2pScUZVYU5HTVRrQmx5OWZMbE1kV0pyOFdmcitRVUZCVERYaTBoVi9sZUhuNTRjREJ3NG9UUThoN1V0ZVVZV0dEUnRpNTg2ZDJMMTdOK1BweU9melFkTTArdlhyaDVjdlgyTFZxbFhJenM2R3JxNHVkdS9lWGFGd3NhK054S1pFUnpSVU9FbmZlaXpLcUZiYmtjeEhsWGNIL1FwY3VuUUp4Y1hGNk5LbEMySmpZL0h2di8vS0RlWHo5ZldGcjY4dkRBd01sUFpuYlczTnl1TW5aZlBtemJDd3NKRHhZZ1hBU20vaDRlRUJDd3NMOFBsOFdGbFpnYVpwckZxMTZyTlRWSlRPWDlhM2IxLzQrdm9pT0RnWXc0WU5Bd0IwN05nUmp4NDlZbktZUFh2MkRObloyY3dHUUUyaVR0cE9EWmwzQ044MzMvdGFyaXJVbGJtTVFLZ0tSQVFrMUdvRUlpbzFLcXJtSk9Fc2k2V2xaYXRTNHA3Y2Mwb2Rmd3ZnREUzVFhqUk5wMzc4K0RIcjdkdTNoVjlycklTNkFjV2hJQlR6a211eTNTampmd21oQVZUSXBqN1NOTzFEMC9RcG9WRDRRaUFRWkNja0pPUjl0Y0ZXRUhWMWRZd2JOdzU5Ky9hRnJxNHUzTjNkRVJRVWhFR0RCc0hIeHdjV0ZoWXdORFJVMnNlZ1FZTmdaV1dsdERJY0lQSGlHekZpQkpZdFc4YUVPWmJOQ1JnUkVRRWZINThLaVJRcUtpcHlDeFJJOGZEd3dLRkRoeFFlTnpJeXdyWnQyeUFRQ0hEMjdGa2NQbndZeGNYRjRISzUrUHZ2djJGdmJ3ODFOVFVjUG55NHhoUTFLQXZGb1ZBaW9wS2VQNnZaTmxVYmJhY3N4Y1hGT0hueUpGcTNiZzBYRnhlTUhEa1NHUmtaR0RwMEtPdTgvUHg4aElTRXdOcmF1dHpjdGNiR3hqTEZkMUpTVWxCY1hBeWFwdEcvZjM4MGFOQkE3clZQbmp4QlFFQUFObTNheEZUTVhycDBLUW9LQ3FDdHJRMUFFdnBlWEN5L2VLVThRYjZnb0lBcGVOQzllM2Z3ZUR6Y3UzZVBFUUhidFd1SHUzZnY0dVhMbHpBeE1jRzllL2NBb01JRlVyNG14SFlJaE0vamUxL0xWUVZpandSQytSQVJzSWFTblowTkxwZGJwU3E2Zm41KytQanhJNU5vL2Q2OWU3QzJ0cTVRVldEQzE2VjA1ZVQvSWFKcHVnaEFybGdzZmtoUjFNSEl5TWlyMzJwOE5aM0N3a0w0Ky91alI0OGUwTmZYcjlBMXIxKy9Sa3BLaXRLRXVmSHg4Y2pMeTJPRklSSytMMG90OUdpS29xUTI5WlNpS0krOHZEeS9wS1FrK1UvWE5ReHB1Q3NnOGVRNWR1d1kxTlhWRVI4Zmo3VnIxMWFvai9JRVFBQXdNek5qd2h3VjBibHo1M0tMUkVrUkNBUk1Qako1S0JJM3BJaEVJbHk1Y2dVZUhoNUlUMCtIbVprWmNuTnpBVWlxdGY3MTExL1l2bjA3dG0vZkRoY1hseHFYblAxN3ByYllUbWw4Zkh5UW1abUpoUXNYb2ttVEp2ajExMSt4WThjTzJOallzSVM2TFZ1MklDY25CMHVXTFBtczkvSHc4SUNLaWdvU0VoSXdmdng0ckYyN0ZqMTc5cFE1YjhPR0RUQXhNY0hBZ1FNWkVaREQ0V0Q5K3Y4UFlEaHk1QWh6ckNMazV1WXlhMGNORFExMDZOQUJEeDQ4WU1MZHBGNjFzYkd4akFpb3I2OHZONjhvNGZPb2piYnpQWktSa1lGR2pScVJlYUdPUSt6eHkvSGh3d2VjUFhzV0F3Y09SUHYyN1pHUmtZRzB0RFRVeFlJMDN4dEVCUHpLRkJjWEl5MHREYTFidDFaNjN1elpzOUcwYVZPNWVXWXF5czJiTjVHUWtJQnAwNmJoM2J0M1dMeDRNVnEyYkluTm16ZWpUWnMybjkwdm9mb3BOVUZsVVJUMUVNQkRzVmo4UkNBUTNJK05qVTMvdHFQNzlrUkVSR0RMbGkzWXMyZVBYQ0hqOXUzYjJMUnBFN1p1M1ZwaEVUQTRPQmllbnA1eXE1UksyYk5uRDFKVFUrSHQ3VjJwNnI2RW1nRkZVYUJwT2gvQVk0cWlIdEUwSFNFU2lSNCtlZkxrNWJjZVcyVXBuZEI2M3J4NW1EVnJGbGF0V29WV3JWb3hIajdWUVdob0tOTFQyVDg1SlNVbGlJdUxreWxBMEtsVEp4a1BxTEx3ZUR4V2FIRlovUHo4NE8vdkw5TXVGQXJoNys4UFQwOVB2SHIxQ20zYXRNR1NKVXZRdjM5L1ZvNjF5Wk1uNDlXclY3aDQ4U0x5OHZLd2VmTm14Z3VLOFBuVUp0dVJrcEdSZ1gzNzlxRmR1M2FNemN5ZVBSdDM3OTdGb2tXTHNHZlBIcWlycStQSWtTTzRjdVVLbkp5Y1Brc1lPM1RvRUFJQ0F1RGc0SUFSSTBaZzVjcVZtRGR2SGxPMXV2UkdySkdSRWV6czdKU0tGS05IajJhSzc1VGw1czJiT0hueUpQTmFMQllqTlRXVmxVUFEydG9hVVZGUmlJK1BoNW1aR1VzRTdOYXRHK0xpNG1CdmIxL3AreVRJcHpiYXp0ZkcyZGtaT1RrNTJMM2VCMG5yQUFBZ0FFbEVRVlI3ZDZXTFZVbUppNHZEakJrek1IWHFWTWFMblZEM0lQYjRaY25JeU1DeFk4ZGdZR0NBOXUzYnc4UERBOTdlM3BnNmRTcG16NTVOQlBnYURIbXEvY3E0dXJvaU1EQVE3dTd1TURjM1IxcGFHaUlpSW1UT2szbzYrUHI2eWh4cjM3NTl1U0ppV1pvM2I0NkRCdy9DeWNrSmYvenhCNDRlUFVxRXdCckUvM2FrUE1WaWNSQ0h3MG1Makl6OEJLQmlpYmZxQURvNk9raE5UWVd6c3pQYzNkMEJTRUtlcEZ5OWVoWGEydHJvM0xrejh2TGtlL0dycXFxeThqQ1ZoYy9uSXo4L245VTJidHc0TEY2OEdBRUJBZWpXclJ2cm1KYVdsdEwrQ044V21xWlRBSndRaVVUK1FxRXdKVFkyTmhPQTRGdVBxenJvMHFVTHpNek1FQmNYaDNuejVsV2JRUDNwMHlkNGUzc2pKQ1NFMWM3bjgzSHYzajJac0Y0bkp5ZUZJbURwaXF2SzdLVHNBbEVnRU1EWDF4ZWVucDU0OSs0ZERBd01zR0hEQmd3Wk1rVGh3K0N5WmN2QTVYSng3dHc1Mk5uWllmMzY5VFd1eXVuM1JHMjFIUmNYRitUbDVXSEpraVZNS0x1V2xoYTJidDJLV2JObXdjSEJBWmFXbGpoNThpUnNiVzFoWjJkWHFmNHpNelBoNXVhR2dJQUFEQjQ4R05PblR3ZVh5OFdoUTRmZzRlR0JJMGVPNE5HalIxaS9majNNemMwQlNNUU9SYUhDVXBvMmJhb3dKTGwwa1I1QTR1SE81L1BScmwwN3BxMXIxNjQ0ZE9nUVFrTkRZV1ptQmtORFEyemJ0ZzFkdW5TQm41OGZBRENGaGdoVm83YmF6dGNrUHo4ZnQyN2R3cmh4NHo1YkFBUUFVMU5UZE9qUUFRY1BIa1N2WHIxcVpNRW93cGVGMk9QWForblNwUUFrSHV6cDZla3NyM1pDellLSWdGOFpSMGRIUkVWRlllN2N1VGg0OENEUzA5Tng0c1FKbWZPeXNyS1FsNWNuOTlpVUtWTXFMUUlDZ0lXRkJZNGRPNGJ6NTgrVHNJOGFBb2ZEQ1JFSUJCMWpZbUppdnZWWWFqSkdSa1p3ZEhURWpoMDdjUERnUVl3Y09SSWpSNDZVT1cvZ3dJRUsrL2p0dDkvdzExOS9LVHgrOWVwVnVMaTR5RDMyOTk5L3k3U1ZyaGhKcURrVUZ4ZG5xcW1wOVkrTWpMeVBXcnJZOC9iMlJseGNIQ2lLd3Y3OSs5R21UWnZQQ3Iwb0tpb0NJQW1SOVBUMFJHNXVMbE5vcERSbGN3SXFRaXdXZzZacG5EcDFDdjcrL3VqYnR5K0VRaUZtenB5cDhKcXlPYzJ1WHIyS2pSczNRbGRYRjh1WEw4ZVlNV1BLRlRrNUhBNldMbDJLWnMyYVlmZnUzWmcrZlRwR2pCaUJwVXVYTW5rTkNlVlRtMjNuN05tekNBNE94cVJKazJCbFpjVTZabXBxaWhVclZtRFZxbFY0K3ZRcExDd3M0T1RrcExTL2QrL2VBWkI4NTRWQ0lmYnUzWXNMRnk2Z3BLUUVNMmZPeE15Wk14bUJtOGZqd2RIUkVaMDZkY0xmZi8rTjZkT253OGZIQjAyYU5DbFhBS3dzZCsvZUJRQ1dhTml4WTBlNHVia3g0Y2djRG9mSi8zZnQyalVZR0JnUWdhU0sxR2JicVU3T25Ea0RQcC9Qdk5iUTBNQ0VDUk1RRkJTRWtwSVNBTURUcDA5UlVsSUNIUjBkcGlLOUZGVlZWWmFYYTA1T0RzNmVsYW4vd05DOGVYUEV4c2JDMzkrZnNZMnlEQjA2dEVZV2xDSjhQc1FldngwcUtpcHdkbmFHb2FFaENRbXU0UkFSOEN1anE2dUx2WHYzd3Q3ZUhyNit2bkJ5Y29LRmhRVUtDOW4xSGViUG53ODlQVDJzWHIyYTFVNVJGSm8zYjQ3OC9Id01HVEpFNlh1VmxKUkFMQmF6UXFla25EOS9udm4zZ1FNSDBMNTkreXJjRmVGemlZaUlxTkVWNzJvU2RuWjJDQW9LUW1ob0tINzc3VGZzMjdjUGdPUzdmTy9lUGJpNnVqSVZFZVhSdkhsekFKTHFweDgrZkVCa1pDUlRkUldRUEFpNnVibEJKQkloTVRFUnBxYW1NbjFFUkVTZ1U2ZE80SEs1akNjSG9XWVJHeHViRCtET3R4N0hsK0xXclZ2WXVIRWp6TXpNc0hidFdpeGR1aFF6Wjg3RTZOR2o4ZXV2djZKZHUzYm8xcTBiVkZWVkZmWng4dVJKWEx0MkRRa0pDUUNBNU9SazlPalJBelkyTnA4OXJ0emNYS1NscFNFbEpRWFhyMS9IOU9uVFFkTjB1WVZCOXUvZno4cDNObno0Y09UbDVXSE1tREZ5QmJ6Q3drS21NRWhaZnYvOWQzVHAwZ1ZyMXF4QllXRWhFUUFyU1cyMW5ldlhyOFBOelEzbTV1Wll1SEFoNjFoTVRBek9ueitQNjlldm8zSGp4bWpUcGcxQ1EwTXhkdXhZMk52YlkrVElrVEsyZE9USS83VjM3M0ZSMXZuZng5L1hNRE9NeXNFVWp4R3hacmRIVUxKUUN6WFRPOHZ1dTEwUGFRZXpKRVVUZFZlekxjdEtLOWZXZFUxTjdXUm1tcVNtdHB0bXJwVlNiVnBCbnJWUzIvQ3dxMXNXQ2lqSXdGeS9QNUQ1aVJ6RUE4ek14ZXY1ZVBCUXJybXVhejRqZkwzbWVzLzNzRUN2dmZhYVhDNlhubnJxS1UyWk1rV2hvYUhxMXEyYkhucm9vWEo3eHlZa0pDZ2xKVVZidG14Unc0WU5LMTEvWGw1ZWlaNjFaeXNPOG91dFdiTkdrWkdSSlhyQ25odWNGRHR3NElCMjc5NnRFU05HVkxvV2xNMnFiZWR5ZS8zMTE3M3puUmVQMmhnNGNLQ2VlKzQ1blRwMXl2di91c3ZsMGh0dnZGSGkySUtDQXRXcFU2ZkU3M0pXVnBaZWUrMDEyZTMyQ2o4c1dyVnFWYm1QeGNURUVBSmFETzN4OHBrMWExYUp6T0JjeFhQYS8vblBmOWIwNmRQTDNhOVRwMDRWVGcyRDZrY0k2QU5ObWpSUlNrcUtkMjZ6NmRPbjY4TVBTNi81a0pHUlVhcTNVL0VOVlhCd3NNYU1HVlBoODZ4WXNVSS8vZlNUUm80Y1dlRitqUnMzdnNCWEFGUS9tODJtNmRPbkt6UTBWSGE3WFIwN2RsUk9UbzdTMDlQVnExY3ZiOCtHOGVQSDY4WWJiMVRmdm4zTFBNL0tsU3UxZGV0V0ZSUVVxS0NnUUxObno1WlVOUDlmOSs3ZDlmYmJiMnZ4NHNWYXNHQkJpU0J3eDQ0ZGV1ZWRkK1R4ZUM1NnNuamdVaXhjdUZCejVzeFIwNlpOTld2V0xOV3ZYMTlMbGl6Uks2KzhvaFVyVnVpOTk5NVRTRWlJcnJycUtrVkVSR2ppeElrS0RnNzJEbjBzN2wxUmZMT1VtSmlvbTI2NlNXM2J0cFhOWnRQR2pSdEx6ZnRYZkZ4WmN3SktVcGN1WFJRUkVhRWZmdmhCcDArZlZueDh2Q1pNbUtDb3FDaTkrdXFycGZiLytlZWZ0WERoUW05QXQzYnRXbTlBTHhYMW1ycnZ2dnRLSExOZ3dRTDk1ei8vVWExYXRiUjkrM2FacGxudVRWdWJObTJVa3BLaWdvS0NTdjZyd3NveU16UDF6RFBQNk1vcnI5U01HVE5rczltMFk4Y09mZjc1NS9yb280OTA2TkFoaFlXRmFlalFvYnJ2dnZ0VXAwNGRmZlBOTjNyeHhSZjFwei85U2JObXpWS0hEaDNVcVZNbmRlblNSV3ZYcnRYTEw3K3NmdjM2YWRDZ1FVcEtTbEtmUG4yVWtKQ2dObTNhYVBmdTNmcnV1Kys4YmM0MFRabW1LWS9ISTQvSG84TENRcm5kYnFXa3BPaTIyMjVUdlhyMXp2c2FGaTFhcEVXTEZwMTN2MVdyVm1uLy92MUtUazdXdi8vOWIvWHYzNy9DL1l0djN1YlBuMThxY0trb3VBY3V4ZENoUXpWdzRFQXRXN2FzeE1ydzQ4ZVByL0IzZHRteVpXVmVVNlNpdVQySERCbHkyV3NGYXJxdVhidFdtQk1jUFhwVWl4WXRVbzhlUFJRYkcxdnVmbWUvejROL0lBVDBrYk1YTjNqaWlTYzBmdno0RW84bkpTV3BRWU1HbWpKbFNwbkhPeHdPRFJ3NFVGTFJKOW10V3JVcTlTbllwazJiOU1zdnYraXV1Kzd5dmlFdDlzc3Z2eWc4UEp6RkRoQlFycmppaWhMZkwxMjZWRGs1T1JvOGVMQjMyei8vK2M4S0wxaHo1c3lSSktXa3BKUzVNTWpBZ1FQMXdRY2Y2TEhISHRPS0ZTdmtjRGlVbDVlblo1NTVSaTFhdE5Db1VhTXU0eXNDS21mNjlPbDY1NTEzMUxwMWE4MllNVVAxNjllWEpOV3FWVXRqeDQ3VnNHSER0R25USnUzY3VWTVpHUms2ZXZTb3NyS3lsSmVYNXczRTdIYTc3cjc3YmlVbEpTazVPYm5VYzd6MTFsdmF0MjlmbWMvLzVaZGZsaGtNUkVkSEt5SWlRbkZ4Y1ZxOGVQRjVlOGlHaG9aNnoyTVlocTY2NmlvbEpTVlZlTXpKa3lmMXQ3LzlUYVpweXVWeXFWdTNidDdyWDFtY1RtZUZQU0ZSYzF4eHhSVWFOMjZjRWhJUzFLQkJBNDBiTjA2ZmZsclVRYVJWcTFaNjhza25kZnZ0dDVmb1JkNmhRd2N0WHJ4WXFhbXBXclpzbVQ3NzdET2xwYVdwZmZ2MmF0R2loYnAyN2FySEgzOWNOcHROSzFhczBOS2xTNVdhbXFxdnZ2cXExTHl5NVduY3VIR3AzMkduMDFubWU3SStmZnFVKzZIV1J4OTk1QTBJTjIzYXBNaklTTjE3NzcxeXU5MGFQbng0cFdvQnJHcmR1blVLRFEwdE5TTHF3SUVEdXZMS0s3a0hBczRqTGk1T2NYRnh5czNOMVlFREIwcU5rdHF6WjQ4V0xWcWt0bTNibHZtKzdPalJvM1EyOGxQODcxZU5CZzBhcEdQSGpra3FlZ000ZCs1Y1BmamdnMlh1ZS9qd1lSMDVjcVRNdVpTS0ozV1dpb1p4SlNZbXFrZVBIcG95WlVxcElWSW5UcHpRK3ZYcmRkdHR0M20zSFQ5K1hFbEpTYnJpaWlzMGI5NDhicGJnMTlhdlgxOWlvWUpISG5sRVlXRmhPblhxbEZKU1VuVFRUVGRkOGh5WC8vM3ZmM1gydEl3OWUvWlVkbmEyOTJaeHc0WU5Pbno0c01hTkcrZXRKVFEwVkIwN2RyeWs1d1VxNi83Nzc1ZkQ0ZENJRVNQS1hHZ2pKQ1JFdDk1NnEyNjk5ZGFMZm82RkN4ZGVTb21sQXNEaHc0ZVhDaUpjTHBkV3JseDVRZWNkUFhxMFJvOGVMZE0wTDJtaWVOUk1Bd1lNOFA1OTRzU0phdDI2dFhyMjdLbm82T2h5anpFTVE5MjdkMWYzN3QxMThPQkIvZkxMTDJyUm9vVmF0R2loRzI2NHdmdkJha2hJaUlZT0hlcWRMOU0wVFJVVUZIam54eXp1YlZkOHp1S3ZvS0NnVXUvWHl1cnRWM3dOS3MvWlE1d25UWnFrZ3djUHl1Vnl5ZVZ5MFRNS0FTYzNON2ZFL1lwVXRIalVoZzBiem52c3JsMjd0SGJ0V2ozNjZLUGU2OFNjT1hOMDlkVlhsd29CaSsrQktwcFBFTUQvZXZiWlovWDU1NTlyM3J4NVpmYjRXN0ZpaFFZT0hGaWkwOUh5NWNzMVk4WU1UWjA2dGN3cEtlQmJoSURWNkxiYmJ0UEpreWUxYWRNbS9menp6M0k2bmJyLy92c3YrRHhuVHlUZHJGa3pEUm8wU0lzV0xWTHQyclZMelNFb0ZjMzUxN05uVDludGR1WGs1R2owNk5IS3lNaFF2Mzc5Q0FEaDk0NGZQNjVEaHc3cDExOS8xYUZEaHpSeTVFaUZoWVZwelpvMU9uSGloQm8wYUtBVksxWjQ5L2Q0UE5xL2YzK0piWkxVcmwyN2NsZkUzclZybDU1NTVwbFMyOTk5OTEzdjM1MU9wN2NYb1NSZGUrMjFoSUNvTm8wYU5TbzFuMWxOUXdDSVMxV3ZYcjN6TG5CenJxaW9LRVZGUlhtL2Q3bGM1ZTVyR0lZY0RzZEYxM2NwUWtKQ21Lc1dBYzAwVGVYazVPalJSeDlWaXhZdHRIWHJWcjM4OHN1Vk92YTc3NzdUc21YTGRQdnR0M3NYeG1uWHJwMVNVMVBsZHJ1OTdmSmYvL3FYamgwN3BsdHV1YVhLWGdkZ05XUEdqRkZhV3BwR2p4NnROOTU0bzFUbmk0eU1ESDM0NFllNjQ0NDdKQlV0OGpadDJqVDk1amUvS1hkMWUvZ1dJV0ExR2pSb2tDUXBPenRiR3pkdWxNUGgwSjEzM3FuczdHenZCTzNuMDdKbFM0V0VoSlRZTm1iTUdCMDZkRWgvLy92ZjFiUnAweEp2Y0IwT2h3NGVQS2lGQ3hlcWI5KytHalZxbFBidTNhdW5ubnBLdi92ZDd5N2Zpd09xeUlBQkF6Umd3QUM5Ly83N21qeDVzbmQ3Ym02dXdzUER0WEhqUm0zY3VORzd2YkN3VU51M2I5ZmV2WHRMbkNjNU9ibFVDRmhRVUtCMzMzMVhicmU3Ukc5RHFXaVZ4ZlQwZENVbEpaVnFjd0FBQUxqOG1qZHZycmk0dUhJWHhEbVh6V1pUUWtLQ3BLS1JHMmVIZ092V3JkT3VYYnU4cTRKLy9mWFhrb3Jtc3dWUU9VMmFOTkdMTDc2b3BLUWtqUjQ5V29zWEx5NHh0Vmx3Y0xCZWZQRkZKU1FrNk9PUFA5YlVxVlBWc21WTHpaa3pSM1hyMXZWaDVTZ1BJYUFmK1A3Nzd6VjgrSERaN2ZaeWV6b1VEekdaUDMrKzkwSld6REFNUGYvODgzcnl5U2U5WGQ1TjAxUnVicTdxMXEycjd0MjdhLzc4K1ZxOWVyV09IVHVtdi83MXIrcldyVnVWdnk2Z0tqM3d3QU42NElFSFNtM3YxS21UK3ZYclYycWV6V0pmZi8yMU5tM2FwQTBiTmlnckswdHo1ODR0Tlk5RmJtNnVYbmpoQlYxOTlkV3FVNmRPbGRRUEFBQ0FpMU84T25hdFdyWFV1SEZqWFh2dHRkcTRjYU8zMTN6eHNNVnQyN1o1NzUyKytPSUx1Vnd1ZGVqUXdUZEZBd0VxSmlaR2t5Wk4wczZkTzczQjNzbVRKeVVWZFhSYXNtU0pFaE1UbFpHUm9jNmRPMnZhdEduZVJlRGdmd2dCL2NqOCtmUEw3VEtibnA1ZTRTVFBMcGZMTzA5Zzhaajl2WHYzcWtHREJrcE9UdGJHalJ0MStQQmh6Wmd4Z3dBUU5kclRUeit0M054Y05XclVTSFhyMXRVLy92RVByVm16cHNTY01SNlBSL241K2ZyMTExKzlueTZmcTJ2WHJwbzZkV3AxbFEwQUFJQXppZ09JNHRFYUNRa0pldlBOTjNYdzRFRkZSVVhwbW11dWtkMXUxNTQ5ZXlSSmVYbDVTazlQVjBKQ1FwbHo2d0tvV0s5ZXZkU3JWeTlsWm1acXdZSUYzcW1YbWpScG9oRWpSbWptekpscTNicTFaczZjeWNJN2ZvNmZqaDk1K09HSFMwMFVYYXg0ZGNlS3BLZW5hKzdjdWRxeFk0Y2FOR2lneG8wYnE3Q3dVQ0VoSVpvMmJacUdEeCt1bDE1NlNiR3hzYVZXV1FVQ3lZRURCOHBjcVZRcUN2RDI3dDJyWmN1V2xkZ2VGQlNrL3YzNzY0VVhYbERyMXEyMVlzVUt2Zm5tbTdMYjdZcVBqOWZ6eno4dnFXaCt3SVVMRjJySWtDRnEwNmFOOS9nMWE5Ym9peSsrMExQUFBpdUh3MUdpR3p3QUFBQ3FUMVpXbHFTaWhkb2tLVDQrWG0rKythWTJiOTZzcUtnb09Sd09SVVZGZVVQQXRMUTA1ZWZuczBnQmNKRnljbkswYU5FaXBhU2tLRGMzVnpFeE1kNkZGZSs3N3o1dDI3Wk5xYW1wV3JseVpabXJCY04vRUFMNmtURmp4cWhaczJabFByWjM3MTV2VDc5enBhV2w2WTAzM2xCYVdwcnExYXVuUng1NVJQMzY5ZE1mLy9oSDcxeURzYkd4bWpScGtwNTQ0Z2s5OE1BRG1qMTdkb1VyNHdIK2JQLysvWm8vZjM2Wmp4VVdGbXIzN3QzNjhjY2ZTMngzT3AzcTM3Ky8ycmR2WCtxWXBrMmJxbW5UcHNySnlkR01HVE1VSHgrdjVPUms3L0Q4ckt3c1RaNDhXYi85N1c4dmFmVlZBQUNBbWlvakkwTmZmZldWTWpJeXl0M25rMDgrMGQ2OWU3VnYzNzRLei9YRER6OUlrdmQrSmpZMlZnNkhRNXMzYi9ZR0VNMmJOOWY2OWV1Vm1abXBEUnMyeUc2M3EydlhycGZwMVFBMVExWldscFl1WGFxVWxCUmxaMmVyUzVjdUdqbHlwQW9LQ3J5TG5OcHNOazJaTWtWRGh3N1Z0R25UZE96WU1ZMGNPWkpGM2Z3VUlhQ1BaV2RueXpSTlNVVWhSWG5kMDh2cVVydHAweWJObno5ZjI3ZHZWMGhJaUpLVGszWFBQZmVvVnExYVpaNmpWNjllS2l3czFPVEprelZvMENDTkh6K2V4VUVRa0hyMDZLRWVQWHFVK1ZpblRwM1VwMCtmY3VjRXJNamV2WHU5UTBlbVRadW1QbjM2S0NvcVNvODg4b2lDZzRNMWJOaXdTeTBkQUFDZ1JscStmTG1XTDE4dXFXaTE3ckpzM2JwVisvZnZsNlFLNSs3YnYzKy9hdGV1cmNqSVNFbEZVeVBGeE1Rb0xTMU5CUVVGc3R2dEdqeDRzQklURXhVYUdxcFBQLzFVblR0M1pyRTNvSkl5TXpPMVpNa1NMVnUyVEtkT25kSU5OOXlnNU9SazcvUmx4YjFzaTdsY0xzMmJOMDlqeDQ3VmdnVUx0R3ZYTGsyZVBGa05HemIwUmZtb0FDR2dEeFFXRmtxU05tL2VyTW1USjJ2Y3VIR1NwS2xUcDFhNE1NalpEaDgrck4vLy92Y0tDZ3JTL2ZmZnJ5RkRoaWc4UFB5OHo5MjdkMjlGUkVUb3NjY2UwM1BQUGFjMWE5Wm80c1NKOUFxRTN5ditSTGg0SXVpcWNOMTExMm5WcWxYYXRHbVRVbEpTZE04OTk2aHUzYm82ZnZ5NFhubmxGWVlBQXdBQVhLU3hZOGVxYjkrK1dyVnFsZDU2NjYwU2p6bWRUajMzM0hQcTJMR2o2dGV2WCtGNTNHNjN2dnp5UzdWdDI3YkV2ZFBvMGFNVkdocnE3VHpScWxVclNVVUxncHc0Y1VLOWV2VzZ6SzhJc0s2Wk0yZHF6Wm8xYXRHaWhVYVBIcTNPblR1Zjk1aXdzRERObXpkUGt5Wk4wdnIxNjlXM2IxOE5HemFzek1VYzRUdUVnRDd3N2JmZjZxZWZmdEtvVWFOMHl5MjNlSHZ1VmJRd1NGcGFta2FNR09HOTBFVkdSdXJKSjU5VXg0NGQxYVJKa3pLUHljek1MSE9Pd2ZqNGVMMzc3cnQ2L3ZubjllT1BQNTczUWd2NDJ1elpzNVdTa3FLSWlBZzkvdmpqK3N0Zi9xS3JycnJxa3M1NSt2VHBja1Azc0xBd05XellVSGE3WFE2SFF3NkhRNDgrK3FqdXZQTk9EUmd3d1B1cE13QUFBTTdQNlhUSzVYS3BkdTNhaW82T0xyRWdtMVEwNnFsMzc5NWxIbHRRVUZEaVBkdG5uMzJtRXlkTzZJNDc3aWl4WC9HS3dPZGFzMmFOYXRldXpYeUF3QVVZTm15WTR1UGoxYnQzN3pMdm1USXpNeVdwVk40UUhCeXNxVk9ucWt1WExwbzJiWnBjTGxlMTFJdktJd1NzWnRuWjJUcDA2SkNhTm0ycUNSTW1xRk9uVGtwUFR5OXozMW16WnNrd0REa2NEcVdscFVtU0dqZHU3SDM4M0tHOHFhbXBTazFOVlVoSWlJNGVQYXJkdTNlclU2ZE9aWjQ3SWlKQ00yZk8xUEhqeDcwVDZnTCs2UFhYWDlkYmI3Mmx4TVJFM1gzMzNVcEtTdEpkZDkybGhJUUV0VzdkV25YcjF2VUdkVTZuVXhNblRwUnBtbHE5ZXJYY2JyY0tDZ3JrZHJ2bGRydlZ0MjlmclYyN1ZwbVptVnE3ZHEyMzkyeDZlcnIyN2R1blhidDJLVDA5WGNlT0hWT2pSbzAwYXRRb0RSdzRVRmxaV1hyNzdiZTFjdVZLTFZteVJEZmRkSk1lZXVnaHRXdlh6c2YvT2dBQUFQNXYzYnAxM3I4bkpDUW9JU0dod3YwLytPQUR1ZDF1ZVR3ZXZmZmVlOTVPQzNsNWVabzllN1pDUWtMVXMyZFBUWjQ4V1I5KytHR0Y1M0s3M1pLa20yKyt1Y1Qyb1VPSGF1alFvUmZ6Y2dETGk0eU1MTlh4NGVtbm4xYXRXclVVRkJTazFOUlVTU3AzUkdIdjNyMTE0NDAzcW03ZHVsVmVLeTRNSVdBMUN3ME4xYXV2dnFySXlNanpwdUpIamh6eERvRU1EUTNWaEFrVFNvU0E1M0k2blZxN2RxMEtDd3NWRkJTa1ZxMWFhZXpZc1JVK0I0MFMvcTVseTVicTBhT0hkM0xaSlV1V2FQbnk1ZnI0NDQrMVpjc1daV2RueStQeG5QYzh6WnMzMTRNUFBxaWRPM2RxM2JwMUNna0owY01QUHl4SmV2Lzk5L1hCQngrb2NlUEc2dEtsaTI2KytXWjE3dHpaKzhsV1JFU0UvdkNIUDJqSWtDRjYrKzIzdFhUcFV1K3dmZ0FBQUZ4ZXExZXY5bmFDYU5Tb2tTWk1tQ0JKK3ZISEgzWDA2RkU5OXRoamNybGN1dVdXV3hRVkZYVlJ6MUhXWW5FQXluZnc0RUh2aXNCaFlXRktURXdzdHdldVJOYmdyd2dCZmFCNTgrWWx2ci8rK3V2MXpUZmZsTnJ2aFJkZXVLRHozbmpqamZyNjY2OGxGYzBoeUdvOHNJSXVYYm9vUGo3ZSsvdnNjcmswZVBCZ0RSNDgyTHVQYVpyS3o4OVhRVUdCVE5PVXpXWlRVRkNRZ29LQ1pMUFpaTFBadlB0T21USkZVNlpNS2ZFYzQ4YU4wNWd4WTg0NzUxOTRlTGlTazVPVm1KaFk3Z0k4QUFBQXFKd05HemFVdWYyVlYxNHA4MzZtVmF0V21qTm5qcTYvL25wSlJlOFR1M1RwVXVWMUFwQVdMbHdvU2ZKNFBDWHVyeEJZQ0FFdGlnQVFWbExlcXRuRkRNTlFjSER3ZWZjcno0VitTa1VBQ0FBQVVMWEt1NSs1NFlZYnFya1NBR2NqQUF4cy9QUUFBQUFBQUFBQWl5TUVCQUFBQUFBQUFDeU9FQkFBQUFBQUFBQ3dPRUpBQUFBQUFBQUF3T0lJQVFFQUFBQUFBQUNMSXdRRUFBQUFBQUFBTEk0UUVBQUFBQUFBQUxBNFFrQUFBQUFBQUFEQTRnZ0JBUUFBQUFBQUFJc2pCQVFBQUFBQUFBQXNqaEFRQUFBQUFBQUFzRGhDUUFBQUFBQUFBTURpQ0FFQkFBQUFBQUFBaXlNRUJBQUFBQUFBQUN5T0VCQUFBQUFBQUFDd09MdXZDeWlQMiszV3JqM2Y2blIrdnE5TFFZREpPSEJRcDAvWDNOK2J3b0pDZmZ2OVBnVUhCL3U2RkFTUVBkOStMN2ZiN2VzeS9GSmhRYUgyZlB1OXI4dEFnS0ZOY1QzQ3hhSHRjTjNCeGFIdFZBMnVaYmdZL3R3ZS9UWUV6TXJPMW9zdnZTeTczVzlMaEo4cUtDeFFWbGEycjh2d21keThQTDB5ZjRHY0RxZXZTMEVBY2J2ZHlzcXV1ZTJtSXJsNWVYcnA1ZGZrY0RoOFhRb0NDRzJLNnhFdURtMkg2dzR1RG0ybmFuQXR3OFh3NS9ib2R3bGJ2dWs1NHBUeFg0K2t6Qk1uZkYyT1h6Sk1HWkprR2pKOVhZcy9Nd3dqcThCdEh2WjFIZFhGWTVnLzJXUWM4WmltNjBRTkRrRnhpVXp6di9tbWVjVFhaZmlEZk5OenhHa1V0YW5qV1ZtK0xnZUJxZ2EyS2E1SHVDeHFZTnZodW9QTG9nYTJuYXJBdGV3OFBLWU00MHd1WWNxVXpmQjFSZjdKRDl1alAvNmtiSkV0WTlyWUZWVGYxNFg0cTlwTzNXR1Q2Y3pKTjk3emRTMyt6UEM0TTMvY3UzdW5KSSt2YTZrbXRxam1iVnJhN0k2R3ZpNEVnYXZROEJ3NzlPMk9QYW81N2FZaXRDbGNzaHJhcG1nN3VHUzBIZURpMU5DMlV4Vm9qeFZ3QmhWZVc4dHVUNVRreUMwb2VEVy9NR2lmcjJ2eVIvN1lIdjB4Qk1SNXhNWEZyVGROTTJ6YnRtMmRmRjBMQUFBQUFBQ29PZHEzYjMrenpXWjd4elJObDJtYWZiWnQyNWJxNjVwUU9hd09IR0RhdFd2WHhqQ01GamFiN1pyWTJGaENRQUFBQUFBQUFKd1hJV0NBTVF5anZhUUdwbW1HMld5MkxyNnVCd0FBQUFBQUFQNlBFRENBUkVaRzFwTFUxVFJObHlTSHpXYTdzWG56NW1HK3Jnc0FBQUFBQUFEK2pSQXdnTlNyVnkvVVpyTjFOczZRMU5McGROYjFkVjBBQUFBQUFBRHdiNFNBZ2FXWmFaci9wL2diMHpTYk9aM09GcjRzQ0FBQUFBQUFBUDZQRURDQUJBVUZQV2dZUnJCcG1qSk5VNFpoT0cwMjI3MityZ3NBQUFBQUFBRCtqUkF3UUp5WkQ3RHZ1ZHROMC94L1RaczJyZTJEa2dBQUFBQUFBQkFnQ0FFRFJQMzY5ZTgwREtPQmFacmViV2Q2QTBZMGF0U292dzlMQXdBQUFBQUFnSjhqQkF3UUZRMzdOVTN6d2Vxc0JRQUFBQUFBQUlHRkVEQUF4TVRFTkRNTW8yMXhMMERETUZTME9MQzNOMkRyZHUzYXRmRmxqUUFBQUFBQUFQQmZoSUFCd0c2M1gyZWFac1B5SGpjTUkweFNRaldXQkFBQUFBQUFnQUJDQ09qLzdKSmlETU1JT2JzSG9GU2lSMkF0bTgwVzM3cDFhNmV2aWdRQUFBQUFBSUQvSWdUMGN6RXhNYUdTdWtwRlEzL1BkZFlRNGZiQndjRVIxVm9jQUFBQUFBQUFBZ0lob0orejIrMVJrdUlyc1d0cmo4ZlRyS3JyQVFBQUFBQUFRT0FoQlBSL2ZRM0RxSDFtQVpCU0R4cUdVZHdiMEJVVUZIUm50VmNIQUFBQUFBQUF2MGNJNk1laW82TmRrb1pJS2pNQUxIYldTc0gzbmprR0FBQUFBQUFBOENJRTlHUGg0ZUZkRGNPNHFyTDdHNFp4WlhoNGVNK3FyQWtBQUFBQUFBQ0J4KzdyQWxDKzdkdTNyNWRVb2d0Z2JHeHNKN3ZkL3A1cG1pN0RNTzdac21YTE9oK1ZCd0FBQUFBQWdBQkJUMEFBQUFBQUFBREE0Z2dCQVFBQUFBQUFBSXNqQkFRQUFBQUFBQUFzamhBUUFBQUFBQUFBc0RoQ1FBQUFBQUFBQU1EaUNBRUJBQUFBQUFBQWl5TUVCQUFBQUFBQUFDeU9FQkFBQUFBQUFBQ3dPRUpBQUFBQUFBQUF3T0lJQVFFQUFBQUFBQUNMSXdRRUFBQUFBQUFBTEk0UUVBQUFBQUFBQUxBNFFrQUFBQUFBQUFEQTRnZ0JBUUFBQUFBQUFJc2pCQVFBQUFBQUFBQXNqaEFRQUFBQUFBQUFzRGhDUUFBQUFBQUFBTURpQ0FFQkFBQUFBQUFBaXlNRUJBQUFBQUFBQUN5T0VCQUFBQUFBQUFDd09FSkFBQUFBQUFBQXdPSUlBUUVBQUFBQUFBQ0xJd1FFQUFBQUFBQUFMSTRRRUFBQUFBQUFBTEE0UWtBQUFBQUFBQURBNGdnQkFRQUFBQUFBQUlzakJBUUFBQUFBQUFBc2poQVFBQUFBQUFBQXNEaENRQUFBQUFBQUFNRGlDQUVCQUFBQUFBQUFpeU1FQkFBQUFBQUFBQ3lPRUJBQUFBQUFBQUN3T0VKQUFBQUFBQUFBd09JSUFRRUFBQUFBQUFDTEl3UUVBQUFBQUFBQUxJNFFFQUFBQUFBQUFMQTRRa0FBQUFBQUFBREE0dXkrTGdBQUFLQWladTdIcHE5clFQWDc1ZkMrOXozNW52c2F0a25POFhVdEFBQUFWa0JQUUFBQUFQaWR2Sk5adldVM1h6cTBlMFk5WDljQ0FBQmdCWVNBQUFBQThFZjIvTHhUOXdZN1hLLzV1aEFBQUFBcklBUUVBQUNBZnpKTlovNnA3SDdIOXIzODk1OTJ6dzN4ZFRrQUFBQ0JqQkFRQUFBQWZvMmh3UUFBQUZqbGNTc0FBQWY4U1VSQlZKZU9FQkFBQUFEK2pxSEJBQUFBbDRnUUVBQUFBUDZQb2NFQUFBQ1hoQkFRQUFBQUFZT2h3UUFBQUJlSEVCQUFBQUNCaEtIQkFBQUFGNEVRRUFBQUFJR0ZvY0VBQUFBWGpCQVFBQUFBQVltaHdRQUFBSlZIQ0FnQUFJQkF4ZEJnQUFDQVNpSUVCQUFBUU9CaWFEQUFBRUNsRUFJQ0FBQWc0REUwR0FBQW9HS0VnQUFBQUxBQ2hnWURBQUJVZ0JBUUFBQUExc0RRWUFBQWdISVJBZ0lBQU1CU0dCb01BQUJRR2lFZ0FBQUFySWFod1FBQUFPY2dCQVFBQUlEMU1EUVlBQUNnQkVKQUFBQUFXQlpEZ3dFQUFJb1FBZ0lBQU1ES0dCb01BQUFnUWtBQUFBQllIVU9EQVFBQVpQZDFBUUFBQUtpOEF3ZC8xbmQ3LzMxQnh6U0xicWhybXpldG9vb0NSOTdKck43T1duVmVPclI3eGlOWHRSbjNxNi9yQVFBQXFFNkVnQUFBQUFIa2k4M2Y2YSt6Vjh2bGNsUnEvN3c4dHhJSDMwSUlXS1JvYUhDdGtGQkovUy9IQ2R1MWF4ZnZkcnNQN3RtejUramxPQjhBQUVCVklRUUVBQUFJUUY5OE1xVlMrM1hyOVhRVlYxSTFybXpSb2FwTzdaVFU3MUpPMExScDA5cU5HalVhSWVsaHd6QWlnNEtDK2toYWQxbXFBd0FBcUNLRWdBQUFBQUhvOHkrK3JkUitCUVdGVlZ5SjVkbGlZMk9iMm15MlZwTGFHNGJSWGRMTmhtSFVPdk40bmc5ckF3QUFxRFJDUUFBQWdBRDArTk52VjJxL3ZEeDNGVmRpVGRIUjBhNndzTENiZzRLQ2VrdTZYdEkxaG1FMGxDVFROR1dhcGlUSk1Bd2ZWZ2tBQUZCNWhJQUFBQUFCeU9yRGdYM0EzcUZEQjJkK2ZuNVVVRkRRRUp2TjlwQ2srcEs4Z1YveG54TGhId0FBQ0R5RWdBSEtNSXdnajhmVHJIMzc5dTE5WFFzQUFLaCs3MytRVnFuOTNHNkdBMWZBMGFaTm02c2REa2U4cEhZZWo2ZTd3K0c0b2ZqQnMwTy9ZdWVHZjZacEdxWnA4cDRNQUZDVE5CZDVVa0RpaHhhNGF0dHN0c2NsbmZSMUlRQUFvUHJOblB0QnBmWTdmWnJod0dXSmk0dnJMK24vRzRiUjFqVE5Ob1poQkV0bEIzOVNoVDMvSEx3bkF3RFVNTFVsMVpXVTQrdENjR0VJQVFPTTNXNC9KdW00aWhwY2d6TmZBQUNnaHJpMmVSUDEvVzFIUGZuSHlpMXcrOWRaNzZ0dDY2dXF1S3JBWTVwbXRHRVk4WktpSkRrdTRWU0dhWnFORE1Qd1hLYlNBQUFJQkFXR1lXUkorc25YaGFEeW1Nd2s4TmppNHVLdU0wMHowdGVGQUFCUUhiWnVudjZlcjJ2d3RWT25UdXR2cTcrK0xPZTZ0VWM3UlVTRVhaWnpCVEtqVms4ak9qcmFGUjRlZnIxaEdIZmJiTGJtcG1tMk1Bd2p1bmlmU2c0SHpwZjBnbW1hVzZ1OGFBQUEvSWpINHpteVk4ZU9kRW5NUFJJZzZBa1llRHhidDI1Tmw1VHU2MElBQUVEMU9IWHF0QmE5ODJtRisrVG01aXNuSjAvMTY0ZktaaXYvYzk3cjJqY2pCRHdqSXlNalQ5SS9KWDNSdm4zN2NOTTByN1RaYkMwbC9kWXdqRHNOd3dpWFNvYUI1NjRLZktZSDRPYXRXN2V1cStieUFRQUFMZ2c5QVFFQWdGOHpjejh1ZTVLMkdtempwN3ZrY2puVXVXTUw3N1psSzc3UXRCZi9ycldybmxDalJuVjlXRjFnTUdyMXJQQjljR3hzYkIxSmR3Y0ZCU1ZLaWowelo2QkRLclZLY0o2a1BsdTJiQ0VFQkFBQWZvMmVnQUFBQUFGbXhrdXJkVTJ6eGlWQ3dHS2Yvbk9Qd3NOcmw5cnVDbmFvVzVjMjFWR2VKZXpZc2VPa3BEY2tMWXlMaTJ0aG1tWlgwelRqRGNPSWxSUmpHSWJUeHlVQ0FBQmNFRUpBQUFDQUFKTDJ6WDc5NTBpbWhnM3BXZWJqcythdGxWUzY4MlREQnVHRWdCZW5jT3ZXclhzazdZbU9qbDRZRWhKeXBjUGhpRFpOczUra093M0RxTy9yQWdFQUFDcURFQkFBQUNDQXpIbTFhTlRwb3BSUGRVdTN0Z29KcVZYaThWVXA0eGtPWEVYT3pDSDR3NW12VHlTTmpJbUo2VzBZeHZlK3JRd0FBT0Q4Ykw0dUFBQUFBSlh6MXBKVTdkcDlVRk1tM2FPY2szbDZjUGhjN2Q1enlOZGwxV2c3ZCs1Y3UyUEhqaDk5WFFjQUFNRDUwQk1RQUFBZ0FLejl4eGE5OVBLSHVuZEFnbTc3djNHNjVqZU45TWVKYjJ2d3NKY1UyL1pxT1oxRmIrcytTZDJwdW5YcmVJL3plRHdxTERSVldPaVIyMTJnMWkwakZkUDJhbCs5REFBQUFQZ0lxd01EQUFDL3h1ckEwcnFQdHVySlNlK29XNWZXZXVIWisrUjBPaVJKZVhuNVd2UGhOL3A0NDA0ZE9QaXpmczNNVVVGQllZWG5tai92WWNXMSswMTFsTzNYenJjNk1BQUFnTlh3NWdjQUFQZzFRa0FwSnlkWGJ5N2VxSWVIOVpMZEhsVGh2a1U5LzRxK2lyNDNaWnIvKzA5WXA0NnJTbXNORklTQUFBQ2dwdUhORHdBQThHdUVnS2dLaElBQUFLQ21ZV0VRQUFBQUFBQUF3T0lJQVFFQUFBQUFBQUNMSXdRRUFBQUFBQUFBTEk0UUVBQUFBQUFBQUxBNFFrQUFBQUFBQUFEQTRnZ0JBUUFBQUFBQUFJc2pCQVFBQUFBQUFBQXNqaEFRQUFBQUFBQUFzRGhDUUFBQUFBQUFBTURpQ0FFQkFBQUFBQUFBaXlNRUJBQUFBQUFBQUN5T0VCQUFBQUFBQUFDd09FSkFBQUFBQUFBQXdPSUlBUUVBQUFBQUFBQ0xJd1FFQUFBQUFBQUFMSTRRRUFBQUFBQUFBTEE0UWtBQUFBQUFBQURBNGdnQkF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ZRjMvQXdxNzZOQkZCaWdiQUFBQUFFbEZUa1N1UW1DQyIsCgkiVHlwZSIgOiAiZmxvdyIKfQo="/>
    </extobj>
  </extobjs>
</s:customData>
</file>

<file path=customXml/itemProps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>宽屏</PresentationFormat>
  <Paragraphs>130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年华似水</cp:lastModifiedBy>
  <cp:revision>9</cp:revision>
  <dcterms:created xsi:type="dcterms:W3CDTF">2025-02-27T09:52:09Z</dcterms:created>
  <dcterms:modified xsi:type="dcterms:W3CDTF">2025-02-27T09:52:09Z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05C1C6C65D8927BEAC2AC0672C571A6D_41</vt:lpwstr>
  </property>
</Properties>
</file>