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308" r:id="rId4"/>
    <p:sldId id="258" r:id="rId5"/>
    <p:sldId id="259" r:id="rId6"/>
    <p:sldId id="260" r:id="rId7"/>
    <p:sldId id="262" r:id="rId8"/>
    <p:sldId id="263" r:id="rId9"/>
    <p:sldId id="309" r:id="rId10"/>
    <p:sldId id="310" r:id="rId11"/>
    <p:sldId id="311" r:id="rId12"/>
    <p:sldId id="317" r:id="rId13"/>
    <p:sldId id="318" r:id="rId14"/>
    <p:sldId id="319" r:id="rId15"/>
    <p:sldId id="320" r:id="rId16"/>
    <p:sldId id="321" r:id="rId17"/>
    <p:sldId id="32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37AE7F-7245-4160-A133-39AC2201327D}">
  <a:tblStyle styleId="{5337AE7F-7245-4160-A133-39AC220132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61" d="100"/>
          <a:sy n="161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782F594A-5AF4-83D3-D198-B3FD4299A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0dbcdf237_0_562:notes">
            <a:extLst>
              <a:ext uri="{FF2B5EF4-FFF2-40B4-BE49-F238E27FC236}">
                <a16:creationId xmlns:a16="http://schemas.microsoft.com/office/drawing/2014/main" id="{3458AB00-E45A-10C0-1CBB-46AE787F7B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0dbcdf237_0_562:notes">
            <a:extLst>
              <a:ext uri="{FF2B5EF4-FFF2-40B4-BE49-F238E27FC236}">
                <a16:creationId xmlns:a16="http://schemas.microsoft.com/office/drawing/2014/main" id="{9B25FB22-ECCB-4687-C8A1-55D854BEE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100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F388A689-5160-9D20-BD79-A8F0A40A2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0dbcdf237_0_562:notes">
            <a:extLst>
              <a:ext uri="{FF2B5EF4-FFF2-40B4-BE49-F238E27FC236}">
                <a16:creationId xmlns:a16="http://schemas.microsoft.com/office/drawing/2014/main" id="{5348014E-0E28-EB1A-2AC4-EEB1241EEA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0dbcdf237_0_562:notes">
            <a:extLst>
              <a:ext uri="{FF2B5EF4-FFF2-40B4-BE49-F238E27FC236}">
                <a16:creationId xmlns:a16="http://schemas.microsoft.com/office/drawing/2014/main" id="{E53F36DB-A0E4-8C54-1DA4-667DA7D25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700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A38BA2DB-DB04-72B7-CA52-8AEDE5764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0dbcdf237_0_562:notes">
            <a:extLst>
              <a:ext uri="{FF2B5EF4-FFF2-40B4-BE49-F238E27FC236}">
                <a16:creationId xmlns:a16="http://schemas.microsoft.com/office/drawing/2014/main" id="{D25C9174-5BE0-6A8F-E5BB-C8E39CAD3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0dbcdf237_0_562:notes">
            <a:extLst>
              <a:ext uri="{FF2B5EF4-FFF2-40B4-BE49-F238E27FC236}">
                <a16:creationId xmlns:a16="http://schemas.microsoft.com/office/drawing/2014/main" id="{BBB92754-8AA4-76F3-CE2D-4C7FCB206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590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6F727E60-FFDB-D226-FFB6-BC75E21A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0dbcdf237_0_562:notes">
            <a:extLst>
              <a:ext uri="{FF2B5EF4-FFF2-40B4-BE49-F238E27FC236}">
                <a16:creationId xmlns:a16="http://schemas.microsoft.com/office/drawing/2014/main" id="{17BB842A-9C7C-3D41-8613-38C8F538BE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0dbcdf237_0_562:notes">
            <a:extLst>
              <a:ext uri="{FF2B5EF4-FFF2-40B4-BE49-F238E27FC236}">
                <a16:creationId xmlns:a16="http://schemas.microsoft.com/office/drawing/2014/main" id="{3AA368F1-C62D-301C-B364-5ECA137F93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67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384BF051-2B09-C882-B317-F1359EFA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>
            <a:extLst>
              <a:ext uri="{FF2B5EF4-FFF2-40B4-BE49-F238E27FC236}">
                <a16:creationId xmlns:a16="http://schemas.microsoft.com/office/drawing/2014/main" id="{979529AB-93C4-75C8-E659-EFC9843CD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>
            <a:extLst>
              <a:ext uri="{FF2B5EF4-FFF2-40B4-BE49-F238E27FC236}">
                <a16:creationId xmlns:a16="http://schemas.microsoft.com/office/drawing/2014/main" id="{0B580EA7-33FA-C3B1-6D90-B76F5FA46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40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0dbcdf23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0dbcdf23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0dbcdf23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0dbcdf23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0dbcdf23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0dbcdf23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0dbcdf237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0dbcdf237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E220DCA9-8D67-5D5B-6FCC-836A6DE37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0dbcdf237_0_562:notes">
            <a:extLst>
              <a:ext uri="{FF2B5EF4-FFF2-40B4-BE49-F238E27FC236}">
                <a16:creationId xmlns:a16="http://schemas.microsoft.com/office/drawing/2014/main" id="{A61B35A4-8C7B-E4D0-EC09-D9FE54E0D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0dbcdf237_0_562:notes">
            <a:extLst>
              <a:ext uri="{FF2B5EF4-FFF2-40B4-BE49-F238E27FC236}">
                <a16:creationId xmlns:a16="http://schemas.microsoft.com/office/drawing/2014/main" id="{26596DEC-42F2-FAD2-1611-1E94FFE7B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79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r:id="rId3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51" name="Google Shape;51;p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751850" y="288587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751850" y="3355675"/>
            <a:ext cx="25185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5271088" y="288587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5271095" y="3355675"/>
            <a:ext cx="25185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60;p5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61;p5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62;p5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63;p5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4;p5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5;p5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5">
            <a:hlinkClick r:id="rId3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17" name="Google Shape;117;p9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936200" y="1781550"/>
            <a:ext cx="393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936225" y="2623350"/>
            <a:ext cx="3930600" cy="119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9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123;p9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9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125;p9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126;p9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127;p9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128;p9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9">
            <a:hlinkClick r:id="rId3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5" name="Google Shape;165;p1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13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3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3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3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3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13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13">
            <a:hlinkClick r:id="rId3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81" name="Google Shape;181;p1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2"/>
          </p:nvPr>
        </p:nvSpPr>
        <p:spPr>
          <a:xfrm>
            <a:off x="1814600" y="3654568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3"/>
          </p:nvPr>
        </p:nvSpPr>
        <p:spPr>
          <a:xfrm>
            <a:off x="5811898" y="3285154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4"/>
          </p:nvPr>
        </p:nvSpPr>
        <p:spPr>
          <a:xfrm>
            <a:off x="5811900" y="3654568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subTitle" idx="6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7"/>
          </p:nvPr>
        </p:nvSpPr>
        <p:spPr>
          <a:xfrm>
            <a:off x="5811898" y="1481591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8"/>
          </p:nvPr>
        </p:nvSpPr>
        <p:spPr>
          <a:xfrm>
            <a:off x="5811900" y="1851005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4" name="Google Shape;194;p1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" name="Google Shape;195;p1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6" name="Google Shape;196;p1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4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" name="Google Shape;198;p1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9" name="Google Shape;199;p1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0" name="Google Shape;200;p14">
            <a:hlinkClick r:id="rId3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5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204" name="Google Shape;204;p15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Raleway ExtraBold"/>
              <a:buNone/>
              <a:defRPr sz="16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 idx="2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23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209" name="Google Shape;209;p15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0" name="Google Shape;210;p15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1" name="Google Shape;211;p15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" name="Google Shape;212;p15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3" name="Google Shape;213;p15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4" name="Google Shape;214;p15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5" name="Google Shape;215;p15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" name="Google Shape;216;p15">
            <a:hlinkClick r:id="rId3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6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600" dirty="0"/>
              <a:t>Salaries</a:t>
            </a:r>
            <a:br>
              <a:rPr lang="es-MX" sz="6600" dirty="0"/>
            </a:br>
            <a:r>
              <a:rPr lang="es-MX" sz="4800" u="sng" dirty="0"/>
              <a:t>Data Engineering</a:t>
            </a:r>
            <a:endParaRPr sz="5700" dirty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Ana </a:t>
            </a:r>
            <a:r>
              <a:rPr lang="en-US" sz="1100" dirty="0" err="1"/>
              <a:t>Brissa</a:t>
            </a:r>
            <a:r>
              <a:rPr lang="en-US" sz="1100" dirty="0"/>
              <a:t> Miranda </a:t>
            </a:r>
            <a:r>
              <a:rPr lang="en-US" sz="1100" dirty="0" err="1"/>
              <a:t>espinosa</a:t>
            </a:r>
            <a:endParaRPr lang="en-US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Sofia </a:t>
            </a:r>
            <a:r>
              <a:rPr lang="en-US" sz="1100" dirty="0" err="1"/>
              <a:t>garrido</a:t>
            </a:r>
            <a:endParaRPr lang="en-US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Santiago </a:t>
            </a:r>
            <a:r>
              <a:rPr lang="en-US" sz="1100" dirty="0" err="1"/>
              <a:t>ayala</a:t>
            </a:r>
            <a:endParaRPr lang="en-US" sz="1100" dirty="0"/>
          </a:p>
        </p:txBody>
      </p:sp>
      <p:sp>
        <p:nvSpPr>
          <p:cNvPr id="350" name="Google Shape;350;p25">
            <a:hlinkClick r:id="rId4" action="ppaction://hlinksldjump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>
          <a:extLst>
            <a:ext uri="{FF2B5EF4-FFF2-40B4-BE49-F238E27FC236}">
              <a16:creationId xmlns:a16="http://schemas.microsoft.com/office/drawing/2014/main" id="{A310B1FE-1557-BFCE-407E-577E7576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>
            <a:extLst>
              <a:ext uri="{FF2B5EF4-FFF2-40B4-BE49-F238E27FC236}">
                <a16:creationId xmlns:a16="http://schemas.microsoft.com/office/drawing/2014/main" id="{A40FC6C6-ECE9-79A6-E0B5-A49585D8DC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</a:t>
            </a:r>
            <a:endParaRPr dirty="0"/>
          </a:p>
        </p:txBody>
      </p:sp>
      <p:pic>
        <p:nvPicPr>
          <p:cNvPr id="535" name="Google Shape;535;p32">
            <a:hlinkClick r:id="" action="ppaction://noaction"/>
            <a:extLst>
              <a:ext uri="{FF2B5EF4-FFF2-40B4-BE49-F238E27FC236}">
                <a16:creationId xmlns:a16="http://schemas.microsoft.com/office/drawing/2014/main" id="{DB030E2A-C04B-696F-3808-5D58193830C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2">
            <a:hlinkClick r:id="rId4" action="ppaction://hlinksldjump"/>
            <a:extLst>
              <a:ext uri="{FF2B5EF4-FFF2-40B4-BE49-F238E27FC236}">
                <a16:creationId xmlns:a16="http://schemas.microsoft.com/office/drawing/2014/main" id="{84B03C50-19F0-7A2A-061A-51A41F01A35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C9BAE6-D4A4-C9CE-4EDC-918753E534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43237C-BDA0-64C5-E6B8-960755BA69D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2">
            <a:hlinkClick r:id="" action="ppaction://noaction"/>
            <a:extLst>
              <a:ext uri="{FF2B5EF4-FFF2-40B4-BE49-F238E27FC236}">
                <a16:creationId xmlns:a16="http://schemas.microsoft.com/office/drawing/2014/main" id="{F8CAC5C9-1854-EE9E-5A31-8ACDA56288B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2">
            <a:hlinkClick r:id="rId4" action="ppaction://hlinksldjump"/>
            <a:extLst>
              <a:ext uri="{FF2B5EF4-FFF2-40B4-BE49-F238E27FC236}">
                <a16:creationId xmlns:a16="http://schemas.microsoft.com/office/drawing/2014/main" id="{2E006FC9-997D-C9A7-66FF-4BC1B1FA2ADD}"/>
              </a:ext>
            </a:extLst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1" name="Google Shape;541;p32">
            <a:hlinkClick r:id="" action="ppaction://noaction"/>
            <a:extLst>
              <a:ext uri="{FF2B5EF4-FFF2-40B4-BE49-F238E27FC236}">
                <a16:creationId xmlns:a16="http://schemas.microsoft.com/office/drawing/2014/main" id="{8C95AD3B-C306-D254-A203-1DEC1CFC14C0}"/>
              </a:ext>
            </a:extLst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2" name="Google Shape;542;p32">
            <a:hlinkClick r:id="" action="ppaction://noaction"/>
            <a:extLst>
              <a:ext uri="{FF2B5EF4-FFF2-40B4-BE49-F238E27FC236}">
                <a16:creationId xmlns:a16="http://schemas.microsoft.com/office/drawing/2014/main" id="{581E7732-37E7-5081-F66B-4B229C5ABE31}"/>
              </a:ext>
            </a:extLst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3" name="Google Shape;543;p32">
            <a:hlinkClick r:id="" action="ppaction://noaction"/>
            <a:extLst>
              <a:ext uri="{FF2B5EF4-FFF2-40B4-BE49-F238E27FC236}">
                <a16:creationId xmlns:a16="http://schemas.microsoft.com/office/drawing/2014/main" id="{EE275FD9-8806-8CB1-0011-13F171A9D338}"/>
              </a:ext>
            </a:extLst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5984D-06B1-9FEF-C329-A4A6D6140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107" y="966125"/>
            <a:ext cx="4392786" cy="37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8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>
          <a:extLst>
            <a:ext uri="{FF2B5EF4-FFF2-40B4-BE49-F238E27FC236}">
              <a16:creationId xmlns:a16="http://schemas.microsoft.com/office/drawing/2014/main" id="{10ACA2C4-8764-6875-B0B9-5578B7690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>
            <a:extLst>
              <a:ext uri="{FF2B5EF4-FFF2-40B4-BE49-F238E27FC236}">
                <a16:creationId xmlns:a16="http://schemas.microsoft.com/office/drawing/2014/main" id="{4D3124CF-17F4-ED3F-B2E0-36AA8F3BF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Avg salaries of some countrys</a:t>
            </a:r>
            <a:endParaRPr dirty="0"/>
          </a:p>
        </p:txBody>
      </p:sp>
      <p:pic>
        <p:nvPicPr>
          <p:cNvPr id="535" name="Google Shape;535;p32">
            <a:hlinkClick r:id="" action="ppaction://noaction"/>
            <a:extLst>
              <a:ext uri="{FF2B5EF4-FFF2-40B4-BE49-F238E27FC236}">
                <a16:creationId xmlns:a16="http://schemas.microsoft.com/office/drawing/2014/main" id="{ED8A1F1D-0AFD-9D55-EBED-68C210BC9B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2">
            <a:hlinkClick r:id="rId4" action="ppaction://hlinksldjump"/>
            <a:extLst>
              <a:ext uri="{FF2B5EF4-FFF2-40B4-BE49-F238E27FC236}">
                <a16:creationId xmlns:a16="http://schemas.microsoft.com/office/drawing/2014/main" id="{16BAB45C-F90C-7639-A26D-F44F77EAB06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2BC3A3C-5465-CFBB-D599-A899FA3DC8F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99C4BD-1E63-6BF9-1F2D-3D9DF1EDAA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2">
            <a:hlinkClick r:id="" action="ppaction://noaction"/>
            <a:extLst>
              <a:ext uri="{FF2B5EF4-FFF2-40B4-BE49-F238E27FC236}">
                <a16:creationId xmlns:a16="http://schemas.microsoft.com/office/drawing/2014/main" id="{DEA34222-CC60-31FC-B449-03347670418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2">
            <a:hlinkClick r:id="rId4" action="ppaction://hlinksldjump"/>
            <a:extLst>
              <a:ext uri="{FF2B5EF4-FFF2-40B4-BE49-F238E27FC236}">
                <a16:creationId xmlns:a16="http://schemas.microsoft.com/office/drawing/2014/main" id="{A7DEF566-8FD3-DB28-B55E-4508027CF2B7}"/>
              </a:ext>
            </a:extLst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1" name="Google Shape;541;p32">
            <a:hlinkClick r:id="" action="ppaction://noaction"/>
            <a:extLst>
              <a:ext uri="{FF2B5EF4-FFF2-40B4-BE49-F238E27FC236}">
                <a16:creationId xmlns:a16="http://schemas.microsoft.com/office/drawing/2014/main" id="{61C7CE5C-2FA8-7A3D-E358-B2FDC7AB3A33}"/>
              </a:ext>
            </a:extLst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2" name="Google Shape;542;p32">
            <a:hlinkClick r:id="" action="ppaction://noaction"/>
            <a:extLst>
              <a:ext uri="{FF2B5EF4-FFF2-40B4-BE49-F238E27FC236}">
                <a16:creationId xmlns:a16="http://schemas.microsoft.com/office/drawing/2014/main" id="{9CD911A4-8AE8-F089-220E-833AA76EDD1A}"/>
              </a:ext>
            </a:extLst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3" name="Google Shape;543;p32">
            <a:hlinkClick r:id="" action="ppaction://noaction"/>
            <a:extLst>
              <a:ext uri="{FF2B5EF4-FFF2-40B4-BE49-F238E27FC236}">
                <a16:creationId xmlns:a16="http://schemas.microsoft.com/office/drawing/2014/main" id="{6E617BDA-FBBF-7EAA-0056-A89E91C9C8F9}"/>
              </a:ext>
            </a:extLst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3C1F5B0E-1FB2-1125-A5D6-D1F1272682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0" y="1181549"/>
            <a:ext cx="4913003" cy="31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3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>
          <a:extLst>
            <a:ext uri="{FF2B5EF4-FFF2-40B4-BE49-F238E27FC236}">
              <a16:creationId xmlns:a16="http://schemas.microsoft.com/office/drawing/2014/main" id="{56A1E3E4-6457-5FBC-8830-F36CA89D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>
            <a:extLst>
              <a:ext uri="{FF2B5EF4-FFF2-40B4-BE49-F238E27FC236}">
                <a16:creationId xmlns:a16="http://schemas.microsoft.com/office/drawing/2014/main" id="{66E1E7B9-A16C-69FC-8E0D-51A77356AF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Avg salaries of the countrys</a:t>
            </a:r>
            <a:endParaRPr dirty="0"/>
          </a:p>
        </p:txBody>
      </p:sp>
      <p:pic>
        <p:nvPicPr>
          <p:cNvPr id="535" name="Google Shape;535;p32">
            <a:hlinkClick r:id="" action="ppaction://noaction"/>
            <a:extLst>
              <a:ext uri="{FF2B5EF4-FFF2-40B4-BE49-F238E27FC236}">
                <a16:creationId xmlns:a16="http://schemas.microsoft.com/office/drawing/2014/main" id="{305942C6-FD63-DE21-4048-CEA53E2278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2">
            <a:hlinkClick r:id="rId4" action="ppaction://hlinksldjump"/>
            <a:extLst>
              <a:ext uri="{FF2B5EF4-FFF2-40B4-BE49-F238E27FC236}">
                <a16:creationId xmlns:a16="http://schemas.microsoft.com/office/drawing/2014/main" id="{7B1F91CC-2D59-E77F-0B48-E18790629DA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25CB380-8C5F-0F92-83C1-3C30DA0CBBA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86AF90-E1BC-5F7B-E516-A6F481B502B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2">
            <a:hlinkClick r:id="" action="ppaction://noaction"/>
            <a:extLst>
              <a:ext uri="{FF2B5EF4-FFF2-40B4-BE49-F238E27FC236}">
                <a16:creationId xmlns:a16="http://schemas.microsoft.com/office/drawing/2014/main" id="{435F6D6D-164C-7DA3-F6B6-348B7859720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2">
            <a:hlinkClick r:id="rId4" action="ppaction://hlinksldjump"/>
            <a:extLst>
              <a:ext uri="{FF2B5EF4-FFF2-40B4-BE49-F238E27FC236}">
                <a16:creationId xmlns:a16="http://schemas.microsoft.com/office/drawing/2014/main" id="{0D6DF402-26AB-3FAA-8298-AAD913982258}"/>
              </a:ext>
            </a:extLst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1" name="Google Shape;541;p32">
            <a:hlinkClick r:id="" action="ppaction://noaction"/>
            <a:extLst>
              <a:ext uri="{FF2B5EF4-FFF2-40B4-BE49-F238E27FC236}">
                <a16:creationId xmlns:a16="http://schemas.microsoft.com/office/drawing/2014/main" id="{3CD4632B-B5EC-FE7B-8679-4B59E70B7D14}"/>
              </a:ext>
            </a:extLst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2" name="Google Shape;542;p32">
            <a:hlinkClick r:id="" action="ppaction://noaction"/>
            <a:extLst>
              <a:ext uri="{FF2B5EF4-FFF2-40B4-BE49-F238E27FC236}">
                <a16:creationId xmlns:a16="http://schemas.microsoft.com/office/drawing/2014/main" id="{0080792A-9C83-62CD-6602-F506045D8238}"/>
              </a:ext>
            </a:extLst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3" name="Google Shape;543;p32">
            <a:hlinkClick r:id="" action="ppaction://noaction"/>
            <a:extLst>
              <a:ext uri="{FF2B5EF4-FFF2-40B4-BE49-F238E27FC236}">
                <a16:creationId xmlns:a16="http://schemas.microsoft.com/office/drawing/2014/main" id="{C0C46D77-6857-0981-4357-53BF4FE5F230}"/>
              </a:ext>
            </a:extLst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 descr="A blue and black progress bar&#10;&#10;Description automatically generated">
            <a:extLst>
              <a:ext uri="{FF2B5EF4-FFF2-40B4-BE49-F238E27FC236}">
                <a16:creationId xmlns:a16="http://schemas.microsoft.com/office/drawing/2014/main" id="{71A88D45-06D2-E4E4-DCB0-9EE166CA5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4" y="2088502"/>
            <a:ext cx="7899662" cy="13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>
          <a:extLst>
            <a:ext uri="{FF2B5EF4-FFF2-40B4-BE49-F238E27FC236}">
              <a16:creationId xmlns:a16="http://schemas.microsoft.com/office/drawing/2014/main" id="{23CA4ABA-7E02-1839-2205-47ABFB84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>
            <a:extLst>
              <a:ext uri="{FF2B5EF4-FFF2-40B4-BE49-F238E27FC236}">
                <a16:creationId xmlns:a16="http://schemas.microsoft.com/office/drawing/2014/main" id="{451000D2-5F29-C353-4255-2BD403F2C1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% of the ratio work through the years (2020-2024)</a:t>
            </a:r>
            <a:endParaRPr sz="2000" dirty="0"/>
          </a:p>
        </p:txBody>
      </p:sp>
      <p:pic>
        <p:nvPicPr>
          <p:cNvPr id="535" name="Google Shape;535;p32">
            <a:hlinkClick r:id="" action="ppaction://noaction"/>
            <a:extLst>
              <a:ext uri="{FF2B5EF4-FFF2-40B4-BE49-F238E27FC236}">
                <a16:creationId xmlns:a16="http://schemas.microsoft.com/office/drawing/2014/main" id="{4752CC17-EDDC-1B1B-E647-6629501D69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2">
            <a:hlinkClick r:id="rId4" action="ppaction://hlinksldjump"/>
            <a:extLst>
              <a:ext uri="{FF2B5EF4-FFF2-40B4-BE49-F238E27FC236}">
                <a16:creationId xmlns:a16="http://schemas.microsoft.com/office/drawing/2014/main" id="{65EEBBC3-4D63-786A-0E17-62644B238CB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4096A3-EE2B-5B64-9A05-A4D2D1B5966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B93832-834E-6EC0-FE71-65862AF8202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2">
            <a:hlinkClick r:id="" action="ppaction://noaction"/>
            <a:extLst>
              <a:ext uri="{FF2B5EF4-FFF2-40B4-BE49-F238E27FC236}">
                <a16:creationId xmlns:a16="http://schemas.microsoft.com/office/drawing/2014/main" id="{DEEA2B8B-DA8A-F7FA-C2D1-338412D3AC0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2">
            <a:hlinkClick r:id="rId4" action="ppaction://hlinksldjump"/>
            <a:extLst>
              <a:ext uri="{FF2B5EF4-FFF2-40B4-BE49-F238E27FC236}">
                <a16:creationId xmlns:a16="http://schemas.microsoft.com/office/drawing/2014/main" id="{0EA6D13A-F7FE-9231-5DB0-1C482D914808}"/>
              </a:ext>
            </a:extLst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1" name="Google Shape;541;p32">
            <a:hlinkClick r:id="" action="ppaction://noaction"/>
            <a:extLst>
              <a:ext uri="{FF2B5EF4-FFF2-40B4-BE49-F238E27FC236}">
                <a16:creationId xmlns:a16="http://schemas.microsoft.com/office/drawing/2014/main" id="{823545A0-236F-A986-6F59-63BD30D694C4}"/>
              </a:ext>
            </a:extLst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2" name="Google Shape;542;p32">
            <a:hlinkClick r:id="" action="ppaction://noaction"/>
            <a:extLst>
              <a:ext uri="{FF2B5EF4-FFF2-40B4-BE49-F238E27FC236}">
                <a16:creationId xmlns:a16="http://schemas.microsoft.com/office/drawing/2014/main" id="{09ECDC4A-1169-B060-CDD7-383D6A299418}"/>
              </a:ext>
            </a:extLst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3" name="Google Shape;543;p32">
            <a:hlinkClick r:id="" action="ppaction://noaction"/>
            <a:extLst>
              <a:ext uri="{FF2B5EF4-FFF2-40B4-BE49-F238E27FC236}">
                <a16:creationId xmlns:a16="http://schemas.microsoft.com/office/drawing/2014/main" id="{1358948F-BBA1-41F9-7BF0-15E7D680E915}"/>
              </a:ext>
            </a:extLst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5E9FD43D-75AD-9352-4325-5ED513BCE2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050" y="1107776"/>
            <a:ext cx="4702997" cy="349197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2822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E69A-B8C6-50C3-89DA-D38F4B1D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000" dirty="0"/>
              <a:t>Number of employees by Company Size</a:t>
            </a:r>
            <a:endParaRPr lang="es-ES_tradnl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B546B-6582-1D23-7C02-ADD7FE536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5E9840A-E8D8-A762-29D2-A660E5C7A9B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AAF682-3303-6FCE-D5FC-643E9D4EAAC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51BC2BF-8C35-815E-696A-7D6B1DD6EB6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B34BCDD3-053A-5AC3-AF1A-1323E8D58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2" r="4342"/>
          <a:stretch/>
        </p:blipFill>
        <p:spPr>
          <a:xfrm>
            <a:off x="3464659" y="1233559"/>
            <a:ext cx="4240156" cy="34527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22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5E5A5-DD7A-8218-700E-271AF3F98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9859-C479-0283-3A42-7D148273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000" dirty="0"/>
              <a:t>% of the ratio work through the years (2020-2024)</a:t>
            </a:r>
            <a:endParaRPr lang="es-ES_tradnl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005D0-DA93-4E90-32C4-308A28AAC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E93236-F675-40B3-0BC2-56D07AF3BF4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11A4FE-CE6B-886A-71F6-AAE97002825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6E2088A-8434-FDA6-6B96-FC40FC76115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8644527F-1309-79EE-5E3F-4B3951A8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33" y="1181470"/>
            <a:ext cx="6108741" cy="33750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321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1A50-0BD8-75B8-8F7A-49CE4A7F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400" dirty="0" err="1"/>
              <a:t>Number</a:t>
            </a:r>
            <a:r>
              <a:rPr lang="es-ES_tradnl" sz="2400" dirty="0"/>
              <a:t> </a:t>
            </a:r>
            <a:r>
              <a:rPr lang="es-ES_tradnl" sz="2400" dirty="0" err="1"/>
              <a:t>of</a:t>
            </a:r>
            <a:r>
              <a:rPr lang="es-ES_tradnl" sz="2400" dirty="0"/>
              <a:t> </a:t>
            </a:r>
            <a:r>
              <a:rPr lang="es-ES_tradnl" sz="2400" dirty="0" err="1"/>
              <a:t>employees</a:t>
            </a:r>
            <a:r>
              <a:rPr lang="es-ES_tradnl" sz="2400" dirty="0"/>
              <a:t> </a:t>
            </a:r>
            <a:r>
              <a:rPr lang="es-ES_tradnl" sz="2400" dirty="0" err="1"/>
              <a:t>by</a:t>
            </a:r>
            <a:r>
              <a:rPr lang="es-ES_tradnl" sz="2400" dirty="0"/>
              <a:t> Company </a:t>
            </a:r>
            <a:r>
              <a:rPr lang="es-ES_tradnl" sz="2400" dirty="0" err="1"/>
              <a:t>Size</a:t>
            </a:r>
            <a:endParaRPr lang="es-ES_tradnl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710E6-B283-CFAC-C36A-3A8F38929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D1F1E-6F0F-31A1-459E-AC4C6415E9B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443B28-A5AE-BAB6-BD71-0A1B6EEFE08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B061AD1-1453-893F-E6CE-B052A5C4553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451DD0-7E95-FDAD-2A4E-2CF42369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96" y="1314616"/>
            <a:ext cx="7258825" cy="31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05C570-9DB7-A952-6535-1636648B4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520CDAE-0397-56AE-EE50-336C4AEEEF9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34CAF5-503A-2931-C060-60A56490CD2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D979E6-258A-CC64-B4D7-879A123A4C8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28B8F-532F-D20C-1BCD-CC901B45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966125"/>
            <a:ext cx="3693572" cy="2389550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381662B2-33EE-AD05-2E74-78BC36B8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93" y="2105447"/>
            <a:ext cx="3108191" cy="24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0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Data jobs salaries objectives</a:t>
            </a:r>
            <a:endParaRPr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-MX" sz="1600" dirty="0"/>
              <a:t>The primary goal is to provide data that can be a better guidence in regards to what´s being paid globally.</a:t>
            </a:r>
          </a:p>
          <a:p>
            <a:r>
              <a:rPr lang="es-MX" sz="1600" dirty="0"/>
              <a:t>Get the average salary according the job title.</a:t>
            </a:r>
          </a:p>
          <a:p>
            <a:r>
              <a:rPr lang="es-MX" sz="1600" dirty="0"/>
              <a:t>Get 3 countries and review the mínimum and máximum wage and compare them.</a:t>
            </a:r>
          </a:p>
          <a:p>
            <a:r>
              <a:rPr lang="es-MX" sz="1600" dirty="0"/>
              <a:t>Show the average salarie of the top 25 countrys.</a:t>
            </a:r>
          </a:p>
          <a:p>
            <a:r>
              <a:rPr lang="es-MX" sz="1600" dirty="0"/>
              <a:t>Show the % of the ratio through the years (2020-2024).</a:t>
            </a:r>
          </a:p>
          <a:p>
            <a:r>
              <a:rPr lang="es-MX" sz="1600" dirty="0"/>
              <a:t>Show in a map the countries avg salaries and job titles.</a:t>
            </a:r>
          </a:p>
          <a:p>
            <a:r>
              <a:rPr lang="es-MX" sz="1600" dirty="0"/>
              <a:t>Show the size of the company and how many employees have.</a:t>
            </a:r>
          </a:p>
          <a:p>
            <a:pPr marL="152400" indent="0">
              <a:buNone/>
            </a:pPr>
            <a:endParaRPr lang="es-MX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E0DE9D18-9F43-AD35-8D5C-333808E87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  <a:extLst>
              <a:ext uri="{FF2B5EF4-FFF2-40B4-BE49-F238E27FC236}">
                <a16:creationId xmlns:a16="http://schemas.microsoft.com/office/drawing/2014/main" id="{B7044A85-30B0-FF60-6BB2-9A1D555896A2}"/>
              </a:ext>
            </a:extLst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  <a:extLst>
              <a:ext uri="{FF2B5EF4-FFF2-40B4-BE49-F238E27FC236}">
                <a16:creationId xmlns:a16="http://schemas.microsoft.com/office/drawing/2014/main" id="{F8DED048-B99C-04B9-72C2-C1F5B1EF3E31}"/>
              </a:ext>
            </a:extLst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  <a:extLst>
              <a:ext uri="{FF2B5EF4-FFF2-40B4-BE49-F238E27FC236}">
                <a16:creationId xmlns:a16="http://schemas.microsoft.com/office/drawing/2014/main" id="{F35B9A52-6EB6-2550-6449-CF765FDC3061}"/>
              </a:ext>
            </a:extLst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  <a:extLst>
              <a:ext uri="{FF2B5EF4-FFF2-40B4-BE49-F238E27FC236}">
                <a16:creationId xmlns:a16="http://schemas.microsoft.com/office/drawing/2014/main" id="{76AFC074-7D44-56E0-F900-1ED17A697EE5}"/>
              </a:ext>
            </a:extLst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  <a:extLst>
              <a:ext uri="{FF2B5EF4-FFF2-40B4-BE49-F238E27FC236}">
                <a16:creationId xmlns:a16="http://schemas.microsoft.com/office/drawing/2014/main" id="{55C1FDE7-204C-B2DE-FBD5-750BFD13EE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5" action="ppaction://hlinksldjump"/>
            <a:extLst>
              <a:ext uri="{FF2B5EF4-FFF2-40B4-BE49-F238E27FC236}">
                <a16:creationId xmlns:a16="http://schemas.microsoft.com/office/drawing/2014/main" id="{73952A52-D741-5A6A-62DD-ACD4903066E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EC21D34-2C11-BED5-A456-3A77A13D9A2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6F92CA-139F-B3E5-DBEE-03E2429B73A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  <a:extLst>
              <a:ext uri="{FF2B5EF4-FFF2-40B4-BE49-F238E27FC236}">
                <a16:creationId xmlns:a16="http://schemas.microsoft.com/office/drawing/2014/main" id="{2C9E1024-EE1E-5B23-98D9-42A3C87D751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>
            <a:extLst>
              <a:ext uri="{FF2B5EF4-FFF2-40B4-BE49-F238E27FC236}">
                <a16:creationId xmlns:a16="http://schemas.microsoft.com/office/drawing/2014/main" id="{C06AAD00-AFBB-BA63-2F6F-EA0EBA6C1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err="1"/>
              <a:t>Overview</a:t>
            </a:r>
            <a:endParaRPr dirty="0"/>
          </a:p>
        </p:txBody>
      </p:sp>
      <p:sp>
        <p:nvSpPr>
          <p:cNvPr id="365" name="Google Shape;365;p26">
            <a:extLst>
              <a:ext uri="{FF2B5EF4-FFF2-40B4-BE49-F238E27FC236}">
                <a16:creationId xmlns:a16="http://schemas.microsoft.com/office/drawing/2014/main" id="{C7B2AEFF-11E2-D567-BD5B-754718B623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-ES_tradnl" sz="1600" dirty="0" err="1"/>
              <a:t>This</a:t>
            </a:r>
            <a:r>
              <a:rPr lang="es-ES_tradnl" sz="1600" dirty="0"/>
              <a:t> </a:t>
            </a:r>
            <a:r>
              <a:rPr lang="es-ES_tradnl" sz="1600" dirty="0" err="1"/>
              <a:t>dataset</a:t>
            </a:r>
            <a:r>
              <a:rPr lang="es-ES_tradnl" sz="1600" dirty="0"/>
              <a:t> </a:t>
            </a:r>
            <a:r>
              <a:rPr lang="es-ES_tradnl" sz="1600" dirty="0" err="1"/>
              <a:t>was</a:t>
            </a:r>
            <a:r>
              <a:rPr lang="es-ES_tradnl" sz="1600" dirty="0"/>
              <a:t> </a:t>
            </a:r>
            <a:r>
              <a:rPr lang="es-ES_tradnl" sz="1600" dirty="0" err="1"/>
              <a:t>retrieved</a:t>
            </a:r>
            <a:r>
              <a:rPr lang="es-ES_tradnl" sz="1600" dirty="0"/>
              <a:t> </a:t>
            </a:r>
            <a:r>
              <a:rPr lang="es-ES_tradnl" sz="1600" dirty="0" err="1"/>
              <a:t>from</a:t>
            </a:r>
            <a:r>
              <a:rPr lang="es-ES_tradnl" sz="1600" dirty="0"/>
              <a:t> </a:t>
            </a:r>
            <a:r>
              <a:rPr lang="es-ES_tradnl" sz="1600" dirty="0" err="1"/>
              <a:t>the</a:t>
            </a:r>
            <a:r>
              <a:rPr lang="es-ES_tradnl" sz="1600" dirty="0"/>
              <a:t> page https://</a:t>
            </a:r>
            <a:r>
              <a:rPr lang="es-ES_tradnl" sz="1600" dirty="0" err="1"/>
              <a:t>ai</a:t>
            </a:r>
            <a:r>
              <a:rPr lang="es-ES_tradnl" sz="1600" dirty="0"/>
              <a:t> </a:t>
            </a:r>
            <a:r>
              <a:rPr lang="es-ES_tradnl" sz="1600" dirty="0" err="1"/>
              <a:t>jobs.net</a:t>
            </a:r>
            <a:r>
              <a:rPr lang="es-ES_tradnl" sz="1600" dirty="0"/>
              <a:t>/salaries/</a:t>
            </a:r>
            <a:r>
              <a:rPr lang="es-ES_tradnl" sz="1600" dirty="0" err="1"/>
              <a:t>download</a:t>
            </a:r>
            <a:r>
              <a:rPr lang="es-ES_tradnl" sz="1600" dirty="0"/>
              <a:t>/  </a:t>
            </a:r>
          </a:p>
          <a:p>
            <a:r>
              <a:rPr lang="es-ES_tradnl" sz="1600" dirty="0" err="1"/>
              <a:t>This</a:t>
            </a:r>
            <a:r>
              <a:rPr lang="es-ES_tradnl" sz="1600" dirty="0"/>
              <a:t> site </a:t>
            </a:r>
            <a:r>
              <a:rPr lang="es-ES_tradnl" sz="1600" dirty="0" err="1"/>
              <a:t>collects</a:t>
            </a:r>
            <a:r>
              <a:rPr lang="es-ES_tradnl" sz="1600" dirty="0"/>
              <a:t> </a:t>
            </a:r>
            <a:r>
              <a:rPr lang="es-ES_tradnl" sz="1600" dirty="0" err="1"/>
              <a:t>salary</a:t>
            </a:r>
            <a:r>
              <a:rPr lang="es-ES_tradnl" sz="1600" dirty="0"/>
              <a:t> </a:t>
            </a:r>
            <a:r>
              <a:rPr lang="es-ES_tradnl" sz="1600" dirty="0" err="1"/>
              <a:t>information</a:t>
            </a:r>
            <a:r>
              <a:rPr lang="es-ES_tradnl" sz="1600" dirty="0"/>
              <a:t> </a:t>
            </a:r>
            <a:r>
              <a:rPr lang="es-ES_tradnl" sz="1600" dirty="0" err="1"/>
              <a:t>anonymously</a:t>
            </a:r>
            <a:r>
              <a:rPr lang="es-ES_tradnl" sz="1600" dirty="0"/>
              <a:t> </a:t>
            </a:r>
            <a:r>
              <a:rPr lang="es-ES_tradnl" sz="1600" dirty="0" err="1"/>
              <a:t>from</a:t>
            </a:r>
            <a:r>
              <a:rPr lang="es-ES_tradnl" sz="1600" dirty="0"/>
              <a:t> </a:t>
            </a:r>
            <a:r>
              <a:rPr lang="es-ES_tradnl" sz="1600" dirty="0" err="1"/>
              <a:t>professionals</a:t>
            </a:r>
            <a:r>
              <a:rPr lang="es-ES_tradnl" sz="1600" dirty="0"/>
              <a:t> </a:t>
            </a:r>
            <a:r>
              <a:rPr lang="es-ES_tradnl" sz="1600" dirty="0" err="1"/>
              <a:t>all</a:t>
            </a:r>
            <a:r>
              <a:rPr lang="es-ES_tradnl" sz="1600" dirty="0"/>
              <a:t> </a:t>
            </a:r>
            <a:r>
              <a:rPr lang="es-ES_tradnl" sz="1600" dirty="0" err="1"/>
              <a:t>over</a:t>
            </a:r>
            <a:r>
              <a:rPr lang="es-ES_tradnl" sz="1600" dirty="0"/>
              <a:t> </a:t>
            </a:r>
            <a:r>
              <a:rPr lang="es-ES_tradnl" sz="1600" dirty="0" err="1"/>
              <a:t>the</a:t>
            </a:r>
            <a:r>
              <a:rPr lang="es-ES_tradnl" sz="1600" dirty="0"/>
              <a:t> </a:t>
            </a:r>
            <a:r>
              <a:rPr lang="es-ES_tradnl" sz="1600" dirty="0" err="1"/>
              <a:t>world</a:t>
            </a:r>
            <a:r>
              <a:rPr lang="es-ES_tradnl" sz="1600" dirty="0"/>
              <a:t> in </a:t>
            </a:r>
            <a:r>
              <a:rPr lang="es-ES_tradnl" sz="1600" dirty="0" err="1"/>
              <a:t>the</a:t>
            </a:r>
            <a:r>
              <a:rPr lang="es-ES_tradnl" sz="1600" dirty="0"/>
              <a:t> AI, ML, Data </a:t>
            </a:r>
            <a:r>
              <a:rPr lang="es-ES_tradnl" sz="1600" dirty="0" err="1"/>
              <a:t>Science</a:t>
            </a:r>
            <a:r>
              <a:rPr lang="es-ES_tradnl" sz="1600" dirty="0"/>
              <a:t> </a:t>
            </a:r>
            <a:r>
              <a:rPr lang="es-ES_tradnl" sz="1600" dirty="0" err="1"/>
              <a:t>space</a:t>
            </a:r>
            <a:r>
              <a:rPr lang="es-ES_tradnl" sz="1600" dirty="0"/>
              <a:t> and </a:t>
            </a:r>
            <a:r>
              <a:rPr lang="es-ES_tradnl" sz="1600" dirty="0" err="1"/>
              <a:t>makes</a:t>
            </a:r>
            <a:r>
              <a:rPr lang="es-ES_tradnl" sz="1600" dirty="0"/>
              <a:t> </a:t>
            </a:r>
            <a:r>
              <a:rPr lang="es-ES_tradnl" sz="1600" dirty="0" err="1"/>
              <a:t>it</a:t>
            </a:r>
            <a:r>
              <a:rPr lang="es-ES_tradnl" sz="1600" dirty="0"/>
              <a:t> </a:t>
            </a:r>
            <a:r>
              <a:rPr lang="es-ES_tradnl" sz="1600" dirty="0" err="1"/>
              <a:t>publicly</a:t>
            </a:r>
            <a:r>
              <a:rPr lang="es-ES_tradnl" sz="1600" dirty="0"/>
              <a:t> </a:t>
            </a:r>
            <a:r>
              <a:rPr lang="es-ES_tradnl" sz="1600" dirty="0" err="1"/>
              <a:t>available</a:t>
            </a:r>
            <a:r>
              <a:rPr lang="es-ES_tradnl" sz="1600" dirty="0"/>
              <a:t> </a:t>
            </a:r>
            <a:r>
              <a:rPr lang="es-ES_tradnl" sz="1600" dirty="0" err="1"/>
              <a:t>for</a:t>
            </a:r>
            <a:r>
              <a:rPr lang="es-ES_tradnl" sz="1600" dirty="0"/>
              <a:t> </a:t>
            </a:r>
            <a:r>
              <a:rPr lang="es-ES_tradnl" sz="1600" dirty="0" err="1"/>
              <a:t>anyone</a:t>
            </a:r>
            <a:r>
              <a:rPr lang="es-ES_tradnl" sz="1600" dirty="0"/>
              <a:t> </a:t>
            </a:r>
            <a:r>
              <a:rPr lang="es-ES_tradnl" sz="1600" dirty="0" err="1"/>
              <a:t>to</a:t>
            </a:r>
            <a:r>
              <a:rPr lang="es-ES_tradnl" sz="1600" dirty="0"/>
              <a:t> use, share and </a:t>
            </a:r>
            <a:r>
              <a:rPr lang="es-ES_tradnl" sz="1600" dirty="0" err="1"/>
              <a:t>play</a:t>
            </a:r>
            <a:r>
              <a:rPr lang="es-ES_tradnl" sz="1600" dirty="0"/>
              <a:t> </a:t>
            </a:r>
            <a:r>
              <a:rPr lang="es-ES_tradnl" sz="1600" dirty="0" err="1"/>
              <a:t>around</a:t>
            </a:r>
            <a:r>
              <a:rPr lang="es-ES_tradnl" sz="1600" dirty="0"/>
              <a:t> </a:t>
            </a:r>
            <a:r>
              <a:rPr lang="es-ES_tradnl" sz="1600" dirty="0" err="1"/>
              <a:t>with</a:t>
            </a:r>
            <a:r>
              <a:rPr lang="es-ES_tradnl" sz="1600" dirty="0"/>
              <a:t>.</a:t>
            </a:r>
          </a:p>
          <a:p>
            <a:r>
              <a:rPr lang="es-ES_tradnl" sz="1600" dirty="0" err="1"/>
              <a:t>The</a:t>
            </a:r>
            <a:r>
              <a:rPr lang="es-ES_tradnl" sz="1600" dirty="0"/>
              <a:t> </a:t>
            </a:r>
            <a:r>
              <a:rPr lang="es-ES_tradnl" sz="1600" dirty="0" err="1"/>
              <a:t>primary</a:t>
            </a:r>
            <a:r>
              <a:rPr lang="es-ES_tradnl" sz="1600" dirty="0"/>
              <a:t> </a:t>
            </a:r>
            <a:r>
              <a:rPr lang="es-ES_tradnl" sz="1600" dirty="0" err="1"/>
              <a:t>goal</a:t>
            </a:r>
            <a:r>
              <a:rPr lang="es-ES_tradnl" sz="1600" dirty="0"/>
              <a:t> </a:t>
            </a:r>
            <a:r>
              <a:rPr lang="es-ES_tradnl" sz="1600" dirty="0" err="1"/>
              <a:t>is</a:t>
            </a:r>
            <a:r>
              <a:rPr lang="es-ES_tradnl" sz="1600" dirty="0"/>
              <a:t> </a:t>
            </a:r>
            <a:r>
              <a:rPr lang="es-ES_tradnl" sz="1600" dirty="0" err="1"/>
              <a:t>to</a:t>
            </a:r>
            <a:r>
              <a:rPr lang="es-ES_tradnl" sz="1600" dirty="0"/>
              <a:t> </a:t>
            </a:r>
            <a:r>
              <a:rPr lang="es-ES_tradnl" sz="1600" dirty="0" err="1"/>
              <a:t>have</a:t>
            </a:r>
            <a:r>
              <a:rPr lang="es-ES_tradnl" sz="1600" dirty="0"/>
              <a:t> data </a:t>
            </a:r>
            <a:r>
              <a:rPr lang="es-ES_tradnl" sz="1600" dirty="0" err="1"/>
              <a:t>that</a:t>
            </a:r>
            <a:r>
              <a:rPr lang="es-ES_tradnl" sz="1600" dirty="0"/>
              <a:t> can </a:t>
            </a:r>
            <a:r>
              <a:rPr lang="es-ES_tradnl" sz="1600" dirty="0" err="1"/>
              <a:t>provide</a:t>
            </a:r>
            <a:r>
              <a:rPr lang="es-ES_tradnl" sz="1600" dirty="0"/>
              <a:t> </a:t>
            </a:r>
            <a:r>
              <a:rPr lang="es-ES_tradnl" sz="1600" dirty="0" err="1"/>
              <a:t>better</a:t>
            </a:r>
            <a:r>
              <a:rPr lang="es-ES_tradnl" sz="1600" dirty="0"/>
              <a:t> </a:t>
            </a:r>
            <a:r>
              <a:rPr lang="es-ES_tradnl" sz="1600" dirty="0" err="1"/>
              <a:t>guidance</a:t>
            </a:r>
            <a:r>
              <a:rPr lang="es-ES_tradnl" sz="1600" dirty="0"/>
              <a:t> in </a:t>
            </a:r>
            <a:r>
              <a:rPr lang="es-ES_tradnl" sz="1600" dirty="0" err="1"/>
              <a:t>regards</a:t>
            </a:r>
            <a:r>
              <a:rPr lang="es-ES_tradnl" sz="1600" dirty="0"/>
              <a:t> </a:t>
            </a:r>
            <a:r>
              <a:rPr lang="es-ES_tradnl" sz="1600" dirty="0" err="1"/>
              <a:t>to</a:t>
            </a:r>
            <a:r>
              <a:rPr lang="es-ES_tradnl" sz="1600" dirty="0"/>
              <a:t> </a:t>
            </a:r>
            <a:r>
              <a:rPr lang="es-ES_tradnl" sz="1600" dirty="0" err="1"/>
              <a:t>what's</a:t>
            </a:r>
            <a:r>
              <a:rPr lang="es-ES_tradnl" sz="1600" dirty="0"/>
              <a:t> </a:t>
            </a:r>
            <a:r>
              <a:rPr lang="es-ES_tradnl" sz="1600" dirty="0" err="1"/>
              <a:t>being</a:t>
            </a:r>
            <a:r>
              <a:rPr lang="es-ES_tradnl" sz="1600" dirty="0"/>
              <a:t> </a:t>
            </a:r>
            <a:r>
              <a:rPr lang="es-ES_tradnl" sz="1600" dirty="0" err="1"/>
              <a:t>paid</a:t>
            </a:r>
            <a:r>
              <a:rPr lang="es-ES_tradnl" sz="1600" dirty="0"/>
              <a:t> </a:t>
            </a:r>
            <a:r>
              <a:rPr lang="es-ES_tradnl" sz="1600" dirty="0" err="1"/>
              <a:t>globally</a:t>
            </a:r>
            <a:r>
              <a:rPr lang="es-ES_tradnl" sz="1600" dirty="0"/>
              <a:t>. So </a:t>
            </a:r>
            <a:r>
              <a:rPr lang="es-ES_tradnl" sz="1600" dirty="0" err="1"/>
              <a:t>newbies</a:t>
            </a:r>
            <a:r>
              <a:rPr lang="es-ES_tradnl" sz="1600" dirty="0"/>
              <a:t>, </a:t>
            </a:r>
            <a:r>
              <a:rPr lang="es-ES_tradnl" sz="1600" dirty="0" err="1"/>
              <a:t>experienced</a:t>
            </a:r>
            <a:r>
              <a:rPr lang="es-ES_tradnl" sz="1600" dirty="0"/>
              <a:t> pros, </a:t>
            </a:r>
            <a:r>
              <a:rPr lang="es-ES_tradnl" sz="1600" dirty="0" err="1"/>
              <a:t>hiring</a:t>
            </a:r>
            <a:r>
              <a:rPr lang="es-ES_tradnl" sz="1600" dirty="0"/>
              <a:t> managers, </a:t>
            </a:r>
            <a:r>
              <a:rPr lang="es-ES_tradnl" sz="1600" dirty="0" err="1"/>
              <a:t>recruiters</a:t>
            </a:r>
            <a:r>
              <a:rPr lang="es-ES_tradnl" sz="1600" dirty="0"/>
              <a:t> and </a:t>
            </a:r>
            <a:r>
              <a:rPr lang="es-ES_tradnl" sz="1600" dirty="0" err="1"/>
              <a:t>also</a:t>
            </a:r>
            <a:r>
              <a:rPr lang="es-ES_tradnl" sz="1600" dirty="0"/>
              <a:t> startup </a:t>
            </a:r>
            <a:r>
              <a:rPr lang="es-ES_tradnl" sz="1600" dirty="0" err="1"/>
              <a:t>founders</a:t>
            </a:r>
            <a:r>
              <a:rPr lang="es-ES_tradnl" sz="1600" dirty="0"/>
              <a:t> </a:t>
            </a:r>
            <a:r>
              <a:rPr lang="es-ES_tradnl" sz="1600" dirty="0" err="1"/>
              <a:t>or</a:t>
            </a:r>
            <a:r>
              <a:rPr lang="es-ES_tradnl" sz="1600" dirty="0"/>
              <a:t> </a:t>
            </a:r>
            <a:r>
              <a:rPr lang="es-ES_tradnl" sz="1600" dirty="0" err="1"/>
              <a:t>people</a:t>
            </a:r>
            <a:r>
              <a:rPr lang="es-ES_tradnl" sz="1600" dirty="0"/>
              <a:t> </a:t>
            </a:r>
            <a:r>
              <a:rPr lang="es-ES_tradnl" sz="1600" dirty="0" err="1"/>
              <a:t>wanting</a:t>
            </a:r>
            <a:r>
              <a:rPr lang="es-ES_tradnl" sz="1600" dirty="0"/>
              <a:t> </a:t>
            </a:r>
            <a:r>
              <a:rPr lang="es-ES_tradnl" sz="1600" dirty="0" err="1"/>
              <a:t>to</a:t>
            </a:r>
            <a:r>
              <a:rPr lang="es-ES_tradnl" sz="1600" dirty="0"/>
              <a:t> </a:t>
            </a:r>
            <a:r>
              <a:rPr lang="es-ES_tradnl" sz="1600" dirty="0" err="1"/>
              <a:t>make</a:t>
            </a:r>
            <a:r>
              <a:rPr lang="es-ES_tradnl" sz="1600" dirty="0"/>
              <a:t> a </a:t>
            </a:r>
            <a:r>
              <a:rPr lang="es-ES_tradnl" sz="1600" dirty="0" err="1"/>
              <a:t>career</a:t>
            </a:r>
            <a:r>
              <a:rPr lang="es-ES_tradnl" sz="1600" dirty="0"/>
              <a:t> switch can </a:t>
            </a:r>
            <a:r>
              <a:rPr lang="es-ES_tradnl" sz="1600" dirty="0" err="1"/>
              <a:t>make</a:t>
            </a:r>
            <a:r>
              <a:rPr lang="es-ES_tradnl" sz="1600" dirty="0"/>
              <a:t> </a:t>
            </a:r>
            <a:r>
              <a:rPr lang="es-ES_tradnl" sz="1600" dirty="0" err="1"/>
              <a:t>better</a:t>
            </a:r>
            <a:r>
              <a:rPr lang="es-ES_tradnl" sz="1600" dirty="0"/>
              <a:t> </a:t>
            </a:r>
            <a:r>
              <a:rPr lang="es-ES_tradnl" sz="1600" dirty="0" err="1"/>
              <a:t>informed</a:t>
            </a:r>
            <a:r>
              <a:rPr lang="es-ES_tradnl" sz="1600" dirty="0"/>
              <a:t> </a:t>
            </a:r>
            <a:r>
              <a:rPr lang="es-ES_tradnl" sz="1600" dirty="0" err="1"/>
              <a:t>decisions</a:t>
            </a:r>
            <a:r>
              <a:rPr lang="es-ES_tradnl" sz="1600" dirty="0"/>
              <a:t>.</a:t>
            </a:r>
          </a:p>
          <a:p>
            <a:pPr marL="152400" indent="0">
              <a:buNone/>
            </a:pP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5645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7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7"/>
          <p:cNvSpPr txBox="1">
            <a:spLocks noGrp="1"/>
          </p:cNvSpPr>
          <p:nvPr>
            <p:ph type="title"/>
          </p:nvPr>
        </p:nvSpPr>
        <p:spPr>
          <a:xfrm>
            <a:off x="3292013" y="1923600"/>
            <a:ext cx="3219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3200" dirty="0" err="1"/>
              <a:t>Ethical</a:t>
            </a:r>
            <a:r>
              <a:rPr lang="es-ES_tradnl" sz="3200" dirty="0"/>
              <a:t> </a:t>
            </a:r>
            <a:r>
              <a:rPr lang="es-ES_tradnl" sz="3200" dirty="0" err="1"/>
              <a:t>Consideration</a:t>
            </a:r>
            <a:endParaRPr sz="3200" dirty="0"/>
          </a:p>
        </p:txBody>
      </p:sp>
      <p:sp>
        <p:nvSpPr>
          <p:cNvPr id="372" name="Google Shape;372;p27"/>
          <p:cNvSpPr txBox="1">
            <a:spLocks noGrp="1"/>
          </p:cNvSpPr>
          <p:nvPr>
            <p:ph type="subTitle" idx="1"/>
          </p:nvPr>
        </p:nvSpPr>
        <p:spPr>
          <a:xfrm>
            <a:off x="3292025" y="2765400"/>
            <a:ext cx="3219000" cy="12674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-ES_tradnl" dirty="0" err="1"/>
              <a:t>Transparency</a:t>
            </a:r>
            <a:endParaRPr lang="es-ES_tradnl" dirty="0"/>
          </a:p>
          <a:p>
            <a:r>
              <a:rPr lang="es-ES_tradnl" dirty="0" err="1"/>
              <a:t>Anonymity</a:t>
            </a:r>
            <a:r>
              <a:rPr lang="es-ES_tradnl" dirty="0"/>
              <a:t> and </a:t>
            </a:r>
            <a:r>
              <a:rPr lang="es-ES_tradnl" dirty="0" err="1"/>
              <a:t>Privacy</a:t>
            </a:r>
            <a:endParaRPr lang="es-ES_tradnl" dirty="0"/>
          </a:p>
          <a:p>
            <a:r>
              <a:rPr lang="es-ES_tradnl" dirty="0" err="1"/>
              <a:t>Informed</a:t>
            </a:r>
            <a:r>
              <a:rPr lang="es-ES_tradnl" dirty="0"/>
              <a:t> </a:t>
            </a:r>
            <a:r>
              <a:rPr lang="es-ES_tradnl" dirty="0" err="1"/>
              <a:t>Consent</a:t>
            </a:r>
            <a:endParaRPr lang="es-ES_tradnl" dirty="0"/>
          </a:p>
          <a:p>
            <a:r>
              <a:rPr lang="es-ES_tradnl" dirty="0"/>
              <a:t>Data </a:t>
            </a:r>
            <a:r>
              <a:rPr lang="es-ES_tradnl" dirty="0" err="1"/>
              <a:t>Accuracy</a:t>
            </a:r>
            <a:r>
              <a:rPr lang="es-ES_tradnl" dirty="0"/>
              <a:t> and </a:t>
            </a:r>
            <a:r>
              <a:rPr lang="es-ES_tradnl" dirty="0" err="1"/>
              <a:t>Reliability</a:t>
            </a:r>
            <a:endParaRPr lang="es-ES_tradnl" dirty="0"/>
          </a:p>
          <a:p>
            <a:endParaRPr lang="es-ES_tradnl" dirty="0"/>
          </a:p>
        </p:txBody>
      </p:sp>
      <p:pic>
        <p:nvPicPr>
          <p:cNvPr id="377" name="Google Shape;377;p27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7">
            <a:hlinkClick r:id="rId4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2" name="Google Shape;382;p27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3" name="Google Shape;383;p27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4" name="Google Shape;384;p27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8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8"/>
          <p:cNvSpPr txBox="1">
            <a:spLocks noGrp="1"/>
          </p:cNvSpPr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391" name="Google Shape;391;p28"/>
          <p:cNvSpPr txBox="1">
            <a:spLocks noGrp="1"/>
          </p:cNvSpPr>
          <p:nvPr>
            <p:ph type="title" idx="2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grpSp>
        <p:nvGrpSpPr>
          <p:cNvPr id="392" name="Google Shape;392;p28"/>
          <p:cNvGrpSpPr/>
          <p:nvPr/>
        </p:nvGrpSpPr>
        <p:grpSpPr>
          <a:xfrm>
            <a:off x="4192325" y="1438525"/>
            <a:ext cx="1418253" cy="366775"/>
            <a:chOff x="4192325" y="1565187"/>
            <a:chExt cx="1418253" cy="366775"/>
          </a:xfrm>
        </p:grpSpPr>
        <p:grpSp>
          <p:nvGrpSpPr>
            <p:cNvPr id="393" name="Google Shape;393;p28"/>
            <p:cNvGrpSpPr/>
            <p:nvPr/>
          </p:nvGrpSpPr>
          <p:grpSpPr>
            <a:xfrm>
              <a:off x="4750600" y="1565187"/>
              <a:ext cx="301703" cy="366775"/>
              <a:chOff x="4551450" y="2523500"/>
              <a:chExt cx="274775" cy="334100"/>
            </a:xfrm>
          </p:grpSpPr>
          <p:sp>
            <p:nvSpPr>
              <p:cNvPr id="394" name="Google Shape;394;p28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10715" h="13364" extrusionOk="0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13364" extrusionOk="0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911" extrusionOk="0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8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911" extrusionOk="0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920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920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920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920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4642425" y="2580975"/>
                <a:ext cx="932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3028" extrusionOk="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4688825" y="2580975"/>
                <a:ext cx="46625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3028" extrusionOk="0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28"/>
            <p:cNvGrpSpPr/>
            <p:nvPr/>
          </p:nvGrpSpPr>
          <p:grpSpPr>
            <a:xfrm>
              <a:off x="5308875" y="1565187"/>
              <a:ext cx="301703" cy="366775"/>
              <a:chOff x="4551450" y="2523500"/>
              <a:chExt cx="274775" cy="334100"/>
            </a:xfrm>
          </p:grpSpPr>
          <p:sp>
            <p:nvSpPr>
              <p:cNvPr id="405" name="Google Shape;405;p28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10715" h="13364" extrusionOk="0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13364" extrusionOk="0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911" extrusionOk="0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911" extrusionOk="0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920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920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920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920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>
                <a:off x="4642425" y="2580975"/>
                <a:ext cx="932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3028" extrusionOk="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4688825" y="2580975"/>
                <a:ext cx="46625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3028" extrusionOk="0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28"/>
            <p:cNvGrpSpPr/>
            <p:nvPr/>
          </p:nvGrpSpPr>
          <p:grpSpPr>
            <a:xfrm>
              <a:off x="4192325" y="1565187"/>
              <a:ext cx="301703" cy="366775"/>
              <a:chOff x="4192325" y="1565187"/>
              <a:chExt cx="301703" cy="366775"/>
            </a:xfrm>
          </p:grpSpPr>
          <p:sp>
            <p:nvSpPr>
              <p:cNvPr id="416" name="Google Shape;416;p28"/>
              <p:cNvSpPr/>
              <p:nvPr/>
            </p:nvSpPr>
            <p:spPr>
              <a:xfrm>
                <a:off x="4192325" y="1565187"/>
                <a:ext cx="294127" cy="366775"/>
              </a:xfrm>
              <a:custGeom>
                <a:avLst/>
                <a:gdLst/>
                <a:ahLst/>
                <a:cxnLst/>
                <a:rect l="l" t="t" r="r" b="b"/>
                <a:pathLst>
                  <a:path w="10715" h="13364" extrusionOk="0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4255241" y="1756149"/>
                <a:ext cx="175872" cy="25002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911" extrusionOk="0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8"/>
              <p:cNvSpPr/>
              <p:nvPr/>
            </p:nvSpPr>
            <p:spPr>
              <a:xfrm>
                <a:off x="4343163" y="1565187"/>
                <a:ext cx="150865" cy="36677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13364" extrusionOk="0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>
                <a:off x="4343163" y="1756149"/>
                <a:ext cx="87950" cy="25002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911" extrusionOk="0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4267730" y="1806346"/>
                <a:ext cx="150893" cy="25249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920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>
                <a:off x="4343163" y="1806346"/>
                <a:ext cx="75460" cy="2524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920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4280220" y="1856543"/>
                <a:ext cx="125913" cy="25249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920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4343163" y="1856543"/>
                <a:ext cx="62970" cy="25249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920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4292216" y="1628283"/>
                <a:ext cx="102389" cy="83103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3028" extrusionOk="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4343163" y="1628283"/>
                <a:ext cx="51194" cy="83103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3028" extrusionOk="0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26" name="Google Shape;426;p2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8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8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8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8">
            <a:hlinkClick r:id="rId4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1" name="Google Shape;431;p28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2" name="Google Shape;432;p28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3" name="Google Shape;433;p28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15CBFE-B20D-A6EE-7131-DC4F71F8F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200" y="880809"/>
            <a:ext cx="7412582" cy="39459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9"/>
          <p:cNvGrpSpPr/>
          <p:nvPr/>
        </p:nvGrpSpPr>
        <p:grpSpPr>
          <a:xfrm>
            <a:off x="1639850" y="2972325"/>
            <a:ext cx="2526000" cy="1403100"/>
            <a:chOff x="1639850" y="2972325"/>
            <a:chExt cx="2526000" cy="1403100"/>
          </a:xfrm>
        </p:grpSpPr>
        <p:sp>
          <p:nvSpPr>
            <p:cNvPr id="439" name="Google Shape;439;p29"/>
            <p:cNvSpPr/>
            <p:nvPr/>
          </p:nvSpPr>
          <p:spPr>
            <a:xfrm>
              <a:off x="1801924" y="2972325"/>
              <a:ext cx="900900" cy="4329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639850" y="3150525"/>
              <a:ext cx="2526000" cy="1224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9"/>
          <p:cNvGrpSpPr/>
          <p:nvPr/>
        </p:nvGrpSpPr>
        <p:grpSpPr>
          <a:xfrm>
            <a:off x="1639850" y="1168762"/>
            <a:ext cx="2526000" cy="1403111"/>
            <a:chOff x="1639850" y="1168762"/>
            <a:chExt cx="2526000" cy="1403111"/>
          </a:xfrm>
        </p:grpSpPr>
        <p:sp>
          <p:nvSpPr>
            <p:cNvPr id="445" name="Google Shape;445;p29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9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Average Salary for the Job Titles</a:t>
            </a:r>
            <a:endParaRPr dirty="0"/>
          </a:p>
        </p:txBody>
      </p:sp>
      <p:sp>
        <p:nvSpPr>
          <p:cNvPr id="448" name="Google Shape;448;p29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2"/>
          </p:nvPr>
        </p:nvSpPr>
        <p:spPr>
          <a:xfrm>
            <a:off x="1814600" y="3654568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455" name="Google Shape;455;p29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56" name="Google Shape;456;p29"/>
          <p:cNvSpPr txBox="1">
            <a:spLocks noGrp="1"/>
          </p:cNvSpPr>
          <p:nvPr>
            <p:ph type="subTitle" idx="6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pic>
        <p:nvPicPr>
          <p:cNvPr id="459" name="Google Shape;459;p29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9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9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9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9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9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5" name="Google Shape;465;p29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6" name="Google Shape;466;p29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7" name="Google Shape;467;p29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Content Placeholder 6" descr="A graph with blue dots and white lines">
            <a:extLst>
              <a:ext uri="{FF2B5EF4-FFF2-40B4-BE49-F238E27FC236}">
                <a16:creationId xmlns:a16="http://schemas.microsoft.com/office/drawing/2014/main" id="{671633B8-CADC-E1EF-89B6-BCFCDF451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60" y="1036631"/>
            <a:ext cx="4807876" cy="37248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4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" name="Content Placeholder 5" descr="A blue graph with black text&#10;&#10;Description automatically generated">
            <a:extLst>
              <a:ext uri="{FF2B5EF4-FFF2-40B4-BE49-F238E27FC236}">
                <a16:creationId xmlns:a16="http://schemas.microsoft.com/office/drawing/2014/main" id="{1345D967-6026-623A-3A0C-0FC2E0897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0" y="3182706"/>
            <a:ext cx="8458401" cy="13924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DE02C0A-9C3C-1257-E438-32B5C5D1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393700"/>
            <a:ext cx="6915150" cy="573088"/>
          </a:xfrm>
        </p:spPr>
        <p:txBody>
          <a:bodyPr/>
          <a:lstStyle/>
          <a:p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Job </a:t>
            </a:r>
            <a:r>
              <a:rPr lang="es-MX" dirty="0" err="1"/>
              <a:t>Titles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 vs. Max salary of the top 3 </a:t>
            </a:r>
            <a:r>
              <a:rPr lang="en-US" dirty="0" err="1"/>
              <a:t>countrys</a:t>
            </a:r>
            <a:endParaRPr dirty="0"/>
          </a:p>
        </p:txBody>
      </p:sp>
      <p:pic>
        <p:nvPicPr>
          <p:cNvPr id="535" name="Google Shape;535;p32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2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2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2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2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2">
            <a:hlinkClick r:id="rId4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1" name="Google Shape;541;p32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2" name="Google Shape;542;p32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3" name="Google Shape;543;p32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5DA6DC8E-55FB-896D-7444-6868F4846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0" y="1654199"/>
            <a:ext cx="7649155" cy="269632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>
          <a:extLst>
            <a:ext uri="{FF2B5EF4-FFF2-40B4-BE49-F238E27FC236}">
              <a16:creationId xmlns:a16="http://schemas.microsoft.com/office/drawing/2014/main" id="{56135159-46A9-2D69-09A0-F3ADB8DCF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>
            <a:extLst>
              <a:ext uri="{FF2B5EF4-FFF2-40B4-BE49-F238E27FC236}">
                <a16:creationId xmlns:a16="http://schemas.microsoft.com/office/drawing/2014/main" id="{9D4955A2-C330-F2B1-26D8-307B820FD2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</a:t>
            </a:r>
            <a:endParaRPr dirty="0"/>
          </a:p>
        </p:txBody>
      </p:sp>
      <p:pic>
        <p:nvPicPr>
          <p:cNvPr id="535" name="Google Shape;535;p32">
            <a:hlinkClick r:id="" action="ppaction://noaction"/>
            <a:extLst>
              <a:ext uri="{FF2B5EF4-FFF2-40B4-BE49-F238E27FC236}">
                <a16:creationId xmlns:a16="http://schemas.microsoft.com/office/drawing/2014/main" id="{CC78CB42-13B2-123B-F8F8-9ABD70875A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2">
            <a:hlinkClick r:id="rId4" action="ppaction://hlinksldjump"/>
            <a:extLst>
              <a:ext uri="{FF2B5EF4-FFF2-40B4-BE49-F238E27FC236}">
                <a16:creationId xmlns:a16="http://schemas.microsoft.com/office/drawing/2014/main" id="{9217A4E9-0AE5-50F6-744B-71F9C8B3B1C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6C1F169-58A8-EC53-DF9C-6DFAB811607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14A944-5F28-53C6-ABEB-E00D656AD0F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2">
            <a:hlinkClick r:id="" action="ppaction://noaction"/>
            <a:extLst>
              <a:ext uri="{FF2B5EF4-FFF2-40B4-BE49-F238E27FC236}">
                <a16:creationId xmlns:a16="http://schemas.microsoft.com/office/drawing/2014/main" id="{76A5AD35-F3CD-B93F-9AA8-D8BCBF8FB49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2">
            <a:hlinkClick r:id="rId4" action="ppaction://hlinksldjump"/>
            <a:extLst>
              <a:ext uri="{FF2B5EF4-FFF2-40B4-BE49-F238E27FC236}">
                <a16:creationId xmlns:a16="http://schemas.microsoft.com/office/drawing/2014/main" id="{1F84C6EC-C4CE-B815-EBFE-26ED6533DB6C}"/>
              </a:ext>
            </a:extLst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1" name="Google Shape;541;p32">
            <a:hlinkClick r:id="" action="ppaction://noaction"/>
            <a:extLst>
              <a:ext uri="{FF2B5EF4-FFF2-40B4-BE49-F238E27FC236}">
                <a16:creationId xmlns:a16="http://schemas.microsoft.com/office/drawing/2014/main" id="{355B3CD8-F97F-726A-6A73-96C4E94C4A24}"/>
              </a:ext>
            </a:extLst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2" name="Google Shape;542;p32">
            <a:hlinkClick r:id="" action="ppaction://noaction"/>
            <a:extLst>
              <a:ext uri="{FF2B5EF4-FFF2-40B4-BE49-F238E27FC236}">
                <a16:creationId xmlns:a16="http://schemas.microsoft.com/office/drawing/2014/main" id="{3C22726B-C4CC-779A-A2D6-260705911A17}"/>
              </a:ext>
            </a:extLst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3" name="Google Shape;543;p32">
            <a:hlinkClick r:id="" action="ppaction://noaction"/>
            <a:extLst>
              <a:ext uri="{FF2B5EF4-FFF2-40B4-BE49-F238E27FC236}">
                <a16:creationId xmlns:a16="http://schemas.microsoft.com/office/drawing/2014/main" id="{176E976F-959D-17C3-194C-A72107F6F0C7}"/>
              </a:ext>
            </a:extLst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F716F7-E685-3B42-539D-972A25AEF6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228" y="846297"/>
            <a:ext cx="5544868" cy="3219932"/>
          </a:xfrm>
          <a:prstGeom prst="rect">
            <a:avLst/>
          </a:prstGeom>
        </p:spPr>
      </p:pic>
      <p:pic>
        <p:nvPicPr>
          <p:cNvPr id="3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C156CFD6-0064-E230-B9C8-AE066E973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09" y="1944488"/>
            <a:ext cx="4439478" cy="2802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426371"/>
      </p:ext>
    </p:extLst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386</Words>
  <Application>Microsoft Macintosh PowerPoint</Application>
  <PresentationFormat>On-screen Show (16:9)</PresentationFormat>
  <Paragraphs>87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Bebas Neue</vt:lpstr>
      <vt:lpstr>Livvic</vt:lpstr>
      <vt:lpstr>Raleway</vt:lpstr>
      <vt:lpstr>Raleway Black</vt:lpstr>
      <vt:lpstr>Raleway ExtraBold</vt:lpstr>
      <vt:lpstr>Roboto Condensed Light</vt:lpstr>
      <vt:lpstr>Tajawal</vt:lpstr>
      <vt:lpstr>Cute Lovely Interface by Slidesgo</vt:lpstr>
      <vt:lpstr>Salaries Data Engineering</vt:lpstr>
      <vt:lpstr>Data jobs salaries objectives</vt:lpstr>
      <vt:lpstr>Overview</vt:lpstr>
      <vt:lpstr>Ethical Consideration</vt:lpstr>
      <vt:lpstr>—SOMEONE FAMOUS</vt:lpstr>
      <vt:lpstr>Average Salary for the Job Titles</vt:lpstr>
      <vt:lpstr>Average Salary for the Job Titles</vt:lpstr>
      <vt:lpstr>Min vs. Max salary of the top 3 countrys</vt:lpstr>
      <vt:lpstr>Comparison</vt:lpstr>
      <vt:lpstr>Comparison</vt:lpstr>
      <vt:lpstr>Avg salaries of some countrys</vt:lpstr>
      <vt:lpstr>Avg salaries of the countrys</vt:lpstr>
      <vt:lpstr>% of the ratio work through the years (2020-2024)</vt:lpstr>
      <vt:lpstr>Number of employees by Company Size</vt:lpstr>
      <vt:lpstr>% of the ratio work through the years (2020-2024)</vt:lpstr>
      <vt:lpstr>Number of employees by Company Size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Salaries Data Engineering</dc:title>
  <cp:lastModifiedBy>Sofia Garrido Rivera</cp:lastModifiedBy>
  <cp:revision>3</cp:revision>
  <dcterms:modified xsi:type="dcterms:W3CDTF">2024-01-26T01:12:11Z</dcterms:modified>
</cp:coreProperties>
</file>