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D34AC-F529-4CB7-A37E-0C0DADC681A2}" v="50" dt="2023-11-06T23:58:45.624"/>
    <p1510:client id="{EC92C6B9-97C1-44CE-9623-DD68065BBAFF}" v="626" dt="2023-11-07T00:08:50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19" autoAdjust="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BE4B5-8ACD-4A88-BF79-C6979CFFB1B2}" type="datetime1">
              <a:rPr lang="es-MX" smtClean="0"/>
              <a:t>31/10/2023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BB85B-CC6E-432A-90A4-D4D0CACB8516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49984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81CDCF-F108-4489-A80B-C731D8FEBA6D}" type="datetime1">
              <a:rPr lang="es-MX" noProof="0" smtClean="0"/>
              <a:t>31/10/2023</a:t>
            </a:fld>
            <a:endParaRPr lang="es-MX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 dirty="0"/>
              <a:t>Haz clic para modificar los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MX" noProof="0" smtClean="0"/>
              <a:t>‹#›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7716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MX" dirty="0" err="1"/>
              <a:t>The</a:t>
            </a:r>
            <a:r>
              <a:rPr lang="es-MX" dirty="0"/>
              <a:t> remote ratio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divided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3 </a:t>
            </a:r>
            <a:r>
              <a:rPr lang="es-MX" dirty="0" err="1"/>
              <a:t>hours</a:t>
            </a:r>
            <a:r>
              <a:rPr lang="es-MX" dirty="0"/>
              <a:t>. 0 (No </a:t>
            </a:r>
            <a:r>
              <a:rPr lang="es-MX" dirty="0" err="1"/>
              <a:t>remorte</a:t>
            </a:r>
            <a:r>
              <a:rPr lang="es-MX" dirty="0"/>
              <a:t> </a:t>
            </a:r>
            <a:r>
              <a:rPr lang="es-MX" dirty="0" err="1"/>
              <a:t>work</a:t>
            </a:r>
            <a:r>
              <a:rPr lang="es-MX" dirty="0"/>
              <a:t>), 50 (</a:t>
            </a:r>
            <a:r>
              <a:rPr lang="es-MX" dirty="0" err="1"/>
              <a:t>Partial</a:t>
            </a:r>
            <a:r>
              <a:rPr lang="es-MX" dirty="0"/>
              <a:t> remote </a:t>
            </a:r>
            <a:r>
              <a:rPr lang="es-MX" dirty="0" err="1"/>
              <a:t>work</a:t>
            </a:r>
            <a:r>
              <a:rPr lang="es-MX" dirty="0"/>
              <a:t>/</a:t>
            </a:r>
            <a:r>
              <a:rPr lang="es-MX" dirty="0" err="1"/>
              <a:t>Hybrid</a:t>
            </a:r>
            <a:r>
              <a:rPr lang="es-MX" dirty="0"/>
              <a:t>) </a:t>
            </a:r>
            <a:r>
              <a:rPr lang="es-MX" dirty="0" err="1"/>
              <a:t>or</a:t>
            </a:r>
            <a:r>
              <a:rPr lang="es-MX" dirty="0"/>
              <a:t> 100 (</a:t>
            </a:r>
            <a:r>
              <a:rPr lang="es-MX" dirty="0" err="1"/>
              <a:t>Fully</a:t>
            </a:r>
            <a:r>
              <a:rPr lang="es-MX" dirty="0"/>
              <a:t> remote (More </a:t>
            </a:r>
            <a:r>
              <a:rPr lang="es-MX" dirty="0" err="1"/>
              <a:t>than</a:t>
            </a:r>
            <a:r>
              <a:rPr lang="es-MX" dirty="0"/>
              <a:t> 80%)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MX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MX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 </a:t>
            </a:r>
            <a:r>
              <a:rPr lang="es-MX" dirty="0" err="1"/>
              <a:t>have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say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there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more data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full time data </a:t>
            </a:r>
            <a:r>
              <a:rPr lang="es-MX" dirty="0" err="1"/>
              <a:t>than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others</a:t>
            </a:r>
            <a:r>
              <a:rPr lang="es-MX" dirty="0"/>
              <a:t> so </a:t>
            </a:r>
            <a:r>
              <a:rPr lang="es-MX" dirty="0" err="1"/>
              <a:t>this</a:t>
            </a:r>
            <a:r>
              <a:rPr lang="es-MX" dirty="0"/>
              <a:t> data </a:t>
            </a:r>
            <a:r>
              <a:rPr lang="es-MX" dirty="0" err="1"/>
              <a:t>may</a:t>
            </a:r>
            <a:r>
              <a:rPr lang="es-MX" dirty="0"/>
              <a:t> </a:t>
            </a:r>
            <a:r>
              <a:rPr lang="es-MX" dirty="0" err="1"/>
              <a:t>not</a:t>
            </a:r>
            <a:r>
              <a:rPr lang="es-MX" dirty="0"/>
              <a:t> be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exact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MX" noProof="0" smtClean="0"/>
              <a:t>4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81404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s-MX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s-MX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3FF88B-F56D-454C-860B-CDF972EDAC45}" type="datetime1">
              <a:rPr lang="es-MX" noProof="0" smtClean="0"/>
              <a:t>31/10/2023</a:t>
            </a:fld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pPr rtl="0"/>
              <a:t>‹#›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s-MX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s-MX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F11C13-CF44-4F1C-A266-D5CF0B21CF9E}" type="datetime1">
              <a:rPr lang="es-MX" noProof="0" smtClean="0"/>
              <a:t>31/10/2023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‹#›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s-MX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01A5E2-117E-4218-8E67-698CFB1E13A2}" type="datetime1">
              <a:rPr lang="es-MX" noProof="0" smtClean="0"/>
              <a:t>31/10/2023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‹#›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n-US" noProof="0"/>
              <a:t>Click to edit Master title style</a:t>
            </a:r>
            <a:endParaRPr lang="es-MX" noProof="0" dirty="0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E4538D-119B-4D95-95C4-1DE20A9813FC}" type="datetime1">
              <a:rPr lang="es-MX" noProof="0" smtClean="0"/>
              <a:t>31/10/2023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‹#›</a:t>
            </a:fld>
            <a:endParaRPr lang="es-MX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MX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MX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MX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CC6871-230D-4313-BB1A-21C7FAA4F148}" type="datetime1">
              <a:rPr lang="es-MX" noProof="0" smtClean="0"/>
              <a:t>31/10/2023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‹#›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MX" noProof="0" dirty="0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8A9A78-0866-426A-9584-BAB838533DB3}" type="datetime1">
              <a:rPr lang="es-MX" noProof="0" smtClean="0"/>
              <a:t>31/10/2023</a:t>
            </a:fld>
            <a:endParaRPr lang="es-MX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‹#›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MX" noProof="0" dirty="0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s-MX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s-MX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s-MX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0B762B-C438-472D-AF27-1C992D0C91DC}" type="datetime1">
              <a:rPr lang="es-MX" noProof="0" smtClean="0"/>
              <a:t>31/10/2023</a:t>
            </a:fld>
            <a:endParaRPr lang="es-MX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‹#›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MX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MX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02836C-F8F8-4A1B-8A3B-8852B2E3DB9A}" type="datetime1">
              <a:rPr lang="es-MX" noProof="0" smtClean="0"/>
              <a:t>31/10/2023</a:t>
            </a:fld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‹#›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s-MX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CCEA6A-AC66-4107-B4DB-B7FF07205BE3}" type="datetime1">
              <a:rPr lang="es-MX" noProof="0" smtClean="0"/>
              <a:t>31/10/2023</a:t>
            </a:fld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pPr rtl="0"/>
              <a:t>‹#›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MX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MX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MX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E6675D-2C3A-4F74-8577-65124958C3BD}" type="datetime1">
              <a:rPr lang="es-MX" noProof="0" smtClean="0"/>
              <a:t>31/10/2023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‹#›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s-MX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MX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MX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7E54B4-2391-42FE-9E99-CA2B5E24A72B}" type="datetime1">
              <a:rPr lang="es-MX" noProof="0" smtClean="0"/>
              <a:t>31/10/2023</a:t>
            </a:fld>
            <a:endParaRPr lang="es-MX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‹#›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MX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41178F-D5DD-4C8C-8147-57A811ABFB5F}" type="datetime1">
              <a:rPr lang="es-MX" noProof="0" smtClean="0"/>
              <a:t>31/10/2023</a:t>
            </a:fld>
            <a:endParaRPr lang="es-MX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‹#›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6A68D9-EB40-4AB6-904F-D9F37EF139F8}" type="datetime1">
              <a:rPr lang="es-MX" noProof="0" smtClean="0"/>
              <a:t>31/10/2023</a:t>
            </a:fld>
            <a:endParaRPr lang="es-MX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‹#›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s-MX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MX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B41CB3-4AF0-4E1B-933F-0D3ED6573657}" type="datetime1">
              <a:rPr lang="es-MX" noProof="0" smtClean="0"/>
              <a:t>31/10/2023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pPr rtl="0"/>
              <a:t>‹#›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s-MX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s-MX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F71E94-56C4-46A9-ABF9-4DCAF6B5F965}" type="datetime1">
              <a:rPr lang="es-MX" noProof="0" smtClean="0"/>
              <a:t>31/10/2023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‹#›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MX" noProof="0" dirty="0"/>
              <a:t>Haz clic para modificar los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F1B309A3-3273-448E-BB21-7E163C35D095}" type="datetime1">
              <a:rPr lang="es-MX" noProof="0" smtClean="0"/>
              <a:t>31/10/2023</a:t>
            </a:fld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MX" noProof="0" smtClean="0"/>
              <a:t>‹#›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 anchor="t">
            <a:normAutofit/>
          </a:bodyPr>
          <a:lstStyle/>
          <a:p>
            <a:pPr algn="l"/>
            <a:r>
              <a:rPr lang="es-MX" sz="4000" dirty="0"/>
              <a:t>Job Salaries </a:t>
            </a:r>
            <a:r>
              <a:rPr lang="es-MX" sz="4000" dirty="0" err="1"/>
              <a:t>Analysis</a:t>
            </a:r>
            <a:br>
              <a:rPr lang="es-MX" sz="4000" dirty="0"/>
            </a:br>
            <a:br>
              <a:rPr lang="es-MX" sz="4000" dirty="0"/>
            </a:br>
            <a:r>
              <a:rPr lang="es-MX" sz="1600" dirty="0"/>
              <a:t>Project 1</a:t>
            </a:r>
            <a:endParaRPr lang="es-MX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MX" sz="1400" dirty="0"/>
              <a:t>Ana </a:t>
            </a:r>
            <a:r>
              <a:rPr lang="es-MX" sz="1400" dirty="0" err="1"/>
              <a:t>Brissa</a:t>
            </a:r>
            <a:r>
              <a:rPr lang="es-MX" sz="1400" dirty="0"/>
              <a:t> Miranda Espinoza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MX" sz="1400" dirty="0"/>
              <a:t>Ana Sofia Garrido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MX" sz="1400" dirty="0"/>
              <a:t>Santiago Ayala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r>
              <a:rPr lang="es-MX" sz="4000" dirty="0" err="1"/>
              <a:t>Objectives</a:t>
            </a:r>
            <a:endParaRPr lang="es-MX" sz="4000" dirty="0"/>
          </a:p>
        </p:txBody>
      </p:sp>
      <p:sp>
        <p:nvSpPr>
          <p:cNvPr id="24" name="Marcador de posición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 fontScale="77500" lnSpcReduction="20000"/>
          </a:bodyPr>
          <a:lstStyle/>
          <a:p>
            <a:pPr indent="-305435"/>
            <a:r>
              <a:rPr lang="es-MX" sz="2000" dirty="0" err="1"/>
              <a:t>Get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average</a:t>
            </a:r>
            <a:r>
              <a:rPr lang="es-MX" sz="2000" dirty="0"/>
              <a:t> </a:t>
            </a:r>
            <a:r>
              <a:rPr lang="es-MX" sz="2000" dirty="0" err="1"/>
              <a:t>salary</a:t>
            </a:r>
            <a:r>
              <a:rPr lang="es-MX" sz="2000" dirty="0"/>
              <a:t> </a:t>
            </a:r>
            <a:r>
              <a:rPr lang="es-MX" sz="2000" dirty="0" err="1"/>
              <a:t>according</a:t>
            </a:r>
            <a:r>
              <a:rPr lang="es-MX" sz="2000" dirty="0"/>
              <a:t> </a:t>
            </a:r>
            <a:r>
              <a:rPr lang="es-MX" sz="2000" dirty="0" err="1"/>
              <a:t>to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experience</a:t>
            </a:r>
            <a:r>
              <a:rPr lang="es-MX" sz="2000" dirty="0"/>
              <a:t> </a:t>
            </a:r>
            <a:r>
              <a:rPr lang="es-MX" sz="2000" dirty="0" err="1"/>
              <a:t>level</a:t>
            </a:r>
            <a:r>
              <a:rPr lang="es-MX" sz="2000" dirty="0"/>
              <a:t>:</a:t>
            </a:r>
            <a:endParaRPr lang="en-US" sz="2000" dirty="0"/>
          </a:p>
          <a:p>
            <a:pPr marL="719455" lvl="1" indent="-269875"/>
            <a:r>
              <a:rPr lang="es-MX" sz="2000" dirty="0" err="1"/>
              <a:t>Count</a:t>
            </a:r>
            <a:r>
              <a:rPr lang="es-MX" sz="2000" dirty="0"/>
              <a:t> </a:t>
            </a:r>
            <a:r>
              <a:rPr lang="es-MX" sz="2000" dirty="0" err="1"/>
              <a:t>how</a:t>
            </a:r>
            <a:r>
              <a:rPr lang="es-MX" sz="2000" dirty="0"/>
              <a:t> </a:t>
            </a:r>
            <a:r>
              <a:rPr lang="es-MX" sz="2000" dirty="0" err="1"/>
              <a:t>many</a:t>
            </a:r>
            <a:r>
              <a:rPr lang="es-MX" sz="2000" dirty="0"/>
              <a:t> </a:t>
            </a:r>
            <a:r>
              <a:rPr lang="es-MX" sz="2000" dirty="0" err="1"/>
              <a:t>employees</a:t>
            </a:r>
            <a:r>
              <a:rPr lang="es-MX" sz="2000" dirty="0"/>
              <a:t> are </a:t>
            </a:r>
            <a:r>
              <a:rPr lang="es-MX" sz="2000" dirty="0" err="1"/>
              <a:t>by</a:t>
            </a:r>
            <a:r>
              <a:rPr lang="es-MX" sz="2000" dirty="0"/>
              <a:t> country.</a:t>
            </a:r>
            <a:endParaRPr lang="es-MX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s-MX" sz="2000" dirty="0" err="1"/>
              <a:t>With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average</a:t>
            </a:r>
            <a:r>
              <a:rPr lang="es-MX" sz="2000" dirty="0"/>
              <a:t>, compare </a:t>
            </a:r>
            <a:r>
              <a:rPr lang="es-MX" sz="2000" dirty="0" err="1"/>
              <a:t>by</a:t>
            </a:r>
            <a:r>
              <a:rPr lang="es-MX" sz="2000" dirty="0"/>
              <a:t> </a:t>
            </a:r>
            <a:r>
              <a:rPr lang="es-MX" sz="2000" dirty="0" err="1"/>
              <a:t>employment</a:t>
            </a:r>
            <a:r>
              <a:rPr lang="es-MX" sz="2000" dirty="0"/>
              <a:t> </a:t>
            </a:r>
            <a:r>
              <a:rPr lang="es-MX" sz="2000" dirty="0" err="1"/>
              <a:t>type</a:t>
            </a:r>
            <a:endParaRPr lang="es-MX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s-MX" sz="2000" dirty="0" err="1"/>
              <a:t>With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average</a:t>
            </a:r>
            <a:r>
              <a:rPr lang="es-MX" sz="2000" dirty="0"/>
              <a:t> compare </a:t>
            </a:r>
            <a:r>
              <a:rPr lang="es-MX" sz="2000" dirty="0" err="1"/>
              <a:t>by</a:t>
            </a:r>
            <a:r>
              <a:rPr lang="es-MX" sz="2000" dirty="0"/>
              <a:t> remote ratio.</a:t>
            </a:r>
            <a:endParaRPr lang="es-MX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s-MX" sz="2000" dirty="0" err="1"/>
              <a:t>Get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average</a:t>
            </a:r>
            <a:r>
              <a:rPr lang="es-MX" sz="2000" dirty="0"/>
              <a:t> </a:t>
            </a:r>
            <a:r>
              <a:rPr lang="es-MX" sz="2000" dirty="0" err="1"/>
              <a:t>salary</a:t>
            </a:r>
            <a:r>
              <a:rPr lang="es-MX" sz="2000" dirty="0"/>
              <a:t> </a:t>
            </a:r>
            <a:r>
              <a:rPr lang="es-MX" sz="2000" dirty="0" err="1"/>
              <a:t>according</a:t>
            </a:r>
            <a:r>
              <a:rPr lang="es-MX" sz="2000" dirty="0"/>
              <a:t> </a:t>
            </a:r>
            <a:r>
              <a:rPr lang="es-MX" sz="2000" dirty="0" err="1"/>
              <a:t>to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employee</a:t>
            </a:r>
            <a:r>
              <a:rPr lang="es-MX" sz="2000" dirty="0"/>
              <a:t> </a:t>
            </a:r>
            <a:r>
              <a:rPr lang="es-MX" sz="2000" dirty="0" err="1"/>
              <a:t>residence</a:t>
            </a:r>
            <a:endParaRPr lang="es-MX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s-MX" sz="2000" dirty="0" err="1"/>
              <a:t>With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average</a:t>
            </a:r>
            <a:r>
              <a:rPr lang="es-MX" sz="2000" dirty="0"/>
              <a:t>, compare </a:t>
            </a:r>
            <a:r>
              <a:rPr lang="es-MX" sz="2000" dirty="0" err="1"/>
              <a:t>by</a:t>
            </a:r>
            <a:r>
              <a:rPr lang="es-MX" sz="2000" dirty="0"/>
              <a:t> remote ratio.</a:t>
            </a:r>
            <a:endParaRPr lang="es-MX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s-MX" sz="2000" dirty="0" err="1"/>
              <a:t>Get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salary</a:t>
            </a:r>
            <a:r>
              <a:rPr lang="es-MX" sz="2000" dirty="0"/>
              <a:t> </a:t>
            </a:r>
            <a:r>
              <a:rPr lang="es-MX" sz="2000" dirty="0" err="1"/>
              <a:t>by</a:t>
            </a:r>
            <a:r>
              <a:rPr lang="es-MX" sz="2000" dirty="0"/>
              <a:t> </a:t>
            </a:r>
            <a:r>
              <a:rPr lang="es-MX" sz="2000" dirty="0" err="1"/>
              <a:t>job</a:t>
            </a:r>
            <a:r>
              <a:rPr lang="es-MX" sz="2000" dirty="0"/>
              <a:t> </a:t>
            </a:r>
            <a:r>
              <a:rPr lang="es-MX" sz="2000" dirty="0" err="1"/>
              <a:t>title</a:t>
            </a:r>
            <a:r>
              <a:rPr lang="es-MX" sz="2000" dirty="0"/>
              <a:t> and compare </a:t>
            </a:r>
            <a:r>
              <a:rPr lang="es-MX" sz="2000" dirty="0" err="1"/>
              <a:t>with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employee's</a:t>
            </a:r>
            <a:r>
              <a:rPr lang="es-MX" sz="2000" dirty="0"/>
              <a:t> </a:t>
            </a:r>
            <a:r>
              <a:rPr lang="es-MX" sz="2000" dirty="0" err="1"/>
              <a:t>residence</a:t>
            </a:r>
            <a:r>
              <a:rPr lang="es-MX" sz="2000" dirty="0"/>
              <a:t>.</a:t>
            </a:r>
            <a:endParaRPr lang="es-MX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s-MX" sz="2000" dirty="0" err="1"/>
              <a:t>Get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historical</a:t>
            </a:r>
            <a:r>
              <a:rPr lang="es-MX" sz="2000" dirty="0"/>
              <a:t> </a:t>
            </a:r>
            <a:r>
              <a:rPr lang="es-MX" sz="2000" dirty="0" err="1"/>
              <a:t>change</a:t>
            </a:r>
            <a:r>
              <a:rPr lang="es-MX" sz="2000" dirty="0"/>
              <a:t> </a:t>
            </a:r>
            <a:r>
              <a:rPr lang="es-MX" sz="2000" dirty="0" err="1"/>
              <a:t>by</a:t>
            </a:r>
            <a:r>
              <a:rPr lang="es-MX" sz="2000" dirty="0"/>
              <a:t> </a:t>
            </a:r>
            <a:r>
              <a:rPr lang="es-MX" sz="2000" dirty="0" err="1"/>
              <a:t>experience</a:t>
            </a:r>
            <a:r>
              <a:rPr lang="es-MX" sz="2000" dirty="0"/>
              <a:t> </a:t>
            </a:r>
            <a:r>
              <a:rPr lang="es-MX" sz="2000" dirty="0" err="1"/>
              <a:t>level</a:t>
            </a:r>
            <a:endParaRPr lang="es-MX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449580" lvl="1" indent="0">
              <a:buNone/>
            </a:pPr>
            <a:r>
              <a:rPr lang="es-MX" sz="1200" dirty="0"/>
              <a:t>										</a:t>
            </a:r>
            <a:endParaRPr lang="es-MX" sz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endParaRPr lang="es-MX" sz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endParaRPr lang="es-MX" sz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endParaRPr lang="es-MX" sz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449580" lvl="1" indent="0">
              <a:buNone/>
            </a:pPr>
            <a:endParaRPr lang="es-MX" sz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endParaRPr lang="es-MX" sz="2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054D-315E-6BB8-EF6D-7AC53708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dirty="0" err="1"/>
              <a:t>Salary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Country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4593B8-F8CF-E465-A430-FA4CE7EE0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108967"/>
            <a:ext cx="4856841" cy="355763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B2B88F-8D54-060D-0549-385DE3377452}"/>
              </a:ext>
            </a:extLst>
          </p:cNvPr>
          <p:cNvSpPr txBox="1"/>
          <p:nvPr/>
        </p:nvSpPr>
        <p:spPr>
          <a:xfrm>
            <a:off x="6356287" y="1715862"/>
            <a:ext cx="5305876" cy="40853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sz="1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charset="2"/>
              <a:buChar char="Ø"/>
            </a:pPr>
            <a:r>
              <a:rPr lang="en-US" sz="23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The offer of Data Analyst employees is higher in US than the rest of the 4 countries in the top 5 countries.</a:t>
            </a:r>
            <a:endParaRPr lang="en-US" sz="23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charset="2"/>
              <a:buChar char="Ø"/>
            </a:pPr>
            <a:r>
              <a:rPr lang="en-US" sz="23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The US has a bigger amount of outliners, followed by British   and Denmark.</a:t>
            </a:r>
            <a:endParaRPr lang="en-US" sz="23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charset="2"/>
              <a:buChar char="Ø"/>
            </a:pPr>
            <a:r>
              <a:rPr lang="en-US" sz="23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US and Canada have the same average salary, however, Canada doesn't have outliners, seems that the salary is standardized.</a:t>
            </a:r>
            <a:endParaRPr lang="en-US" sz="23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charset="2"/>
              <a:buChar char="Ø"/>
            </a:pPr>
            <a:r>
              <a:rPr lang="en-US" sz="23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Spain has the lower salaries unless has more offers of employment</a:t>
            </a:r>
            <a:endParaRPr lang="en-US" sz="23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60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254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C2BB-10B3-C792-1ED9-879F3737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anchor="ctr">
            <a:noAutofit/>
          </a:bodyPr>
          <a:lstStyle/>
          <a:p>
            <a:r>
              <a:rPr lang="es-MX" dirty="0" err="1"/>
              <a:t>Average</a:t>
            </a:r>
            <a:r>
              <a:rPr lang="es-MX" dirty="0"/>
              <a:t> </a:t>
            </a:r>
            <a:r>
              <a:rPr lang="es-MX" dirty="0" err="1"/>
              <a:t>salary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employment</a:t>
            </a:r>
            <a:r>
              <a:rPr lang="es-MX" dirty="0"/>
              <a:t> </a:t>
            </a:r>
            <a:r>
              <a:rPr lang="es-MX" dirty="0" err="1"/>
              <a:t>type</a:t>
            </a:r>
            <a:endParaRPr lang="es-MX" dirty="0"/>
          </a:p>
        </p:txBody>
      </p:sp>
      <p:pic>
        <p:nvPicPr>
          <p:cNvPr id="5" name="Content Placeholder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ECB0CB53-ACF1-4042-6C31-DBDFCDE3DF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70949" y="2076450"/>
            <a:ext cx="4542533" cy="3622671"/>
          </a:xfrm>
          <a:noFill/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849CF10-F97E-57C6-2D7B-5F5DA7577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305435">
              <a:buFont typeface="Wingdings" panose="05000000000000000000" pitchFamily="2" charset="2"/>
              <a:buChar char="Ø"/>
            </a:pPr>
            <a:r>
              <a:rPr lang="en-US" dirty="0"/>
              <a:t>Here we can see that working on a full time has a better salary than the other ones with an average of $150k next is contract with $120k then Freelance with $54k and last there is part time with $52k.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buFont typeface="Wingdings" panose="05000000000000000000" pitchFamily="2" charset="2"/>
              <a:buChar char="Ø"/>
            </a:pP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say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there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more data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full time </a:t>
            </a:r>
            <a:r>
              <a:rPr lang="es-MX" dirty="0" err="1"/>
              <a:t>than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others</a:t>
            </a:r>
            <a:r>
              <a:rPr lang="es-MX" dirty="0"/>
              <a:t> so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may</a:t>
            </a:r>
            <a:r>
              <a:rPr lang="es-MX" dirty="0"/>
              <a:t> </a:t>
            </a:r>
            <a:r>
              <a:rPr lang="es-MX" dirty="0" err="1"/>
              <a:t>not</a:t>
            </a:r>
            <a:r>
              <a:rPr lang="es-MX" dirty="0"/>
              <a:t> be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exact</a:t>
            </a:r>
            <a:endParaRPr lang="es-MX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271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9982-FD07-2CFB-4868-B9233957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31" y="269421"/>
            <a:ext cx="10353762" cy="1261872"/>
          </a:xfrm>
        </p:spPr>
        <p:txBody>
          <a:bodyPr anchor="ctr">
            <a:normAutofit/>
          </a:bodyPr>
          <a:lstStyle/>
          <a:p>
            <a:r>
              <a:rPr lang="en-US" dirty="0"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Average Salary over years 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E53A838-FC14-F514-C6B2-7CAAF2819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>
            <a:normAutofit lnSpcReduction="10000"/>
          </a:bodyPr>
          <a:lstStyle/>
          <a:p>
            <a:pPr marL="380365" indent="-342900">
              <a:buFont typeface="Wingdings" panose="05000000000000000000" pitchFamily="2" charset="2"/>
              <a:buChar char="Ø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 average salary has been increase over the years, except for the hybrid model.</a:t>
            </a:r>
          </a:p>
          <a:p>
            <a:pPr marL="380365" indent="-342900">
              <a:buFont typeface="Wingdings" panose="05000000000000000000" pitchFamily="2" charset="2"/>
              <a:buChar char="Ø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After the pandemic, the remote and presential model has been increase dramatically. </a:t>
            </a:r>
          </a:p>
          <a:p>
            <a:pPr marL="380365" indent="-342900">
              <a:buFont typeface="Wingdings" panose="05000000000000000000" pitchFamily="2" charset="2"/>
              <a:buChar char="Ø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 remote model has been constantly increasing higher than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Hibrid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and presential models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5871079-F567-70E3-09C6-D520A42304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7478" y="1830386"/>
            <a:ext cx="5489475" cy="4114800"/>
          </a:xfrm>
        </p:spPr>
      </p:pic>
    </p:spTree>
    <p:extLst>
      <p:ext uri="{BB962C8B-B14F-4D97-AF65-F5344CB8AC3E}">
        <p14:creationId xmlns:p14="http://schemas.microsoft.com/office/powerpoint/2010/main" val="329001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C2BB-10B3-C792-1ED9-879F3737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anchor="ctr">
            <a:normAutofit/>
          </a:bodyPr>
          <a:lstStyle/>
          <a:p>
            <a:r>
              <a:rPr lang="es-MX" dirty="0" err="1"/>
              <a:t>Average</a:t>
            </a:r>
            <a:r>
              <a:rPr lang="es-MX" dirty="0"/>
              <a:t> </a:t>
            </a:r>
            <a:r>
              <a:rPr lang="es-MX" dirty="0" err="1"/>
              <a:t>salary</a:t>
            </a:r>
            <a:r>
              <a:rPr lang="es-MX" dirty="0"/>
              <a:t> </a:t>
            </a:r>
            <a:r>
              <a:rPr lang="es-MX" dirty="0" err="1"/>
              <a:t>according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Company </a:t>
            </a:r>
            <a:r>
              <a:rPr lang="es-MX" dirty="0" err="1"/>
              <a:t>Size</a:t>
            </a:r>
            <a:endParaRPr lang="es-MX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8E119C5-A55F-5EA6-AC77-CE2012945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1715862"/>
            <a:ext cx="4856841" cy="3622672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305435">
              <a:buFont typeface="Wingdings" panose="05000000000000000000" pitchFamily="2" charset="2"/>
              <a:buChar char="Ø"/>
            </a:pPr>
            <a:r>
              <a:rPr lang="en-US" sz="2000" dirty="0"/>
              <a:t>The salary of a medium company as an average has a total of $152k next there is the large companies with $133k and for the small companies they are with $88k.</a:t>
            </a:r>
            <a:endParaRPr lang="en-US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80365" indent="-342900">
              <a:buFont typeface="Wingdings" panose="05000000000000000000" pitchFamily="2" charset="2"/>
              <a:buChar char="Ø"/>
            </a:pPr>
            <a:r>
              <a:rPr lang="en-US" sz="2000" dirty="0"/>
              <a:t>There is a large gap between a medium company and a small company by a bit more of a 40%. This makes sense because of the amount of employees that work for the companies.</a:t>
            </a:r>
            <a:endParaRPr lang="en-US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80365" indent="-342900">
              <a:buFont typeface="Wingdings" panose="05000000000000000000" pitchFamily="2" charset="2"/>
              <a:buChar char="Ø"/>
            </a:pPr>
            <a:r>
              <a:rPr lang="en-US" sz="2000" dirty="0"/>
              <a:t>What was weird was that the large company is below of the medium company even though there is majority of employees .</a:t>
            </a:r>
            <a:endParaRPr lang="en-US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11" name="Content Placeholder 10" descr="A graph with numbers and a bar chart">
            <a:extLst>
              <a:ext uri="{FF2B5EF4-FFF2-40B4-BE49-F238E27FC236}">
                <a16:creationId xmlns:a16="http://schemas.microsoft.com/office/drawing/2014/main" id="{045C519D-6432-E33B-E281-4777EF15D3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759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F41D8-7578-B19C-644B-3EDD0715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Average</a:t>
            </a:r>
            <a:r>
              <a:rPr lang="es-MX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es-MX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salary</a:t>
            </a:r>
            <a:r>
              <a:rPr lang="es-MX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es-MX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by</a:t>
            </a:r>
            <a:r>
              <a:rPr lang="es-MX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es-MX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location</a:t>
            </a:r>
            <a:r>
              <a:rPr lang="es-MX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and </a:t>
            </a:r>
            <a:r>
              <a:rPr lang="es-MX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employment</a:t>
            </a:r>
            <a:r>
              <a:rPr lang="es-MX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es-MX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type</a:t>
            </a:r>
            <a:endParaRPr lang="es-MX" dirty="0" err="1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0412B60-AABF-379B-ABD8-464142C3EA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3795" y="2226519"/>
            <a:ext cx="4856841" cy="3322533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57B660-7380-F98F-3D6B-43C6BD7FCF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382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7EC9B-84BF-AE72-00DE-6C36A790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Jobs per year</a:t>
            </a:r>
            <a:endParaRPr lang="es-MX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B0FE56A-7AB6-6CC9-CF51-622D53AF5D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3795" y="2439081"/>
            <a:ext cx="4856841" cy="2897408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AF7BB9-5CA4-BFF1-2D66-A6487C3263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881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5_TF55705232.potx" id="{A4B0B6DF-4079-4F36-8C16-75BAE6BCAE85}" vid="{AD268AD9-898B-45FF-927D-ABE707D5756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{8B0FEB24-7479-46D6-A32B-85A219A77BF4}tf55705232_win32</Template>
  <TotalTime>8626</TotalTime>
  <Words>465</Words>
  <Application>Microsoft Office PowerPoint</Application>
  <PresentationFormat>Widescreen</PresentationFormat>
  <Paragraphs>41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Goudy Old Style</vt:lpstr>
      <vt:lpstr>Wingdings</vt:lpstr>
      <vt:lpstr>Wingdings 2</vt:lpstr>
      <vt:lpstr>SlateVTI</vt:lpstr>
      <vt:lpstr>Job Salaries Analysis  Project 1</vt:lpstr>
      <vt:lpstr>Objectives</vt:lpstr>
      <vt:lpstr>Salary by Country</vt:lpstr>
      <vt:lpstr>Average salary of the employment type</vt:lpstr>
      <vt:lpstr>Average Salary over years </vt:lpstr>
      <vt:lpstr>Average salary according to Company Size</vt:lpstr>
      <vt:lpstr>Average salary by location and employment type</vt:lpstr>
      <vt:lpstr>Jobs per year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Salaries Visualization  Project 1</dc:title>
  <dc:creator>Santiago Ayala Lomelin</dc:creator>
  <cp:lastModifiedBy>Santiago Ayala Lomelin</cp:lastModifiedBy>
  <cp:revision>2</cp:revision>
  <dcterms:created xsi:type="dcterms:W3CDTF">2023-11-01T00:40:53Z</dcterms:created>
  <dcterms:modified xsi:type="dcterms:W3CDTF">2023-11-07T00:27:39Z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