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tags/tag16.xml" ContentType="application/vnd.openxmlformats-officedocument.presentationml.tags+xml"/>
  <Override PartName="/ppt/notesSlides/notesSlide19.xml" ContentType="application/vnd.openxmlformats-officedocument.presentationml.notesSlide+xml"/>
  <Override PartName="/ppt/tags/tag17.xml" ContentType="application/vnd.openxmlformats-officedocument.presentationml.tags+xml"/>
  <Override PartName="/ppt/notesSlides/notesSlide20.xml" ContentType="application/vnd.openxmlformats-officedocument.presentationml.notesSlide+xml"/>
  <Override PartName="/ppt/tags/tag18.xml" ContentType="application/vnd.openxmlformats-officedocument.presentationml.tags+xml"/>
  <Override PartName="/ppt/notesSlides/notesSlide21.xml" ContentType="application/vnd.openxmlformats-officedocument.presentationml.notesSlide+xml"/>
  <Override PartName="/ppt/tags/tag19.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0.xml" ContentType="application/vnd.openxmlformats-officedocument.presentationml.tags+xml"/>
  <Override PartName="/ppt/notesSlides/notesSlide24.xml" ContentType="application/vnd.openxmlformats-officedocument.presentationml.notesSlide+xml"/>
  <Override PartName="/ppt/tags/tag21.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2.xml" ContentType="application/vnd.openxmlformats-officedocument.presentationml.tags+xml"/>
  <Override PartName="/ppt/notesSlides/notesSlide28.xml" ContentType="application/vnd.openxmlformats-officedocument.presentationml.notesSlide+xml"/>
  <Override PartName="/ppt/tags/tag23.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bookmarkIdSeed="2">
  <p:sldMasterIdLst>
    <p:sldMasterId id="2147483657" r:id="rId1"/>
  </p:sldMasterIdLst>
  <p:notesMasterIdLst>
    <p:notesMasterId r:id="rId32"/>
  </p:notesMasterIdLst>
  <p:sldIdLst>
    <p:sldId id="256" r:id="rId2"/>
    <p:sldId id="357" r:id="rId3"/>
    <p:sldId id="395" r:id="rId4"/>
    <p:sldId id="458" r:id="rId5"/>
    <p:sldId id="453" r:id="rId6"/>
    <p:sldId id="459" r:id="rId7"/>
    <p:sldId id="460" r:id="rId8"/>
    <p:sldId id="449" r:id="rId9"/>
    <p:sldId id="440" r:id="rId10"/>
    <p:sldId id="461" r:id="rId11"/>
    <p:sldId id="451" r:id="rId12"/>
    <p:sldId id="462" r:id="rId13"/>
    <p:sldId id="463" r:id="rId14"/>
    <p:sldId id="452" r:id="rId15"/>
    <p:sldId id="465" r:id="rId16"/>
    <p:sldId id="464" r:id="rId17"/>
    <p:sldId id="439" r:id="rId18"/>
    <p:sldId id="442" r:id="rId19"/>
    <p:sldId id="444" r:id="rId20"/>
    <p:sldId id="445" r:id="rId21"/>
    <p:sldId id="446" r:id="rId22"/>
    <p:sldId id="448" r:id="rId23"/>
    <p:sldId id="466" r:id="rId24"/>
    <p:sldId id="417" r:id="rId25"/>
    <p:sldId id="450" r:id="rId26"/>
    <p:sldId id="457" r:id="rId27"/>
    <p:sldId id="467" r:id="rId28"/>
    <p:sldId id="454" r:id="rId29"/>
    <p:sldId id="456" r:id="rId30"/>
    <p:sldId id="278"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鄭幃澤 (112423034)" initials="鄭幃澤"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699"/>
    <a:srgbClr val="5D6877"/>
    <a:srgbClr val="FFFFFF"/>
    <a:srgbClr val="FF6565"/>
    <a:srgbClr val="FFEF21"/>
    <a:srgbClr val="F7FCBA"/>
    <a:srgbClr val="FFB6C1"/>
    <a:srgbClr val="F08080"/>
    <a:srgbClr val="13161B"/>
    <a:srgbClr val="C7D3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06799F8-075E-4A3A-A7F6-7FBC6576F1A4}" styleName="佈景主題樣式 2 - 輔色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7" autoAdjust="0"/>
    <p:restoredTop sz="59173" autoAdjust="0"/>
  </p:normalViewPr>
  <p:slideViewPr>
    <p:cSldViewPr snapToGrid="0">
      <p:cViewPr varScale="1">
        <p:scale>
          <a:sx n="87" d="100"/>
          <a:sy n="87" d="100"/>
        </p:scale>
        <p:origin x="2340" y="78"/>
      </p:cViewPr>
      <p:guideLst>
        <p:guide orient="horz" pos="162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notesMaster" Target="notesMasters/notesMaster1.xml" /><Relationship Id="rId37"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649494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b="0" i="0" dirty="0">
                <a:solidFill>
                  <a:srgbClr val="0D0D0D"/>
                </a:solidFill>
                <a:effectLst/>
                <a:latin typeface="Söhne"/>
              </a:rPr>
              <a:t>大家好 我們是第三組 組員有，我們使用的是</a:t>
            </a:r>
            <a:r>
              <a:rPr lang="en-US" altLang="zh-TW" sz="1100" dirty="0">
                <a:solidFill>
                  <a:schemeClr val="bg1"/>
                </a:solidFill>
                <a:latin typeface="Arial" panose="020B0604020202020204" pitchFamily="34" charset="0"/>
                <a:ea typeface="華康儷中宋" panose="02020509000000000000" pitchFamily="49" charset="-120"/>
                <a:cs typeface="Arial" panose="020B0604020202020204" pitchFamily="34" charset="0"/>
              </a:rPr>
              <a:t>Deep Learning-based Method</a:t>
            </a:r>
            <a:r>
              <a:rPr lang="zh-TW" altLang="en-US" sz="1100" dirty="0">
                <a:solidFill>
                  <a:schemeClr val="bg1"/>
                </a:solidFill>
                <a:latin typeface="Arial" panose="020B0604020202020204" pitchFamily="34" charset="0"/>
                <a:ea typeface="華康儷中宋" panose="02020509000000000000" pitchFamily="49" charset="-120"/>
                <a:cs typeface="Arial" panose="020B0604020202020204" pitchFamily="34" charset="0"/>
              </a:rPr>
              <a:t> </a:t>
            </a:r>
            <a:endParaRPr lang="en-US" altLang="zh-TW" b="0" i="0" dirty="0">
              <a:solidFill>
                <a:srgbClr val="0D0D0D"/>
              </a:solidFill>
              <a:effectLst/>
              <a:latin typeface="Söhn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a:extLst>
            <a:ext uri="{FF2B5EF4-FFF2-40B4-BE49-F238E27FC236}">
              <a16:creationId xmlns:a16="http://schemas.microsoft.com/office/drawing/2014/main" id="{B45A9BD2-C7A3-4342-B1F5-9C860921F21F}"/>
            </a:ext>
          </a:extLst>
        </p:cNvPr>
        <p:cNvGrpSpPr/>
        <p:nvPr/>
      </p:nvGrpSpPr>
      <p:grpSpPr>
        <a:xfrm>
          <a:off x="0" y="0"/>
          <a:ext cx="0" cy="0"/>
          <a:chOff x="0" y="0"/>
          <a:chExt cx="0" cy="0"/>
        </a:xfrm>
      </p:grpSpPr>
      <p:sp>
        <p:nvSpPr>
          <p:cNvPr id="317" name="Google Shape;317;g35f391192_073:notes">
            <a:extLst>
              <a:ext uri="{FF2B5EF4-FFF2-40B4-BE49-F238E27FC236}">
                <a16:creationId xmlns:a16="http://schemas.microsoft.com/office/drawing/2014/main" id="{1D4737F3-973F-409D-6665-BAAC293ADC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a:extLst>
              <a:ext uri="{FF2B5EF4-FFF2-40B4-BE49-F238E27FC236}">
                <a16:creationId xmlns:a16="http://schemas.microsoft.com/office/drawing/2014/main" id="{9D211501-FFA3-AAEF-E7D8-6D48D9798E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nSpc>
                <a:spcPct val="115000"/>
              </a:lnSpc>
              <a:buNone/>
            </a:pPr>
            <a:r>
              <a:rPr lang="en-US" altLang="zh-TW" sz="1800" b="1" kern="100" dirty="0">
                <a:effectLst/>
                <a:latin typeface="Aptos" panose="020B0004020202020204" pitchFamily="34" charset="0"/>
                <a:ea typeface="標楷體" panose="03000509000000000000" pitchFamily="65" charset="-120"/>
                <a:cs typeface="Arial" panose="020B0604020202020204" pitchFamily="34" charset="0"/>
              </a:rPr>
              <a:t>1.</a:t>
            </a:r>
            <a:r>
              <a:rPr lang="zh-TW" altLang="zh-TW" sz="1800" b="1" kern="100" dirty="0">
                <a:effectLst/>
                <a:latin typeface="Aptos" panose="020B0004020202020204" pitchFamily="34" charset="0"/>
                <a:ea typeface="標楷體" panose="03000509000000000000" pitchFamily="65" charset="-120"/>
                <a:cs typeface="Arial" panose="020B0604020202020204" pitchFamily="34" charset="0"/>
              </a:rPr>
              <a:t> </a:t>
            </a:r>
            <a:r>
              <a:rPr lang="en-US" altLang="zh-TW" sz="1800" b="1" kern="100" dirty="0">
                <a:effectLst/>
                <a:latin typeface="Aptos" panose="020B0004020202020204" pitchFamily="34" charset="0"/>
                <a:ea typeface="標楷體" panose="03000509000000000000" pitchFamily="65" charset="-120"/>
                <a:cs typeface="Arial" panose="020B0604020202020204" pitchFamily="34" charset="0"/>
              </a:rPr>
              <a:t>U-Net</a:t>
            </a:r>
            <a:r>
              <a:rPr lang="zh-TW" altLang="zh-TW" sz="1800" b="1" kern="100" dirty="0">
                <a:effectLst/>
                <a:latin typeface="Aptos" panose="020B0004020202020204" pitchFamily="34" charset="0"/>
                <a:ea typeface="標楷體" panose="03000509000000000000" pitchFamily="65" charset="-120"/>
                <a:cs typeface="Arial" panose="020B0604020202020204" pitchFamily="34" charset="0"/>
              </a:rPr>
              <a:t>：</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marL="342900" lvl="0" indent="-342900">
              <a:lnSpc>
                <a:spcPct val="115000"/>
              </a:lnSpc>
              <a:buFont typeface="Wingdings" panose="05000000000000000000" pitchFamily="2" charset="2"/>
              <a:buChar char=""/>
            </a:pP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一種專為影像分割設計的深度學習架構</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使用跳躍連接（</a:t>
            </a:r>
            <a:r>
              <a:rPr lang="en-US" altLang="zh-TW" sz="1800" kern="100" dirty="0">
                <a:effectLst/>
                <a:latin typeface="Aptos" panose="020B0004020202020204" pitchFamily="34" charset="0"/>
                <a:ea typeface="標楷體" panose="03000509000000000000" pitchFamily="65" charset="-120"/>
                <a:cs typeface="Arial" panose="020B0604020202020204" pitchFamily="34" charset="0"/>
              </a:rPr>
              <a:t>Skip Connections</a:t>
            </a: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），保留低階特徵以提高分割精度</a:t>
            </a:r>
            <a:endParaRPr lang="en-US" altLang="zh-TW" sz="1800" kern="100" dirty="0">
              <a:effectLst/>
              <a:latin typeface="Aptos" panose="020B0004020202020204" pitchFamily="34" charset="0"/>
              <a:ea typeface="標楷體" panose="03000509000000000000" pitchFamily="65" charset="-120"/>
              <a:cs typeface="Arial" panose="020B0604020202020204" pitchFamily="34" charset="0"/>
            </a:endParaRPr>
          </a:p>
        </p:txBody>
      </p:sp>
    </p:spTree>
    <p:extLst>
      <p:ext uri="{BB962C8B-B14F-4D97-AF65-F5344CB8AC3E}">
        <p14:creationId xmlns:p14="http://schemas.microsoft.com/office/powerpoint/2010/main" val="3516318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a:extLst>
            <a:ext uri="{FF2B5EF4-FFF2-40B4-BE49-F238E27FC236}">
              <a16:creationId xmlns:a16="http://schemas.microsoft.com/office/drawing/2014/main" id="{65BEB790-1380-A63B-4A6A-57AF91083579}"/>
            </a:ext>
          </a:extLst>
        </p:cNvPr>
        <p:cNvGrpSpPr/>
        <p:nvPr/>
      </p:nvGrpSpPr>
      <p:grpSpPr>
        <a:xfrm>
          <a:off x="0" y="0"/>
          <a:ext cx="0" cy="0"/>
          <a:chOff x="0" y="0"/>
          <a:chExt cx="0" cy="0"/>
        </a:xfrm>
      </p:grpSpPr>
      <p:sp>
        <p:nvSpPr>
          <p:cNvPr id="317" name="Google Shape;317;g35f391192_073:notes">
            <a:extLst>
              <a:ext uri="{FF2B5EF4-FFF2-40B4-BE49-F238E27FC236}">
                <a16:creationId xmlns:a16="http://schemas.microsoft.com/office/drawing/2014/main" id="{EE7A917E-EF87-D7CB-9726-2E1B2C87D0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a:extLst>
              <a:ext uri="{FF2B5EF4-FFF2-40B4-BE49-F238E27FC236}">
                <a16:creationId xmlns:a16="http://schemas.microsoft.com/office/drawing/2014/main" id="{2D94CF14-8DD4-0E28-5A17-04263037A4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nSpc>
                <a:spcPct val="115000"/>
              </a:lnSpc>
              <a:buNone/>
            </a:pPr>
            <a:r>
              <a:rPr lang="en-US" altLang="zh-TW" sz="1800" kern="100" dirty="0">
                <a:effectLst/>
                <a:latin typeface="Aptos" panose="020B0004020202020204" pitchFamily="34" charset="0"/>
                <a:ea typeface="標楷體" panose="03000509000000000000" pitchFamily="65" charset="-120"/>
                <a:cs typeface="Arial" panose="020B0604020202020204" pitchFamily="34" charset="0"/>
              </a:rPr>
              <a:t>2.</a:t>
            </a:r>
            <a:r>
              <a:rPr lang="zh-TW" altLang="en-US" sz="1800" kern="100" dirty="0">
                <a:effectLst/>
                <a:latin typeface="Aptos" panose="020B0004020202020204" pitchFamily="34" charset="0"/>
                <a:ea typeface="標楷體" panose="03000509000000000000" pitchFamily="65" charset="-120"/>
                <a:cs typeface="Arial" panose="020B0604020202020204" pitchFamily="34" charset="0"/>
              </a:rPr>
              <a:t> </a:t>
            </a:r>
            <a:r>
              <a:rPr lang="en-US" altLang="zh-TW" sz="1800" kern="100" dirty="0">
                <a:effectLst/>
                <a:latin typeface="Aptos" panose="020B0004020202020204" pitchFamily="34" charset="0"/>
                <a:ea typeface="標楷體" panose="03000509000000000000" pitchFamily="65" charset="-120"/>
                <a:cs typeface="Arial" panose="020B0604020202020204" pitchFamily="34" charset="0"/>
              </a:rPr>
              <a:t>UNET++</a:t>
            </a:r>
          </a:p>
          <a:p>
            <a:pPr marL="0" lvl="0" indent="0">
              <a:lnSpc>
                <a:spcPct val="115000"/>
              </a:lnSpc>
              <a:spcAft>
                <a:spcPts val="800"/>
              </a:spcAft>
              <a:buFont typeface="Wingdings" panose="05000000000000000000" pitchFamily="2" charset="2"/>
              <a:buNone/>
            </a:pPr>
            <a:r>
              <a:rPr lang="en-US" altLang="zh-TW" sz="1800" kern="100" dirty="0">
                <a:effectLst/>
                <a:latin typeface="Aptos" panose="020B0004020202020204" pitchFamily="34" charset="0"/>
                <a:ea typeface="標楷體" panose="03000509000000000000" pitchFamily="65" charset="-120"/>
                <a:cs typeface="Arial" panose="020B0604020202020204" pitchFamily="34" charset="0"/>
              </a:rPr>
              <a:t>U-Net</a:t>
            </a:r>
            <a:r>
              <a:rPr lang="zh-TW" altLang="en-US" sz="1800" kern="100" dirty="0">
                <a:effectLst/>
                <a:latin typeface="Aptos" panose="020B0004020202020204" pitchFamily="34" charset="0"/>
                <a:ea typeface="標楷體" panose="03000509000000000000" pitchFamily="65" charset="-120"/>
                <a:cs typeface="Arial" panose="020B0604020202020204" pitchFamily="34" charset="0"/>
              </a:rPr>
              <a:t>的改進版本，在</a:t>
            </a:r>
            <a:r>
              <a:rPr lang="en-US" altLang="zh-TW" sz="2400" b="1" dirty="0">
                <a:solidFill>
                  <a:srgbClr val="13161B">
                    <a:alpha val="30000"/>
                  </a:srgbClr>
                </a:solidFill>
                <a:latin typeface="微軟正黑體" panose="020B0604030504040204" pitchFamily="34" charset="-120"/>
                <a:ea typeface="微軟正黑體" panose="020B0604030504040204" pitchFamily="34" charset="-120"/>
              </a:rPr>
              <a:t>Skip Connections</a:t>
            </a:r>
            <a:r>
              <a:rPr lang="zh-TW" altLang="en-US" sz="1800" kern="100" dirty="0">
                <a:effectLst/>
                <a:latin typeface="Aptos" panose="020B0004020202020204" pitchFamily="34" charset="0"/>
                <a:ea typeface="標楷體" panose="03000509000000000000" pitchFamily="65" charset="-120"/>
                <a:cs typeface="Arial" panose="020B0604020202020204" pitchFamily="34" charset="0"/>
              </a:rPr>
              <a:t>中引入了密集</a:t>
            </a:r>
            <a:r>
              <a:rPr lang="en-US" altLang="zh-TW" sz="1800" b="1" dirty="0">
                <a:solidFill>
                  <a:srgbClr val="13161B">
                    <a:alpha val="30000"/>
                  </a:srgbClr>
                </a:solidFill>
                <a:latin typeface="微軟正黑體" panose="020B0604030504040204" pitchFamily="34" charset="-120"/>
                <a:ea typeface="微軟正黑體" panose="020B0604030504040204" pitchFamily="34" charset="-120"/>
              </a:rPr>
              <a:t>Connections</a:t>
            </a:r>
            <a:r>
              <a:rPr lang="zh-TW" altLang="en-US" sz="1800" kern="100" dirty="0">
                <a:effectLst/>
                <a:latin typeface="Aptos" panose="020B0004020202020204" pitchFamily="34" charset="0"/>
                <a:ea typeface="標楷體" panose="03000509000000000000" pitchFamily="65" charset="-120"/>
                <a:cs typeface="Arial" panose="020B0604020202020204" pitchFamily="34" charset="0"/>
              </a:rPr>
              <a:t>，讓它形成更深層的網路。</a:t>
            </a:r>
          </a:p>
          <a:p>
            <a:pPr marL="0" lvl="0" indent="0">
              <a:lnSpc>
                <a:spcPct val="115000"/>
              </a:lnSpc>
              <a:spcAft>
                <a:spcPts val="800"/>
              </a:spcAft>
              <a:buFont typeface="Wingdings" panose="05000000000000000000" pitchFamily="2" charset="2"/>
              <a:buNone/>
            </a:pPr>
            <a:r>
              <a:rPr lang="zh-TW" altLang="en-US" sz="1800" kern="100" dirty="0">
                <a:effectLst/>
                <a:latin typeface="Aptos" panose="020B0004020202020204" pitchFamily="34" charset="0"/>
                <a:ea typeface="標楷體" panose="03000509000000000000" pitchFamily="65" charset="-120"/>
                <a:cs typeface="Arial" panose="020B0604020202020204" pitchFamily="34" charset="0"/>
              </a:rPr>
              <a:t>就可以提高了分割結果的細緻度和準確率，所以他特別適合高解析度的影像分割</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116115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a:extLst>
            <a:ext uri="{FF2B5EF4-FFF2-40B4-BE49-F238E27FC236}">
              <a16:creationId xmlns:a16="http://schemas.microsoft.com/office/drawing/2014/main" id="{C10411C0-69FA-2B81-6CFA-D84F46F8CEEE}"/>
            </a:ext>
          </a:extLst>
        </p:cNvPr>
        <p:cNvGrpSpPr/>
        <p:nvPr/>
      </p:nvGrpSpPr>
      <p:grpSpPr>
        <a:xfrm>
          <a:off x="0" y="0"/>
          <a:ext cx="0" cy="0"/>
          <a:chOff x="0" y="0"/>
          <a:chExt cx="0" cy="0"/>
        </a:xfrm>
      </p:grpSpPr>
      <p:sp>
        <p:nvSpPr>
          <p:cNvPr id="317" name="Google Shape;317;g35f391192_073:notes">
            <a:extLst>
              <a:ext uri="{FF2B5EF4-FFF2-40B4-BE49-F238E27FC236}">
                <a16:creationId xmlns:a16="http://schemas.microsoft.com/office/drawing/2014/main" id="{ACB61C45-B489-F56E-B908-8464AAABBE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a:extLst>
              <a:ext uri="{FF2B5EF4-FFF2-40B4-BE49-F238E27FC236}">
                <a16:creationId xmlns:a16="http://schemas.microsoft.com/office/drawing/2014/main" id="{B7E0EFAE-0B42-1BFE-A1E5-5EB6CAFADE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gn="l">
              <a:lnSpc>
                <a:spcPct val="150000"/>
              </a:lnSpc>
              <a:buFont typeface="Arial" panose="020B0604020202020204" pitchFamily="34" charset="0"/>
              <a:buNone/>
            </a:pPr>
            <a:r>
              <a:rPr lang="en-US" altLang="zh-TW" b="0" i="0" dirty="0">
                <a:solidFill>
                  <a:srgbClr val="374151"/>
                </a:solidFill>
                <a:effectLst/>
                <a:latin typeface="微軟正黑體" panose="020B0604030504040204" pitchFamily="34" charset="-120"/>
                <a:ea typeface="微軟正黑體" panose="020B0604030504040204" pitchFamily="34" charset="-120"/>
              </a:rPr>
              <a:t>3. DeepLabV3</a:t>
            </a:r>
            <a:r>
              <a:rPr lang="zh-TW" altLang="en-US" b="0" i="0" dirty="0">
                <a:solidFill>
                  <a:srgbClr val="374151"/>
                </a:solidFill>
                <a:effectLst/>
                <a:latin typeface="微軟正黑體" panose="020B0604030504040204" pitchFamily="34" charset="-120"/>
                <a:ea typeface="微軟正黑體" panose="020B0604030504040204" pitchFamily="34" charset="-120"/>
              </a:rPr>
              <a:t>：</a:t>
            </a:r>
          </a:p>
          <a:p>
            <a:pPr marL="0" indent="0" algn="l">
              <a:lnSpc>
                <a:spcPct val="150000"/>
              </a:lnSpc>
              <a:buFont typeface="Arial" panose="020B0604020202020204" pitchFamily="34" charset="0"/>
              <a:buNone/>
            </a:pPr>
            <a:r>
              <a:rPr lang="zh-TW" altLang="en-US" b="0" i="0" dirty="0">
                <a:solidFill>
                  <a:srgbClr val="374151"/>
                </a:solidFill>
                <a:effectLst/>
                <a:latin typeface="微軟正黑體" panose="020B0604030504040204" pitchFamily="34" charset="-120"/>
                <a:ea typeface="微軟正黑體" panose="020B0604030504040204" pitchFamily="34" charset="-120"/>
              </a:rPr>
              <a:t>引入</a:t>
            </a:r>
            <a:r>
              <a:rPr lang="en-US" altLang="zh-TW" b="0" i="0" dirty="0">
                <a:solidFill>
                  <a:srgbClr val="374151"/>
                </a:solidFill>
                <a:effectLst/>
                <a:latin typeface="微軟正黑體" panose="020B0604030504040204" pitchFamily="34" charset="-120"/>
                <a:ea typeface="微軟正黑體" panose="020B0604030504040204" pitchFamily="34" charset="-120"/>
              </a:rPr>
              <a:t>ASPP</a:t>
            </a:r>
            <a:r>
              <a:rPr lang="zh-TW" altLang="en-US" b="0" i="0" dirty="0">
                <a:solidFill>
                  <a:srgbClr val="374151"/>
                </a:solidFill>
                <a:effectLst/>
                <a:latin typeface="微軟正黑體" panose="020B0604030504040204" pitchFamily="34" charset="-120"/>
                <a:ea typeface="微軟正黑體" panose="020B0604030504040204" pitchFamily="34" charset="-120"/>
              </a:rPr>
              <a:t>（空間金字塔池化）增強網路對多尺度特徵的理解，常用於處理複雜場景中的影像分割。</a:t>
            </a:r>
            <a:endParaRPr lang="en-US" altLang="zh-TW" b="0" i="0" dirty="0">
              <a:solidFill>
                <a:srgbClr val="374151"/>
              </a:solidFill>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25126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a:extLst>
            <a:ext uri="{FF2B5EF4-FFF2-40B4-BE49-F238E27FC236}">
              <a16:creationId xmlns:a16="http://schemas.microsoft.com/office/drawing/2014/main" id="{10D5ED53-A586-7387-436C-C1959BF11D01}"/>
            </a:ext>
          </a:extLst>
        </p:cNvPr>
        <p:cNvGrpSpPr/>
        <p:nvPr/>
      </p:nvGrpSpPr>
      <p:grpSpPr>
        <a:xfrm>
          <a:off x="0" y="0"/>
          <a:ext cx="0" cy="0"/>
          <a:chOff x="0" y="0"/>
          <a:chExt cx="0" cy="0"/>
        </a:xfrm>
      </p:grpSpPr>
      <p:sp>
        <p:nvSpPr>
          <p:cNvPr id="317" name="Google Shape;317;g35f391192_073:notes">
            <a:extLst>
              <a:ext uri="{FF2B5EF4-FFF2-40B4-BE49-F238E27FC236}">
                <a16:creationId xmlns:a16="http://schemas.microsoft.com/office/drawing/2014/main" id="{6B48D707-CA27-987E-24DB-400829A5D5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a:extLst>
              <a:ext uri="{FF2B5EF4-FFF2-40B4-BE49-F238E27FC236}">
                <a16:creationId xmlns:a16="http://schemas.microsoft.com/office/drawing/2014/main" id="{AE0878FD-E4F6-6EF3-D6BD-75A3853389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nSpc>
                <a:spcPct val="115000"/>
              </a:lnSpc>
              <a:buNone/>
            </a:pPr>
            <a:r>
              <a:rPr lang="en-US" altLang="zh-TW" sz="1800" b="1" kern="100" dirty="0">
                <a:effectLst/>
                <a:latin typeface="標楷體" panose="03000509000000000000" pitchFamily="65" charset="-120"/>
                <a:ea typeface="新細明體" panose="02020500000000000000" pitchFamily="18" charset="-120"/>
                <a:cs typeface="Arial" panose="020B0604020202020204" pitchFamily="34" charset="0"/>
              </a:rPr>
              <a:t>4. FPN (Feature Pyramid Network)</a:t>
            </a:r>
            <a:r>
              <a:rPr lang="zh-TW" altLang="zh-TW" sz="1800" b="1" kern="100" dirty="0">
                <a:effectLst/>
                <a:latin typeface="Aptos" panose="020B0004020202020204" pitchFamily="34" charset="0"/>
                <a:ea typeface="標楷體" panose="03000509000000000000" pitchFamily="65" charset="-120"/>
                <a:cs typeface="Arial" panose="020B0604020202020204" pitchFamily="34" charset="0"/>
              </a:rPr>
              <a:t>：</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marL="0" lvl="0" indent="0">
              <a:lnSpc>
                <a:spcPct val="115000"/>
              </a:lnSpc>
              <a:buFont typeface="Wingdings" panose="05000000000000000000" pitchFamily="2" charset="2"/>
              <a:buNone/>
            </a:pPr>
            <a:r>
              <a:rPr lang="zh-TW" altLang="en-US" sz="1800" kern="100" dirty="0">
                <a:effectLst/>
                <a:latin typeface="Aptos" panose="020B0004020202020204" pitchFamily="34" charset="0"/>
                <a:ea typeface="標楷體" panose="03000509000000000000" pitchFamily="65" charset="-120"/>
                <a:cs typeface="Arial" panose="020B0604020202020204" pitchFamily="34" charset="0"/>
              </a:rPr>
              <a:t>他是</a:t>
            </a: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基於金字塔結構的設計，</a:t>
            </a:r>
            <a:r>
              <a:rPr lang="zh-TW" altLang="en-US" sz="1800" kern="100" dirty="0">
                <a:effectLst/>
                <a:latin typeface="Aptos" panose="020B0004020202020204" pitchFamily="34" charset="0"/>
                <a:ea typeface="標楷體" panose="03000509000000000000" pitchFamily="65" charset="-120"/>
                <a:cs typeface="Arial" panose="020B0604020202020204" pitchFamily="34" charset="0"/>
              </a:rPr>
              <a:t>會</a:t>
            </a: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從不同層級的特徵提取資訊。</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marL="0" lvl="0" indent="0">
              <a:lnSpc>
                <a:spcPct val="115000"/>
              </a:lnSpc>
              <a:spcAft>
                <a:spcPts val="800"/>
              </a:spcAft>
              <a:buFont typeface="Wingdings" panose="05000000000000000000" pitchFamily="2" charset="2"/>
              <a:buNone/>
            </a:pPr>
            <a:r>
              <a:rPr lang="zh-TW" altLang="en-US" sz="1800" kern="100" dirty="0">
                <a:effectLst/>
                <a:latin typeface="Aptos" panose="020B0004020202020204" pitchFamily="34" charset="0"/>
                <a:ea typeface="標楷體" panose="03000509000000000000" pitchFamily="65" charset="-120"/>
                <a:cs typeface="Arial" panose="020B0604020202020204" pitchFamily="34" charset="0"/>
              </a:rPr>
              <a:t>所以他</a:t>
            </a: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提供強大的多尺度特徵能力，</a:t>
            </a:r>
            <a:r>
              <a:rPr lang="zh-TW" altLang="en-US" sz="1800" kern="100" dirty="0">
                <a:effectLst/>
                <a:latin typeface="Aptos" panose="020B0004020202020204" pitchFamily="34" charset="0"/>
                <a:ea typeface="標楷體" panose="03000509000000000000" pitchFamily="65" charset="-120"/>
                <a:cs typeface="Arial" panose="020B0604020202020204" pitchFamily="34" charset="0"/>
              </a:rPr>
              <a:t>這樣是</a:t>
            </a: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有助於檢測不同大小的物體或區域。</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marL="0" indent="0">
              <a:lnSpc>
                <a:spcPct val="115000"/>
              </a:lnSpc>
              <a:buNone/>
            </a:pPr>
            <a:endParaRPr lang="en-US" altLang="zh-TW" b="0" i="0" dirty="0">
              <a:solidFill>
                <a:srgbClr val="374151"/>
              </a:solidFill>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47374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a:extLst>
            <a:ext uri="{FF2B5EF4-FFF2-40B4-BE49-F238E27FC236}">
              <a16:creationId xmlns:a16="http://schemas.microsoft.com/office/drawing/2014/main" id="{B1937A93-34DE-F592-A62E-6469D8BF09E2}"/>
            </a:ext>
          </a:extLst>
        </p:cNvPr>
        <p:cNvGrpSpPr/>
        <p:nvPr/>
      </p:nvGrpSpPr>
      <p:grpSpPr>
        <a:xfrm>
          <a:off x="0" y="0"/>
          <a:ext cx="0" cy="0"/>
          <a:chOff x="0" y="0"/>
          <a:chExt cx="0" cy="0"/>
        </a:xfrm>
      </p:grpSpPr>
      <p:sp>
        <p:nvSpPr>
          <p:cNvPr id="317" name="Google Shape;317;g35f391192_073:notes">
            <a:extLst>
              <a:ext uri="{FF2B5EF4-FFF2-40B4-BE49-F238E27FC236}">
                <a16:creationId xmlns:a16="http://schemas.microsoft.com/office/drawing/2014/main" id="{E19CC08B-6A20-A522-E779-A57646B848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a:extLst>
              <a:ext uri="{FF2B5EF4-FFF2-40B4-BE49-F238E27FC236}">
                <a16:creationId xmlns:a16="http://schemas.microsoft.com/office/drawing/2014/main" id="{48185317-E8B4-DC19-9012-EBF2AAA88F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nSpc>
                <a:spcPct val="115000"/>
              </a:lnSpc>
              <a:spcAft>
                <a:spcPts val="800"/>
              </a:spcAft>
              <a:buFont typeface="Wingdings" panose="05000000000000000000" pitchFamily="2" charset="2"/>
              <a:buNone/>
            </a:pPr>
            <a:r>
              <a:rPr lang="zh-TW" altLang="en-US" sz="1100" kern="100" dirty="0">
                <a:effectLst/>
                <a:latin typeface="Aptos" panose="020B0004020202020204" pitchFamily="34" charset="0"/>
                <a:ea typeface="標楷體" panose="03000509000000000000" pitchFamily="65" charset="-120"/>
                <a:cs typeface="Arial" panose="020B0604020202020204" pitchFamily="34" charset="0"/>
              </a:rPr>
              <a:t>接下來是</a:t>
            </a:r>
            <a:r>
              <a:rPr lang="en-US" altLang="zh-TW" sz="1100" kern="100" dirty="0">
                <a:effectLst/>
                <a:latin typeface="Aptos" panose="020B0004020202020204" pitchFamily="34" charset="0"/>
                <a:ea typeface="標楷體" panose="03000509000000000000" pitchFamily="65" charset="-120"/>
                <a:cs typeface="Arial" panose="020B0604020202020204" pitchFamily="34" charset="0"/>
              </a:rPr>
              <a:t>image encoder</a:t>
            </a:r>
            <a:r>
              <a:rPr lang="zh-TW" altLang="en-US" sz="1100" kern="100" dirty="0">
                <a:effectLst/>
                <a:latin typeface="Aptos" panose="020B0004020202020204" pitchFamily="34" charset="0"/>
                <a:ea typeface="標楷體" panose="03000509000000000000" pitchFamily="65" charset="-120"/>
                <a:cs typeface="Arial" panose="020B0604020202020204" pitchFamily="34" charset="0"/>
              </a:rPr>
              <a:t>的部分</a:t>
            </a:r>
            <a:endParaRPr lang="en-US" altLang="zh-TW" sz="1100" kern="100" dirty="0">
              <a:effectLst/>
              <a:latin typeface="Aptos" panose="020B0004020202020204" pitchFamily="34" charset="0"/>
              <a:ea typeface="標楷體" panose="03000509000000000000" pitchFamily="65" charset="-120"/>
              <a:cs typeface="Arial" panose="020B0604020202020204" pitchFamily="34" charset="0"/>
            </a:endParaRPr>
          </a:p>
          <a:p>
            <a:pPr marL="0" lvl="0" indent="0">
              <a:lnSpc>
                <a:spcPct val="115000"/>
              </a:lnSpc>
              <a:spcAft>
                <a:spcPts val="800"/>
              </a:spcAft>
              <a:buFont typeface="Wingdings" panose="05000000000000000000" pitchFamily="2" charset="2"/>
              <a:buNone/>
            </a:pPr>
            <a:r>
              <a:rPr lang="en-US" altLang="zh-TW" sz="1100" kern="100" dirty="0">
                <a:effectLst/>
                <a:latin typeface="Aptos" panose="020B0004020202020204" pitchFamily="34" charset="0"/>
                <a:ea typeface="標楷體" panose="03000509000000000000" pitchFamily="65" charset="-120"/>
                <a:cs typeface="Arial" panose="020B0604020202020204" pitchFamily="34" charset="0"/>
              </a:rPr>
              <a:t>1.</a:t>
            </a:r>
            <a:r>
              <a:rPr lang="en-US" altLang="zh-TW" b="1" dirty="0">
                <a:solidFill>
                  <a:srgbClr val="13161B"/>
                </a:solidFill>
              </a:rPr>
              <a:t> </a:t>
            </a:r>
            <a:r>
              <a:rPr lang="en-US" altLang="zh-TW" b="1" dirty="0" err="1">
                <a:solidFill>
                  <a:srgbClr val="13161B"/>
                </a:solidFill>
              </a:rPr>
              <a:t>ResNet</a:t>
            </a:r>
            <a:endParaRPr lang="en-US" altLang="zh-TW" sz="1100" kern="100" dirty="0">
              <a:effectLst/>
              <a:latin typeface="Aptos" panose="020B0004020202020204" pitchFamily="34" charset="0"/>
              <a:ea typeface="標楷體" panose="03000509000000000000" pitchFamily="65" charset="-120"/>
              <a:cs typeface="Arial" panose="020B0604020202020204" pitchFamily="34" charset="0"/>
            </a:endParaRPr>
          </a:p>
          <a:p>
            <a:pPr marL="0" lvl="0" indent="0">
              <a:lnSpc>
                <a:spcPct val="115000"/>
              </a:lnSpc>
              <a:spcAft>
                <a:spcPts val="800"/>
              </a:spcAft>
              <a:buFont typeface="Wingdings" panose="05000000000000000000" pitchFamily="2" charset="2"/>
              <a:buNone/>
            </a:pPr>
            <a:r>
              <a:rPr lang="zh-TW" altLang="en-US" sz="1100" kern="100" dirty="0">
                <a:effectLst/>
                <a:latin typeface="Aptos" panose="020B0004020202020204" pitchFamily="34" charset="0"/>
                <a:ea typeface="標楷體" panose="03000509000000000000" pitchFamily="65" charset="-120"/>
                <a:cs typeface="Arial" panose="020B0604020202020204" pitchFamily="34" charset="0"/>
              </a:rPr>
              <a:t>是一種</a:t>
            </a:r>
            <a:r>
              <a:rPr lang="zh-TW" altLang="en-US" b="1" dirty="0">
                <a:solidFill>
                  <a:srgbClr val="13161B"/>
                </a:solidFill>
                <a:latin typeface="微軟正黑體" panose="020B0604030504040204" pitchFamily="34" charset="-120"/>
                <a:ea typeface="微軟正黑體" panose="020B0604030504040204" pitchFamily="34" charset="-120"/>
              </a:rPr>
              <a:t>深度卷積神經網路，</a:t>
            </a:r>
            <a:r>
              <a:rPr lang="zh-TW" altLang="zh-TW" sz="1100" kern="100" dirty="0">
                <a:effectLst/>
                <a:latin typeface="Aptos" panose="020B0004020202020204" pitchFamily="34" charset="0"/>
                <a:ea typeface="標楷體" panose="03000509000000000000" pitchFamily="65" charset="-120"/>
                <a:cs typeface="Arial" panose="020B0604020202020204" pitchFamily="34" charset="0"/>
              </a:rPr>
              <a:t>引入殘差連接（</a:t>
            </a:r>
            <a:r>
              <a:rPr lang="en-US" altLang="zh-TW" sz="1100" kern="100" dirty="0">
                <a:effectLst/>
                <a:latin typeface="Aptos" panose="020B0004020202020204" pitchFamily="34" charset="0"/>
                <a:ea typeface="標楷體" panose="03000509000000000000" pitchFamily="65" charset="-120"/>
                <a:cs typeface="Arial" panose="020B0604020202020204" pitchFamily="34" charset="0"/>
              </a:rPr>
              <a:t>Residual Connections</a:t>
            </a:r>
            <a:r>
              <a:rPr lang="zh-TW" altLang="zh-TW" sz="1100" kern="100" dirty="0">
                <a:effectLst/>
                <a:latin typeface="Aptos" panose="020B0004020202020204" pitchFamily="34" charset="0"/>
                <a:ea typeface="標楷體" panose="03000509000000000000" pitchFamily="65" charset="-120"/>
                <a:cs typeface="Arial" panose="020B0604020202020204" pitchFamily="34" charset="0"/>
              </a:rPr>
              <a:t>）解決梯度消失問題。</a:t>
            </a:r>
            <a:endParaRPr lang="en-US" altLang="zh-TW" sz="1100" kern="100" dirty="0">
              <a:effectLst/>
              <a:latin typeface="Aptos" panose="020B0004020202020204" pitchFamily="34" charset="0"/>
              <a:ea typeface="新細明體" panose="02020500000000000000" pitchFamily="18" charset="-120"/>
              <a:cs typeface="Times New Roman" panose="02020603050405020304" pitchFamily="18" charset="0"/>
            </a:endParaRPr>
          </a:p>
          <a:p>
            <a:pPr marL="0" lvl="0" indent="0">
              <a:lnSpc>
                <a:spcPct val="115000"/>
              </a:lnSpc>
              <a:spcAft>
                <a:spcPts val="800"/>
              </a:spcAft>
              <a:buFont typeface="Wingdings" panose="05000000000000000000" pitchFamily="2" charset="2"/>
              <a:buNone/>
            </a:pPr>
            <a:r>
              <a:rPr lang="zh-TW" altLang="zh-TW" sz="1100" dirty="0">
                <a:effectLst/>
                <a:ea typeface="標楷體" panose="03000509000000000000" pitchFamily="65" charset="-120"/>
                <a:cs typeface="Arial" panose="020B0604020202020204" pitchFamily="34" charset="0"/>
              </a:rPr>
              <a:t>支持訓練非常深的網路（如</a:t>
            </a:r>
            <a:r>
              <a:rPr lang="en-US" altLang="zh-TW" sz="1100" dirty="0">
                <a:effectLst/>
                <a:ea typeface="標楷體" panose="03000509000000000000" pitchFamily="65" charset="-120"/>
                <a:cs typeface="Arial" panose="020B0604020202020204" pitchFamily="34" charset="0"/>
              </a:rPr>
              <a:t>ResNet-50</a:t>
            </a:r>
            <a:r>
              <a:rPr lang="zh-TW" altLang="zh-TW" sz="1100" dirty="0">
                <a:effectLst/>
                <a:ea typeface="標楷體" panose="03000509000000000000" pitchFamily="65" charset="-120"/>
                <a:cs typeface="Arial" panose="020B0604020202020204" pitchFamily="34" charset="0"/>
              </a:rPr>
              <a:t>、</a:t>
            </a:r>
            <a:r>
              <a:rPr lang="en-US" altLang="zh-TW" sz="1100" dirty="0">
                <a:effectLst/>
                <a:ea typeface="標楷體" panose="03000509000000000000" pitchFamily="65" charset="-120"/>
                <a:cs typeface="Arial" panose="020B0604020202020204" pitchFamily="34" charset="0"/>
              </a:rPr>
              <a:t>ResNet-101</a:t>
            </a:r>
            <a:r>
              <a:rPr lang="zh-TW" altLang="zh-TW" sz="1100" dirty="0">
                <a:effectLst/>
                <a:ea typeface="標楷體" panose="03000509000000000000" pitchFamily="65" charset="-120"/>
                <a:cs typeface="Arial" panose="020B0604020202020204" pitchFamily="34" charset="0"/>
              </a:rPr>
              <a:t>等）</a:t>
            </a:r>
            <a:endParaRPr lang="en-US" altLang="zh-TW" b="0" i="0" dirty="0">
              <a:solidFill>
                <a:srgbClr val="374151"/>
              </a:solidFill>
              <a:effectLst/>
              <a:latin typeface="微軟正黑體" panose="020B0604030504040204" pitchFamily="34" charset="-120"/>
              <a:ea typeface="微軟正黑體" panose="020B0604030504040204" pitchFamily="34" charset="-120"/>
            </a:endParaRPr>
          </a:p>
          <a:p>
            <a:pPr marL="0" indent="0" algn="l">
              <a:lnSpc>
                <a:spcPct val="150000"/>
              </a:lnSpc>
              <a:buFont typeface="Arial" panose="020B0604020202020204" pitchFamily="34" charset="0"/>
              <a:buNone/>
            </a:pPr>
            <a:endParaRPr lang="en-US" altLang="zh-TW" b="0" i="0" dirty="0">
              <a:solidFill>
                <a:srgbClr val="374151"/>
              </a:solidFill>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920081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a:extLst>
            <a:ext uri="{FF2B5EF4-FFF2-40B4-BE49-F238E27FC236}">
              <a16:creationId xmlns:a16="http://schemas.microsoft.com/office/drawing/2014/main" id="{FA0E9736-3A81-B134-3DF4-251E6E40D40A}"/>
            </a:ext>
          </a:extLst>
        </p:cNvPr>
        <p:cNvGrpSpPr/>
        <p:nvPr/>
      </p:nvGrpSpPr>
      <p:grpSpPr>
        <a:xfrm>
          <a:off x="0" y="0"/>
          <a:ext cx="0" cy="0"/>
          <a:chOff x="0" y="0"/>
          <a:chExt cx="0" cy="0"/>
        </a:xfrm>
      </p:grpSpPr>
      <p:sp>
        <p:nvSpPr>
          <p:cNvPr id="317" name="Google Shape;317;g35f391192_073:notes">
            <a:extLst>
              <a:ext uri="{FF2B5EF4-FFF2-40B4-BE49-F238E27FC236}">
                <a16:creationId xmlns:a16="http://schemas.microsoft.com/office/drawing/2014/main" id="{9C8495BD-9D4F-1D64-4E52-3AF99F084A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a:extLst>
              <a:ext uri="{FF2B5EF4-FFF2-40B4-BE49-F238E27FC236}">
                <a16:creationId xmlns:a16="http://schemas.microsoft.com/office/drawing/2014/main" id="{E9EE2090-C6F7-65A4-A2C6-7767330484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nSpc>
                <a:spcPct val="115000"/>
              </a:lnSpc>
              <a:spcAft>
                <a:spcPts val="800"/>
              </a:spcAft>
              <a:buFont typeface="Wingdings" panose="05000000000000000000" pitchFamily="2" charset="2"/>
              <a:buNone/>
            </a:pPr>
            <a:r>
              <a:rPr lang="en-US" altLang="zh-TW" b="0" i="0" dirty="0">
                <a:solidFill>
                  <a:srgbClr val="374151"/>
                </a:solidFill>
                <a:effectLst/>
                <a:latin typeface="微軟正黑體" panose="020B0604030504040204" pitchFamily="34" charset="-120"/>
                <a:ea typeface="微軟正黑體" panose="020B0604030504040204" pitchFamily="34" charset="-120"/>
              </a:rPr>
              <a:t>2.</a:t>
            </a:r>
            <a:r>
              <a:rPr lang="zh-TW" altLang="en-US" b="0" i="0" dirty="0">
                <a:solidFill>
                  <a:srgbClr val="374151"/>
                </a:solidFill>
                <a:effectLst/>
                <a:latin typeface="微軟正黑體" panose="020B0604030504040204" pitchFamily="34" charset="-120"/>
                <a:ea typeface="微軟正黑體" panose="020B0604030504040204" pitchFamily="34" charset="-120"/>
              </a:rPr>
              <a:t> </a:t>
            </a:r>
            <a:r>
              <a:rPr lang="en-US" altLang="zh-TW" b="0" i="0" dirty="0" err="1">
                <a:solidFill>
                  <a:srgbClr val="374151"/>
                </a:solidFill>
                <a:effectLst/>
                <a:latin typeface="微軟正黑體" panose="020B0604030504040204" pitchFamily="34" charset="-120"/>
                <a:ea typeface="微軟正黑體" panose="020B0604030504040204" pitchFamily="34" charset="-120"/>
              </a:rPr>
              <a:t>EfficientNet</a:t>
            </a:r>
            <a:r>
              <a:rPr lang="zh-TW" altLang="en-US" b="0" i="0" dirty="0">
                <a:solidFill>
                  <a:srgbClr val="374151"/>
                </a:solidFill>
                <a:effectLst/>
                <a:latin typeface="微軟正黑體" panose="020B0604030504040204" pitchFamily="34" charset="-120"/>
                <a:ea typeface="微軟正黑體" panose="020B0604030504040204" pitchFamily="34" charset="-120"/>
              </a:rPr>
              <a:t>：</a:t>
            </a:r>
          </a:p>
          <a:p>
            <a:pPr marL="0" lvl="0" indent="0">
              <a:lnSpc>
                <a:spcPct val="115000"/>
              </a:lnSpc>
              <a:spcAft>
                <a:spcPts val="800"/>
              </a:spcAft>
              <a:buFont typeface="Wingdings" panose="05000000000000000000" pitchFamily="2" charset="2"/>
              <a:buNone/>
            </a:pPr>
            <a:r>
              <a:rPr lang="zh-TW" altLang="en-US" b="0" i="0" dirty="0">
                <a:solidFill>
                  <a:srgbClr val="374151"/>
                </a:solidFill>
                <a:effectLst/>
                <a:latin typeface="微軟正黑體" panose="020B0604030504040204" pitchFamily="34" charset="-120"/>
                <a:ea typeface="微軟正黑體" panose="020B0604030504040204" pitchFamily="34" charset="-120"/>
              </a:rPr>
              <a:t>透過模型縮放策略在網路深度、寬度和解析度間達到最佳平衡。</a:t>
            </a:r>
          </a:p>
          <a:p>
            <a:pPr marL="0" lvl="0" indent="0">
              <a:lnSpc>
                <a:spcPct val="115000"/>
              </a:lnSpc>
              <a:spcAft>
                <a:spcPts val="800"/>
              </a:spcAft>
              <a:buFont typeface="Wingdings" panose="05000000000000000000" pitchFamily="2" charset="2"/>
              <a:buNone/>
            </a:pPr>
            <a:r>
              <a:rPr lang="zh-TW" altLang="en-US" b="0" i="0" dirty="0">
                <a:solidFill>
                  <a:srgbClr val="374151"/>
                </a:solidFill>
                <a:effectLst/>
                <a:latin typeface="微軟正黑體" panose="020B0604030504040204" pitchFamily="34" charset="-120"/>
                <a:ea typeface="微軟正黑體" panose="020B0604030504040204" pitchFamily="34" charset="-120"/>
              </a:rPr>
              <a:t>相較於</a:t>
            </a:r>
            <a:r>
              <a:rPr lang="en-US" altLang="zh-TW" b="0" i="0" dirty="0" err="1">
                <a:solidFill>
                  <a:srgbClr val="374151"/>
                </a:solidFill>
                <a:effectLst/>
                <a:latin typeface="微軟正黑體" panose="020B0604030504040204" pitchFamily="34" charset="-120"/>
                <a:ea typeface="微軟正黑體" panose="020B0604030504040204" pitchFamily="34" charset="-120"/>
              </a:rPr>
              <a:t>ResNet</a:t>
            </a:r>
            <a:r>
              <a:rPr lang="zh-TW" altLang="en-US" b="0" i="0" dirty="0">
                <a:solidFill>
                  <a:srgbClr val="374151"/>
                </a:solidFill>
                <a:effectLst/>
                <a:latin typeface="微軟正黑體" panose="020B0604030504040204" pitchFamily="34" charset="-120"/>
                <a:ea typeface="微軟正黑體" panose="020B0604030504040204" pitchFamily="34" charset="-120"/>
              </a:rPr>
              <a:t>，同樣效能下所需的參數量更少。</a:t>
            </a:r>
          </a:p>
          <a:p>
            <a:pPr marL="0" lvl="0" indent="0">
              <a:lnSpc>
                <a:spcPct val="115000"/>
              </a:lnSpc>
              <a:spcAft>
                <a:spcPts val="800"/>
              </a:spcAft>
              <a:buFont typeface="Wingdings" panose="05000000000000000000" pitchFamily="2" charset="2"/>
              <a:buNone/>
            </a:pPr>
            <a:endParaRPr lang="en-US" altLang="zh-TW" b="0" i="0" dirty="0">
              <a:solidFill>
                <a:srgbClr val="374151"/>
              </a:solidFill>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27640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a:extLst>
            <a:ext uri="{FF2B5EF4-FFF2-40B4-BE49-F238E27FC236}">
              <a16:creationId xmlns:a16="http://schemas.microsoft.com/office/drawing/2014/main" id="{58664387-8116-A13D-CC68-CC3916474974}"/>
            </a:ext>
          </a:extLst>
        </p:cNvPr>
        <p:cNvGrpSpPr/>
        <p:nvPr/>
      </p:nvGrpSpPr>
      <p:grpSpPr>
        <a:xfrm>
          <a:off x="0" y="0"/>
          <a:ext cx="0" cy="0"/>
          <a:chOff x="0" y="0"/>
          <a:chExt cx="0" cy="0"/>
        </a:xfrm>
      </p:grpSpPr>
      <p:sp>
        <p:nvSpPr>
          <p:cNvPr id="317" name="Google Shape;317;g35f391192_073:notes">
            <a:extLst>
              <a:ext uri="{FF2B5EF4-FFF2-40B4-BE49-F238E27FC236}">
                <a16:creationId xmlns:a16="http://schemas.microsoft.com/office/drawing/2014/main" id="{F0EB29C7-26D9-9974-8670-5CDE240895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a:extLst>
              <a:ext uri="{FF2B5EF4-FFF2-40B4-BE49-F238E27FC236}">
                <a16:creationId xmlns:a16="http://schemas.microsoft.com/office/drawing/2014/main" id="{BB44B947-C381-F429-DC97-A5284F4095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nSpc>
                <a:spcPct val="115000"/>
              </a:lnSpc>
              <a:buNone/>
            </a:pPr>
            <a:r>
              <a:rPr lang="en-US" altLang="zh-TW" sz="1800" b="1" kern="100" dirty="0">
                <a:effectLst/>
                <a:latin typeface="標楷體" panose="03000509000000000000" pitchFamily="65" charset="-120"/>
                <a:ea typeface="新細明體" panose="02020500000000000000" pitchFamily="18" charset="-120"/>
                <a:cs typeface="Arial" panose="020B0604020202020204" pitchFamily="34" charset="0"/>
              </a:rPr>
              <a:t>3.</a:t>
            </a:r>
            <a:r>
              <a:rPr lang="zh-TW" altLang="en-US" sz="1800" b="1" kern="100" dirty="0">
                <a:effectLst/>
                <a:latin typeface="標楷體" panose="03000509000000000000" pitchFamily="65" charset="-120"/>
                <a:ea typeface="新細明體" panose="02020500000000000000" pitchFamily="18" charset="-120"/>
                <a:cs typeface="Arial" panose="020B0604020202020204" pitchFamily="34" charset="0"/>
              </a:rPr>
              <a:t> </a:t>
            </a:r>
            <a:r>
              <a:rPr lang="en-US" altLang="zh-TW" sz="1800" b="1" kern="100" dirty="0" err="1">
                <a:effectLst/>
                <a:latin typeface="標楷體" panose="03000509000000000000" pitchFamily="65" charset="-120"/>
                <a:ea typeface="新細明體" panose="02020500000000000000" pitchFamily="18" charset="-120"/>
                <a:cs typeface="Arial" panose="020B0604020202020204" pitchFamily="34" charset="0"/>
              </a:rPr>
              <a:t>ResNeXt</a:t>
            </a:r>
            <a:r>
              <a:rPr lang="zh-TW" altLang="zh-TW" sz="1800" b="1" kern="100" dirty="0">
                <a:effectLst/>
                <a:latin typeface="Aptos" panose="020B0004020202020204" pitchFamily="34" charset="0"/>
                <a:ea typeface="標楷體" panose="03000509000000000000" pitchFamily="65" charset="-120"/>
                <a:cs typeface="Arial" panose="020B0604020202020204" pitchFamily="34" charset="0"/>
              </a:rPr>
              <a:t>：</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marL="0" lvl="0" indent="0">
              <a:lnSpc>
                <a:spcPct val="115000"/>
              </a:lnSpc>
              <a:buFont typeface="Wingdings" panose="05000000000000000000" pitchFamily="2" charset="2"/>
              <a:buNone/>
            </a:pPr>
            <a:r>
              <a:rPr lang="en-US" altLang="zh-TW" sz="1800" kern="100" dirty="0" err="1">
                <a:effectLst/>
                <a:latin typeface="標楷體" panose="03000509000000000000" pitchFamily="65" charset="-120"/>
                <a:ea typeface="新細明體" panose="02020500000000000000" pitchFamily="18" charset="-120"/>
                <a:cs typeface="Arial" panose="020B0604020202020204" pitchFamily="34" charset="0"/>
              </a:rPr>
              <a:t>ResNet</a:t>
            </a: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的改進版本，採用</a:t>
            </a:r>
            <a:r>
              <a:rPr lang="en-US" altLang="zh-TW" sz="1800" kern="100" dirty="0">
                <a:effectLst/>
                <a:latin typeface="Aptos" panose="020B0004020202020204" pitchFamily="34" charset="0"/>
                <a:ea typeface="標楷體" panose="03000509000000000000" pitchFamily="65" charset="-120"/>
                <a:cs typeface="Arial" panose="020B0604020202020204" pitchFamily="34" charset="0"/>
              </a:rPr>
              <a:t>Grouped Convolution</a:t>
            </a: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提高效能。</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marL="0" lvl="0" indent="0">
              <a:lnSpc>
                <a:spcPct val="115000"/>
              </a:lnSpc>
              <a:spcAft>
                <a:spcPts val="800"/>
              </a:spcAft>
              <a:buFont typeface="Wingdings" panose="05000000000000000000" pitchFamily="2" charset="2"/>
              <a:buNone/>
            </a:pP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提供更強大的特徵提取能力，</a:t>
            </a:r>
            <a:r>
              <a:rPr lang="zh-TW" altLang="en-US" sz="1800" kern="100" dirty="0">
                <a:effectLst/>
                <a:latin typeface="Aptos" panose="020B0004020202020204" pitchFamily="34" charset="0"/>
                <a:ea typeface="標楷體" panose="03000509000000000000" pitchFamily="65" charset="-120"/>
                <a:cs typeface="Arial" panose="020B0604020202020204" pitchFamily="34" charset="0"/>
              </a:rPr>
              <a:t>另外也</a:t>
            </a: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能在參數數量與效能間取得平衡。</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marL="0" indent="0" algn="l">
              <a:lnSpc>
                <a:spcPct val="150000"/>
              </a:lnSpc>
              <a:buFont typeface="Arial" panose="020B0604020202020204" pitchFamily="34" charset="0"/>
              <a:buNone/>
            </a:pPr>
            <a:endParaRPr lang="en-US" altLang="zh-TW" b="0" i="0" dirty="0">
              <a:solidFill>
                <a:srgbClr val="374151"/>
              </a:solidFill>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95057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a:extLst>
            <a:ext uri="{FF2B5EF4-FFF2-40B4-BE49-F238E27FC236}">
              <a16:creationId xmlns:a16="http://schemas.microsoft.com/office/drawing/2014/main" id="{BE906510-EC17-63AD-5322-B6BC71759E71}"/>
            </a:ext>
          </a:extLst>
        </p:cNvPr>
        <p:cNvGrpSpPr/>
        <p:nvPr/>
      </p:nvGrpSpPr>
      <p:grpSpPr>
        <a:xfrm>
          <a:off x="0" y="0"/>
          <a:ext cx="0" cy="0"/>
          <a:chOff x="0" y="0"/>
          <a:chExt cx="0" cy="0"/>
        </a:xfrm>
      </p:grpSpPr>
      <p:sp>
        <p:nvSpPr>
          <p:cNvPr id="317" name="Google Shape;317;g35f391192_073:notes">
            <a:extLst>
              <a:ext uri="{FF2B5EF4-FFF2-40B4-BE49-F238E27FC236}">
                <a16:creationId xmlns:a16="http://schemas.microsoft.com/office/drawing/2014/main" id="{C0F3E13D-A45B-57B6-7D9E-11319C2B42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a:extLst>
              <a:ext uri="{FF2B5EF4-FFF2-40B4-BE49-F238E27FC236}">
                <a16:creationId xmlns:a16="http://schemas.microsoft.com/office/drawing/2014/main" id="{4D086A51-B852-2BDE-AF3D-3D2A3F6663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TW" altLang="en-US" sz="3200" dirty="0"/>
              <a:t>首先，模型通過 </a:t>
            </a:r>
            <a:r>
              <a:rPr lang="en-US" altLang="zh-TW" sz="3200" dirty="0"/>
              <a:t>__</a:t>
            </a:r>
            <a:r>
              <a:rPr lang="en-US" altLang="zh-TW" sz="3200" dirty="0" err="1"/>
              <a:t>init</a:t>
            </a:r>
            <a:r>
              <a:rPr lang="en-US" altLang="zh-TW" sz="3200" dirty="0"/>
              <a:t>__ </a:t>
            </a:r>
            <a:r>
              <a:rPr lang="zh-TW" altLang="en-US" sz="3200" dirty="0"/>
              <a:t>進行初始化，包括 </a:t>
            </a:r>
            <a:r>
              <a:rPr lang="en-US" altLang="zh-TW" sz="3200" dirty="0"/>
              <a:t>U-Net </a:t>
            </a:r>
            <a:r>
              <a:rPr lang="zh-TW" altLang="en-US" sz="3200" dirty="0"/>
              <a:t>主體模型的搭建，編碼器與解碼器的配置，以及損失函數的設定。</a:t>
            </a:r>
          </a:p>
          <a:p>
            <a:r>
              <a:rPr lang="zh-TW" altLang="en-US" sz="3200" dirty="0"/>
              <a:t>接著，在 </a:t>
            </a:r>
            <a:r>
              <a:rPr lang="en-US" altLang="zh-TW" sz="3200" dirty="0"/>
              <a:t>forward </a:t>
            </a:r>
            <a:r>
              <a:rPr lang="zh-TW" altLang="en-US" sz="3200" dirty="0"/>
              <a:t>中，我們處理資料的前向傳播，這是將輸入影像送入 </a:t>
            </a:r>
            <a:r>
              <a:rPr lang="en-US" altLang="zh-TW" sz="3200" dirty="0"/>
              <a:t>U-Net </a:t>
            </a:r>
            <a:r>
              <a:rPr lang="zh-TW" altLang="en-US" sz="3200" dirty="0"/>
              <a:t>模型，</a:t>
            </a:r>
            <a:endParaRPr lang="en-US" altLang="zh-TW" sz="3200" dirty="0"/>
          </a:p>
          <a:p>
            <a:r>
              <a:rPr lang="zh-TW" altLang="en-US" sz="3200" dirty="0"/>
              <a:t>模型的在於 </a:t>
            </a:r>
            <a:r>
              <a:rPr lang="en-US" altLang="zh-TW" sz="3200" dirty="0" err="1"/>
              <a:t>shared_step</a:t>
            </a:r>
            <a:r>
              <a:rPr lang="en-US" altLang="zh-TW" sz="3200" dirty="0"/>
              <a:t> </a:t>
            </a:r>
            <a:r>
              <a:rPr lang="zh-TW" altLang="en-US" sz="3200" dirty="0"/>
              <a:t>方法，在這裡，我們計算</a:t>
            </a:r>
            <a:r>
              <a:rPr lang="en-US" altLang="zh-TW" sz="3200" dirty="0"/>
              <a:t>loss</a:t>
            </a:r>
            <a:r>
              <a:rPr lang="zh-TW" altLang="en-US" sz="3200" dirty="0"/>
              <a:t>和性能指標，確保模型在不同階段的行為一致。</a:t>
            </a:r>
          </a:p>
          <a:p>
            <a:r>
              <a:rPr lang="zh-TW" altLang="en-US" sz="3200" dirty="0"/>
              <a:t>此外，還有 </a:t>
            </a:r>
            <a:r>
              <a:rPr lang="en-US" altLang="zh-TW" sz="3200" b="0" dirty="0" err="1"/>
              <a:t>predict_step</a:t>
            </a:r>
            <a:r>
              <a:rPr lang="zh-TW" altLang="en-US" sz="3200" b="0" dirty="0"/>
              <a:t>來預測出圖片，最後就會跟</a:t>
            </a:r>
            <a:r>
              <a:rPr lang="en-US" altLang="zh-TW" sz="3200" b="0" dirty="0"/>
              <a:t>ground truth</a:t>
            </a:r>
            <a:r>
              <a:rPr lang="zh-TW" altLang="en-US" sz="3200" b="0" dirty="0"/>
              <a:t>進行</a:t>
            </a:r>
            <a:r>
              <a:rPr lang="en-US" altLang="zh-TW" sz="3200" b="0" dirty="0"/>
              <a:t>IOU</a:t>
            </a:r>
            <a:r>
              <a:rPr lang="zh-TW" altLang="en-US" sz="3200" b="0" dirty="0"/>
              <a:t>的計算</a:t>
            </a:r>
          </a:p>
        </p:txBody>
      </p:sp>
    </p:spTree>
    <p:extLst>
      <p:ext uri="{BB962C8B-B14F-4D97-AF65-F5344CB8AC3E}">
        <p14:creationId xmlns:p14="http://schemas.microsoft.com/office/powerpoint/2010/main" val="3740909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a:extLst>
            <a:ext uri="{FF2B5EF4-FFF2-40B4-BE49-F238E27FC236}">
              <a16:creationId xmlns:a16="http://schemas.microsoft.com/office/drawing/2014/main" id="{38FADBA0-7A36-1A92-C2A5-24DDED8BAA92}"/>
            </a:ext>
          </a:extLst>
        </p:cNvPr>
        <p:cNvGrpSpPr/>
        <p:nvPr/>
      </p:nvGrpSpPr>
      <p:grpSpPr>
        <a:xfrm>
          <a:off x="0" y="0"/>
          <a:ext cx="0" cy="0"/>
          <a:chOff x="0" y="0"/>
          <a:chExt cx="0" cy="0"/>
        </a:xfrm>
      </p:grpSpPr>
      <p:sp>
        <p:nvSpPr>
          <p:cNvPr id="317" name="Google Shape;317;g35f391192_073:notes">
            <a:extLst>
              <a:ext uri="{FF2B5EF4-FFF2-40B4-BE49-F238E27FC236}">
                <a16:creationId xmlns:a16="http://schemas.microsoft.com/office/drawing/2014/main" id="{B56F2851-2158-5A3E-BE55-1B0FCBEFD7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a:extLst>
              <a:ext uri="{FF2B5EF4-FFF2-40B4-BE49-F238E27FC236}">
                <a16:creationId xmlns:a16="http://schemas.microsoft.com/office/drawing/2014/main" id="{D975C18E-409A-4F1B-508D-C217421B4C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gn="l">
              <a:lnSpc>
                <a:spcPct val="150000"/>
              </a:lnSpc>
              <a:buFont typeface="Arial" panose="020B0604020202020204" pitchFamily="34" charset="0"/>
              <a:buNone/>
            </a:pPr>
            <a:r>
              <a:rPr lang="en-US" altLang="zh-TW" sz="1800" dirty="0">
                <a:effectLst/>
                <a:ea typeface="標楷體" panose="03000509000000000000" pitchFamily="65" charset="-120"/>
                <a:cs typeface="Arial" panose="020B0604020202020204" pitchFamily="34" charset="0"/>
              </a:rPr>
              <a:t>1.</a:t>
            </a:r>
            <a:r>
              <a:rPr lang="en-US" altLang="zh-TW" sz="1800" b="1" dirty="0">
                <a:solidFill>
                  <a:srgbClr val="374151"/>
                </a:solidFill>
                <a:latin typeface="微軟正黑體" panose="020B0604030504040204" pitchFamily="34" charset="-120"/>
                <a:ea typeface="微軟正黑體" panose="020B0604030504040204" pitchFamily="34" charset="-120"/>
              </a:rPr>
              <a:t> Setting</a:t>
            </a:r>
            <a:r>
              <a:rPr lang="zh-TW" altLang="zh-TW" sz="1800" dirty="0">
                <a:effectLst/>
                <a:ea typeface="標楷體" panose="03000509000000000000" pitchFamily="65" charset="-120"/>
                <a:cs typeface="Arial" panose="020B0604020202020204" pitchFamily="34" charset="0"/>
              </a:rPr>
              <a:t>引入必要模組：其中</a:t>
            </a:r>
            <a:r>
              <a:rPr lang="en-US" altLang="zh-TW" sz="1800" dirty="0" err="1">
                <a:effectLst/>
                <a:ea typeface="標楷體" panose="03000509000000000000" pitchFamily="65" charset="-120"/>
                <a:cs typeface="Arial" panose="020B0604020202020204" pitchFamily="34" charset="0"/>
              </a:rPr>
              <a:t>UNETModule</a:t>
            </a:r>
            <a:r>
              <a:rPr lang="zh-TW" altLang="zh-TW" sz="1800" dirty="0">
                <a:effectLst/>
                <a:ea typeface="標楷體" panose="03000509000000000000" pitchFamily="65" charset="-120"/>
                <a:cs typeface="Arial" panose="020B0604020202020204" pitchFamily="34" charset="0"/>
              </a:rPr>
              <a:t>是從自定義模型檔案中匯入的模組，可以選擇</a:t>
            </a:r>
            <a:r>
              <a:rPr lang="zh-TW" altLang="en-US" sz="1800" dirty="0">
                <a:effectLst/>
                <a:ea typeface="標楷體" panose="03000509000000000000" pitchFamily="65" charset="-120"/>
                <a:cs typeface="Arial" panose="020B0604020202020204" pitchFamily="34" charset="0"/>
              </a:rPr>
              <a:t>剛剛提到</a:t>
            </a:r>
            <a:r>
              <a:rPr lang="zh-TW" altLang="zh-TW" sz="1800" dirty="0">
                <a:effectLst/>
                <a:ea typeface="標楷體" panose="03000509000000000000" pitchFamily="65" charset="-120"/>
                <a:cs typeface="Arial" panose="020B0604020202020204" pitchFamily="34" charset="0"/>
              </a:rPr>
              <a:t>各種不同的</a:t>
            </a:r>
            <a:r>
              <a:rPr lang="en-US" altLang="zh-TW" sz="1800" dirty="0">
                <a:effectLst/>
                <a:ea typeface="標楷體" panose="03000509000000000000" pitchFamily="65" charset="-120"/>
                <a:cs typeface="Arial" panose="020B0604020202020204" pitchFamily="34" charset="0"/>
              </a:rPr>
              <a:t>Architecture</a:t>
            </a:r>
            <a:r>
              <a:rPr lang="zh-TW" altLang="zh-TW" sz="1800" dirty="0">
                <a:effectLst/>
                <a:ea typeface="標楷體" panose="03000509000000000000" pitchFamily="65" charset="-120"/>
                <a:cs typeface="Arial" panose="020B0604020202020204" pitchFamily="34" charset="0"/>
              </a:rPr>
              <a:t>和</a:t>
            </a:r>
            <a:r>
              <a:rPr lang="en-US" altLang="zh-TW" sz="1800" dirty="0">
                <a:effectLst/>
                <a:ea typeface="標楷體" panose="03000509000000000000" pitchFamily="65" charset="-120"/>
                <a:cs typeface="Arial" panose="020B0604020202020204" pitchFamily="34" charset="0"/>
              </a:rPr>
              <a:t>Encoder</a:t>
            </a:r>
            <a:r>
              <a:rPr lang="zh-TW" altLang="zh-TW" sz="1800" dirty="0">
                <a:effectLst/>
                <a:ea typeface="標楷體" panose="03000509000000000000" pitchFamily="65" charset="-120"/>
                <a:cs typeface="Arial" panose="020B0604020202020204" pitchFamily="34" charset="0"/>
              </a:rPr>
              <a:t>組合；而</a:t>
            </a:r>
            <a:r>
              <a:rPr lang="en-US" altLang="zh-TW" sz="1800" dirty="0" err="1">
                <a:effectLst/>
                <a:ea typeface="標楷體" panose="03000509000000000000" pitchFamily="65" charset="-120"/>
                <a:cs typeface="Arial" panose="020B0604020202020204" pitchFamily="34" charset="0"/>
              </a:rPr>
              <a:t>PyTorch</a:t>
            </a:r>
            <a:r>
              <a:rPr lang="en-US" altLang="zh-TW" sz="1800" dirty="0">
                <a:effectLst/>
                <a:ea typeface="標楷體" panose="03000509000000000000" pitchFamily="65" charset="-120"/>
                <a:cs typeface="Arial" panose="020B0604020202020204" pitchFamily="34" charset="0"/>
              </a:rPr>
              <a:t> </a:t>
            </a:r>
            <a:r>
              <a:rPr lang="zh-TW" altLang="zh-TW" sz="1800" dirty="0">
                <a:effectLst/>
                <a:ea typeface="標楷體" panose="03000509000000000000" pitchFamily="65" charset="-120"/>
                <a:cs typeface="Arial" panose="020B0604020202020204" pitchFamily="34" charset="0"/>
              </a:rPr>
              <a:t>和</a:t>
            </a:r>
            <a:r>
              <a:rPr lang="en-US" altLang="zh-TW" sz="1800" dirty="0">
                <a:effectLst/>
                <a:ea typeface="標楷體" panose="03000509000000000000" pitchFamily="65" charset="-120"/>
                <a:cs typeface="Arial" panose="020B0604020202020204" pitchFamily="34" charset="0"/>
              </a:rPr>
              <a:t> </a:t>
            </a:r>
            <a:r>
              <a:rPr lang="en-US" altLang="zh-TW" sz="1800" dirty="0" err="1">
                <a:effectLst/>
                <a:ea typeface="標楷體" panose="03000509000000000000" pitchFamily="65" charset="-120"/>
                <a:cs typeface="Arial" panose="020B0604020202020204" pitchFamily="34" charset="0"/>
              </a:rPr>
              <a:t>PyTorch</a:t>
            </a:r>
            <a:r>
              <a:rPr lang="en-US" altLang="zh-TW" sz="1800" dirty="0">
                <a:effectLst/>
                <a:ea typeface="標楷體" panose="03000509000000000000" pitchFamily="65" charset="-120"/>
                <a:cs typeface="Arial" panose="020B0604020202020204" pitchFamily="34" charset="0"/>
              </a:rPr>
              <a:t> Lightning </a:t>
            </a:r>
            <a:r>
              <a:rPr lang="zh-TW" altLang="zh-TW" sz="1800" dirty="0">
                <a:effectLst/>
                <a:ea typeface="標楷體" panose="03000509000000000000" pitchFamily="65" charset="-120"/>
                <a:cs typeface="Arial" panose="020B0604020202020204" pitchFamily="34" charset="0"/>
              </a:rPr>
              <a:t>用於模型訓練。最後設置</a:t>
            </a:r>
            <a:r>
              <a:rPr lang="en-US" altLang="zh-TW" sz="1800" dirty="0">
                <a:effectLst/>
                <a:ea typeface="標楷體" panose="03000509000000000000" pitchFamily="65" charset="-120"/>
                <a:cs typeface="Arial" panose="020B0604020202020204" pitchFamily="34" charset="0"/>
              </a:rPr>
              <a:t>random seed</a:t>
            </a:r>
            <a:r>
              <a:rPr lang="zh-TW" altLang="zh-TW" sz="1800" dirty="0">
                <a:effectLst/>
                <a:ea typeface="標楷體" panose="03000509000000000000" pitchFamily="65" charset="-120"/>
                <a:cs typeface="Arial" panose="020B0604020202020204" pitchFamily="34" charset="0"/>
              </a:rPr>
              <a:t>保證訓練結果唯一</a:t>
            </a:r>
            <a:endParaRPr lang="en-US" altLang="zh-TW" b="0" i="0" dirty="0">
              <a:solidFill>
                <a:srgbClr val="374151"/>
              </a:solidFill>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973073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a:extLst>
            <a:ext uri="{FF2B5EF4-FFF2-40B4-BE49-F238E27FC236}">
              <a16:creationId xmlns:a16="http://schemas.microsoft.com/office/drawing/2014/main" id="{3238C427-C36D-9C5A-2E2C-67FB42458F2C}"/>
            </a:ext>
          </a:extLst>
        </p:cNvPr>
        <p:cNvGrpSpPr/>
        <p:nvPr/>
      </p:nvGrpSpPr>
      <p:grpSpPr>
        <a:xfrm>
          <a:off x="0" y="0"/>
          <a:ext cx="0" cy="0"/>
          <a:chOff x="0" y="0"/>
          <a:chExt cx="0" cy="0"/>
        </a:xfrm>
      </p:grpSpPr>
      <p:sp>
        <p:nvSpPr>
          <p:cNvPr id="317" name="Google Shape;317;g35f391192_073:notes">
            <a:extLst>
              <a:ext uri="{FF2B5EF4-FFF2-40B4-BE49-F238E27FC236}">
                <a16:creationId xmlns:a16="http://schemas.microsoft.com/office/drawing/2014/main" id="{90141983-4CDB-376D-6405-15ECC1A7E4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a:extLst>
              <a:ext uri="{FF2B5EF4-FFF2-40B4-BE49-F238E27FC236}">
                <a16:creationId xmlns:a16="http://schemas.microsoft.com/office/drawing/2014/main" id="{6C74CC94-2ADA-56AF-2553-E7AF3A2FD5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gn="l">
              <a:lnSpc>
                <a:spcPct val="150000"/>
              </a:lnSpc>
              <a:buFont typeface="Arial" panose="020B0604020202020204" pitchFamily="34" charset="0"/>
              <a:buNone/>
            </a:pPr>
            <a:r>
              <a:rPr lang="en-US" altLang="zh-TW" sz="1800" dirty="0">
                <a:effectLst/>
                <a:ea typeface="標楷體" panose="03000509000000000000" pitchFamily="65" charset="-120"/>
                <a:cs typeface="Times New Roman" panose="02020603050405020304" pitchFamily="18" charset="0"/>
              </a:rPr>
              <a:t>2.</a:t>
            </a:r>
            <a:r>
              <a:rPr lang="zh-TW" altLang="zh-TW" sz="1800" dirty="0">
                <a:effectLst/>
                <a:ea typeface="標楷體" panose="03000509000000000000" pitchFamily="65" charset="-120"/>
                <a:cs typeface="Times New Roman" panose="02020603050405020304" pitchFamily="18" charset="0"/>
              </a:rPr>
              <a:t>設</a:t>
            </a:r>
            <a:r>
              <a:rPr lang="zh-TW" altLang="zh-TW" sz="1800" dirty="0">
                <a:effectLst/>
                <a:ea typeface="標楷體" panose="03000509000000000000" pitchFamily="65" charset="-120"/>
                <a:cs typeface="Arial" panose="020B0604020202020204" pitchFamily="34" charset="0"/>
              </a:rPr>
              <a:t>定</a:t>
            </a:r>
            <a:r>
              <a:rPr lang="en-US" altLang="zh-TW" sz="1800" dirty="0">
                <a:effectLst/>
                <a:ea typeface="標楷體" panose="03000509000000000000" pitchFamily="65" charset="-120"/>
                <a:cs typeface="Arial" panose="020B0604020202020204" pitchFamily="34" charset="0"/>
              </a:rPr>
              <a:t>Dataset</a:t>
            </a:r>
            <a:r>
              <a:rPr lang="zh-TW" altLang="zh-TW" sz="1800" dirty="0">
                <a:effectLst/>
                <a:ea typeface="標楷體" panose="03000509000000000000" pitchFamily="65" charset="-120"/>
                <a:cs typeface="Arial" panose="020B0604020202020204" pitchFamily="34" charset="0"/>
              </a:rPr>
              <a:t>與</a:t>
            </a:r>
            <a:r>
              <a:rPr lang="en-US" altLang="zh-TW" sz="1800" dirty="0">
                <a:effectLst/>
                <a:ea typeface="標楷體" panose="03000509000000000000" pitchFamily="65" charset="-120"/>
                <a:cs typeface="Arial" panose="020B0604020202020204" pitchFamily="34" charset="0"/>
              </a:rPr>
              <a:t> </a:t>
            </a:r>
            <a:r>
              <a:rPr lang="en-US" altLang="zh-TW" sz="1800" dirty="0" err="1">
                <a:effectLst/>
                <a:ea typeface="標楷體" panose="03000509000000000000" pitchFamily="65" charset="-120"/>
                <a:cs typeface="Arial" panose="020B0604020202020204" pitchFamily="34" charset="0"/>
              </a:rPr>
              <a:t>DataLoader</a:t>
            </a:r>
            <a:r>
              <a:rPr lang="zh-TW" altLang="zh-TW" sz="1800" dirty="0">
                <a:effectLst/>
                <a:ea typeface="標楷體" panose="03000509000000000000" pitchFamily="65" charset="-120"/>
                <a:cs typeface="Arial" panose="020B0604020202020204" pitchFamily="34" charset="0"/>
              </a:rPr>
              <a:t>：</a:t>
            </a:r>
            <a:r>
              <a:rPr lang="en-US" altLang="zh-TW" sz="1800" dirty="0" err="1">
                <a:effectLst/>
                <a:ea typeface="標楷體" panose="03000509000000000000" pitchFamily="65" charset="-120"/>
                <a:cs typeface="Arial" panose="020B0604020202020204" pitchFamily="34" charset="0"/>
              </a:rPr>
              <a:t>A.Compose</a:t>
            </a:r>
            <a:r>
              <a:rPr lang="en-US" altLang="zh-TW" sz="1800" dirty="0">
                <a:effectLst/>
                <a:ea typeface="標楷體" panose="03000509000000000000" pitchFamily="65" charset="-120"/>
                <a:cs typeface="Arial" panose="020B0604020202020204" pitchFamily="34" charset="0"/>
              </a:rPr>
              <a:t>([ToTensorV2()]) </a:t>
            </a:r>
            <a:r>
              <a:rPr lang="zh-TW" altLang="zh-TW" sz="1800" dirty="0">
                <a:effectLst/>
                <a:ea typeface="標楷體" panose="03000509000000000000" pitchFamily="65" charset="-120"/>
                <a:cs typeface="Arial" panose="020B0604020202020204" pitchFamily="34" charset="0"/>
              </a:rPr>
              <a:t>將影像轉換為</a:t>
            </a:r>
            <a:r>
              <a:rPr lang="en-US" altLang="zh-TW" sz="1800" dirty="0">
                <a:effectLst/>
                <a:ea typeface="標楷體" panose="03000509000000000000" pitchFamily="65" charset="-120"/>
                <a:cs typeface="Arial" panose="020B0604020202020204" pitchFamily="34" charset="0"/>
              </a:rPr>
              <a:t> </a:t>
            </a:r>
            <a:r>
              <a:rPr lang="en-US" altLang="zh-TW" sz="1800" dirty="0" err="1">
                <a:effectLst/>
                <a:ea typeface="標楷體" panose="03000509000000000000" pitchFamily="65" charset="-120"/>
                <a:cs typeface="Arial" panose="020B0604020202020204" pitchFamily="34" charset="0"/>
              </a:rPr>
              <a:t>PyTorch</a:t>
            </a:r>
            <a:r>
              <a:rPr lang="en-US" altLang="zh-TW" sz="1800" dirty="0">
                <a:effectLst/>
                <a:ea typeface="標楷體" panose="03000509000000000000" pitchFamily="65" charset="-120"/>
                <a:cs typeface="Arial" panose="020B0604020202020204" pitchFamily="34" charset="0"/>
              </a:rPr>
              <a:t> </a:t>
            </a:r>
            <a:r>
              <a:rPr lang="zh-TW" altLang="zh-TW" sz="1800" dirty="0">
                <a:effectLst/>
                <a:ea typeface="標楷體" panose="03000509000000000000" pitchFamily="65" charset="-120"/>
                <a:cs typeface="Arial" panose="020B0604020202020204" pitchFamily="34" charset="0"/>
              </a:rPr>
              <a:t>所需的</a:t>
            </a:r>
            <a:r>
              <a:rPr lang="en-US" altLang="zh-TW" sz="1800" dirty="0">
                <a:effectLst/>
                <a:ea typeface="標楷體" panose="03000509000000000000" pitchFamily="65" charset="-120"/>
                <a:cs typeface="Arial" panose="020B0604020202020204" pitchFamily="34" charset="0"/>
              </a:rPr>
              <a:t> Tensor </a:t>
            </a:r>
            <a:r>
              <a:rPr lang="zh-TW" altLang="zh-TW" sz="1800" dirty="0">
                <a:effectLst/>
                <a:ea typeface="標楷體" panose="03000509000000000000" pitchFamily="65" charset="-120"/>
                <a:cs typeface="Arial" panose="020B0604020202020204" pitchFamily="34" charset="0"/>
              </a:rPr>
              <a:t>格式。接著將訓練和驗證資料進行</a:t>
            </a:r>
            <a:r>
              <a:rPr lang="zh-TW" altLang="en-US" sz="1800" dirty="0">
                <a:effectLst/>
                <a:ea typeface="標楷體" panose="03000509000000000000" pitchFamily="65" charset="-120"/>
                <a:cs typeface="Arial" panose="020B0604020202020204" pitchFamily="34" charset="0"/>
              </a:rPr>
              <a:t>前</a:t>
            </a:r>
            <a:r>
              <a:rPr lang="zh-TW" altLang="zh-TW" sz="1800" dirty="0">
                <a:effectLst/>
                <a:ea typeface="標楷體" panose="03000509000000000000" pitchFamily="65" charset="-120"/>
                <a:cs typeface="Arial" panose="020B0604020202020204" pitchFamily="34" charset="0"/>
              </a:rPr>
              <a:t>處理</a:t>
            </a:r>
            <a:r>
              <a:rPr lang="zh-TW" altLang="en-US" sz="1800" dirty="0">
                <a:effectLst/>
                <a:ea typeface="標楷體" panose="03000509000000000000" pitchFamily="65" charset="-120"/>
                <a:cs typeface="Arial" panose="020B0604020202020204" pitchFamily="34" charset="0"/>
              </a:rPr>
              <a:t>，</a:t>
            </a:r>
            <a:r>
              <a:rPr lang="zh-TW" altLang="zh-TW" sz="1800" dirty="0">
                <a:effectLst/>
                <a:ea typeface="標楷體" panose="03000509000000000000" pitchFamily="65" charset="-120"/>
                <a:cs typeface="Arial" panose="020B0604020202020204" pitchFamily="34" charset="0"/>
              </a:rPr>
              <a:t>並根據</a:t>
            </a:r>
            <a:r>
              <a:rPr lang="en-US" altLang="zh-TW" sz="1800" dirty="0">
                <a:effectLst/>
                <a:ea typeface="標楷體" panose="03000509000000000000" pitchFamily="65" charset="-120"/>
                <a:cs typeface="Arial" panose="020B0604020202020204" pitchFamily="34" charset="0"/>
              </a:rPr>
              <a:t>batch size=4</a:t>
            </a:r>
            <a:r>
              <a:rPr lang="zh-TW" altLang="zh-TW" sz="1800" dirty="0">
                <a:effectLst/>
                <a:ea typeface="標楷體" panose="03000509000000000000" pitchFamily="65" charset="-120"/>
                <a:cs typeface="Arial" panose="020B0604020202020204" pitchFamily="34" charset="0"/>
              </a:rPr>
              <a:t>，</a:t>
            </a:r>
            <a:r>
              <a:rPr lang="zh-TW" altLang="en-US" sz="1800" dirty="0">
                <a:effectLst/>
                <a:ea typeface="標楷體" panose="03000509000000000000" pitchFamily="65" charset="-120"/>
                <a:cs typeface="Arial" panose="020B0604020202020204" pitchFamily="34" charset="0"/>
              </a:rPr>
              <a:t>也就是</a:t>
            </a:r>
            <a:r>
              <a:rPr lang="zh-TW" altLang="zh-TW" sz="1800" dirty="0">
                <a:effectLst/>
                <a:ea typeface="標楷體" panose="03000509000000000000" pitchFamily="65" charset="-120"/>
                <a:cs typeface="Arial" panose="020B0604020202020204" pitchFamily="34" charset="0"/>
              </a:rPr>
              <a:t>每次將</a:t>
            </a:r>
            <a:r>
              <a:rPr lang="en-US" altLang="zh-TW" sz="1800" dirty="0">
                <a:effectLst/>
                <a:ea typeface="標楷體" panose="03000509000000000000" pitchFamily="65" charset="-120"/>
                <a:cs typeface="Arial" panose="020B0604020202020204" pitchFamily="34" charset="0"/>
              </a:rPr>
              <a:t>4</a:t>
            </a:r>
            <a:r>
              <a:rPr lang="zh-TW" altLang="zh-TW" sz="1800" dirty="0">
                <a:effectLst/>
                <a:ea typeface="標楷體" panose="03000509000000000000" pitchFamily="65" charset="-120"/>
                <a:cs typeface="Arial" panose="020B0604020202020204" pitchFamily="34" charset="0"/>
              </a:rPr>
              <a:t>張圖片載入模型進行訓練。</a:t>
            </a:r>
            <a:r>
              <a:rPr lang="zh-TW" altLang="en-US" sz="1800" dirty="0">
                <a:effectLst/>
                <a:ea typeface="標楷體" panose="03000509000000000000" pitchFamily="65" charset="-120"/>
                <a:cs typeface="Arial" panose="020B0604020202020204" pitchFamily="34" charset="0"/>
              </a:rPr>
              <a:t>那</a:t>
            </a:r>
            <a:r>
              <a:rPr lang="zh-TW" altLang="zh-TW" sz="1800" dirty="0">
                <a:effectLst/>
                <a:ea typeface="標楷體" panose="03000509000000000000" pitchFamily="65" charset="-120"/>
                <a:cs typeface="Arial" panose="020B0604020202020204" pitchFamily="34" charset="0"/>
              </a:rPr>
              <a:t>因為這次訓練資料實在太少，所以我們最後決定拿所有</a:t>
            </a:r>
            <a:r>
              <a:rPr lang="en-US" altLang="zh-TW" sz="1800" dirty="0">
                <a:effectLst/>
                <a:ea typeface="標楷體" panose="03000509000000000000" pitchFamily="65" charset="-120"/>
                <a:cs typeface="Arial" panose="020B0604020202020204" pitchFamily="34" charset="0"/>
              </a:rPr>
              <a:t>80</a:t>
            </a:r>
            <a:r>
              <a:rPr lang="zh-TW" altLang="zh-TW" sz="1800" dirty="0">
                <a:effectLst/>
                <a:ea typeface="標楷體" panose="03000509000000000000" pitchFamily="65" charset="-120"/>
                <a:cs typeface="Arial" panose="020B0604020202020204" pitchFamily="34" charset="0"/>
              </a:rPr>
              <a:t>張圖片下去訓練，在這裡代表我們的訓練集和驗證集其實是一樣的，最後取</a:t>
            </a:r>
            <a:r>
              <a:rPr lang="en-US" altLang="zh-TW" sz="1800" dirty="0">
                <a:effectLst/>
                <a:ea typeface="標楷體" panose="03000509000000000000" pitchFamily="65" charset="-120"/>
                <a:cs typeface="Arial" panose="020B0604020202020204" pitchFamily="34" charset="0"/>
              </a:rPr>
              <a:t>Train IOU(</a:t>
            </a:r>
            <a:r>
              <a:rPr lang="zh-TW" altLang="zh-TW" sz="1800" dirty="0">
                <a:effectLst/>
                <a:ea typeface="標楷體" panose="03000509000000000000" pitchFamily="65" charset="-120"/>
                <a:cs typeface="Arial" panose="020B0604020202020204" pitchFamily="34" charset="0"/>
              </a:rPr>
              <a:t>或稱為</a:t>
            </a:r>
            <a:r>
              <a:rPr lang="en-US" altLang="zh-TW" sz="1800" dirty="0">
                <a:effectLst/>
                <a:ea typeface="標楷體" panose="03000509000000000000" pitchFamily="65" charset="-120"/>
                <a:cs typeface="Arial" panose="020B0604020202020204" pitchFamily="34" charset="0"/>
              </a:rPr>
              <a:t>Valid IOU)</a:t>
            </a:r>
            <a:r>
              <a:rPr lang="zh-TW" altLang="zh-TW" sz="1800" dirty="0">
                <a:effectLst/>
                <a:ea typeface="標楷體" panose="03000509000000000000" pitchFamily="65" charset="-120"/>
                <a:cs typeface="Arial" panose="020B0604020202020204" pitchFamily="34" charset="0"/>
              </a:rPr>
              <a:t>結果最好的模型</a:t>
            </a:r>
            <a:r>
              <a:rPr lang="zh-TW" altLang="en-US" sz="1800" dirty="0">
                <a:effectLst/>
                <a:ea typeface="標楷體" panose="03000509000000000000" pitchFamily="65" charset="-120"/>
                <a:cs typeface="Arial" panose="020B0604020202020204" pitchFamily="34" charset="0"/>
              </a:rPr>
              <a:t>當作最後</a:t>
            </a:r>
            <a:r>
              <a:rPr lang="en-US" altLang="zh-TW" sz="1800" dirty="0">
                <a:effectLst/>
                <a:ea typeface="標楷體" panose="03000509000000000000" pitchFamily="65" charset="-120"/>
                <a:cs typeface="Arial" panose="020B0604020202020204" pitchFamily="34" charset="0"/>
              </a:rPr>
              <a:t>DEMO</a:t>
            </a:r>
            <a:r>
              <a:rPr lang="zh-TW" altLang="en-US" sz="1800" dirty="0">
                <a:effectLst/>
                <a:ea typeface="標楷體" panose="03000509000000000000" pitchFamily="65" charset="-120"/>
                <a:cs typeface="Arial" panose="020B0604020202020204" pitchFamily="34" charset="0"/>
              </a:rPr>
              <a:t>的選擇</a:t>
            </a:r>
            <a:endParaRPr lang="en-US" altLang="zh-TW" b="0" i="0" dirty="0">
              <a:solidFill>
                <a:srgbClr val="374151"/>
              </a:solidFill>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39989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438386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a:extLst>
            <a:ext uri="{FF2B5EF4-FFF2-40B4-BE49-F238E27FC236}">
              <a16:creationId xmlns:a16="http://schemas.microsoft.com/office/drawing/2014/main" id="{677BFE83-D1CE-F673-C87A-106CB5291A71}"/>
            </a:ext>
          </a:extLst>
        </p:cNvPr>
        <p:cNvGrpSpPr/>
        <p:nvPr/>
      </p:nvGrpSpPr>
      <p:grpSpPr>
        <a:xfrm>
          <a:off x="0" y="0"/>
          <a:ext cx="0" cy="0"/>
          <a:chOff x="0" y="0"/>
          <a:chExt cx="0" cy="0"/>
        </a:xfrm>
      </p:grpSpPr>
      <p:sp>
        <p:nvSpPr>
          <p:cNvPr id="317" name="Google Shape;317;g35f391192_073:notes">
            <a:extLst>
              <a:ext uri="{FF2B5EF4-FFF2-40B4-BE49-F238E27FC236}">
                <a16:creationId xmlns:a16="http://schemas.microsoft.com/office/drawing/2014/main" id="{375868F7-281D-DFB4-5C31-0700A58511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a:extLst>
              <a:ext uri="{FF2B5EF4-FFF2-40B4-BE49-F238E27FC236}">
                <a16:creationId xmlns:a16="http://schemas.microsoft.com/office/drawing/2014/main" id="{20B97A9B-3B45-576D-D1C8-5923FB3B52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gn="l">
              <a:lnSpc>
                <a:spcPct val="150000"/>
              </a:lnSpc>
              <a:buFont typeface="Arial" panose="020B0604020202020204" pitchFamily="34" charset="0"/>
              <a:buNone/>
            </a:pPr>
            <a:r>
              <a:rPr lang="en-US" altLang="zh-TW" sz="1800" dirty="0">
                <a:effectLst/>
                <a:ea typeface="標楷體" panose="03000509000000000000" pitchFamily="65" charset="-120"/>
                <a:cs typeface="Arial" panose="020B0604020202020204" pitchFamily="34" charset="0"/>
              </a:rPr>
              <a:t>3.</a:t>
            </a:r>
            <a:r>
              <a:rPr lang="zh-TW" altLang="zh-TW" sz="1800" dirty="0">
                <a:effectLst/>
                <a:ea typeface="標楷體" panose="03000509000000000000" pitchFamily="65" charset="-120"/>
                <a:cs typeface="Arial" panose="020B0604020202020204" pitchFamily="34" charset="0"/>
              </a:rPr>
              <a:t>訓練過程：</a:t>
            </a:r>
            <a:r>
              <a:rPr lang="en-US" altLang="zh-TW" sz="1800" dirty="0" err="1">
                <a:effectLst/>
                <a:ea typeface="標楷體" panose="03000509000000000000" pitchFamily="65" charset="-120"/>
                <a:cs typeface="Arial" panose="020B0604020202020204" pitchFamily="34" charset="0"/>
              </a:rPr>
              <a:t>UNETModule</a:t>
            </a:r>
            <a:r>
              <a:rPr lang="zh-TW" altLang="zh-TW" sz="1800" dirty="0">
                <a:effectLst/>
                <a:ea typeface="標楷體" panose="03000509000000000000" pitchFamily="65" charset="-120"/>
                <a:cs typeface="Arial" panose="020B0604020202020204" pitchFamily="34" charset="0"/>
              </a:rPr>
              <a:t>的參數</a:t>
            </a:r>
            <a:r>
              <a:rPr lang="zh-TW" altLang="en-US" sz="1800" dirty="0">
                <a:effectLst/>
                <a:ea typeface="標楷體" panose="03000509000000000000" pitchFamily="65" charset="-120"/>
                <a:cs typeface="Arial" panose="020B0604020202020204" pitchFamily="34" charset="0"/>
              </a:rPr>
              <a:t>，也就是</a:t>
            </a:r>
            <a:r>
              <a:rPr lang="en-US" altLang="zh-TW" sz="1800" dirty="0">
                <a:effectLst/>
                <a:ea typeface="標楷體" panose="03000509000000000000" pitchFamily="65" charset="-120"/>
                <a:cs typeface="Arial" panose="020B0604020202020204" pitchFamily="34" charset="0"/>
              </a:rPr>
              <a:t>model</a:t>
            </a:r>
            <a:r>
              <a:rPr lang="zh-TW" altLang="zh-TW" sz="1800" dirty="0">
                <a:effectLst/>
                <a:ea typeface="標楷體" panose="03000509000000000000" pitchFamily="65" charset="-120"/>
                <a:cs typeface="Arial" panose="020B0604020202020204" pitchFamily="34" charset="0"/>
              </a:rPr>
              <a:t>和</a:t>
            </a:r>
            <a:r>
              <a:rPr lang="en-US" altLang="zh-TW" sz="1800" dirty="0">
                <a:effectLst/>
                <a:ea typeface="標楷體" panose="03000509000000000000" pitchFamily="65" charset="-120"/>
                <a:cs typeface="Arial" panose="020B0604020202020204" pitchFamily="34" charset="0"/>
              </a:rPr>
              <a:t>encoder</a:t>
            </a:r>
            <a:r>
              <a:rPr lang="zh-TW" altLang="en-US" sz="1800" dirty="0">
                <a:effectLst/>
                <a:ea typeface="標楷體" panose="03000509000000000000" pitchFamily="65" charset="-120"/>
                <a:cs typeface="Arial" panose="020B0604020202020204" pitchFamily="34" charset="0"/>
              </a:rPr>
              <a:t>都是</a:t>
            </a:r>
            <a:r>
              <a:rPr lang="zh-TW" altLang="zh-TW" sz="1800" dirty="0">
                <a:effectLst/>
                <a:ea typeface="標楷體" panose="03000509000000000000" pitchFamily="65" charset="-120"/>
                <a:cs typeface="Arial" panose="020B0604020202020204" pitchFamily="34" charset="0"/>
              </a:rPr>
              <a:t>可以</a:t>
            </a:r>
            <a:r>
              <a:rPr lang="zh-TW" altLang="en-US" sz="1800" dirty="0">
                <a:effectLst/>
                <a:ea typeface="標楷體" panose="03000509000000000000" pitchFamily="65" charset="-120"/>
                <a:cs typeface="Arial" panose="020B0604020202020204" pitchFamily="34" charset="0"/>
              </a:rPr>
              <a:t>去做更換的</a:t>
            </a:r>
            <a:r>
              <a:rPr lang="zh-TW" altLang="zh-TW" sz="1800" dirty="0">
                <a:effectLst/>
                <a:ea typeface="標楷體" panose="03000509000000000000" pitchFamily="65" charset="-120"/>
                <a:cs typeface="Arial" panose="020B0604020202020204" pitchFamily="34" charset="0"/>
              </a:rPr>
              <a:t>，</a:t>
            </a:r>
            <a:r>
              <a:rPr lang="en-US" altLang="zh-TW" sz="1800" dirty="0">
                <a:effectLst/>
                <a:ea typeface="標楷體" panose="03000509000000000000" pitchFamily="65" charset="-120"/>
                <a:cs typeface="Arial" panose="020B0604020202020204" pitchFamily="34" charset="0"/>
              </a:rPr>
              <a:t>encoder weights</a:t>
            </a:r>
            <a:r>
              <a:rPr lang="zh-TW" altLang="zh-TW" sz="1800" dirty="0">
                <a:effectLst/>
                <a:ea typeface="標楷體" panose="03000509000000000000" pitchFamily="65" charset="-120"/>
                <a:cs typeface="Arial" panose="020B0604020202020204" pitchFamily="34" charset="0"/>
              </a:rPr>
              <a:t>設置為</a:t>
            </a:r>
            <a:r>
              <a:rPr lang="en-US" altLang="zh-TW" sz="1800" dirty="0">
                <a:effectLst/>
                <a:ea typeface="標楷體" panose="03000509000000000000" pitchFamily="65" charset="-120"/>
                <a:cs typeface="Arial" panose="020B0604020202020204" pitchFamily="34" charset="0"/>
              </a:rPr>
              <a:t>None</a:t>
            </a:r>
            <a:r>
              <a:rPr lang="zh-TW" altLang="zh-TW" sz="1800" dirty="0">
                <a:effectLst/>
                <a:ea typeface="標楷體" panose="03000509000000000000" pitchFamily="65" charset="-120"/>
                <a:cs typeface="Arial" panose="020B0604020202020204" pitchFamily="34" charset="0"/>
              </a:rPr>
              <a:t>代表從頭訓練，最後使用的損失函數為</a:t>
            </a:r>
            <a:r>
              <a:rPr lang="en-US" altLang="zh-TW" sz="1800" dirty="0" err="1">
                <a:effectLst/>
                <a:ea typeface="標楷體" panose="03000509000000000000" pitchFamily="65" charset="-120"/>
                <a:cs typeface="Arial" panose="020B0604020202020204" pitchFamily="34" charset="0"/>
              </a:rPr>
              <a:t>crossentropy</a:t>
            </a:r>
            <a:r>
              <a:rPr lang="zh-TW" altLang="zh-TW" sz="1800" dirty="0">
                <a:effectLst/>
                <a:ea typeface="標楷體" panose="03000509000000000000" pitchFamily="65" charset="-120"/>
                <a:cs typeface="Arial" panose="020B0604020202020204" pitchFamily="34" charset="0"/>
              </a:rPr>
              <a:t>作為分類的</a:t>
            </a:r>
            <a:r>
              <a:rPr lang="en-US" altLang="zh-TW" sz="1800" dirty="0">
                <a:effectLst/>
                <a:ea typeface="標楷體" panose="03000509000000000000" pitchFamily="65" charset="-120"/>
                <a:cs typeface="Arial" panose="020B0604020202020204" pitchFamily="34" charset="0"/>
              </a:rPr>
              <a:t>Loss</a:t>
            </a:r>
            <a:r>
              <a:rPr lang="zh-TW" altLang="zh-TW" sz="1800" dirty="0">
                <a:effectLst/>
                <a:ea typeface="標楷體" panose="03000509000000000000" pitchFamily="65" charset="-120"/>
                <a:cs typeface="Arial" panose="020B0604020202020204" pitchFamily="34" charset="0"/>
              </a:rPr>
              <a:t>，並訓練</a:t>
            </a:r>
            <a:r>
              <a:rPr lang="en-US" altLang="zh-TW" sz="1800" dirty="0">
                <a:effectLst/>
                <a:ea typeface="標楷體" panose="03000509000000000000" pitchFamily="65" charset="-120"/>
                <a:cs typeface="Arial" panose="020B0604020202020204" pitchFamily="34" charset="0"/>
              </a:rPr>
              <a:t> 100 </a:t>
            </a:r>
            <a:r>
              <a:rPr lang="zh-TW" altLang="zh-TW" sz="1800" dirty="0">
                <a:effectLst/>
                <a:ea typeface="標楷體" panose="03000509000000000000" pitchFamily="65" charset="-120"/>
                <a:cs typeface="Arial" panose="020B0604020202020204" pitchFamily="34" charset="0"/>
              </a:rPr>
              <a:t>個</a:t>
            </a:r>
            <a:r>
              <a:rPr lang="en-US" altLang="zh-TW" sz="1800" dirty="0">
                <a:effectLst/>
                <a:ea typeface="標楷體" panose="03000509000000000000" pitchFamily="65" charset="-120"/>
                <a:cs typeface="Arial" panose="020B0604020202020204" pitchFamily="34" charset="0"/>
              </a:rPr>
              <a:t> Epoch</a:t>
            </a:r>
            <a:r>
              <a:rPr lang="zh-TW" altLang="zh-TW" sz="1800" dirty="0">
                <a:effectLst/>
                <a:ea typeface="標楷體" panose="03000509000000000000" pitchFamily="65" charset="-120"/>
                <a:cs typeface="Arial" panose="020B0604020202020204" pitchFamily="34" charset="0"/>
              </a:rPr>
              <a:t>，中間進行反向傳播、梯度更新</a:t>
            </a:r>
            <a:endParaRPr lang="en-US" altLang="zh-TW" b="0" i="0" dirty="0">
              <a:solidFill>
                <a:srgbClr val="374151"/>
              </a:solidFill>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23572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a:extLst>
            <a:ext uri="{FF2B5EF4-FFF2-40B4-BE49-F238E27FC236}">
              <a16:creationId xmlns:a16="http://schemas.microsoft.com/office/drawing/2014/main" id="{BEAD21DB-D34C-8647-4B3C-568BFB10FC39}"/>
            </a:ext>
          </a:extLst>
        </p:cNvPr>
        <p:cNvGrpSpPr/>
        <p:nvPr/>
      </p:nvGrpSpPr>
      <p:grpSpPr>
        <a:xfrm>
          <a:off x="0" y="0"/>
          <a:ext cx="0" cy="0"/>
          <a:chOff x="0" y="0"/>
          <a:chExt cx="0" cy="0"/>
        </a:xfrm>
      </p:grpSpPr>
      <p:sp>
        <p:nvSpPr>
          <p:cNvPr id="317" name="Google Shape;317;g35f391192_073:notes">
            <a:extLst>
              <a:ext uri="{FF2B5EF4-FFF2-40B4-BE49-F238E27FC236}">
                <a16:creationId xmlns:a16="http://schemas.microsoft.com/office/drawing/2014/main" id="{165E23B5-413F-697A-4FC5-161698FEDA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a:extLst>
              <a:ext uri="{FF2B5EF4-FFF2-40B4-BE49-F238E27FC236}">
                <a16:creationId xmlns:a16="http://schemas.microsoft.com/office/drawing/2014/main" id="{23C3442B-92C7-CF85-5041-6363EF7B7C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gn="l">
              <a:lnSpc>
                <a:spcPct val="150000"/>
              </a:lnSpc>
              <a:buFont typeface="Arial" panose="020B0604020202020204" pitchFamily="34" charset="0"/>
              <a:buNone/>
            </a:pPr>
            <a:r>
              <a:rPr lang="zh-TW" altLang="en-US" b="0" i="0" dirty="0">
                <a:solidFill>
                  <a:srgbClr val="374151"/>
                </a:solidFill>
                <a:effectLst/>
                <a:latin typeface="微軟正黑體" panose="020B0604030504040204" pitchFamily="34" charset="-120"/>
                <a:ea typeface="微軟正黑體" panose="020B0604030504040204" pitchFamily="34" charset="-120"/>
              </a:rPr>
              <a:t>最後就是</a:t>
            </a:r>
            <a:r>
              <a:rPr lang="en-US" altLang="zh-TW" b="0" i="0" dirty="0">
                <a:solidFill>
                  <a:srgbClr val="374151"/>
                </a:solidFill>
                <a:effectLst/>
                <a:latin typeface="微軟正黑體" panose="020B0604030504040204" pitchFamily="34" charset="-120"/>
                <a:ea typeface="微軟正黑體" panose="020B0604030504040204" pitchFamily="34" charset="-120"/>
              </a:rPr>
              <a:t>prediction</a:t>
            </a:r>
            <a:r>
              <a:rPr lang="zh-TW" altLang="en-US" b="0" i="0" dirty="0">
                <a:solidFill>
                  <a:srgbClr val="374151"/>
                </a:solidFill>
                <a:effectLst/>
                <a:latin typeface="微軟正黑體" panose="020B0604030504040204" pitchFamily="34" charset="-120"/>
                <a:ea typeface="微軟正黑體" panose="020B0604030504040204" pitchFamily="34" charset="-120"/>
              </a:rPr>
              <a:t>的部分，做完之後就是要跟</a:t>
            </a:r>
            <a:r>
              <a:rPr lang="en-US" altLang="zh-TW" b="0" i="0" dirty="0">
                <a:solidFill>
                  <a:srgbClr val="374151"/>
                </a:solidFill>
                <a:effectLst/>
                <a:latin typeface="微軟正黑體" panose="020B0604030504040204" pitchFamily="34" charset="-120"/>
                <a:ea typeface="微軟正黑體" panose="020B0604030504040204" pitchFamily="34" charset="-120"/>
              </a:rPr>
              <a:t>ground truth</a:t>
            </a:r>
            <a:r>
              <a:rPr lang="zh-TW" altLang="en-US" b="0" i="0" dirty="0">
                <a:solidFill>
                  <a:srgbClr val="374151"/>
                </a:solidFill>
                <a:effectLst/>
                <a:latin typeface="微軟正黑體" panose="020B0604030504040204" pitchFamily="34" charset="-120"/>
                <a:ea typeface="微軟正黑體" panose="020B0604030504040204" pitchFamily="34" charset="-120"/>
              </a:rPr>
              <a:t>進行</a:t>
            </a:r>
            <a:r>
              <a:rPr lang="en-US" altLang="zh-TW" b="0" i="0" dirty="0">
                <a:solidFill>
                  <a:srgbClr val="374151"/>
                </a:solidFill>
                <a:effectLst/>
                <a:latin typeface="微軟正黑體" panose="020B0604030504040204" pitchFamily="34" charset="-120"/>
                <a:ea typeface="微軟正黑體" panose="020B0604030504040204" pitchFamily="34" charset="-120"/>
              </a:rPr>
              <a:t>IOU</a:t>
            </a:r>
            <a:r>
              <a:rPr lang="zh-TW" altLang="en-US" b="0" i="0" dirty="0">
                <a:solidFill>
                  <a:srgbClr val="374151"/>
                </a:solidFill>
                <a:effectLst/>
                <a:latin typeface="微軟正黑體" panose="020B0604030504040204" pitchFamily="34" charset="-120"/>
                <a:ea typeface="微軟正黑體" panose="020B0604030504040204" pitchFamily="34" charset="-120"/>
              </a:rPr>
              <a:t>的計算</a:t>
            </a:r>
            <a:endParaRPr lang="en-US" altLang="zh-TW" b="0" i="0" dirty="0">
              <a:solidFill>
                <a:srgbClr val="374151"/>
              </a:solidFill>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90926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a:extLst>
            <a:ext uri="{FF2B5EF4-FFF2-40B4-BE49-F238E27FC236}">
              <a16:creationId xmlns:a16="http://schemas.microsoft.com/office/drawing/2014/main" id="{BC2CF90B-FCC7-4259-687D-874305301898}"/>
            </a:ext>
          </a:extLst>
        </p:cNvPr>
        <p:cNvGrpSpPr/>
        <p:nvPr/>
      </p:nvGrpSpPr>
      <p:grpSpPr>
        <a:xfrm>
          <a:off x="0" y="0"/>
          <a:ext cx="0" cy="0"/>
          <a:chOff x="0" y="0"/>
          <a:chExt cx="0" cy="0"/>
        </a:xfrm>
      </p:grpSpPr>
      <p:sp>
        <p:nvSpPr>
          <p:cNvPr id="317" name="Google Shape;317;g35f391192_073:notes">
            <a:extLst>
              <a:ext uri="{FF2B5EF4-FFF2-40B4-BE49-F238E27FC236}">
                <a16:creationId xmlns:a16="http://schemas.microsoft.com/office/drawing/2014/main" id="{D8024151-20B5-756A-4DBF-E3F8B5FC01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a:extLst>
              <a:ext uri="{FF2B5EF4-FFF2-40B4-BE49-F238E27FC236}">
                <a16:creationId xmlns:a16="http://schemas.microsoft.com/office/drawing/2014/main" id="{F157C573-AB3A-E7D6-DBA4-17A01F4FC6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gn="l">
              <a:lnSpc>
                <a:spcPct val="150000"/>
              </a:lnSpc>
              <a:buFont typeface="Arial" panose="020B0604020202020204" pitchFamily="34" charset="0"/>
              <a:buNone/>
            </a:pPr>
            <a:endParaRPr lang="en-US" altLang="zh-TW" b="0" i="0" dirty="0">
              <a:solidFill>
                <a:srgbClr val="374151"/>
              </a:solidFill>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51026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22565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gn="l">
              <a:lnSpc>
                <a:spcPct val="150000"/>
              </a:lnSpc>
              <a:buFont typeface="Arial" panose="020B0604020202020204" pitchFamily="34" charset="0"/>
              <a:buNone/>
            </a:pPr>
            <a:r>
              <a:rPr lang="zh-TW" altLang="en-US" dirty="0"/>
              <a:t>各個 </a:t>
            </a:r>
            <a:r>
              <a:rPr lang="en-US" altLang="zh-TW" dirty="0"/>
              <a:t>Architecture – Encoder </a:t>
            </a:r>
            <a:r>
              <a:rPr lang="zh-TW" altLang="en-US" dirty="0"/>
              <a:t>組合輸出的 </a:t>
            </a:r>
            <a:r>
              <a:rPr lang="en-US" altLang="zh-TW" dirty="0"/>
              <a:t>prediction </a:t>
            </a:r>
            <a:r>
              <a:rPr lang="zh-TW" altLang="en-US" dirty="0"/>
              <a:t>和 </a:t>
            </a:r>
            <a:r>
              <a:rPr lang="en-US" altLang="zh-TW" dirty="0"/>
              <a:t>ground truth </a:t>
            </a:r>
            <a:r>
              <a:rPr lang="zh-TW" altLang="en-US" dirty="0"/>
              <a:t>之間的 </a:t>
            </a:r>
            <a:r>
              <a:rPr lang="en-US" altLang="zh-TW" dirty="0"/>
              <a:t>IOU Score</a:t>
            </a:r>
            <a:r>
              <a:rPr lang="zh-TW" altLang="en-US" dirty="0"/>
              <a:t>，分數包括訓練集的 </a:t>
            </a:r>
            <a:r>
              <a:rPr lang="en-US" altLang="zh-TW" dirty="0"/>
              <a:t>IOU </a:t>
            </a:r>
            <a:r>
              <a:rPr lang="zh-TW" altLang="en-US" dirty="0"/>
              <a:t>以及測試集的 </a:t>
            </a:r>
            <a:r>
              <a:rPr lang="en-US" altLang="zh-TW" dirty="0"/>
              <a:t>IOU:</a:t>
            </a:r>
          </a:p>
          <a:p>
            <a:pPr marL="0" indent="0" algn="l">
              <a:lnSpc>
                <a:spcPct val="150000"/>
              </a:lnSpc>
              <a:buFont typeface="Arial" panose="020B0604020202020204" pitchFamily="34" charset="0"/>
              <a:buNone/>
            </a:pPr>
            <a:r>
              <a:rPr lang="en-US" altLang="zh-TW" b="0" i="0" dirty="0">
                <a:solidFill>
                  <a:srgbClr val="0D0D0D"/>
                </a:solidFill>
                <a:effectLst/>
                <a:latin typeface="Söhne"/>
                <a:ea typeface="微軟正黑體" panose="020B0604030504040204" pitchFamily="34" charset="-120"/>
              </a:rPr>
              <a:t>IOU</a:t>
            </a:r>
            <a:r>
              <a:rPr lang="zh-TW" altLang="en-US" b="0" i="0" dirty="0">
                <a:solidFill>
                  <a:srgbClr val="0D0D0D"/>
                </a:solidFill>
                <a:effectLst/>
                <a:latin typeface="Söhne"/>
                <a:ea typeface="微軟正黑體" panose="020B0604030504040204" pitchFamily="34" charset="-120"/>
              </a:rPr>
              <a:t>分數最好的就是</a:t>
            </a:r>
            <a:r>
              <a:rPr lang="en-US" altLang="zh-TW" b="0" i="0" dirty="0">
                <a:solidFill>
                  <a:srgbClr val="0D0D0D"/>
                </a:solidFill>
                <a:effectLst/>
                <a:latin typeface="Söhne"/>
                <a:ea typeface="微軟正黑體" panose="020B0604030504040204" pitchFamily="34" charset="-120"/>
              </a:rPr>
              <a:t>UNET++</a:t>
            </a:r>
            <a:r>
              <a:rPr lang="zh-TW" altLang="en-US" b="0" i="0" dirty="0">
                <a:solidFill>
                  <a:srgbClr val="0D0D0D"/>
                </a:solidFill>
                <a:effectLst/>
                <a:latin typeface="Söhne"/>
                <a:ea typeface="微軟正黑體" panose="020B0604030504040204" pitchFamily="34" charset="-120"/>
              </a:rPr>
              <a:t> 配上</a:t>
            </a:r>
            <a:r>
              <a:rPr lang="en-US" altLang="zh-TW" b="0" i="0" dirty="0">
                <a:solidFill>
                  <a:srgbClr val="0D0D0D"/>
                </a:solidFill>
                <a:effectLst/>
                <a:latin typeface="Söhne"/>
                <a:ea typeface="微軟正黑體" panose="020B0604030504040204" pitchFamily="34" charset="-120"/>
              </a:rPr>
              <a:t>EFF</a:t>
            </a:r>
          </a:p>
        </p:txBody>
      </p:sp>
    </p:spTree>
    <p:extLst>
      <p:ext uri="{BB962C8B-B14F-4D97-AF65-F5344CB8AC3E}">
        <p14:creationId xmlns:p14="http://schemas.microsoft.com/office/powerpoint/2010/main" val="2472843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a:extLst>
            <a:ext uri="{FF2B5EF4-FFF2-40B4-BE49-F238E27FC236}">
              <a16:creationId xmlns:a16="http://schemas.microsoft.com/office/drawing/2014/main" id="{B2653FB3-4EB9-BB7E-29B5-5AB834121DF8}"/>
            </a:ext>
          </a:extLst>
        </p:cNvPr>
        <p:cNvGrpSpPr/>
        <p:nvPr/>
      </p:nvGrpSpPr>
      <p:grpSpPr>
        <a:xfrm>
          <a:off x="0" y="0"/>
          <a:ext cx="0" cy="0"/>
          <a:chOff x="0" y="0"/>
          <a:chExt cx="0" cy="0"/>
        </a:xfrm>
      </p:grpSpPr>
      <p:sp>
        <p:nvSpPr>
          <p:cNvPr id="317" name="Google Shape;317;g35f391192_073:notes">
            <a:extLst>
              <a:ext uri="{FF2B5EF4-FFF2-40B4-BE49-F238E27FC236}">
                <a16:creationId xmlns:a16="http://schemas.microsoft.com/office/drawing/2014/main" id="{807F2A3D-4D8A-6C0C-3DA4-3AA3E6D5EF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a:extLst>
              <a:ext uri="{FF2B5EF4-FFF2-40B4-BE49-F238E27FC236}">
                <a16:creationId xmlns:a16="http://schemas.microsoft.com/office/drawing/2014/main" id="{2F38DBB3-0BCB-FD92-B502-0668851165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gn="l">
              <a:lnSpc>
                <a:spcPct val="150000"/>
              </a:lnSpc>
              <a:buFont typeface="Arial" panose="020B0604020202020204" pitchFamily="34" charset="0"/>
              <a:buNone/>
            </a:pPr>
            <a:r>
              <a:rPr lang="zh-TW" altLang="en-US" dirty="0"/>
              <a:t>另外我們也有做每一種 </a:t>
            </a:r>
            <a:r>
              <a:rPr lang="en-US" altLang="zh-TW" dirty="0"/>
              <a:t>Encoder</a:t>
            </a:r>
            <a:r>
              <a:rPr lang="zh-TW" altLang="en-US" dirty="0"/>
              <a:t> </a:t>
            </a:r>
            <a:r>
              <a:rPr lang="en-US" altLang="zh-TW" dirty="0"/>
              <a:t>Architecture </a:t>
            </a:r>
            <a:r>
              <a:rPr lang="zh-TW" altLang="en-US" dirty="0"/>
              <a:t>，他的 </a:t>
            </a:r>
            <a:r>
              <a:rPr lang="en-US" altLang="zh-TW" dirty="0"/>
              <a:t>IOU</a:t>
            </a:r>
            <a:r>
              <a:rPr lang="zh-TW" altLang="en-US" dirty="0"/>
              <a:t> 平均</a:t>
            </a:r>
            <a:r>
              <a:rPr lang="en-US" altLang="zh-TW" dirty="0"/>
              <a:t> </a:t>
            </a:r>
            <a:r>
              <a:rPr lang="zh-TW" altLang="en-US" dirty="0"/>
              <a:t>來做比較</a:t>
            </a:r>
            <a:r>
              <a:rPr lang="en-US" altLang="zh-TW" dirty="0"/>
              <a:t>:</a:t>
            </a:r>
          </a:p>
          <a:p>
            <a:pPr marL="0" marR="0" lvl="0" indent="0" algn="l" defTabSz="914400" rtl="0" eaLnBrk="1" fontAlgn="auto" latinLnBrk="0" hangingPunct="1">
              <a:lnSpc>
                <a:spcPct val="150000"/>
              </a:lnSpc>
              <a:spcBef>
                <a:spcPts val="0"/>
              </a:spcBef>
              <a:spcAft>
                <a:spcPts val="0"/>
              </a:spcAft>
              <a:buClr>
                <a:srgbClr val="000000"/>
              </a:buClr>
              <a:buSzPts val="1400"/>
              <a:buFont typeface="Arial" panose="020B0604020202020204" pitchFamily="34" charset="0"/>
              <a:buNone/>
              <a:tabLst/>
              <a:defRPr/>
            </a:pPr>
            <a:r>
              <a:rPr lang="zh-TW" altLang="en-US" dirty="0"/>
              <a:t>雖然說在 </a:t>
            </a:r>
            <a:r>
              <a:rPr lang="en-US" altLang="zh-TW" dirty="0"/>
              <a:t>Encoder </a:t>
            </a:r>
            <a:r>
              <a:rPr lang="zh-TW" altLang="en-US" dirty="0"/>
              <a:t>的部份，雖然平均下來 </a:t>
            </a:r>
            <a:r>
              <a:rPr lang="en-US" altLang="zh-TW" dirty="0"/>
              <a:t>Resnet </a:t>
            </a:r>
            <a:r>
              <a:rPr lang="zh-TW" altLang="en-US" dirty="0"/>
              <a:t>在訓練集的 </a:t>
            </a:r>
            <a:r>
              <a:rPr lang="en-US" altLang="zh-TW" dirty="0"/>
              <a:t>IOU Score </a:t>
            </a:r>
            <a:r>
              <a:rPr lang="zh-TW" altLang="en-US" dirty="0"/>
              <a:t>較高，但在測試集中反而是 </a:t>
            </a:r>
            <a:r>
              <a:rPr lang="en-US" altLang="zh-TW" dirty="0" err="1"/>
              <a:t>Efficientnet</a:t>
            </a:r>
            <a:r>
              <a:rPr lang="en-US" altLang="zh-TW" dirty="0"/>
              <a:t> </a:t>
            </a:r>
            <a:r>
              <a:rPr lang="zh-TW" altLang="en-US" dirty="0"/>
              <a:t>比較高，可能是因為他用了模型縮放策略（</a:t>
            </a:r>
            <a:r>
              <a:rPr lang="en-US" altLang="zh-TW" dirty="0"/>
              <a:t>Compound Scaling</a:t>
            </a:r>
            <a:r>
              <a:rPr lang="zh-TW" altLang="en-US" dirty="0"/>
              <a:t>）和</a:t>
            </a:r>
            <a:r>
              <a:rPr lang="en-US" altLang="zh-TW" dirty="0"/>
              <a:t>Neural Architecture Search</a:t>
            </a:r>
            <a:r>
              <a:rPr lang="zh-TW" altLang="en-US" dirty="0"/>
              <a:t>這些方法找到更好的特徵資訊</a:t>
            </a:r>
            <a:endParaRPr lang="en-US" altLang="zh-TW" dirty="0"/>
          </a:p>
          <a:p>
            <a:pPr marL="0" marR="0" lvl="0" indent="0" algn="l" defTabSz="914400" rtl="0" eaLnBrk="1" fontAlgn="auto" latinLnBrk="0" hangingPunct="1">
              <a:lnSpc>
                <a:spcPct val="150000"/>
              </a:lnSpc>
              <a:spcBef>
                <a:spcPts val="0"/>
              </a:spcBef>
              <a:spcAft>
                <a:spcPts val="0"/>
              </a:spcAft>
              <a:buClr>
                <a:srgbClr val="000000"/>
              </a:buClr>
              <a:buSzPts val="1400"/>
              <a:buFont typeface="Arial" panose="020B0604020202020204" pitchFamily="34" charset="0"/>
              <a:buNone/>
              <a:tabLst/>
              <a:defRPr/>
            </a:pPr>
            <a:r>
              <a:rPr lang="zh-TW" altLang="en-US" dirty="0"/>
              <a:t>而在 </a:t>
            </a:r>
            <a:r>
              <a:rPr lang="en-US" altLang="zh-TW" dirty="0"/>
              <a:t>Architecture </a:t>
            </a:r>
            <a:r>
              <a:rPr lang="zh-TW" altLang="en-US" dirty="0"/>
              <a:t>的部分 </a:t>
            </a:r>
            <a:r>
              <a:rPr lang="en-US" altLang="zh-TW" dirty="0"/>
              <a:t>U-Net++</a:t>
            </a:r>
            <a:r>
              <a:rPr lang="zh-TW" altLang="en-US" dirty="0"/>
              <a:t>也有相同的情況，訓練集 </a:t>
            </a:r>
            <a:r>
              <a:rPr lang="en-US" altLang="zh-TW" dirty="0"/>
              <a:t>IOU Score </a:t>
            </a:r>
            <a:r>
              <a:rPr lang="zh-TW" altLang="en-US" dirty="0"/>
              <a:t>雖然沒有最好，但在測試集中卻是最高的，可能就是因為有多層次的</a:t>
            </a:r>
            <a:r>
              <a:rPr lang="en-US" altLang="zh-TW" dirty="0"/>
              <a:t>skip connection</a:t>
            </a:r>
            <a:r>
              <a:rPr lang="zh-TW" altLang="en-US" dirty="0"/>
              <a:t>和增強的特徵融合機制，改進了 </a:t>
            </a:r>
            <a:r>
              <a:rPr lang="en-US" altLang="zh-TW" dirty="0" err="1"/>
              <a:t>UNet</a:t>
            </a:r>
            <a:r>
              <a:rPr lang="en-US" altLang="zh-TW" dirty="0"/>
              <a:t> </a:t>
            </a:r>
            <a:r>
              <a:rPr lang="zh-TW" altLang="en-US" dirty="0"/>
              <a:t>在影像分割中的表現</a:t>
            </a:r>
            <a:endParaRPr lang="en-US" altLang="zh-TW" dirty="0"/>
          </a:p>
          <a:p>
            <a:pPr marL="0" marR="0" lvl="0" indent="0" algn="l" defTabSz="914400" rtl="0" eaLnBrk="1" fontAlgn="auto" latinLnBrk="0" hangingPunct="1">
              <a:lnSpc>
                <a:spcPct val="150000"/>
              </a:lnSpc>
              <a:spcBef>
                <a:spcPts val="0"/>
              </a:spcBef>
              <a:spcAft>
                <a:spcPts val="0"/>
              </a:spcAft>
              <a:buClr>
                <a:srgbClr val="000000"/>
              </a:buClr>
              <a:buSzPts val="1400"/>
              <a:buFont typeface="Arial" panose="020B0604020202020204" pitchFamily="34" charset="0"/>
              <a:buNone/>
              <a:tabLst/>
              <a:defRPr/>
            </a:pPr>
            <a:r>
              <a:rPr lang="zh-TW" altLang="en-US" dirty="0"/>
              <a:t>我們最終決定使用</a:t>
            </a:r>
            <a:r>
              <a:rPr lang="en-US" altLang="zh-TW" dirty="0"/>
              <a:t>U-Net++ – </a:t>
            </a:r>
            <a:r>
              <a:rPr lang="en-US" altLang="zh-TW" dirty="0" err="1"/>
              <a:t>Efficientnet</a:t>
            </a:r>
            <a:r>
              <a:rPr lang="zh-TW" altLang="en-US" dirty="0"/>
              <a:t>模型來當作我們</a:t>
            </a:r>
            <a:r>
              <a:rPr lang="en-US" altLang="zh-TW" dirty="0"/>
              <a:t>DEMO</a:t>
            </a:r>
            <a:r>
              <a:rPr lang="zh-TW" altLang="en-US" dirty="0"/>
              <a:t>的模型</a:t>
            </a:r>
            <a:endParaRPr lang="en-US" altLang="zh-TW" dirty="0"/>
          </a:p>
          <a:p>
            <a:pPr marL="0" marR="0" lvl="0" indent="0" algn="l" defTabSz="914400" rtl="0" eaLnBrk="1" fontAlgn="auto" latinLnBrk="0" hangingPunct="1">
              <a:lnSpc>
                <a:spcPct val="150000"/>
              </a:lnSpc>
              <a:spcBef>
                <a:spcPts val="0"/>
              </a:spcBef>
              <a:spcAft>
                <a:spcPts val="0"/>
              </a:spcAft>
              <a:buClr>
                <a:srgbClr val="000000"/>
              </a:buClr>
              <a:buSzPts val="1400"/>
              <a:buFont typeface="Arial" panose="020B0604020202020204" pitchFamily="34" charset="0"/>
              <a:buNone/>
              <a:tabLst/>
              <a:defRPr/>
            </a:pPr>
            <a:endParaRPr kumimoji="0" lang="zh-TW" altLang="en-US" sz="1100" b="0" i="0" u="none" strike="noStrike" kern="0" cap="none" spc="0" normalizeH="0" baseline="0" noProof="0" dirty="0">
              <a:ln>
                <a:noFill/>
              </a:ln>
              <a:solidFill>
                <a:srgbClr val="000000"/>
              </a:solidFill>
              <a:effectLst/>
              <a:uLnTx/>
              <a:uFillTx/>
              <a:latin typeface="Arial"/>
              <a:cs typeface="Arial"/>
              <a:sym typeface="Arial"/>
            </a:endParaRPr>
          </a:p>
          <a:p>
            <a:pPr marL="0" indent="0" algn="l">
              <a:lnSpc>
                <a:spcPct val="150000"/>
              </a:lnSpc>
              <a:buFont typeface="Arial" panose="020B0604020202020204" pitchFamily="34" charset="0"/>
              <a:buNone/>
            </a:pPr>
            <a:r>
              <a:rPr lang="en-US" altLang="zh-TW" dirty="0"/>
              <a:t> </a:t>
            </a:r>
            <a:endParaRPr lang="en-US" altLang="zh-TW" b="0" i="0" dirty="0">
              <a:solidFill>
                <a:srgbClr val="0D0D0D"/>
              </a:solidFill>
              <a:effectLst/>
              <a:latin typeface="Söhne"/>
              <a:ea typeface="微軟正黑體" panose="020B0604030504040204" pitchFamily="34" charset="-120"/>
            </a:endParaRPr>
          </a:p>
        </p:txBody>
      </p:sp>
    </p:spTree>
    <p:extLst>
      <p:ext uri="{BB962C8B-B14F-4D97-AF65-F5344CB8AC3E}">
        <p14:creationId xmlns:p14="http://schemas.microsoft.com/office/powerpoint/2010/main" val="10275578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en-US" altLang="zh-TW" dirty="0" err="1"/>
              <a:t>TensorBoard</a:t>
            </a:r>
            <a:r>
              <a:rPr lang="en-US" altLang="zh-TW" dirty="0"/>
              <a:t> </a:t>
            </a:r>
            <a:r>
              <a:rPr lang="zh-TW" altLang="en-US" dirty="0"/>
              <a:t>資料分析和視覺化</a:t>
            </a:r>
            <a:r>
              <a:rPr lang="en-US" altLang="zh-TW" dirty="0"/>
              <a:t>(U-Net++ – </a:t>
            </a:r>
            <a:r>
              <a:rPr lang="en-US" altLang="zh-TW" dirty="0" err="1"/>
              <a:t>Efficientnet</a:t>
            </a:r>
            <a:r>
              <a:rPr lang="en-US" altLang="zh-TW" dirty="0"/>
              <a:t>)</a:t>
            </a:r>
            <a:r>
              <a:rPr lang="zh-TW" altLang="en-US" dirty="0"/>
              <a:t>，呈現出模型在訓 練時 </a:t>
            </a:r>
            <a:r>
              <a:rPr lang="en-US" altLang="zh-TW" dirty="0"/>
              <a:t>IOU </a:t>
            </a:r>
            <a:r>
              <a:rPr lang="zh-TW" altLang="en-US" dirty="0"/>
              <a:t>變化和 </a:t>
            </a:r>
            <a:r>
              <a:rPr lang="en-US" altLang="zh-TW" dirty="0"/>
              <a:t>Loss </a:t>
            </a:r>
            <a:r>
              <a:rPr lang="zh-TW" altLang="en-US" dirty="0"/>
              <a:t>變化的情況，可以看出大概在訓練到 </a:t>
            </a:r>
            <a:r>
              <a:rPr lang="en-US" altLang="zh-TW" dirty="0"/>
              <a:t>Epoch 50 </a:t>
            </a:r>
            <a:r>
              <a:rPr lang="zh-TW" altLang="en-US" dirty="0"/>
              <a:t>左右模型就 變穩定</a:t>
            </a:r>
          </a:p>
        </p:txBody>
      </p:sp>
    </p:spTree>
    <p:extLst>
      <p:ext uri="{BB962C8B-B14F-4D97-AF65-F5344CB8AC3E}">
        <p14:creationId xmlns:p14="http://schemas.microsoft.com/office/powerpoint/2010/main" val="13787804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a:extLst>
            <a:ext uri="{FF2B5EF4-FFF2-40B4-BE49-F238E27FC236}">
              <a16:creationId xmlns:a16="http://schemas.microsoft.com/office/drawing/2014/main" id="{DFD67E9C-2FE9-1FA7-3F14-F38BE5690C9B}"/>
            </a:ext>
          </a:extLst>
        </p:cNvPr>
        <p:cNvGrpSpPr/>
        <p:nvPr/>
      </p:nvGrpSpPr>
      <p:grpSpPr>
        <a:xfrm>
          <a:off x="0" y="0"/>
          <a:ext cx="0" cy="0"/>
          <a:chOff x="0" y="0"/>
          <a:chExt cx="0" cy="0"/>
        </a:xfrm>
      </p:grpSpPr>
      <p:sp>
        <p:nvSpPr>
          <p:cNvPr id="226" name="Google Shape;226;g35f391192_09:notes">
            <a:extLst>
              <a:ext uri="{FF2B5EF4-FFF2-40B4-BE49-F238E27FC236}">
                <a16:creationId xmlns:a16="http://schemas.microsoft.com/office/drawing/2014/main" id="{1F34D157-47E6-75E9-F4B3-D94A88EAAD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a:extLst>
              <a:ext uri="{FF2B5EF4-FFF2-40B4-BE49-F238E27FC236}">
                <a16:creationId xmlns:a16="http://schemas.microsoft.com/office/drawing/2014/main" id="{86EDDB2D-ABE3-2AFD-F916-99BF906C0A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7789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altLang="zh-TW" sz="1100" b="0" i="0" u="none" strike="noStrike" kern="0" cap="none" spc="0" normalizeH="0" baseline="0" noProof="0" dirty="0">
                <a:ln>
                  <a:noFill/>
                </a:ln>
                <a:solidFill>
                  <a:srgbClr val="000000"/>
                </a:solidFill>
                <a:effectLst/>
                <a:uLnTx/>
                <a:uFillTx/>
                <a:latin typeface="Arial"/>
                <a:cs typeface="Arial"/>
                <a:sym typeface="Arial"/>
              </a:rPr>
              <a:t>1. </a:t>
            </a:r>
            <a:r>
              <a:rPr lang="zh-TW" altLang="en-US" dirty="0"/>
              <a:t>相較於傳統影像分割方法，深度學習方法更能擷取影像中重要的資訊來 分割更複雜的場景。在訓練集</a:t>
            </a:r>
            <a:r>
              <a:rPr lang="en-US" altLang="zh-TW" dirty="0"/>
              <a:t>(</a:t>
            </a:r>
            <a:r>
              <a:rPr lang="zh-TW" altLang="en-US" dirty="0"/>
              <a:t>或驗證集</a:t>
            </a:r>
            <a:r>
              <a:rPr lang="en-US" altLang="zh-TW" dirty="0"/>
              <a:t>)</a:t>
            </a:r>
            <a:r>
              <a:rPr lang="zh-TW" altLang="en-US" dirty="0"/>
              <a:t>中 </a:t>
            </a:r>
            <a:r>
              <a:rPr lang="en-US" altLang="zh-TW" dirty="0"/>
              <a:t>IOU </a:t>
            </a:r>
            <a:r>
              <a:rPr lang="zh-TW" altLang="en-US" dirty="0"/>
              <a:t>平均可以來到 </a:t>
            </a:r>
            <a:r>
              <a:rPr lang="en-US" altLang="zh-TW" dirty="0"/>
              <a:t>0.9 </a:t>
            </a:r>
            <a:r>
              <a:rPr lang="zh-TW" altLang="en-US" dirty="0"/>
              <a:t>以上，比原本 傳統方法的 </a:t>
            </a:r>
            <a:r>
              <a:rPr lang="en-US" altLang="zh-TW" dirty="0"/>
              <a:t>0.2~0.3 </a:t>
            </a:r>
            <a:r>
              <a:rPr lang="zh-TW" altLang="en-US" dirty="0"/>
              <a:t>還要高出許多。</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altLang="zh-TW" sz="1100" b="0" i="0" u="none" strike="noStrike" kern="0" cap="none" spc="0" normalizeH="0" baseline="0" noProof="0" dirty="0">
                <a:ln>
                  <a:noFill/>
                </a:ln>
                <a:solidFill>
                  <a:srgbClr val="000000"/>
                </a:solidFill>
                <a:effectLst/>
                <a:uLnTx/>
                <a:uFillTx/>
                <a:latin typeface="Arial"/>
                <a:cs typeface="Arial"/>
                <a:sym typeface="Arial"/>
              </a:rPr>
              <a:t>2. </a:t>
            </a:r>
            <a:r>
              <a:rPr lang="zh-TW" altLang="en-US" dirty="0"/>
              <a:t>我們整理完各種 </a:t>
            </a:r>
            <a:r>
              <a:rPr lang="en-US" altLang="zh-TW" dirty="0"/>
              <a:t>Architecture </a:t>
            </a:r>
            <a:r>
              <a:rPr lang="zh-TW" altLang="en-US" dirty="0"/>
              <a:t>和 </a:t>
            </a:r>
            <a:r>
              <a:rPr lang="en-US" altLang="zh-TW" dirty="0"/>
              <a:t>Encoder </a:t>
            </a:r>
            <a:r>
              <a:rPr lang="zh-TW" altLang="en-US" dirty="0"/>
              <a:t>組合的 </a:t>
            </a:r>
            <a:r>
              <a:rPr lang="en-US" altLang="zh-TW" dirty="0"/>
              <a:t>IOU Score </a:t>
            </a:r>
            <a:r>
              <a:rPr lang="zh-TW" altLang="en-US" dirty="0"/>
              <a:t>以及所有 </a:t>
            </a:r>
            <a:r>
              <a:rPr lang="en-US" altLang="zh-TW" dirty="0"/>
              <a:t>Architecture </a:t>
            </a:r>
            <a:r>
              <a:rPr lang="zh-TW" altLang="en-US" dirty="0"/>
              <a:t>和 </a:t>
            </a:r>
            <a:r>
              <a:rPr lang="en-US" altLang="zh-TW" dirty="0"/>
              <a:t>Encoder </a:t>
            </a:r>
            <a:r>
              <a:rPr lang="zh-TW" altLang="en-US" dirty="0"/>
              <a:t>的平均 </a:t>
            </a:r>
            <a:r>
              <a:rPr lang="en-US" altLang="zh-TW" dirty="0"/>
              <a:t>IOU Score </a:t>
            </a:r>
            <a:r>
              <a:rPr lang="zh-TW" altLang="en-US" dirty="0"/>
              <a:t>之後，我們最終決定使用</a:t>
            </a:r>
            <a:r>
              <a:rPr lang="en-US" altLang="zh-TW" dirty="0"/>
              <a:t>U-Net++ – </a:t>
            </a:r>
            <a:r>
              <a:rPr lang="en-US" altLang="zh-TW" dirty="0" err="1"/>
              <a:t>Efficientnet</a:t>
            </a:r>
            <a:r>
              <a:rPr lang="zh-TW" altLang="en-US" dirty="0"/>
              <a:t>模型來當作我們</a:t>
            </a:r>
            <a:r>
              <a:rPr lang="en-US" altLang="zh-TW" dirty="0"/>
              <a:t>DEMO</a:t>
            </a:r>
            <a:r>
              <a:rPr lang="zh-TW" altLang="en-US" dirty="0"/>
              <a:t>的模型</a:t>
            </a:r>
            <a:endParaRPr lang="en-US" altLang="zh-TW" dirty="0"/>
          </a:p>
        </p:txBody>
      </p:sp>
    </p:spTree>
    <p:extLst>
      <p:ext uri="{BB962C8B-B14F-4D97-AF65-F5344CB8AC3E}">
        <p14:creationId xmlns:p14="http://schemas.microsoft.com/office/powerpoint/2010/main" val="26770907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altLang="zh-TW" sz="1100" b="0" i="0" u="none" strike="noStrike" kern="0" cap="none" spc="0" normalizeH="0" baseline="0" noProof="0" dirty="0">
                <a:ln>
                  <a:noFill/>
                </a:ln>
                <a:solidFill>
                  <a:srgbClr val="000000"/>
                </a:solidFill>
                <a:effectLst/>
                <a:uLnTx/>
                <a:uFillTx/>
                <a:latin typeface="Arial"/>
                <a:cs typeface="Arial"/>
                <a:sym typeface="Arial"/>
              </a:rPr>
              <a:t>3.</a:t>
            </a:r>
            <a:r>
              <a:rPr lang="zh-TW" altLang="en-US" dirty="0"/>
              <a:t>最終測試集 </a:t>
            </a:r>
            <a:r>
              <a:rPr lang="en-US" altLang="zh-TW" dirty="0"/>
              <a:t>IOU </a:t>
            </a:r>
            <a:r>
              <a:rPr lang="zh-TW" altLang="en-US" dirty="0"/>
              <a:t>平均下來只有 </a:t>
            </a:r>
            <a:r>
              <a:rPr lang="en-US" altLang="zh-TW" dirty="0"/>
              <a:t>0.4 </a:t>
            </a:r>
            <a:r>
              <a:rPr lang="zh-TW" altLang="en-US" dirty="0"/>
              <a:t>左右，可能是因為我們的訓練集</a:t>
            </a:r>
            <a:r>
              <a:rPr lang="en-US" altLang="zh-TW" dirty="0"/>
              <a:t>(</a:t>
            </a:r>
            <a:r>
              <a:rPr lang="zh-TW" altLang="en-US" dirty="0"/>
              <a:t>或驗證集</a:t>
            </a:r>
            <a:r>
              <a:rPr lang="en-US" altLang="zh-TW" dirty="0"/>
              <a:t>)</a:t>
            </a:r>
            <a:r>
              <a:rPr lang="zh-TW" altLang="en-US" dirty="0"/>
              <a:t>和測試集的分布或是圖片的類型不 一致所以導致測試結果沒有很好，或著有可能只是單純訓練集太少讓模型有 </a:t>
            </a:r>
            <a:r>
              <a:rPr lang="en-US" altLang="zh-TW" dirty="0"/>
              <a:t>Overfitting </a:t>
            </a:r>
            <a:r>
              <a:rPr lang="zh-TW" altLang="en-US" dirty="0"/>
              <a:t>的狀況，雖然有資料擴增，例如 </a:t>
            </a:r>
            <a:r>
              <a:rPr lang="en-US" altLang="zh-TW" dirty="0"/>
              <a:t>rotation, scaling, flipping, cropping </a:t>
            </a:r>
            <a:r>
              <a:rPr lang="zh-TW" altLang="en-US" dirty="0"/>
              <a:t>等，但效果不理想所以作罷，後來想到可以根據狀況調整圖片明暗或是改 變水域的顏色來做資料擴增或許才是較好的解決辦法</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altLang="zh-TW" sz="1100" b="0" i="0" u="none" strike="noStrike" kern="0" cap="none" spc="0" normalizeH="0" baseline="0" noProof="0" dirty="0">
                <a:ln>
                  <a:noFill/>
                </a:ln>
                <a:solidFill>
                  <a:srgbClr val="000000"/>
                </a:solidFill>
                <a:effectLst/>
                <a:uLnTx/>
                <a:uFillTx/>
                <a:latin typeface="Arial"/>
                <a:cs typeface="Arial"/>
                <a:sym typeface="Arial"/>
              </a:rPr>
              <a:t>4.</a:t>
            </a:r>
            <a:r>
              <a:rPr lang="zh-TW" altLang="en-US" dirty="0"/>
              <a:t>此外這次模型訓練我們採用 </a:t>
            </a:r>
            <a:r>
              <a:rPr lang="en-US" altLang="zh-TW" dirty="0" err="1"/>
              <a:t>Pytorch</a:t>
            </a:r>
            <a:r>
              <a:rPr lang="en-US" altLang="zh-TW" dirty="0"/>
              <a:t> Lightning</a:t>
            </a:r>
            <a:r>
              <a:rPr lang="zh-TW" altLang="en-US" dirty="0"/>
              <a:t>，他在保有 </a:t>
            </a:r>
            <a:r>
              <a:rPr lang="en-US" altLang="zh-TW" dirty="0" err="1"/>
              <a:t>PyTorch</a:t>
            </a:r>
            <a:r>
              <a:rPr lang="en-US" altLang="zh-TW" dirty="0"/>
              <a:t> </a:t>
            </a:r>
            <a:r>
              <a:rPr lang="zh-TW" altLang="en-US" dirty="0"/>
              <a:t>的 原本功能之下簡化了程式碼結構，讓我們的程式更加整潔和易於維護，且能夠提 升運行效率</a:t>
            </a:r>
            <a:endParaRPr kumimoji="0" lang="zh-TW" altLang="en-US" sz="11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77090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 在一開始我們首先嘗試使用傳統方法來實作這次的</a:t>
            </a:r>
            <a:r>
              <a:rPr lang="en-US" altLang="zh-TW" sz="1800" kern="100" dirty="0">
                <a:effectLst/>
                <a:latin typeface="Aptos" panose="020B0004020202020204" pitchFamily="34" charset="0"/>
                <a:ea typeface="標楷體" panose="03000509000000000000" pitchFamily="65" charset="-120"/>
                <a:cs typeface="Arial" panose="020B0604020202020204" pitchFamily="34" charset="0"/>
              </a:rPr>
              <a:t>Project</a:t>
            </a: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，所採用的方法包含</a:t>
            </a:r>
            <a:r>
              <a:rPr lang="en-US" altLang="zh-TW" sz="1800" kern="100" dirty="0">
                <a:effectLst/>
                <a:latin typeface="Aptos" panose="020B0004020202020204" pitchFamily="34" charset="0"/>
                <a:ea typeface="標楷體" panose="03000509000000000000" pitchFamily="65" charset="-120"/>
                <a:cs typeface="Arial" panose="020B0604020202020204" pitchFamily="34" charset="0"/>
              </a:rPr>
              <a:t>Threshold</a:t>
            </a: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a:t>
            </a:r>
            <a:r>
              <a:rPr lang="en-US" altLang="zh-TW" sz="1800" kern="100" dirty="0">
                <a:effectLst/>
                <a:latin typeface="Aptos" panose="020B0004020202020204" pitchFamily="34" charset="0"/>
                <a:ea typeface="標楷體" panose="03000509000000000000" pitchFamily="65" charset="-120"/>
                <a:cs typeface="Arial" panose="020B0604020202020204" pitchFamily="34" charset="0"/>
              </a:rPr>
              <a:t>K-Means</a:t>
            </a: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等常見的傳統影像分割方法，但最後平均</a:t>
            </a:r>
            <a:r>
              <a:rPr lang="en-US" altLang="zh-TW" sz="1800" kern="100" dirty="0">
                <a:effectLst/>
                <a:latin typeface="Aptos" panose="020B0004020202020204" pitchFamily="34" charset="0"/>
                <a:ea typeface="標楷體" panose="03000509000000000000" pitchFamily="65" charset="-120"/>
                <a:cs typeface="Arial" panose="020B0604020202020204" pitchFamily="34" charset="0"/>
              </a:rPr>
              <a:t>IOU</a:t>
            </a: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幾乎只有</a:t>
            </a:r>
            <a:r>
              <a:rPr lang="en-US" altLang="zh-TW" sz="1800" kern="100" dirty="0">
                <a:effectLst/>
                <a:latin typeface="Aptos" panose="020B0004020202020204" pitchFamily="34" charset="0"/>
                <a:ea typeface="標楷體" panose="03000509000000000000" pitchFamily="65" charset="-120"/>
                <a:cs typeface="Arial" panose="020B0604020202020204" pitchFamily="34" charset="0"/>
              </a:rPr>
              <a:t>0.2~0.3</a:t>
            </a: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左右，效果非常不好。從</a:t>
            </a:r>
            <a:r>
              <a:rPr lang="zh-TW" altLang="en-US" sz="1800" kern="100" dirty="0">
                <a:effectLst/>
                <a:latin typeface="Aptos" panose="020B0004020202020204" pitchFamily="34" charset="0"/>
                <a:ea typeface="標楷體" panose="03000509000000000000" pitchFamily="65" charset="-120"/>
                <a:cs typeface="Arial" panose="020B0604020202020204" pitchFamily="34" charset="0"/>
              </a:rPr>
              <a:t>右</a:t>
            </a: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方輸出結果可以看出來</a:t>
            </a:r>
            <a:r>
              <a:rPr lang="en-US" altLang="zh-TW" sz="1800" kern="100" dirty="0">
                <a:effectLst/>
                <a:latin typeface="Aptos" panose="020B0004020202020204" pitchFamily="34" charset="0"/>
                <a:ea typeface="標楷體" panose="03000509000000000000" pitchFamily="65" charset="-120"/>
                <a:cs typeface="Arial" panose="020B0604020202020204" pitchFamily="34" charset="0"/>
              </a:rPr>
              <a:t>(</a:t>
            </a: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左邊為</a:t>
            </a:r>
            <a:r>
              <a:rPr lang="en-US" altLang="zh-TW" sz="1800" kern="100" dirty="0">
                <a:effectLst/>
                <a:latin typeface="Aptos" panose="020B0004020202020204" pitchFamily="34" charset="0"/>
                <a:ea typeface="標楷體" panose="03000509000000000000" pitchFamily="65" charset="-120"/>
                <a:cs typeface="Arial" panose="020B0604020202020204" pitchFamily="34" charset="0"/>
              </a:rPr>
              <a:t>Prediction</a:t>
            </a: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、右邊為</a:t>
            </a:r>
            <a:r>
              <a:rPr lang="en-US" altLang="zh-TW" sz="1800" kern="100" dirty="0" err="1">
                <a:effectLst/>
                <a:latin typeface="Aptos" panose="020B0004020202020204" pitchFamily="34" charset="0"/>
                <a:ea typeface="標楷體" panose="03000509000000000000" pitchFamily="65" charset="-120"/>
                <a:cs typeface="Arial" panose="020B0604020202020204" pitchFamily="34" charset="0"/>
              </a:rPr>
              <a:t>Groung</a:t>
            </a:r>
            <a:r>
              <a:rPr lang="en-US" altLang="zh-TW" sz="1800" kern="100" dirty="0">
                <a:effectLst/>
                <a:latin typeface="Aptos" panose="020B0004020202020204" pitchFamily="34" charset="0"/>
                <a:ea typeface="標楷體" panose="03000509000000000000" pitchFamily="65" charset="-120"/>
                <a:cs typeface="Arial" panose="020B0604020202020204" pitchFamily="34" charset="0"/>
              </a:rPr>
              <a:t> Truth)</a:t>
            </a: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，在有複雜背景的影像中</a:t>
            </a:r>
            <a:r>
              <a:rPr lang="en-US" altLang="zh-TW" sz="1800" kern="100" dirty="0">
                <a:effectLst/>
                <a:latin typeface="Aptos" panose="020B0004020202020204" pitchFamily="34" charset="0"/>
                <a:ea typeface="標楷體" panose="03000509000000000000" pitchFamily="65" charset="-120"/>
                <a:cs typeface="Arial" panose="020B0604020202020204" pitchFamily="34" charset="0"/>
              </a:rPr>
              <a:t>(</a:t>
            </a: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例如有浪花的海面等等</a:t>
            </a:r>
            <a:r>
              <a:rPr lang="en-US" altLang="zh-TW" sz="1800" kern="100" dirty="0">
                <a:effectLst/>
                <a:latin typeface="Aptos" panose="020B0004020202020204" pitchFamily="34" charset="0"/>
                <a:ea typeface="標楷體" panose="03000509000000000000" pitchFamily="65" charset="-120"/>
                <a:cs typeface="Arial" panose="020B0604020202020204" pitchFamily="34" charset="0"/>
              </a:rPr>
              <a:t>)</a:t>
            </a: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，傳統方法很難正確分割影像。</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zh-TW" altLang="en-US" sz="11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770907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a:extLst>
            <a:ext uri="{FF2B5EF4-FFF2-40B4-BE49-F238E27FC236}">
              <a16:creationId xmlns:a16="http://schemas.microsoft.com/office/drawing/2014/main" id="{AC2021CB-E7AC-8626-A4F5-C5FB35AF91B7}"/>
            </a:ext>
          </a:extLst>
        </p:cNvPr>
        <p:cNvGrpSpPr/>
        <p:nvPr/>
      </p:nvGrpSpPr>
      <p:grpSpPr>
        <a:xfrm>
          <a:off x="0" y="0"/>
          <a:ext cx="0" cy="0"/>
          <a:chOff x="0" y="0"/>
          <a:chExt cx="0" cy="0"/>
        </a:xfrm>
      </p:grpSpPr>
      <p:sp>
        <p:nvSpPr>
          <p:cNvPr id="317" name="Google Shape;317;g35f391192_073:notes">
            <a:extLst>
              <a:ext uri="{FF2B5EF4-FFF2-40B4-BE49-F238E27FC236}">
                <a16:creationId xmlns:a16="http://schemas.microsoft.com/office/drawing/2014/main" id="{EDE4466C-1E64-00EA-1AA8-2D757807A1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a:extLst>
              <a:ext uri="{FF2B5EF4-FFF2-40B4-BE49-F238E27FC236}">
                <a16:creationId xmlns:a16="http://schemas.microsoft.com/office/drawing/2014/main" id="{836E4B0D-011C-E423-F93A-37B1A3B8D2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nSpc>
                <a:spcPct val="115000"/>
              </a:lnSpc>
              <a:spcAft>
                <a:spcPts val="800"/>
              </a:spcAft>
              <a:buNone/>
            </a:pP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因此，我們選擇改用深度學習而非傳統方法來進行</a:t>
            </a:r>
            <a:r>
              <a:rPr lang="en-US" altLang="zh-TW" sz="1800" kern="100" dirty="0">
                <a:effectLst/>
                <a:latin typeface="Aptos" panose="020B0004020202020204" pitchFamily="34" charset="0"/>
                <a:ea typeface="標楷體" panose="03000509000000000000" pitchFamily="65" charset="-120"/>
                <a:cs typeface="Arial" panose="020B0604020202020204" pitchFamily="34" charset="0"/>
              </a:rPr>
              <a:t>Water Segmentation</a:t>
            </a: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，其原因如下：</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zh-TW" altLang="en-US" sz="11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011004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nSpc>
                <a:spcPct val="115000"/>
              </a:lnSpc>
              <a:buFont typeface="+mj-lt"/>
              <a:buAutoNum type="arabicParenBoth"/>
            </a:pPr>
            <a:r>
              <a:rPr lang="zh-TW" altLang="zh-TW" sz="1800" b="1" kern="100" dirty="0">
                <a:effectLst/>
                <a:latin typeface="Aptos" panose="020B0004020202020204" pitchFamily="34" charset="0"/>
                <a:ea typeface="標楷體" panose="03000509000000000000" pitchFamily="65" charset="-120"/>
                <a:cs typeface="Arial" panose="020B0604020202020204" pitchFamily="34" charset="0"/>
              </a:rPr>
              <a:t>特徵自動提取</a:t>
            </a: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：傳統方法需要設計一套合適的特徵提取過程，這通常需要大量的時間來調整特徵工程的細節。而深度學習可以自動從</a:t>
            </a:r>
            <a:r>
              <a:rPr lang="zh-TW" altLang="en-US" sz="1800" kern="100" dirty="0">
                <a:effectLst/>
                <a:latin typeface="Aptos" panose="020B0004020202020204" pitchFamily="34" charset="0"/>
                <a:ea typeface="標楷體" panose="03000509000000000000" pitchFamily="65" charset="-120"/>
                <a:cs typeface="Arial" panose="020B0604020202020204" pitchFamily="34" charset="0"/>
              </a:rPr>
              <a:t>資料</a:t>
            </a: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中學習有效的特徵，尤其像是</a:t>
            </a:r>
            <a:r>
              <a:rPr lang="en-US" altLang="zh-TW" sz="1800" kern="100" dirty="0">
                <a:effectLst/>
                <a:latin typeface="Aptos" panose="020B0004020202020204" pitchFamily="34" charset="0"/>
                <a:ea typeface="標楷體" panose="03000509000000000000" pitchFamily="65" charset="-120"/>
                <a:cs typeface="Arial" panose="020B0604020202020204" pitchFamily="34" charset="0"/>
              </a:rPr>
              <a:t>CNN</a:t>
            </a: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可以自動學習顏色、形狀等多層次特徵。</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zh-TW" altLang="en-US" sz="11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77090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a:extLst>
            <a:ext uri="{FF2B5EF4-FFF2-40B4-BE49-F238E27FC236}">
              <a16:creationId xmlns:a16="http://schemas.microsoft.com/office/drawing/2014/main" id="{E1A68754-17EB-2CCD-3BDB-C562D38DFB3C}"/>
            </a:ext>
          </a:extLst>
        </p:cNvPr>
        <p:cNvGrpSpPr/>
        <p:nvPr/>
      </p:nvGrpSpPr>
      <p:grpSpPr>
        <a:xfrm>
          <a:off x="0" y="0"/>
          <a:ext cx="0" cy="0"/>
          <a:chOff x="0" y="0"/>
          <a:chExt cx="0" cy="0"/>
        </a:xfrm>
      </p:grpSpPr>
      <p:sp>
        <p:nvSpPr>
          <p:cNvPr id="317" name="Google Shape;317;g35f391192_073:notes">
            <a:extLst>
              <a:ext uri="{FF2B5EF4-FFF2-40B4-BE49-F238E27FC236}">
                <a16:creationId xmlns:a16="http://schemas.microsoft.com/office/drawing/2014/main" id="{D5AD74FA-BD22-45D2-406B-C7637545CE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a:extLst>
              <a:ext uri="{FF2B5EF4-FFF2-40B4-BE49-F238E27FC236}">
                <a16:creationId xmlns:a16="http://schemas.microsoft.com/office/drawing/2014/main" id="{AD4CE9F8-0CFC-ABD9-6CFE-99E5A64EC9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nSpc>
                <a:spcPct val="115000"/>
              </a:lnSpc>
              <a:spcAft>
                <a:spcPts val="800"/>
              </a:spcAft>
              <a:buFont typeface="+mj-lt"/>
              <a:buNone/>
            </a:pPr>
            <a:r>
              <a:rPr lang="en-US" altLang="zh-TW" sz="1800" b="1" kern="100" dirty="0">
                <a:effectLst/>
                <a:latin typeface="Aptos" panose="020B0004020202020204" pitchFamily="34" charset="0"/>
                <a:ea typeface="標楷體" panose="03000509000000000000" pitchFamily="65" charset="-120"/>
                <a:cs typeface="Arial" panose="020B0604020202020204" pitchFamily="34" charset="0"/>
              </a:rPr>
              <a:t>2.</a:t>
            </a:r>
            <a:r>
              <a:rPr lang="zh-TW" altLang="zh-TW" sz="1800" b="1" kern="100" dirty="0">
                <a:effectLst/>
                <a:latin typeface="Aptos" panose="020B0004020202020204" pitchFamily="34" charset="0"/>
                <a:ea typeface="標楷體" panose="03000509000000000000" pitchFamily="65" charset="-120"/>
                <a:cs typeface="Arial" panose="020B0604020202020204" pitchFamily="34" charset="0"/>
              </a:rPr>
              <a:t>處理非線性與複雜場景</a:t>
            </a: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：水體影像可能包含非線性特徵、光照變化、反射等複雜因素，</a:t>
            </a:r>
            <a:r>
              <a:rPr lang="zh-TW" altLang="en-US" sz="1800" kern="100" dirty="0">
                <a:effectLst/>
                <a:latin typeface="Aptos" panose="020B0004020202020204" pitchFamily="34" charset="0"/>
                <a:ea typeface="標楷體" panose="03000509000000000000" pitchFamily="65" charset="-120"/>
                <a:cs typeface="Arial" panose="020B0604020202020204" pitchFamily="34" charset="0"/>
              </a:rPr>
              <a:t>就會</a:t>
            </a: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傳統方法難以捕捉這些細微變化。而深度學習模型具備強大的非線性映射能力，可以更好地處理複雜的影像場景。</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zh-TW" altLang="en-US" sz="11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900364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a:extLst>
            <a:ext uri="{FF2B5EF4-FFF2-40B4-BE49-F238E27FC236}">
              <a16:creationId xmlns:a16="http://schemas.microsoft.com/office/drawing/2014/main" id="{401C8B4C-7B03-ADA6-E5BC-3AEED151D5E3}"/>
            </a:ext>
          </a:extLst>
        </p:cNvPr>
        <p:cNvGrpSpPr/>
        <p:nvPr/>
      </p:nvGrpSpPr>
      <p:grpSpPr>
        <a:xfrm>
          <a:off x="0" y="0"/>
          <a:ext cx="0" cy="0"/>
          <a:chOff x="0" y="0"/>
          <a:chExt cx="0" cy="0"/>
        </a:xfrm>
      </p:grpSpPr>
      <p:sp>
        <p:nvSpPr>
          <p:cNvPr id="317" name="Google Shape;317;g35f391192_073:notes">
            <a:extLst>
              <a:ext uri="{FF2B5EF4-FFF2-40B4-BE49-F238E27FC236}">
                <a16:creationId xmlns:a16="http://schemas.microsoft.com/office/drawing/2014/main" id="{88F1E5ED-4064-B6CF-7415-16D3203519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a:extLst>
              <a:ext uri="{FF2B5EF4-FFF2-40B4-BE49-F238E27FC236}">
                <a16:creationId xmlns:a16="http://schemas.microsoft.com/office/drawing/2014/main" id="{A8F69484-4CEA-9804-376E-EED5198254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nSpc>
                <a:spcPct val="115000"/>
              </a:lnSpc>
              <a:buFont typeface="+mj-lt"/>
              <a:buNone/>
            </a:pPr>
            <a:r>
              <a:rPr lang="en-US" altLang="zh-TW" sz="1800" b="1" kern="100" dirty="0">
                <a:effectLst/>
                <a:latin typeface="Aptos" panose="020B0004020202020204" pitchFamily="34" charset="0"/>
                <a:ea typeface="標楷體" panose="03000509000000000000" pitchFamily="65" charset="-120"/>
                <a:cs typeface="Arial" panose="020B0604020202020204" pitchFamily="34" charset="0"/>
              </a:rPr>
              <a:t>3.</a:t>
            </a:r>
            <a:r>
              <a:rPr lang="zh-TW" altLang="en-US" sz="1800" b="1" kern="100" dirty="0">
                <a:effectLst/>
                <a:latin typeface="Aptos" panose="020B0004020202020204" pitchFamily="34" charset="0"/>
                <a:ea typeface="標楷體" panose="03000509000000000000" pitchFamily="65" charset="-120"/>
                <a:cs typeface="Arial" panose="020B0604020202020204" pitchFamily="34" charset="0"/>
              </a:rPr>
              <a:t> </a:t>
            </a:r>
            <a:r>
              <a:rPr lang="zh-TW" altLang="zh-TW" sz="1800" b="1" kern="100" dirty="0">
                <a:effectLst/>
                <a:latin typeface="Aptos" panose="020B0004020202020204" pitchFamily="34" charset="0"/>
                <a:ea typeface="標楷體" panose="03000509000000000000" pitchFamily="65" charset="-120"/>
                <a:cs typeface="Arial" panose="020B0604020202020204" pitchFamily="34" charset="0"/>
              </a:rPr>
              <a:t>效能比較</a:t>
            </a: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：傳統方法的效能受限於手工設計的特徵與分類演算法的簡單性，</a:t>
            </a:r>
            <a:r>
              <a:rPr lang="zh-TW" altLang="en-US" sz="1800" kern="100" dirty="0">
                <a:effectLst/>
                <a:latin typeface="Aptos" panose="020B0004020202020204" pitchFamily="34" charset="0"/>
                <a:ea typeface="標楷體" panose="03000509000000000000" pitchFamily="65" charset="-120"/>
                <a:cs typeface="Arial" panose="020B0604020202020204" pitchFamily="34" charset="0"/>
              </a:rPr>
              <a:t>所以</a:t>
            </a: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比較難以應對複雜背景與不同光照條件下的水體分割。而深度學習模型（如</a:t>
            </a:r>
            <a:r>
              <a:rPr lang="en-US" altLang="zh-TW" sz="1800" kern="100" dirty="0">
                <a:effectLst/>
                <a:latin typeface="Aptos" panose="020B0004020202020204" pitchFamily="34" charset="0"/>
                <a:ea typeface="標楷體" panose="03000509000000000000" pitchFamily="65" charset="-120"/>
                <a:cs typeface="Arial" panose="020B0604020202020204" pitchFamily="34" charset="0"/>
              </a:rPr>
              <a:t>U-Net</a:t>
            </a:r>
            <a:r>
              <a:rPr lang="zh-TW" altLang="zh-TW" sz="1800" kern="100" dirty="0">
                <a:effectLst/>
                <a:latin typeface="Aptos" panose="020B0004020202020204" pitchFamily="34" charset="0"/>
                <a:ea typeface="標楷體" panose="03000509000000000000" pitchFamily="65" charset="-120"/>
                <a:cs typeface="Arial" panose="020B0604020202020204" pitchFamily="34" charset="0"/>
              </a:rPr>
              <a:t>等）在影像分割任務上具有極高的表現，達到更高的準確率</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sz="1800" dirty="0">
                <a:effectLst/>
                <a:ea typeface="標楷體" panose="03000509000000000000" pitchFamily="65" charset="-120"/>
                <a:cs typeface="Arial" panose="020B0604020202020204" pitchFamily="34" charset="0"/>
              </a:rPr>
              <a:t>所以，</a:t>
            </a:r>
            <a:r>
              <a:rPr lang="zh-TW" altLang="zh-TW" sz="1800" dirty="0">
                <a:effectLst/>
                <a:ea typeface="標楷體" panose="03000509000000000000" pitchFamily="65" charset="-120"/>
                <a:cs typeface="Arial" panose="020B0604020202020204" pitchFamily="34" charset="0"/>
              </a:rPr>
              <a:t>接下來我們會詳細介紹</a:t>
            </a:r>
            <a:r>
              <a:rPr lang="en-US" altLang="zh-TW" sz="1800" dirty="0">
                <a:effectLst/>
                <a:ea typeface="標楷體" panose="03000509000000000000" pitchFamily="65" charset="-120"/>
                <a:cs typeface="Arial" panose="020B0604020202020204" pitchFamily="34" charset="0"/>
              </a:rPr>
              <a:t>Deep Learning-based Method</a:t>
            </a:r>
            <a:r>
              <a:rPr lang="zh-TW" altLang="en-US" sz="1800" dirty="0">
                <a:effectLst/>
                <a:ea typeface="標楷體" panose="03000509000000000000" pitchFamily="65" charset="-120"/>
                <a:cs typeface="Arial" panose="020B0604020202020204" pitchFamily="34" charset="0"/>
              </a:rPr>
              <a:t>，</a:t>
            </a:r>
            <a:r>
              <a:rPr lang="zh-TW" altLang="zh-TW" sz="1800" dirty="0">
                <a:effectLst/>
                <a:ea typeface="標楷體" panose="03000509000000000000" pitchFamily="65" charset="-120"/>
                <a:cs typeface="Arial" panose="020B0604020202020204" pitchFamily="34" charset="0"/>
              </a:rPr>
              <a:t>並</a:t>
            </a:r>
            <a:r>
              <a:rPr lang="zh-TW" altLang="en-US" sz="1800" dirty="0">
                <a:effectLst/>
                <a:ea typeface="標楷體" panose="03000509000000000000" pitchFamily="65" charset="-120"/>
                <a:cs typeface="Arial" panose="020B0604020202020204" pitchFamily="34" charset="0"/>
              </a:rPr>
              <a:t>且</a:t>
            </a:r>
            <a:r>
              <a:rPr lang="zh-TW" altLang="zh-TW" sz="1800" dirty="0">
                <a:effectLst/>
                <a:ea typeface="標楷體" panose="03000509000000000000" pitchFamily="65" charset="-120"/>
                <a:cs typeface="Arial" panose="020B0604020202020204" pitchFamily="34" charset="0"/>
              </a:rPr>
              <a:t>進行效能的評估。</a:t>
            </a:r>
            <a:endParaRPr kumimoji="0" lang="zh-TW" altLang="en-US" sz="11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709871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a:extLst>
            <a:ext uri="{FF2B5EF4-FFF2-40B4-BE49-F238E27FC236}">
              <a16:creationId xmlns:a16="http://schemas.microsoft.com/office/drawing/2014/main" id="{A24176EB-6299-9683-D171-5DE4CAD5A640}"/>
            </a:ext>
          </a:extLst>
        </p:cNvPr>
        <p:cNvGrpSpPr/>
        <p:nvPr/>
      </p:nvGrpSpPr>
      <p:grpSpPr>
        <a:xfrm>
          <a:off x="0" y="0"/>
          <a:ext cx="0" cy="0"/>
          <a:chOff x="0" y="0"/>
          <a:chExt cx="0" cy="0"/>
        </a:xfrm>
      </p:grpSpPr>
      <p:sp>
        <p:nvSpPr>
          <p:cNvPr id="226" name="Google Shape;226;g35f391192_09:notes">
            <a:extLst>
              <a:ext uri="{FF2B5EF4-FFF2-40B4-BE49-F238E27FC236}">
                <a16:creationId xmlns:a16="http://schemas.microsoft.com/office/drawing/2014/main" id="{B8B3413C-6C87-F2B1-7C37-34AD0F58D7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a:extLst>
              <a:ext uri="{FF2B5EF4-FFF2-40B4-BE49-F238E27FC236}">
                <a16:creationId xmlns:a16="http://schemas.microsoft.com/office/drawing/2014/main" id="{812AA556-577E-6F0A-2AD3-F39EE676FD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6234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a:extLst>
            <a:ext uri="{FF2B5EF4-FFF2-40B4-BE49-F238E27FC236}">
              <a16:creationId xmlns:a16="http://schemas.microsoft.com/office/drawing/2014/main" id="{5DABF147-49C5-FA15-3818-F17426653373}"/>
            </a:ext>
          </a:extLst>
        </p:cNvPr>
        <p:cNvGrpSpPr/>
        <p:nvPr/>
      </p:nvGrpSpPr>
      <p:grpSpPr>
        <a:xfrm>
          <a:off x="0" y="0"/>
          <a:ext cx="0" cy="0"/>
          <a:chOff x="0" y="0"/>
          <a:chExt cx="0" cy="0"/>
        </a:xfrm>
      </p:grpSpPr>
      <p:sp>
        <p:nvSpPr>
          <p:cNvPr id="317" name="Google Shape;317;g35f391192_073:notes">
            <a:extLst>
              <a:ext uri="{FF2B5EF4-FFF2-40B4-BE49-F238E27FC236}">
                <a16:creationId xmlns:a16="http://schemas.microsoft.com/office/drawing/2014/main" id="{1B6B4215-60CE-11EC-B072-2A96270216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a:extLst>
              <a:ext uri="{FF2B5EF4-FFF2-40B4-BE49-F238E27FC236}">
                <a16:creationId xmlns:a16="http://schemas.microsoft.com/office/drawing/2014/main" id="{AD55762B-AE08-CF51-F6D4-FA216533D0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gn="l">
              <a:lnSpc>
                <a:spcPct val="150000"/>
              </a:lnSpc>
              <a:buFont typeface="Arial" panose="020B0604020202020204" pitchFamily="34" charset="0"/>
              <a:buNone/>
            </a:pPr>
            <a:r>
              <a:rPr lang="zh-TW" altLang="zh-TW" sz="1800" dirty="0">
                <a:effectLst/>
                <a:ea typeface="標楷體" panose="03000509000000000000" pitchFamily="65" charset="-120"/>
                <a:cs typeface="Arial" panose="020B0604020202020204" pitchFamily="34" charset="0"/>
              </a:rPr>
              <a:t>在這次實作中，我們使用了四種</a:t>
            </a:r>
            <a:r>
              <a:rPr lang="en-US" altLang="zh-TW" sz="1800" dirty="0">
                <a:effectLst/>
                <a:ea typeface="標楷體" panose="03000509000000000000" pitchFamily="65" charset="-120"/>
                <a:cs typeface="Arial" panose="020B0604020202020204" pitchFamily="34" charset="0"/>
              </a:rPr>
              <a:t>Architecture</a:t>
            </a:r>
            <a:r>
              <a:rPr lang="zh-TW" altLang="zh-TW" sz="1800" dirty="0">
                <a:effectLst/>
                <a:ea typeface="標楷體" panose="03000509000000000000" pitchFamily="65" charset="-120"/>
                <a:cs typeface="Arial" panose="020B0604020202020204" pitchFamily="34" charset="0"/>
              </a:rPr>
              <a:t>和三種</a:t>
            </a:r>
            <a:r>
              <a:rPr lang="en-US" altLang="zh-TW" sz="1800" dirty="0">
                <a:effectLst/>
                <a:ea typeface="標楷體" panose="03000509000000000000" pitchFamily="65" charset="-120"/>
                <a:cs typeface="Arial" panose="020B0604020202020204" pitchFamily="34" charset="0"/>
              </a:rPr>
              <a:t>Image Encoders</a:t>
            </a:r>
            <a:r>
              <a:rPr lang="zh-TW" altLang="zh-TW" sz="1800" dirty="0">
                <a:effectLst/>
                <a:ea typeface="標楷體" panose="03000509000000000000" pitchFamily="65" charset="-120"/>
                <a:cs typeface="Arial" panose="020B0604020202020204" pitchFamily="34" charset="0"/>
              </a:rPr>
              <a:t>，總共</a:t>
            </a:r>
            <a:r>
              <a:rPr lang="en-US" altLang="zh-TW" sz="1800" dirty="0">
                <a:effectLst/>
                <a:ea typeface="標楷體" panose="03000509000000000000" pitchFamily="65" charset="-120"/>
                <a:cs typeface="Arial" panose="020B0604020202020204" pitchFamily="34" charset="0"/>
              </a:rPr>
              <a:t>12</a:t>
            </a:r>
            <a:r>
              <a:rPr lang="zh-TW" altLang="zh-TW" sz="1800" dirty="0">
                <a:effectLst/>
                <a:ea typeface="標楷體" panose="03000509000000000000" pitchFamily="65" charset="-120"/>
                <a:cs typeface="Arial" panose="020B0604020202020204" pitchFamily="34" charset="0"/>
              </a:rPr>
              <a:t>種的組合來針對這次的任務進行處理</a:t>
            </a:r>
            <a:r>
              <a:rPr lang="zh-TW" altLang="en-US" sz="1800" dirty="0">
                <a:effectLst/>
                <a:ea typeface="標楷體" panose="03000509000000000000" pitchFamily="65" charset="-120"/>
                <a:cs typeface="Arial" panose="020B0604020202020204" pitchFamily="34" charset="0"/>
              </a:rPr>
              <a:t>，下面會對每一個做簡單的介紹</a:t>
            </a:r>
            <a:endParaRPr lang="en-US" altLang="zh-TW" b="0" i="0" dirty="0">
              <a:solidFill>
                <a:srgbClr val="374151"/>
              </a:solidFill>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62837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4"/>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55" name="Google Shape;55;p4"/>
          <p:cNvGrpSpPr/>
          <p:nvPr/>
        </p:nvGrpSpPr>
        <p:grpSpPr>
          <a:xfrm rot="10800000" flipH="1">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8" name="Google Shape;58;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9" name="Google Shape;59;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chemeClr val="accent5"/>
                </a:solidFill>
              </a:rPr>
              <a:t>“</a:t>
            </a:r>
            <a:endParaRPr sz="7200" b="1">
              <a:solidFill>
                <a:schemeClr val="accent5"/>
              </a:solidFill>
            </a:endParaRPr>
          </a:p>
        </p:txBody>
      </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5" Type="http://schemas.openxmlformats.org/officeDocument/2006/relationships/theme" Target="../theme/theme1.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 /><Relationship Id="rId2" Type="http://schemas.openxmlformats.org/officeDocument/2006/relationships/slideLayout" Target="../slideLayouts/slideLayout3.xml" /><Relationship Id="rId1" Type="http://schemas.openxmlformats.org/officeDocument/2006/relationships/tags" Target="../tags/tag7.xml" /></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 /><Relationship Id="rId2" Type="http://schemas.openxmlformats.org/officeDocument/2006/relationships/slideLayout" Target="../slideLayouts/slideLayout3.xml" /><Relationship Id="rId1" Type="http://schemas.openxmlformats.org/officeDocument/2006/relationships/tags" Target="../tags/tag8.xml" /></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 /><Relationship Id="rId2" Type="http://schemas.openxmlformats.org/officeDocument/2006/relationships/slideLayout" Target="../slideLayouts/slideLayout3.xml" /><Relationship Id="rId1" Type="http://schemas.openxmlformats.org/officeDocument/2006/relationships/tags" Target="../tags/tag9.xml" /></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 /><Relationship Id="rId2" Type="http://schemas.openxmlformats.org/officeDocument/2006/relationships/slideLayout" Target="../slideLayouts/slideLayout3.xml" /><Relationship Id="rId1" Type="http://schemas.openxmlformats.org/officeDocument/2006/relationships/tags" Target="../tags/tag10.xml" /></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 /><Relationship Id="rId2" Type="http://schemas.openxmlformats.org/officeDocument/2006/relationships/slideLayout" Target="../slideLayouts/slideLayout3.xml" /><Relationship Id="rId1" Type="http://schemas.openxmlformats.org/officeDocument/2006/relationships/tags" Target="../tags/tag11.xml" /></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 /><Relationship Id="rId2" Type="http://schemas.openxmlformats.org/officeDocument/2006/relationships/slideLayout" Target="../slideLayouts/slideLayout3.xml" /><Relationship Id="rId1" Type="http://schemas.openxmlformats.org/officeDocument/2006/relationships/tags" Target="../tags/tag12.xml" /></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 /><Relationship Id="rId2" Type="http://schemas.openxmlformats.org/officeDocument/2006/relationships/slideLayout" Target="../slideLayouts/slideLayout3.xml" /><Relationship Id="rId1" Type="http://schemas.openxmlformats.org/officeDocument/2006/relationships/tags" Target="../tags/tag13.xml" /></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 /><Relationship Id="rId2" Type="http://schemas.openxmlformats.org/officeDocument/2006/relationships/slideLayout" Target="../slideLayouts/slideLayout3.xml" /><Relationship Id="rId1" Type="http://schemas.openxmlformats.org/officeDocument/2006/relationships/tags" Target="../tags/tag14.xml" /></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 /><Relationship Id="rId2" Type="http://schemas.openxmlformats.org/officeDocument/2006/relationships/slideLayout" Target="../slideLayouts/slideLayout3.xml" /><Relationship Id="rId1" Type="http://schemas.openxmlformats.org/officeDocument/2006/relationships/tags" Target="../tags/tag15.xml" /><Relationship Id="rId4" Type="http://schemas.openxmlformats.org/officeDocument/2006/relationships/image" Target="../media/image4.png" /></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 /><Relationship Id="rId2" Type="http://schemas.openxmlformats.org/officeDocument/2006/relationships/slideLayout" Target="../slideLayouts/slideLayout3.xml" /><Relationship Id="rId1" Type="http://schemas.openxmlformats.org/officeDocument/2006/relationships/tags" Target="../tags/tag16.xml"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 /><Relationship Id="rId2" Type="http://schemas.openxmlformats.org/officeDocument/2006/relationships/slideLayout" Target="../slideLayouts/slideLayout3.xml" /><Relationship Id="rId1" Type="http://schemas.openxmlformats.org/officeDocument/2006/relationships/tags" Target="../tags/tag17.xml" /><Relationship Id="rId4" Type="http://schemas.openxmlformats.org/officeDocument/2006/relationships/image" Target="../media/image6.png" /></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 /><Relationship Id="rId2" Type="http://schemas.openxmlformats.org/officeDocument/2006/relationships/slideLayout" Target="../slideLayouts/slideLayout3.xml" /><Relationship Id="rId1" Type="http://schemas.openxmlformats.org/officeDocument/2006/relationships/tags" Target="../tags/tag18.xml" /><Relationship Id="rId4" Type="http://schemas.openxmlformats.org/officeDocument/2006/relationships/image" Target="../media/image7.png" /></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 /><Relationship Id="rId2" Type="http://schemas.openxmlformats.org/officeDocument/2006/relationships/slideLayout" Target="../slideLayouts/slideLayout3.xml" /><Relationship Id="rId1" Type="http://schemas.openxmlformats.org/officeDocument/2006/relationships/tags" Target="../tags/tag19.xml" /><Relationship Id="rId4" Type="http://schemas.openxmlformats.org/officeDocument/2006/relationships/image" Target="../media/image8.png"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 /><Relationship Id="rId2" Type="http://schemas.openxmlformats.org/officeDocument/2006/relationships/slideLayout" Target="../slideLayouts/slideLayout3.xml" /><Relationship Id="rId1" Type="http://schemas.openxmlformats.org/officeDocument/2006/relationships/tags" Target="../tags/tag20.xml" /><Relationship Id="rId4" Type="http://schemas.openxmlformats.org/officeDocument/2006/relationships/image" Target="../media/image9.emf" /></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 /><Relationship Id="rId2" Type="http://schemas.openxmlformats.org/officeDocument/2006/relationships/slideLayout" Target="../slideLayouts/slideLayout3.xml" /><Relationship Id="rId1" Type="http://schemas.openxmlformats.org/officeDocument/2006/relationships/tags" Target="../tags/tag21.xml" /><Relationship Id="rId5" Type="http://schemas.openxmlformats.org/officeDocument/2006/relationships/image" Target="../media/image11.emf" /><Relationship Id="rId4" Type="http://schemas.openxmlformats.org/officeDocument/2006/relationships/image" Target="../media/image10.emf" /></Relationships>
</file>

<file path=ppt/slides/_rels/slide26.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26.xml" /><Relationship Id="rId1" Type="http://schemas.openxmlformats.org/officeDocument/2006/relationships/slideLayout" Target="../slideLayouts/slideLayout3.xml" /><Relationship Id="rId4" Type="http://schemas.openxmlformats.org/officeDocument/2006/relationships/image" Target="../media/image13.png"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 /><Relationship Id="rId2" Type="http://schemas.openxmlformats.org/officeDocument/2006/relationships/slideLayout" Target="../slideLayouts/slideLayout3.xml" /><Relationship Id="rId1" Type="http://schemas.openxmlformats.org/officeDocument/2006/relationships/tags" Target="../tags/tag22.xml" /><Relationship Id="rId5" Type="http://schemas.openxmlformats.org/officeDocument/2006/relationships/image" Target="../media/image15.png" /><Relationship Id="rId4" Type="http://schemas.openxmlformats.org/officeDocument/2006/relationships/image" Target="../media/image14.png" /></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 /><Relationship Id="rId2" Type="http://schemas.openxmlformats.org/officeDocument/2006/relationships/slideLayout" Target="../slideLayouts/slideLayout3.xml" /><Relationship Id="rId1" Type="http://schemas.openxmlformats.org/officeDocument/2006/relationships/tags" Target="../tags/tag23.xml" /><Relationship Id="rId6" Type="http://schemas.openxmlformats.org/officeDocument/2006/relationships/image" Target="../media/image18.png" /><Relationship Id="rId5" Type="http://schemas.openxmlformats.org/officeDocument/2006/relationships/image" Target="../media/image17.png" /><Relationship Id="rId4" Type="http://schemas.openxmlformats.org/officeDocument/2006/relationships/image" Target="../media/image16.png" /></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 /><Relationship Id="rId2" Type="http://schemas.openxmlformats.org/officeDocument/2006/relationships/slideLayout" Target="../slideLayouts/slideLayout3.xml" /><Relationship Id="rId1" Type="http://schemas.openxmlformats.org/officeDocument/2006/relationships/tags" Target="../tags/tag1.xml" /><Relationship Id="rId5" Type="http://schemas.openxmlformats.org/officeDocument/2006/relationships/image" Target="../media/image2.png" /><Relationship Id="rId4" Type="http://schemas.openxmlformats.org/officeDocument/2006/relationships/image" Target="../media/image1.png" /></Relationships>
</file>

<file path=ppt/slides/_rels/slide30.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30.xml"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 /><Relationship Id="rId2" Type="http://schemas.openxmlformats.org/officeDocument/2006/relationships/slideLayout" Target="../slideLayouts/slideLayout3.xml" /><Relationship Id="rId1" Type="http://schemas.openxmlformats.org/officeDocument/2006/relationships/tags" Target="../tags/tag2.xml" /><Relationship Id="rId4" Type="http://schemas.openxmlformats.org/officeDocument/2006/relationships/image" Target="../media/image3.jpeg" /></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 /><Relationship Id="rId2" Type="http://schemas.openxmlformats.org/officeDocument/2006/relationships/slideLayout" Target="../slideLayouts/slideLayout3.xml" /><Relationship Id="rId1" Type="http://schemas.openxmlformats.org/officeDocument/2006/relationships/tags" Target="../tags/tag3.xml" /><Relationship Id="rId4" Type="http://schemas.openxmlformats.org/officeDocument/2006/relationships/image" Target="../media/image3.jpeg" /></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 /><Relationship Id="rId2" Type="http://schemas.openxmlformats.org/officeDocument/2006/relationships/slideLayout" Target="../slideLayouts/slideLayout3.xml" /><Relationship Id="rId1" Type="http://schemas.openxmlformats.org/officeDocument/2006/relationships/tags" Target="../tags/tag4.xml" /><Relationship Id="rId4" Type="http://schemas.openxmlformats.org/officeDocument/2006/relationships/image" Target="../media/image3.jpeg" /></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 /><Relationship Id="rId2" Type="http://schemas.openxmlformats.org/officeDocument/2006/relationships/slideLayout" Target="../slideLayouts/slideLayout3.xml" /><Relationship Id="rId1" Type="http://schemas.openxmlformats.org/officeDocument/2006/relationships/tags" Target="../tags/tag5.xml" /><Relationship Id="rId4" Type="http://schemas.openxmlformats.org/officeDocument/2006/relationships/image" Target="../media/image3.jpe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 /><Relationship Id="rId2" Type="http://schemas.openxmlformats.org/officeDocument/2006/relationships/slideLayout" Target="../slideLayouts/slideLayout3.xml" /><Relationship Id="rId1" Type="http://schemas.openxmlformats.org/officeDocument/2006/relationships/tags" Target="../tags/tag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2" name="文字方塊 1">
            <a:extLst>
              <a:ext uri="{FF2B5EF4-FFF2-40B4-BE49-F238E27FC236}">
                <a16:creationId xmlns:a16="http://schemas.microsoft.com/office/drawing/2014/main" id="{D41BD9E2-4C8B-4F00-85F0-051F1B874DC3}"/>
              </a:ext>
            </a:extLst>
          </p:cNvPr>
          <p:cNvSpPr txBox="1"/>
          <p:nvPr/>
        </p:nvSpPr>
        <p:spPr>
          <a:xfrm>
            <a:off x="170481" y="4224437"/>
            <a:ext cx="3611105" cy="699038"/>
          </a:xfrm>
          <a:prstGeom prst="rect">
            <a:avLst/>
          </a:prstGeom>
          <a:noFill/>
        </p:spPr>
        <p:txBody>
          <a:bodyPr wrap="square" rtlCol="0">
            <a:spAutoFit/>
          </a:bodyPr>
          <a:lstStyle/>
          <a:p>
            <a:pPr>
              <a:lnSpc>
                <a:spcPct val="150000"/>
              </a:lnSpc>
            </a:pPr>
            <a:r>
              <a:rPr lang="zh-TW" altLang="en-US" b="1" dirty="0">
                <a:latin typeface="微軟正黑體" panose="020B0604030504040204" pitchFamily="34" charset="-120"/>
                <a:ea typeface="微軟正黑體" panose="020B0604030504040204" pitchFamily="34" charset="-120"/>
              </a:rPr>
              <a:t>第三組組員：電子所 張鈞瑋 </a:t>
            </a:r>
            <a:r>
              <a:rPr lang="en-US" altLang="zh-TW" b="1" dirty="0">
                <a:latin typeface="微軟正黑體" panose="020B0604030504040204" pitchFamily="34" charset="-120"/>
                <a:ea typeface="微軟正黑體" panose="020B0604030504040204" pitchFamily="34" charset="-120"/>
              </a:rPr>
              <a:t>313510136</a:t>
            </a:r>
          </a:p>
          <a:p>
            <a:pPr>
              <a:lnSpc>
                <a:spcPct val="150000"/>
              </a:lnSpc>
            </a:pPr>
            <a:r>
              <a:rPr lang="zh-TW" altLang="en-US" b="1" dirty="0">
                <a:latin typeface="微軟正黑體" panose="020B0604030504040204" pitchFamily="34" charset="-120"/>
                <a:ea typeface="微軟正黑體" panose="020B0604030504040204" pitchFamily="34" charset="-120"/>
              </a:rPr>
              <a:t>                        智能所 鄭幃澤 </a:t>
            </a:r>
            <a:r>
              <a:rPr lang="en-US" altLang="zh-TW" b="1" dirty="0">
                <a:latin typeface="微軟正黑體" panose="020B0604030504040204" pitchFamily="34" charset="-120"/>
                <a:ea typeface="微軟正黑體" panose="020B0604030504040204" pitchFamily="34" charset="-120"/>
              </a:rPr>
              <a:t>313581040</a:t>
            </a:r>
          </a:p>
        </p:txBody>
      </p:sp>
      <p:sp>
        <p:nvSpPr>
          <p:cNvPr id="4" name="文字方塊 3">
            <a:extLst>
              <a:ext uri="{FF2B5EF4-FFF2-40B4-BE49-F238E27FC236}">
                <a16:creationId xmlns:a16="http://schemas.microsoft.com/office/drawing/2014/main" id="{ABB2AE4C-225F-4D9A-AECB-A1AA4B82E422}"/>
              </a:ext>
            </a:extLst>
          </p:cNvPr>
          <p:cNvSpPr txBox="1"/>
          <p:nvPr/>
        </p:nvSpPr>
        <p:spPr>
          <a:xfrm>
            <a:off x="480817" y="1907767"/>
            <a:ext cx="6917510" cy="1679947"/>
          </a:xfrm>
          <a:prstGeom prst="rect">
            <a:avLst/>
          </a:prstGeom>
          <a:noFill/>
        </p:spPr>
        <p:txBody>
          <a:bodyPr wrap="square" rtlCol="0">
            <a:spAutoFit/>
          </a:bodyPr>
          <a:lstStyle/>
          <a:p>
            <a:pPr>
              <a:lnSpc>
                <a:spcPct val="150000"/>
              </a:lnSpc>
            </a:pPr>
            <a:r>
              <a:rPr lang="en-US" altLang="zh-TW" sz="2800" b="1" dirty="0">
                <a:solidFill>
                  <a:schemeClr val="bg1"/>
                </a:solidFill>
              </a:rPr>
              <a:t>DIP</a:t>
            </a:r>
            <a:r>
              <a:rPr lang="zh-TW" altLang="en-US" sz="2800" b="1" dirty="0">
                <a:solidFill>
                  <a:schemeClr val="bg1"/>
                </a:solidFill>
              </a:rPr>
              <a:t> </a:t>
            </a:r>
            <a:r>
              <a:rPr lang="en-US" altLang="zh-TW" sz="2800" b="1" dirty="0">
                <a:solidFill>
                  <a:schemeClr val="bg1"/>
                </a:solidFill>
              </a:rPr>
              <a:t>Final Project</a:t>
            </a:r>
            <a:r>
              <a:rPr lang="zh-TW" altLang="en-US" sz="2800" b="1" dirty="0">
                <a:solidFill>
                  <a:schemeClr val="bg1"/>
                </a:solidFill>
              </a:rPr>
              <a:t> </a:t>
            </a:r>
            <a:r>
              <a:rPr lang="en-US" altLang="zh-TW" sz="2800" b="1" dirty="0">
                <a:solidFill>
                  <a:schemeClr val="bg1"/>
                </a:solidFill>
              </a:rPr>
              <a:t>: Water Segmentation</a:t>
            </a:r>
          </a:p>
          <a:p>
            <a:pPr>
              <a:lnSpc>
                <a:spcPct val="150000"/>
              </a:lnSpc>
            </a:pPr>
            <a:r>
              <a:rPr lang="en-US" altLang="zh-TW" sz="2400" dirty="0">
                <a:solidFill>
                  <a:schemeClr val="bg1"/>
                </a:solidFill>
                <a:latin typeface="Arial" panose="020B0604020202020204" pitchFamily="34" charset="0"/>
                <a:ea typeface="華康儷中宋" panose="02020509000000000000" pitchFamily="49" charset="-120"/>
                <a:cs typeface="Arial" panose="020B0604020202020204" pitchFamily="34" charset="0"/>
              </a:rPr>
              <a:t>(</a:t>
            </a:r>
            <a:r>
              <a:rPr lang="zh-TW" altLang="en-US" sz="2400" dirty="0">
                <a:solidFill>
                  <a:schemeClr val="bg1"/>
                </a:solidFill>
                <a:latin typeface="Arial" panose="020B0604020202020204" pitchFamily="34" charset="0"/>
                <a:ea typeface="華康儷中宋" panose="02020509000000000000" pitchFamily="49" charset="-120"/>
                <a:cs typeface="Arial" panose="020B0604020202020204" pitchFamily="34" charset="0"/>
              </a:rPr>
              <a:t> </a:t>
            </a:r>
            <a:r>
              <a:rPr lang="en-US" altLang="zh-TW" sz="2400" dirty="0">
                <a:solidFill>
                  <a:schemeClr val="bg1"/>
                </a:solidFill>
                <a:latin typeface="Arial" panose="020B0604020202020204" pitchFamily="34" charset="0"/>
                <a:ea typeface="華康儷中宋" panose="02020509000000000000" pitchFamily="49" charset="-120"/>
                <a:cs typeface="Arial" panose="020B0604020202020204" pitchFamily="34" charset="0"/>
              </a:rPr>
              <a:t>Deep Learning-based Method</a:t>
            </a:r>
            <a:r>
              <a:rPr lang="zh-TW" altLang="en-US" sz="2400" dirty="0">
                <a:solidFill>
                  <a:schemeClr val="bg1"/>
                </a:solidFill>
                <a:latin typeface="Arial" panose="020B0604020202020204" pitchFamily="34" charset="0"/>
                <a:ea typeface="華康儷中宋" panose="02020509000000000000" pitchFamily="49" charset="-120"/>
                <a:cs typeface="Arial" panose="020B0604020202020204" pitchFamily="34" charset="0"/>
              </a:rPr>
              <a:t> </a:t>
            </a:r>
            <a:r>
              <a:rPr lang="en-US" altLang="zh-TW" sz="2400" dirty="0">
                <a:solidFill>
                  <a:schemeClr val="bg1"/>
                </a:solidFill>
                <a:latin typeface="Arial" panose="020B0604020202020204" pitchFamily="34" charset="0"/>
                <a:ea typeface="華康儷中宋" panose="02020509000000000000" pitchFamily="49" charset="-120"/>
                <a:cs typeface="Arial" panose="020B0604020202020204" pitchFamily="34" charset="0"/>
              </a:rPr>
              <a:t>)</a:t>
            </a:r>
          </a:p>
          <a:p>
            <a:pPr>
              <a:lnSpc>
                <a:spcPct val="150000"/>
              </a:lnSpc>
            </a:pPr>
            <a:endParaRPr lang="en-US" altLang="zh-TW" sz="1800" b="1" dirty="0">
              <a:solidFill>
                <a:schemeClr val="bg1"/>
              </a:solidFill>
              <a:latin typeface="Arial" panose="020B0604020202020204" pitchFamily="34" charset="0"/>
              <a:ea typeface="華康儷中宋" panose="02020509000000000000" pitchFamily="49" charset="-120"/>
              <a:cs typeface="Arial" panose="020B0604020202020204" pitchFamily="34" charset="0"/>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9">
          <a:extLst>
            <a:ext uri="{FF2B5EF4-FFF2-40B4-BE49-F238E27FC236}">
              <a16:creationId xmlns:a16="http://schemas.microsoft.com/office/drawing/2014/main" id="{9DA8399A-AAB8-8C85-E95D-97F5B89D6A39}"/>
            </a:ext>
          </a:extLst>
        </p:cNvPr>
        <p:cNvGrpSpPr/>
        <p:nvPr/>
      </p:nvGrpSpPr>
      <p:grpSpPr>
        <a:xfrm>
          <a:off x="0" y="0"/>
          <a:ext cx="0" cy="0"/>
          <a:chOff x="0" y="0"/>
          <a:chExt cx="0" cy="0"/>
        </a:xfrm>
      </p:grpSpPr>
      <p:sp>
        <p:nvSpPr>
          <p:cNvPr id="320" name="Google Shape;320;p22">
            <a:extLst>
              <a:ext uri="{FF2B5EF4-FFF2-40B4-BE49-F238E27FC236}">
                <a16:creationId xmlns:a16="http://schemas.microsoft.com/office/drawing/2014/main" id="{FFD965A0-37D1-828D-34A4-86012C21DF3B}"/>
              </a:ext>
            </a:extLst>
          </p:cNvPr>
          <p:cNvSpPr txBox="1">
            <a:spLocks noGrp="1"/>
          </p:cNvSpPr>
          <p:nvPr>
            <p:ph type="title"/>
          </p:nvPr>
        </p:nvSpPr>
        <p:spPr>
          <a:xfrm>
            <a:off x="814274" y="392575"/>
            <a:ext cx="6131354" cy="766200"/>
          </a:xfrm>
          <a:prstGeom prst="rect">
            <a:avLst/>
          </a:prstGeom>
        </p:spPr>
        <p:txBody>
          <a:bodyPr spcFirstLastPara="1" wrap="square" lIns="91425" tIns="91425" rIns="91425" bIns="91425" anchor="ctr" anchorCtr="0">
            <a:noAutofit/>
          </a:bodyPr>
          <a:lstStyle/>
          <a:p>
            <a:pPr lvl="0"/>
            <a:r>
              <a:rPr lang="en-US" altLang="zh-TW" sz="2800" b="1" i="0" dirty="0">
                <a:latin typeface="Arial" panose="020B0604020202020204" pitchFamily="34" charset="0"/>
                <a:ea typeface="華康儷中宋" panose="02020509000000000000" pitchFamily="49" charset="-120"/>
                <a:cs typeface="Arial" panose="020B0604020202020204" pitchFamily="34" charset="0"/>
              </a:rPr>
              <a:t>Methodology</a:t>
            </a:r>
            <a:r>
              <a:rPr lang="zh-TW" altLang="en-US" sz="2800" b="1" i="0" dirty="0">
                <a:latin typeface="Arial" panose="020B0604020202020204" pitchFamily="34" charset="0"/>
                <a:ea typeface="華康儷中宋" panose="02020509000000000000" pitchFamily="49" charset="-120"/>
                <a:cs typeface="Arial" panose="020B0604020202020204" pitchFamily="34" charset="0"/>
              </a:rPr>
              <a:t>：</a:t>
            </a:r>
            <a:r>
              <a:rPr lang="en-US" altLang="zh-TW" sz="2800" b="1" i="0" dirty="0">
                <a:latin typeface="Arial" panose="020B0604020202020204" pitchFamily="34" charset="0"/>
                <a:ea typeface="華康儷中宋" panose="02020509000000000000" pitchFamily="49" charset="-120"/>
                <a:cs typeface="Arial" panose="020B0604020202020204" pitchFamily="34" charset="0"/>
              </a:rPr>
              <a:t>Deep Learning</a:t>
            </a:r>
            <a:endParaRPr sz="2800" dirty="0">
              <a:latin typeface="Arial" panose="020B0604020202020204" pitchFamily="34" charset="0"/>
              <a:ea typeface="華康儷中宋" panose="02020509000000000000" pitchFamily="49" charset="-120"/>
              <a:cs typeface="Arial" panose="020B0604020202020204" pitchFamily="34" charset="0"/>
            </a:endParaRPr>
          </a:p>
        </p:txBody>
      </p:sp>
      <p:sp>
        <p:nvSpPr>
          <p:cNvPr id="321" name="Google Shape;321;p22">
            <a:extLst>
              <a:ext uri="{FF2B5EF4-FFF2-40B4-BE49-F238E27FC236}">
                <a16:creationId xmlns:a16="http://schemas.microsoft.com/office/drawing/2014/main" id="{A7132DD2-BDF5-15D2-63C5-6088324DFFB4}"/>
              </a:ext>
            </a:extLst>
          </p:cNvPr>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dirty="0"/>
          </a:p>
        </p:txBody>
      </p:sp>
      <p:grpSp>
        <p:nvGrpSpPr>
          <p:cNvPr id="325" name="Google Shape;325;p22">
            <a:extLst>
              <a:ext uri="{FF2B5EF4-FFF2-40B4-BE49-F238E27FC236}">
                <a16:creationId xmlns:a16="http://schemas.microsoft.com/office/drawing/2014/main" id="{DFA48C61-FDC6-6443-FA28-897B34173224}"/>
              </a:ext>
            </a:extLst>
          </p:cNvPr>
          <p:cNvGrpSpPr/>
          <p:nvPr/>
        </p:nvGrpSpPr>
        <p:grpSpPr>
          <a:xfrm>
            <a:off x="263101" y="580106"/>
            <a:ext cx="407743" cy="391135"/>
            <a:chOff x="5233525" y="4954450"/>
            <a:chExt cx="538275" cy="516350"/>
          </a:xfrm>
        </p:grpSpPr>
        <p:sp>
          <p:nvSpPr>
            <p:cNvPr id="326" name="Google Shape;326;p22">
              <a:extLst>
                <a:ext uri="{FF2B5EF4-FFF2-40B4-BE49-F238E27FC236}">
                  <a16:creationId xmlns:a16="http://schemas.microsoft.com/office/drawing/2014/main" id="{3B80F61F-2657-CA3C-D625-34C97F29806D}"/>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a:extLst>
                <a:ext uri="{FF2B5EF4-FFF2-40B4-BE49-F238E27FC236}">
                  <a16:creationId xmlns:a16="http://schemas.microsoft.com/office/drawing/2014/main" id="{9C30671D-AD5C-78DB-29E3-7BC610160844}"/>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a:extLst>
                <a:ext uri="{FF2B5EF4-FFF2-40B4-BE49-F238E27FC236}">
                  <a16:creationId xmlns:a16="http://schemas.microsoft.com/office/drawing/2014/main" id="{E9463D25-3178-1664-E7E9-E69102B47B57}"/>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a:extLst>
                <a:ext uri="{FF2B5EF4-FFF2-40B4-BE49-F238E27FC236}">
                  <a16:creationId xmlns:a16="http://schemas.microsoft.com/office/drawing/2014/main" id="{083E1635-35F9-AF4D-ADE5-7937DF8F095C}"/>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a:extLst>
                <a:ext uri="{FF2B5EF4-FFF2-40B4-BE49-F238E27FC236}">
                  <a16:creationId xmlns:a16="http://schemas.microsoft.com/office/drawing/2014/main" id="{203A5586-FABA-5354-920B-792BCF3E939D}"/>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a:extLst>
                <a:ext uri="{FF2B5EF4-FFF2-40B4-BE49-F238E27FC236}">
                  <a16:creationId xmlns:a16="http://schemas.microsoft.com/office/drawing/2014/main" id="{0654CDA5-84AE-8E5E-98EC-7055084E3027}"/>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a:extLst>
                <a:ext uri="{FF2B5EF4-FFF2-40B4-BE49-F238E27FC236}">
                  <a16:creationId xmlns:a16="http://schemas.microsoft.com/office/drawing/2014/main" id="{516B4B15-6EF2-F3E7-DA70-CE36F58877FC}"/>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a:extLst>
                <a:ext uri="{FF2B5EF4-FFF2-40B4-BE49-F238E27FC236}">
                  <a16:creationId xmlns:a16="http://schemas.microsoft.com/office/drawing/2014/main" id="{9D0964FE-036A-2553-A473-8988BB7A5D44}"/>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a:extLst>
                <a:ext uri="{FF2B5EF4-FFF2-40B4-BE49-F238E27FC236}">
                  <a16:creationId xmlns:a16="http://schemas.microsoft.com/office/drawing/2014/main" id="{11BCE4CC-CC6D-EFEB-4237-68F0C323FACC}"/>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a:extLst>
                <a:ext uri="{FF2B5EF4-FFF2-40B4-BE49-F238E27FC236}">
                  <a16:creationId xmlns:a16="http://schemas.microsoft.com/office/drawing/2014/main" id="{4FA4E4A3-446B-2CDD-18F5-659786F3EEB6}"/>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a:extLst>
                <a:ext uri="{FF2B5EF4-FFF2-40B4-BE49-F238E27FC236}">
                  <a16:creationId xmlns:a16="http://schemas.microsoft.com/office/drawing/2014/main" id="{5A6D3D3F-68D1-E21E-11FE-2EEE3EAB21E0}"/>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文字方塊 1">
            <a:extLst>
              <a:ext uri="{FF2B5EF4-FFF2-40B4-BE49-F238E27FC236}">
                <a16:creationId xmlns:a16="http://schemas.microsoft.com/office/drawing/2014/main" id="{AF44FD85-A9D9-15D3-CC5D-7DA1E3BED53F}"/>
              </a:ext>
            </a:extLst>
          </p:cNvPr>
          <p:cNvSpPr txBox="1"/>
          <p:nvPr/>
        </p:nvSpPr>
        <p:spPr>
          <a:xfrm>
            <a:off x="909951" y="1267491"/>
            <a:ext cx="1752323" cy="508729"/>
          </a:xfrm>
          <a:prstGeom prst="rect">
            <a:avLst/>
          </a:prstGeom>
          <a:noFill/>
        </p:spPr>
        <p:txBody>
          <a:bodyPr wrap="square">
            <a:spAutoFit/>
          </a:bodyPr>
          <a:lstStyle/>
          <a:p>
            <a:pPr marL="285750" indent="-285750" algn="l">
              <a:lnSpc>
                <a:spcPct val="200000"/>
              </a:lnSpc>
              <a:buFont typeface="Arial" panose="020B0604020202020204" pitchFamily="34" charset="0"/>
              <a:buChar char="•"/>
            </a:pPr>
            <a:r>
              <a:rPr lang="en-US" altLang="zh-TW" sz="1600" b="1" i="0" dirty="0">
                <a:solidFill>
                  <a:srgbClr val="374151"/>
                </a:solidFill>
                <a:effectLst/>
                <a:latin typeface="微軟正黑體" panose="020B0604030504040204" pitchFamily="34" charset="-120"/>
                <a:ea typeface="微軟正黑體" panose="020B0604030504040204" pitchFamily="34" charset="-120"/>
              </a:rPr>
              <a:t>Architecture : </a:t>
            </a:r>
          </a:p>
        </p:txBody>
      </p:sp>
      <p:sp>
        <p:nvSpPr>
          <p:cNvPr id="3" name="矩形 2">
            <a:extLst>
              <a:ext uri="{FF2B5EF4-FFF2-40B4-BE49-F238E27FC236}">
                <a16:creationId xmlns:a16="http://schemas.microsoft.com/office/drawing/2014/main" id="{0080523C-3D1C-1CF6-4275-EA026C97A35E}"/>
              </a:ext>
            </a:extLst>
          </p:cNvPr>
          <p:cNvSpPr/>
          <p:nvPr/>
        </p:nvSpPr>
        <p:spPr>
          <a:xfrm>
            <a:off x="735386" y="3592362"/>
            <a:ext cx="3553981" cy="1369354"/>
          </a:xfrm>
          <a:prstGeom prst="rect">
            <a:avLst/>
          </a:prstGeom>
          <a:solidFill>
            <a:schemeClr val="tx1">
              <a:lumMod val="20000"/>
              <a:lumOff val="80000"/>
            </a:schemeClr>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TW" b="1" dirty="0">
                <a:solidFill>
                  <a:srgbClr val="13161B">
                    <a:alpha val="30000"/>
                  </a:srgbClr>
                </a:solidFill>
              </a:rPr>
              <a:t>U-Net++</a:t>
            </a:r>
            <a:r>
              <a:rPr lang="zh-TW" altLang="en-US" b="1" dirty="0">
                <a:solidFill>
                  <a:srgbClr val="13161B">
                    <a:alpha val="30000"/>
                  </a:srgbClr>
                </a:solidFill>
              </a:rPr>
              <a:t>：</a:t>
            </a:r>
            <a:endParaRPr lang="en-US" altLang="zh-TW" b="1" dirty="0">
              <a:solidFill>
                <a:srgbClr val="13161B">
                  <a:alpha val="30000"/>
                </a:srgbClr>
              </a:solidFill>
            </a:endParaRPr>
          </a:p>
          <a:p>
            <a:pPr marL="285750" indent="-285750">
              <a:lnSpc>
                <a:spcPct val="150000"/>
              </a:lnSpc>
              <a:buFont typeface="Arial" panose="020B0604020202020204" pitchFamily="34" charset="0"/>
              <a:buChar char="•"/>
            </a:pPr>
            <a:r>
              <a:rPr lang="en-US" altLang="zh-TW" b="1" dirty="0">
                <a:solidFill>
                  <a:srgbClr val="13161B">
                    <a:alpha val="30000"/>
                  </a:srgbClr>
                </a:solidFill>
                <a:latin typeface="微軟正黑體" panose="020B0604030504040204" pitchFamily="34" charset="-120"/>
                <a:ea typeface="微軟正黑體" panose="020B0604030504040204" pitchFamily="34" charset="-120"/>
              </a:rPr>
              <a:t>U-Net</a:t>
            </a:r>
            <a:r>
              <a:rPr lang="zh-TW" altLang="en-US" b="1" dirty="0">
                <a:solidFill>
                  <a:srgbClr val="13161B">
                    <a:alpha val="30000"/>
                  </a:srgbClr>
                </a:solidFill>
                <a:latin typeface="微軟正黑體" panose="020B0604030504040204" pitchFamily="34" charset="-120"/>
                <a:ea typeface="微軟正黑體" panose="020B0604030504040204" pitchFamily="34" charset="-120"/>
              </a:rPr>
              <a:t>的改進版本，增強了分割任務的效能</a:t>
            </a:r>
            <a:endParaRPr lang="en-US" altLang="zh-TW" b="1" dirty="0">
              <a:solidFill>
                <a:srgbClr val="13161B">
                  <a:alpha val="30000"/>
                </a:srgb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引入了密集連接，形成更深層的網路</a:t>
            </a:r>
          </a:p>
        </p:txBody>
      </p:sp>
      <p:sp>
        <p:nvSpPr>
          <p:cNvPr id="12" name="矩形 11">
            <a:extLst>
              <a:ext uri="{FF2B5EF4-FFF2-40B4-BE49-F238E27FC236}">
                <a16:creationId xmlns:a16="http://schemas.microsoft.com/office/drawing/2014/main" id="{D63473CA-BF2D-9F04-F6FC-B188B92B192C}"/>
              </a:ext>
            </a:extLst>
          </p:cNvPr>
          <p:cNvSpPr/>
          <p:nvPr/>
        </p:nvSpPr>
        <p:spPr>
          <a:xfrm>
            <a:off x="735386" y="1964050"/>
            <a:ext cx="3553981" cy="1369354"/>
          </a:xfrm>
          <a:prstGeom prst="rect">
            <a:avLst/>
          </a:prstGeom>
          <a:solidFill>
            <a:schemeClr val="tx1">
              <a:lumMod val="20000"/>
              <a:lumOff val="80000"/>
            </a:schemeClr>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b="1" dirty="0">
                <a:solidFill>
                  <a:srgbClr val="13161B"/>
                </a:solidFill>
              </a:rPr>
              <a:t>U-Net</a:t>
            </a:r>
            <a:r>
              <a:rPr lang="zh-TW" altLang="en-US" b="1" dirty="0">
                <a:solidFill>
                  <a:srgbClr val="13161B"/>
                </a:solidFill>
              </a:rPr>
              <a:t>：</a:t>
            </a:r>
            <a:endParaRPr lang="en-US" altLang="zh-TW" b="1" dirty="0">
              <a:solidFill>
                <a:srgbClr val="13161B"/>
              </a:solidFill>
            </a:endParaRPr>
          </a:p>
          <a:p>
            <a:pPr marL="285750" indent="-285750">
              <a:lnSpc>
                <a:spcPct val="150000"/>
              </a:lnSpc>
              <a:buFont typeface="Arial" panose="020B0604020202020204" pitchFamily="34" charset="0"/>
              <a:buChar char="•"/>
            </a:pPr>
            <a:r>
              <a:rPr lang="zh-TW" altLang="en-US" b="1" dirty="0">
                <a:solidFill>
                  <a:srgbClr val="13161B"/>
                </a:solidFill>
                <a:latin typeface="微軟正黑體" panose="020B0604030504040204" pitchFamily="34" charset="-120"/>
                <a:ea typeface="微軟正黑體" panose="020B0604030504040204" pitchFamily="34" charset="-120"/>
              </a:rPr>
              <a:t>一種專為影像分割設計的深度學習架構</a:t>
            </a:r>
            <a:endParaRPr lang="en-US" altLang="zh-TW" b="1" dirty="0">
              <a:solidFill>
                <a:srgbClr val="13161B"/>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solidFill>
                  <a:srgbClr val="13161B"/>
                </a:solidFill>
                <a:latin typeface="微軟正黑體" panose="020B0604030504040204" pitchFamily="34" charset="-120"/>
                <a:ea typeface="微軟正黑體" panose="020B0604030504040204" pitchFamily="34" charset="-120"/>
              </a:rPr>
              <a:t>用跳躍連接（</a:t>
            </a:r>
            <a:r>
              <a:rPr lang="en-US" altLang="zh-TW" b="1" dirty="0">
                <a:solidFill>
                  <a:srgbClr val="13161B"/>
                </a:solidFill>
                <a:latin typeface="微軟正黑體" panose="020B0604030504040204" pitchFamily="34" charset="-120"/>
                <a:ea typeface="微軟正黑體" panose="020B0604030504040204" pitchFamily="34" charset="-120"/>
              </a:rPr>
              <a:t>Skip Connections</a:t>
            </a:r>
            <a:r>
              <a:rPr lang="zh-TW" altLang="en-US" b="1" dirty="0">
                <a:solidFill>
                  <a:srgbClr val="13161B"/>
                </a:solidFill>
                <a:latin typeface="微軟正黑體" panose="020B0604030504040204" pitchFamily="34" charset="-120"/>
                <a:ea typeface="微軟正黑體" panose="020B0604030504040204" pitchFamily="34" charset="-120"/>
              </a:rPr>
              <a:t>），保留低階特徵以提高分割精度</a:t>
            </a:r>
          </a:p>
        </p:txBody>
      </p:sp>
      <p:sp>
        <p:nvSpPr>
          <p:cNvPr id="14" name="矩形 13">
            <a:extLst>
              <a:ext uri="{FF2B5EF4-FFF2-40B4-BE49-F238E27FC236}">
                <a16:creationId xmlns:a16="http://schemas.microsoft.com/office/drawing/2014/main" id="{8F7059DA-2D6D-4030-B539-50E07822B1AE}"/>
              </a:ext>
            </a:extLst>
          </p:cNvPr>
          <p:cNvSpPr/>
          <p:nvPr/>
        </p:nvSpPr>
        <p:spPr>
          <a:xfrm>
            <a:off x="4733805" y="3592362"/>
            <a:ext cx="3346166" cy="1369354"/>
          </a:xfrm>
          <a:prstGeom prst="rect">
            <a:avLst/>
          </a:prstGeom>
          <a:solidFill>
            <a:schemeClr val="tx1">
              <a:lumMod val="20000"/>
              <a:lumOff val="80000"/>
            </a:schemeClr>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TW" b="1" dirty="0">
                <a:solidFill>
                  <a:srgbClr val="13161B">
                    <a:alpha val="30000"/>
                  </a:srgbClr>
                </a:solidFill>
              </a:rPr>
              <a:t>FPN</a:t>
            </a:r>
            <a:r>
              <a:rPr lang="zh-TW" altLang="en-US" b="1" dirty="0">
                <a:solidFill>
                  <a:srgbClr val="13161B">
                    <a:alpha val="30000"/>
                  </a:srgbClr>
                </a:solidFill>
              </a:rPr>
              <a:t>：</a:t>
            </a:r>
            <a:endParaRPr lang="en-US" altLang="zh-TW" b="1" dirty="0">
              <a:solidFill>
                <a:srgbClr val="13161B">
                  <a:alpha val="30000"/>
                </a:srgbClr>
              </a:solidFill>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主要用於物件檢測和影像分割</a:t>
            </a:r>
            <a:endParaRPr lang="en-US" altLang="zh-TW" b="1" dirty="0">
              <a:solidFill>
                <a:srgbClr val="13161B">
                  <a:alpha val="30000"/>
                </a:srgb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基於金字塔結構的設計，從不同層級的特徵提取資訊</a:t>
            </a:r>
          </a:p>
        </p:txBody>
      </p:sp>
      <p:sp>
        <p:nvSpPr>
          <p:cNvPr id="15" name="矩形 14">
            <a:extLst>
              <a:ext uri="{FF2B5EF4-FFF2-40B4-BE49-F238E27FC236}">
                <a16:creationId xmlns:a16="http://schemas.microsoft.com/office/drawing/2014/main" id="{C09C647C-A084-C56D-40E4-7BA4F6126CAC}"/>
              </a:ext>
            </a:extLst>
          </p:cNvPr>
          <p:cNvSpPr/>
          <p:nvPr/>
        </p:nvSpPr>
        <p:spPr>
          <a:xfrm>
            <a:off x="4733805" y="1964049"/>
            <a:ext cx="3346166" cy="1369354"/>
          </a:xfrm>
          <a:prstGeom prst="rect">
            <a:avLst/>
          </a:prstGeom>
          <a:solidFill>
            <a:schemeClr val="tx1">
              <a:lumMod val="20000"/>
              <a:lumOff val="80000"/>
            </a:schemeClr>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TW" b="1" dirty="0">
                <a:solidFill>
                  <a:srgbClr val="13161B">
                    <a:alpha val="29000"/>
                  </a:srgbClr>
                </a:solidFill>
              </a:rPr>
              <a:t>DeepLabV3</a:t>
            </a:r>
            <a:r>
              <a:rPr lang="zh-TW" altLang="en-US" b="1" dirty="0">
                <a:solidFill>
                  <a:srgbClr val="13161B">
                    <a:alpha val="29000"/>
                  </a:srgbClr>
                </a:solidFill>
              </a:rPr>
              <a:t>：</a:t>
            </a:r>
            <a:endParaRPr lang="en-US" altLang="zh-TW" b="1" dirty="0">
              <a:solidFill>
                <a:srgbClr val="13161B">
                  <a:alpha val="29000"/>
                </a:srgbClr>
              </a:solidFill>
            </a:endParaRPr>
          </a:p>
          <a:p>
            <a:pPr marL="285750" indent="-285750">
              <a:lnSpc>
                <a:spcPct val="150000"/>
              </a:lnSpc>
              <a:buFont typeface="Arial" panose="020B0604020202020204" pitchFamily="34" charset="0"/>
              <a:buChar char="•"/>
            </a:pPr>
            <a:r>
              <a:rPr lang="zh-TW" altLang="en-US" b="1" dirty="0">
                <a:solidFill>
                  <a:srgbClr val="13161B">
                    <a:alpha val="29000"/>
                  </a:srgbClr>
                </a:solidFill>
                <a:latin typeface="微軟正黑體" panose="020B0604030504040204" pitchFamily="34" charset="-120"/>
                <a:ea typeface="微軟正黑體" panose="020B0604030504040204" pitchFamily="34" charset="-120"/>
              </a:rPr>
              <a:t>引入</a:t>
            </a:r>
            <a:r>
              <a:rPr lang="en-US" altLang="zh-TW" b="1" dirty="0">
                <a:solidFill>
                  <a:srgbClr val="13161B">
                    <a:alpha val="29000"/>
                  </a:srgbClr>
                </a:solidFill>
                <a:latin typeface="微軟正黑體" panose="020B0604030504040204" pitchFamily="34" charset="-120"/>
                <a:ea typeface="微軟正黑體" panose="020B0604030504040204" pitchFamily="34" charset="-120"/>
              </a:rPr>
              <a:t>ASPP</a:t>
            </a:r>
            <a:r>
              <a:rPr lang="zh-TW" altLang="en-US" b="1" dirty="0">
                <a:solidFill>
                  <a:srgbClr val="13161B">
                    <a:alpha val="29000"/>
                  </a:srgbClr>
                </a:solidFill>
                <a:latin typeface="微軟正黑體" panose="020B0604030504040204" pitchFamily="34" charset="-120"/>
                <a:ea typeface="微軟正黑體" panose="020B0604030504040204" pitchFamily="34" charset="-120"/>
              </a:rPr>
              <a:t>（空間金字塔池化）增強網路對多尺度特徵的理解</a:t>
            </a:r>
            <a:endParaRPr lang="en-US" altLang="zh-TW" b="1" dirty="0">
              <a:solidFill>
                <a:srgbClr val="13161B">
                  <a:alpha val="29000"/>
                </a:srgb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solidFill>
                  <a:srgbClr val="13161B">
                    <a:alpha val="29000"/>
                  </a:srgbClr>
                </a:solidFill>
                <a:latin typeface="微軟正黑體" panose="020B0604030504040204" pitchFamily="34" charset="-120"/>
                <a:ea typeface="微軟正黑體" panose="020B0604030504040204" pitchFamily="34" charset="-120"/>
              </a:rPr>
              <a:t>常用於處理複雜場景中的影像分割</a:t>
            </a:r>
            <a:endParaRPr lang="en-US" altLang="zh-TW" b="1" dirty="0">
              <a:solidFill>
                <a:srgbClr val="13161B">
                  <a:alpha val="29000"/>
                </a:srgbClr>
              </a:solidFill>
              <a:latin typeface="微軟正黑體" panose="020B0604030504040204" pitchFamily="34" charset="-120"/>
              <a:ea typeface="微軟正黑體" panose="020B0604030504040204" pitchFamily="34" charset="-120"/>
            </a:endParaRPr>
          </a:p>
        </p:txBody>
      </p:sp>
    </p:spTree>
    <p:custDataLst>
      <p:tags r:id="rId1"/>
    </p:custDataLst>
    <p:extLst>
      <p:ext uri="{BB962C8B-B14F-4D97-AF65-F5344CB8AC3E}">
        <p14:creationId xmlns:p14="http://schemas.microsoft.com/office/powerpoint/2010/main" val="1570780211"/>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9">
          <a:extLst>
            <a:ext uri="{FF2B5EF4-FFF2-40B4-BE49-F238E27FC236}">
              <a16:creationId xmlns:a16="http://schemas.microsoft.com/office/drawing/2014/main" id="{3B539A93-D86A-B78B-B8D3-AEDB37E39880}"/>
            </a:ext>
          </a:extLst>
        </p:cNvPr>
        <p:cNvGrpSpPr/>
        <p:nvPr/>
      </p:nvGrpSpPr>
      <p:grpSpPr>
        <a:xfrm>
          <a:off x="0" y="0"/>
          <a:ext cx="0" cy="0"/>
          <a:chOff x="0" y="0"/>
          <a:chExt cx="0" cy="0"/>
        </a:xfrm>
      </p:grpSpPr>
      <p:sp>
        <p:nvSpPr>
          <p:cNvPr id="320" name="Google Shape;320;p22">
            <a:extLst>
              <a:ext uri="{FF2B5EF4-FFF2-40B4-BE49-F238E27FC236}">
                <a16:creationId xmlns:a16="http://schemas.microsoft.com/office/drawing/2014/main" id="{563C9E08-0734-58E8-7C79-5CA749CCE979}"/>
              </a:ext>
            </a:extLst>
          </p:cNvPr>
          <p:cNvSpPr txBox="1">
            <a:spLocks noGrp="1"/>
          </p:cNvSpPr>
          <p:nvPr>
            <p:ph type="title"/>
          </p:nvPr>
        </p:nvSpPr>
        <p:spPr>
          <a:xfrm>
            <a:off x="814274" y="392575"/>
            <a:ext cx="6131354" cy="766200"/>
          </a:xfrm>
          <a:prstGeom prst="rect">
            <a:avLst/>
          </a:prstGeom>
        </p:spPr>
        <p:txBody>
          <a:bodyPr spcFirstLastPara="1" wrap="square" lIns="91425" tIns="91425" rIns="91425" bIns="91425" anchor="ctr" anchorCtr="0">
            <a:noAutofit/>
          </a:bodyPr>
          <a:lstStyle/>
          <a:p>
            <a:pPr lvl="0"/>
            <a:r>
              <a:rPr lang="en-US" altLang="zh-TW" sz="2800" b="1" i="0" dirty="0">
                <a:latin typeface="Arial" panose="020B0604020202020204" pitchFamily="34" charset="0"/>
                <a:ea typeface="華康儷中宋" panose="02020509000000000000" pitchFamily="49" charset="-120"/>
                <a:cs typeface="Arial" panose="020B0604020202020204" pitchFamily="34" charset="0"/>
              </a:rPr>
              <a:t>Methodology</a:t>
            </a:r>
            <a:r>
              <a:rPr lang="zh-TW" altLang="en-US" sz="2800" b="1" i="0" dirty="0">
                <a:latin typeface="Arial" panose="020B0604020202020204" pitchFamily="34" charset="0"/>
                <a:ea typeface="華康儷中宋" panose="02020509000000000000" pitchFamily="49" charset="-120"/>
                <a:cs typeface="Arial" panose="020B0604020202020204" pitchFamily="34" charset="0"/>
              </a:rPr>
              <a:t>：</a:t>
            </a:r>
            <a:r>
              <a:rPr lang="en-US" altLang="zh-TW" sz="2800" b="1" i="0" dirty="0">
                <a:latin typeface="Arial" panose="020B0604020202020204" pitchFamily="34" charset="0"/>
                <a:ea typeface="華康儷中宋" panose="02020509000000000000" pitchFamily="49" charset="-120"/>
                <a:cs typeface="Arial" panose="020B0604020202020204" pitchFamily="34" charset="0"/>
              </a:rPr>
              <a:t>Deep Learning</a:t>
            </a:r>
            <a:endParaRPr sz="2800" dirty="0">
              <a:latin typeface="Arial" panose="020B0604020202020204" pitchFamily="34" charset="0"/>
              <a:ea typeface="華康儷中宋" panose="02020509000000000000" pitchFamily="49" charset="-120"/>
              <a:cs typeface="Arial" panose="020B0604020202020204" pitchFamily="34" charset="0"/>
            </a:endParaRPr>
          </a:p>
        </p:txBody>
      </p:sp>
      <p:sp>
        <p:nvSpPr>
          <p:cNvPr id="321" name="Google Shape;321;p22">
            <a:extLst>
              <a:ext uri="{FF2B5EF4-FFF2-40B4-BE49-F238E27FC236}">
                <a16:creationId xmlns:a16="http://schemas.microsoft.com/office/drawing/2014/main" id="{D444CCE7-52BC-CA63-B256-2F4D22E3609C}"/>
              </a:ext>
            </a:extLst>
          </p:cNvPr>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dirty="0"/>
          </a:p>
        </p:txBody>
      </p:sp>
      <p:grpSp>
        <p:nvGrpSpPr>
          <p:cNvPr id="325" name="Google Shape;325;p22">
            <a:extLst>
              <a:ext uri="{FF2B5EF4-FFF2-40B4-BE49-F238E27FC236}">
                <a16:creationId xmlns:a16="http://schemas.microsoft.com/office/drawing/2014/main" id="{E6201161-0EB3-E60D-9162-233EDD213ED0}"/>
              </a:ext>
            </a:extLst>
          </p:cNvPr>
          <p:cNvGrpSpPr/>
          <p:nvPr/>
        </p:nvGrpSpPr>
        <p:grpSpPr>
          <a:xfrm>
            <a:off x="263101" y="580106"/>
            <a:ext cx="407743" cy="391135"/>
            <a:chOff x="5233525" y="4954450"/>
            <a:chExt cx="538275" cy="516350"/>
          </a:xfrm>
        </p:grpSpPr>
        <p:sp>
          <p:nvSpPr>
            <p:cNvPr id="326" name="Google Shape;326;p22">
              <a:extLst>
                <a:ext uri="{FF2B5EF4-FFF2-40B4-BE49-F238E27FC236}">
                  <a16:creationId xmlns:a16="http://schemas.microsoft.com/office/drawing/2014/main" id="{54671F80-C238-B4FC-7BD8-2E32AB7F5D54}"/>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a:extLst>
                <a:ext uri="{FF2B5EF4-FFF2-40B4-BE49-F238E27FC236}">
                  <a16:creationId xmlns:a16="http://schemas.microsoft.com/office/drawing/2014/main" id="{676D4B09-6E4B-5251-09B8-738240936FEE}"/>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a:extLst>
                <a:ext uri="{FF2B5EF4-FFF2-40B4-BE49-F238E27FC236}">
                  <a16:creationId xmlns:a16="http://schemas.microsoft.com/office/drawing/2014/main" id="{AA13F25B-2687-3413-5D18-D359CF893316}"/>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a:extLst>
                <a:ext uri="{FF2B5EF4-FFF2-40B4-BE49-F238E27FC236}">
                  <a16:creationId xmlns:a16="http://schemas.microsoft.com/office/drawing/2014/main" id="{3E96371F-E61C-35EF-B9BA-436349223AB7}"/>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a:extLst>
                <a:ext uri="{FF2B5EF4-FFF2-40B4-BE49-F238E27FC236}">
                  <a16:creationId xmlns:a16="http://schemas.microsoft.com/office/drawing/2014/main" id="{4762F52E-23D6-FA4B-1902-13B917902D85}"/>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a:extLst>
                <a:ext uri="{FF2B5EF4-FFF2-40B4-BE49-F238E27FC236}">
                  <a16:creationId xmlns:a16="http://schemas.microsoft.com/office/drawing/2014/main" id="{5C6CD839-5F2B-B7D5-891A-A9F23E9FFD86}"/>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a:extLst>
                <a:ext uri="{FF2B5EF4-FFF2-40B4-BE49-F238E27FC236}">
                  <a16:creationId xmlns:a16="http://schemas.microsoft.com/office/drawing/2014/main" id="{A9849BF4-5B9E-8956-2C66-B7468462D443}"/>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a:extLst>
                <a:ext uri="{FF2B5EF4-FFF2-40B4-BE49-F238E27FC236}">
                  <a16:creationId xmlns:a16="http://schemas.microsoft.com/office/drawing/2014/main" id="{BD3D230C-B546-DB06-0580-C346BC5A29B8}"/>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a:extLst>
                <a:ext uri="{FF2B5EF4-FFF2-40B4-BE49-F238E27FC236}">
                  <a16:creationId xmlns:a16="http://schemas.microsoft.com/office/drawing/2014/main" id="{74FED172-5971-6471-3213-78D0233CB77D}"/>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a:extLst>
                <a:ext uri="{FF2B5EF4-FFF2-40B4-BE49-F238E27FC236}">
                  <a16:creationId xmlns:a16="http://schemas.microsoft.com/office/drawing/2014/main" id="{7494DD77-C10B-4950-2886-CFD0D5F74554}"/>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a:extLst>
                <a:ext uri="{FF2B5EF4-FFF2-40B4-BE49-F238E27FC236}">
                  <a16:creationId xmlns:a16="http://schemas.microsoft.com/office/drawing/2014/main" id="{46AB3A01-EB02-0F69-730B-504DA221134F}"/>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文字方塊 1">
            <a:extLst>
              <a:ext uri="{FF2B5EF4-FFF2-40B4-BE49-F238E27FC236}">
                <a16:creationId xmlns:a16="http://schemas.microsoft.com/office/drawing/2014/main" id="{B1D0A9DF-A365-3962-235A-A2DAFDA405FA}"/>
              </a:ext>
            </a:extLst>
          </p:cNvPr>
          <p:cNvSpPr txBox="1"/>
          <p:nvPr/>
        </p:nvSpPr>
        <p:spPr>
          <a:xfrm>
            <a:off x="909951" y="1267491"/>
            <a:ext cx="1752323" cy="508729"/>
          </a:xfrm>
          <a:prstGeom prst="rect">
            <a:avLst/>
          </a:prstGeom>
          <a:noFill/>
        </p:spPr>
        <p:txBody>
          <a:bodyPr wrap="square">
            <a:spAutoFit/>
          </a:bodyPr>
          <a:lstStyle/>
          <a:p>
            <a:pPr marL="285750" indent="-285750" algn="l">
              <a:lnSpc>
                <a:spcPct val="200000"/>
              </a:lnSpc>
              <a:buFont typeface="Arial" panose="020B0604020202020204" pitchFamily="34" charset="0"/>
              <a:buChar char="•"/>
            </a:pPr>
            <a:r>
              <a:rPr lang="en-US" altLang="zh-TW" sz="1600" b="1" i="0" dirty="0">
                <a:solidFill>
                  <a:srgbClr val="374151"/>
                </a:solidFill>
                <a:effectLst/>
                <a:latin typeface="微軟正黑體" panose="020B0604030504040204" pitchFamily="34" charset="-120"/>
                <a:ea typeface="微軟正黑體" panose="020B0604030504040204" pitchFamily="34" charset="-120"/>
              </a:rPr>
              <a:t>Architecture : </a:t>
            </a:r>
          </a:p>
        </p:txBody>
      </p:sp>
      <p:sp>
        <p:nvSpPr>
          <p:cNvPr id="3" name="矩形 2">
            <a:extLst>
              <a:ext uri="{FF2B5EF4-FFF2-40B4-BE49-F238E27FC236}">
                <a16:creationId xmlns:a16="http://schemas.microsoft.com/office/drawing/2014/main" id="{A4E121FF-F376-67AC-D81D-7D6557C96A48}"/>
              </a:ext>
            </a:extLst>
          </p:cNvPr>
          <p:cNvSpPr/>
          <p:nvPr/>
        </p:nvSpPr>
        <p:spPr>
          <a:xfrm>
            <a:off x="735386" y="3592362"/>
            <a:ext cx="3553981" cy="1369354"/>
          </a:xfrm>
          <a:prstGeom prst="rect">
            <a:avLst/>
          </a:prstGeom>
          <a:solidFill>
            <a:schemeClr val="tx1">
              <a:lumMod val="20000"/>
              <a:lumOff val="80000"/>
            </a:schemeClr>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TW" b="1" dirty="0">
                <a:solidFill>
                  <a:srgbClr val="13161B"/>
                </a:solidFill>
              </a:rPr>
              <a:t>U-Net++</a:t>
            </a:r>
            <a:r>
              <a:rPr lang="zh-TW" altLang="en-US" b="1" dirty="0">
                <a:solidFill>
                  <a:srgbClr val="13161B"/>
                </a:solidFill>
              </a:rPr>
              <a:t>：</a:t>
            </a:r>
            <a:endParaRPr lang="en-US" altLang="zh-TW" b="1" dirty="0">
              <a:solidFill>
                <a:srgbClr val="13161B"/>
              </a:solidFill>
            </a:endParaRPr>
          </a:p>
          <a:p>
            <a:pPr marL="285750" indent="-285750">
              <a:lnSpc>
                <a:spcPct val="150000"/>
              </a:lnSpc>
              <a:buFont typeface="Arial" panose="020B0604020202020204" pitchFamily="34" charset="0"/>
              <a:buChar char="•"/>
            </a:pPr>
            <a:r>
              <a:rPr lang="en-US" altLang="zh-TW" b="1" dirty="0">
                <a:solidFill>
                  <a:srgbClr val="13161B"/>
                </a:solidFill>
                <a:latin typeface="微軟正黑體" panose="020B0604030504040204" pitchFamily="34" charset="-120"/>
                <a:ea typeface="微軟正黑體" panose="020B0604030504040204" pitchFamily="34" charset="-120"/>
              </a:rPr>
              <a:t>U-Net</a:t>
            </a:r>
            <a:r>
              <a:rPr lang="zh-TW" altLang="en-US" b="1" dirty="0">
                <a:solidFill>
                  <a:srgbClr val="13161B"/>
                </a:solidFill>
                <a:latin typeface="微軟正黑體" panose="020B0604030504040204" pitchFamily="34" charset="-120"/>
                <a:ea typeface="微軟正黑體" panose="020B0604030504040204" pitchFamily="34" charset="-120"/>
              </a:rPr>
              <a:t>的改進版本，增強了分割任務的效能</a:t>
            </a:r>
            <a:endParaRPr lang="en-US" altLang="zh-TW" b="1" dirty="0">
              <a:solidFill>
                <a:srgbClr val="13161B"/>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solidFill>
                  <a:srgbClr val="13161B"/>
                </a:solidFill>
                <a:latin typeface="微軟正黑體" panose="020B0604030504040204" pitchFamily="34" charset="-120"/>
                <a:ea typeface="微軟正黑體" panose="020B0604030504040204" pitchFamily="34" charset="-120"/>
              </a:rPr>
              <a:t>引入了密集連接，形成更深層的網路</a:t>
            </a:r>
          </a:p>
        </p:txBody>
      </p:sp>
      <p:sp>
        <p:nvSpPr>
          <p:cNvPr id="12" name="矩形 11">
            <a:extLst>
              <a:ext uri="{FF2B5EF4-FFF2-40B4-BE49-F238E27FC236}">
                <a16:creationId xmlns:a16="http://schemas.microsoft.com/office/drawing/2014/main" id="{B17ECA1A-9F3B-8824-3FF9-113E8687A28F}"/>
              </a:ext>
            </a:extLst>
          </p:cNvPr>
          <p:cNvSpPr/>
          <p:nvPr/>
        </p:nvSpPr>
        <p:spPr>
          <a:xfrm>
            <a:off x="735386" y="1964050"/>
            <a:ext cx="3553981" cy="1369354"/>
          </a:xfrm>
          <a:prstGeom prst="rect">
            <a:avLst/>
          </a:prstGeom>
          <a:solidFill>
            <a:schemeClr val="tx1">
              <a:lumMod val="20000"/>
              <a:lumOff val="80000"/>
            </a:schemeClr>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b="1" dirty="0">
                <a:solidFill>
                  <a:srgbClr val="13161B">
                    <a:alpha val="30000"/>
                  </a:srgbClr>
                </a:solidFill>
              </a:rPr>
              <a:t>U-Net</a:t>
            </a:r>
            <a:r>
              <a:rPr lang="zh-TW" altLang="en-US" b="1" dirty="0">
                <a:solidFill>
                  <a:srgbClr val="13161B">
                    <a:alpha val="30000"/>
                  </a:srgbClr>
                </a:solidFill>
              </a:rPr>
              <a:t>：</a:t>
            </a:r>
            <a:endParaRPr lang="en-US" altLang="zh-TW" b="1" dirty="0">
              <a:solidFill>
                <a:srgbClr val="13161B">
                  <a:alpha val="30000"/>
                </a:srgbClr>
              </a:solidFill>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一種專為影像分割設計的深度學習架構</a:t>
            </a:r>
            <a:endParaRPr lang="en-US" altLang="zh-TW" b="1" dirty="0">
              <a:solidFill>
                <a:srgbClr val="13161B">
                  <a:alpha val="30000"/>
                </a:srgb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用跳躍連接（</a:t>
            </a:r>
            <a:r>
              <a:rPr lang="en-US" altLang="zh-TW" b="1" dirty="0">
                <a:solidFill>
                  <a:srgbClr val="13161B">
                    <a:alpha val="30000"/>
                  </a:srgbClr>
                </a:solidFill>
                <a:latin typeface="微軟正黑體" panose="020B0604030504040204" pitchFamily="34" charset="-120"/>
                <a:ea typeface="微軟正黑體" panose="020B0604030504040204" pitchFamily="34" charset="-120"/>
              </a:rPr>
              <a:t>Skip Connections</a:t>
            </a:r>
            <a:r>
              <a:rPr lang="zh-TW" altLang="en-US" b="1" dirty="0">
                <a:solidFill>
                  <a:srgbClr val="13161B">
                    <a:alpha val="30000"/>
                  </a:srgbClr>
                </a:solidFill>
                <a:latin typeface="微軟正黑體" panose="020B0604030504040204" pitchFamily="34" charset="-120"/>
                <a:ea typeface="微軟正黑體" panose="020B0604030504040204" pitchFamily="34" charset="-120"/>
              </a:rPr>
              <a:t>），保留低階特徵以提高分割精度</a:t>
            </a:r>
          </a:p>
        </p:txBody>
      </p:sp>
      <p:sp>
        <p:nvSpPr>
          <p:cNvPr id="14" name="矩形 13">
            <a:extLst>
              <a:ext uri="{FF2B5EF4-FFF2-40B4-BE49-F238E27FC236}">
                <a16:creationId xmlns:a16="http://schemas.microsoft.com/office/drawing/2014/main" id="{A8BF2C6A-5CBC-72DB-C2AA-AB901A6963B8}"/>
              </a:ext>
            </a:extLst>
          </p:cNvPr>
          <p:cNvSpPr/>
          <p:nvPr/>
        </p:nvSpPr>
        <p:spPr>
          <a:xfrm>
            <a:off x="4733805" y="3592362"/>
            <a:ext cx="3346166" cy="1369354"/>
          </a:xfrm>
          <a:prstGeom prst="rect">
            <a:avLst/>
          </a:prstGeom>
          <a:solidFill>
            <a:schemeClr val="tx1">
              <a:lumMod val="20000"/>
              <a:lumOff val="80000"/>
            </a:schemeClr>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TW" b="1" dirty="0">
                <a:solidFill>
                  <a:srgbClr val="13161B">
                    <a:alpha val="30000"/>
                  </a:srgbClr>
                </a:solidFill>
              </a:rPr>
              <a:t>FPN</a:t>
            </a:r>
            <a:r>
              <a:rPr lang="zh-TW" altLang="en-US" b="1" dirty="0">
                <a:solidFill>
                  <a:srgbClr val="13161B">
                    <a:alpha val="30000"/>
                  </a:srgbClr>
                </a:solidFill>
              </a:rPr>
              <a:t>：</a:t>
            </a:r>
            <a:endParaRPr lang="en-US" altLang="zh-TW" b="1" dirty="0">
              <a:solidFill>
                <a:srgbClr val="13161B">
                  <a:alpha val="30000"/>
                </a:srgbClr>
              </a:solidFill>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主要用於物件檢測和影像分割</a:t>
            </a:r>
            <a:endParaRPr lang="en-US" altLang="zh-TW" b="1" dirty="0">
              <a:solidFill>
                <a:srgbClr val="13161B">
                  <a:alpha val="30000"/>
                </a:srgb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基於金字塔結構的設計，從不同層級的特徵提取資訊</a:t>
            </a:r>
          </a:p>
        </p:txBody>
      </p:sp>
      <p:sp>
        <p:nvSpPr>
          <p:cNvPr id="15" name="矩形 14">
            <a:extLst>
              <a:ext uri="{FF2B5EF4-FFF2-40B4-BE49-F238E27FC236}">
                <a16:creationId xmlns:a16="http://schemas.microsoft.com/office/drawing/2014/main" id="{44572A17-6F47-160A-D223-8A36C8A77A29}"/>
              </a:ext>
            </a:extLst>
          </p:cNvPr>
          <p:cNvSpPr/>
          <p:nvPr/>
        </p:nvSpPr>
        <p:spPr>
          <a:xfrm>
            <a:off x="4733805" y="1964049"/>
            <a:ext cx="3346166" cy="1369354"/>
          </a:xfrm>
          <a:prstGeom prst="rect">
            <a:avLst/>
          </a:prstGeom>
          <a:solidFill>
            <a:schemeClr val="tx1">
              <a:lumMod val="20000"/>
              <a:lumOff val="80000"/>
            </a:schemeClr>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TW" b="1" dirty="0">
                <a:solidFill>
                  <a:srgbClr val="13161B">
                    <a:alpha val="30000"/>
                  </a:srgbClr>
                </a:solidFill>
              </a:rPr>
              <a:t>DeepLabV3</a:t>
            </a:r>
            <a:r>
              <a:rPr lang="zh-TW" altLang="en-US" b="1" dirty="0">
                <a:solidFill>
                  <a:srgbClr val="13161B">
                    <a:alpha val="30000"/>
                  </a:srgbClr>
                </a:solidFill>
              </a:rPr>
              <a:t>：</a:t>
            </a:r>
            <a:endParaRPr lang="en-US" altLang="zh-TW" b="1" dirty="0">
              <a:solidFill>
                <a:srgbClr val="13161B">
                  <a:alpha val="30000"/>
                </a:srgbClr>
              </a:solidFill>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引入</a:t>
            </a:r>
            <a:r>
              <a:rPr lang="en-US" altLang="zh-TW" b="1" dirty="0">
                <a:solidFill>
                  <a:srgbClr val="13161B">
                    <a:alpha val="30000"/>
                  </a:srgbClr>
                </a:solidFill>
                <a:latin typeface="微軟正黑體" panose="020B0604030504040204" pitchFamily="34" charset="-120"/>
                <a:ea typeface="微軟正黑體" panose="020B0604030504040204" pitchFamily="34" charset="-120"/>
              </a:rPr>
              <a:t>ASPP</a:t>
            </a:r>
            <a:r>
              <a:rPr lang="zh-TW" altLang="en-US" b="1" dirty="0">
                <a:solidFill>
                  <a:srgbClr val="13161B">
                    <a:alpha val="30000"/>
                  </a:srgbClr>
                </a:solidFill>
                <a:latin typeface="微軟正黑體" panose="020B0604030504040204" pitchFamily="34" charset="-120"/>
                <a:ea typeface="微軟正黑體" panose="020B0604030504040204" pitchFamily="34" charset="-120"/>
              </a:rPr>
              <a:t>（空間金字塔池化）增強網路對多尺度特徵的理解</a:t>
            </a:r>
            <a:endParaRPr lang="en-US" altLang="zh-TW" b="1" dirty="0">
              <a:solidFill>
                <a:srgbClr val="13161B">
                  <a:alpha val="30000"/>
                </a:srgb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常用於處理複雜場景中的影像分割</a:t>
            </a:r>
            <a:endParaRPr lang="en-US" altLang="zh-TW" b="1" dirty="0">
              <a:solidFill>
                <a:srgbClr val="13161B">
                  <a:alpha val="30000"/>
                </a:srgbClr>
              </a:solidFill>
              <a:latin typeface="微軟正黑體" panose="020B0604030504040204" pitchFamily="34" charset="-120"/>
              <a:ea typeface="微軟正黑體" panose="020B0604030504040204" pitchFamily="34" charset="-120"/>
            </a:endParaRPr>
          </a:p>
        </p:txBody>
      </p:sp>
    </p:spTree>
    <p:custDataLst>
      <p:tags r:id="rId1"/>
    </p:custDataLst>
    <p:extLst>
      <p:ext uri="{BB962C8B-B14F-4D97-AF65-F5344CB8AC3E}">
        <p14:creationId xmlns:p14="http://schemas.microsoft.com/office/powerpoint/2010/main" val="2110973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9">
          <a:extLst>
            <a:ext uri="{FF2B5EF4-FFF2-40B4-BE49-F238E27FC236}">
              <a16:creationId xmlns:a16="http://schemas.microsoft.com/office/drawing/2014/main" id="{031B16DD-9993-35E7-C50F-7FB81BC8D2A0}"/>
            </a:ext>
          </a:extLst>
        </p:cNvPr>
        <p:cNvGrpSpPr/>
        <p:nvPr/>
      </p:nvGrpSpPr>
      <p:grpSpPr>
        <a:xfrm>
          <a:off x="0" y="0"/>
          <a:ext cx="0" cy="0"/>
          <a:chOff x="0" y="0"/>
          <a:chExt cx="0" cy="0"/>
        </a:xfrm>
      </p:grpSpPr>
      <p:sp>
        <p:nvSpPr>
          <p:cNvPr id="320" name="Google Shape;320;p22">
            <a:extLst>
              <a:ext uri="{FF2B5EF4-FFF2-40B4-BE49-F238E27FC236}">
                <a16:creationId xmlns:a16="http://schemas.microsoft.com/office/drawing/2014/main" id="{8C46D19C-4032-EB9E-14D9-76FBE46F20FD}"/>
              </a:ext>
            </a:extLst>
          </p:cNvPr>
          <p:cNvSpPr txBox="1">
            <a:spLocks noGrp="1"/>
          </p:cNvSpPr>
          <p:nvPr>
            <p:ph type="title"/>
          </p:nvPr>
        </p:nvSpPr>
        <p:spPr>
          <a:xfrm>
            <a:off x="814274" y="392575"/>
            <a:ext cx="6131354" cy="766200"/>
          </a:xfrm>
          <a:prstGeom prst="rect">
            <a:avLst/>
          </a:prstGeom>
        </p:spPr>
        <p:txBody>
          <a:bodyPr spcFirstLastPara="1" wrap="square" lIns="91425" tIns="91425" rIns="91425" bIns="91425" anchor="ctr" anchorCtr="0">
            <a:noAutofit/>
          </a:bodyPr>
          <a:lstStyle/>
          <a:p>
            <a:pPr lvl="0"/>
            <a:r>
              <a:rPr lang="en-US" altLang="zh-TW" sz="2800" b="1" i="0" dirty="0">
                <a:latin typeface="Arial" panose="020B0604020202020204" pitchFamily="34" charset="0"/>
                <a:ea typeface="華康儷中宋" panose="02020509000000000000" pitchFamily="49" charset="-120"/>
                <a:cs typeface="Arial" panose="020B0604020202020204" pitchFamily="34" charset="0"/>
              </a:rPr>
              <a:t>Methodology</a:t>
            </a:r>
            <a:r>
              <a:rPr lang="zh-TW" altLang="en-US" sz="2800" b="1" i="0" dirty="0">
                <a:latin typeface="Arial" panose="020B0604020202020204" pitchFamily="34" charset="0"/>
                <a:ea typeface="華康儷中宋" panose="02020509000000000000" pitchFamily="49" charset="-120"/>
                <a:cs typeface="Arial" panose="020B0604020202020204" pitchFamily="34" charset="0"/>
              </a:rPr>
              <a:t>：</a:t>
            </a:r>
            <a:r>
              <a:rPr lang="en-US" altLang="zh-TW" sz="2800" b="1" i="0" dirty="0">
                <a:latin typeface="Arial" panose="020B0604020202020204" pitchFamily="34" charset="0"/>
                <a:ea typeface="華康儷中宋" panose="02020509000000000000" pitchFamily="49" charset="-120"/>
                <a:cs typeface="Arial" panose="020B0604020202020204" pitchFamily="34" charset="0"/>
              </a:rPr>
              <a:t>Deep Learning</a:t>
            </a:r>
            <a:endParaRPr sz="2800" dirty="0">
              <a:latin typeface="Arial" panose="020B0604020202020204" pitchFamily="34" charset="0"/>
              <a:ea typeface="華康儷中宋" panose="02020509000000000000" pitchFamily="49" charset="-120"/>
              <a:cs typeface="Arial" panose="020B0604020202020204" pitchFamily="34" charset="0"/>
            </a:endParaRPr>
          </a:p>
        </p:txBody>
      </p:sp>
      <p:sp>
        <p:nvSpPr>
          <p:cNvPr id="321" name="Google Shape;321;p22">
            <a:extLst>
              <a:ext uri="{FF2B5EF4-FFF2-40B4-BE49-F238E27FC236}">
                <a16:creationId xmlns:a16="http://schemas.microsoft.com/office/drawing/2014/main" id="{E5ECD218-9184-CCE1-C5C6-4A3D905AFAFF}"/>
              </a:ext>
            </a:extLst>
          </p:cNvPr>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dirty="0"/>
          </a:p>
        </p:txBody>
      </p:sp>
      <p:grpSp>
        <p:nvGrpSpPr>
          <p:cNvPr id="325" name="Google Shape;325;p22">
            <a:extLst>
              <a:ext uri="{FF2B5EF4-FFF2-40B4-BE49-F238E27FC236}">
                <a16:creationId xmlns:a16="http://schemas.microsoft.com/office/drawing/2014/main" id="{9824AEF4-D1B4-2D68-962A-E454416B8F03}"/>
              </a:ext>
            </a:extLst>
          </p:cNvPr>
          <p:cNvGrpSpPr/>
          <p:nvPr/>
        </p:nvGrpSpPr>
        <p:grpSpPr>
          <a:xfrm>
            <a:off x="263101" y="580106"/>
            <a:ext cx="407743" cy="391135"/>
            <a:chOff x="5233525" y="4954450"/>
            <a:chExt cx="538275" cy="516350"/>
          </a:xfrm>
        </p:grpSpPr>
        <p:sp>
          <p:nvSpPr>
            <p:cNvPr id="326" name="Google Shape;326;p22">
              <a:extLst>
                <a:ext uri="{FF2B5EF4-FFF2-40B4-BE49-F238E27FC236}">
                  <a16:creationId xmlns:a16="http://schemas.microsoft.com/office/drawing/2014/main" id="{51C971EB-3724-3041-6EE2-5C4D3E393129}"/>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a:extLst>
                <a:ext uri="{FF2B5EF4-FFF2-40B4-BE49-F238E27FC236}">
                  <a16:creationId xmlns:a16="http://schemas.microsoft.com/office/drawing/2014/main" id="{D7B022BB-1108-916C-DC06-27DBC566601C}"/>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a:extLst>
                <a:ext uri="{FF2B5EF4-FFF2-40B4-BE49-F238E27FC236}">
                  <a16:creationId xmlns:a16="http://schemas.microsoft.com/office/drawing/2014/main" id="{DA2D6F02-900D-68EA-9EE4-E842B8B02253}"/>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a:extLst>
                <a:ext uri="{FF2B5EF4-FFF2-40B4-BE49-F238E27FC236}">
                  <a16:creationId xmlns:a16="http://schemas.microsoft.com/office/drawing/2014/main" id="{EED6025B-353F-5991-C914-284E4D41D878}"/>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a:extLst>
                <a:ext uri="{FF2B5EF4-FFF2-40B4-BE49-F238E27FC236}">
                  <a16:creationId xmlns:a16="http://schemas.microsoft.com/office/drawing/2014/main" id="{5A3527D1-DFF6-9237-03F8-948FC38E7C84}"/>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a:extLst>
                <a:ext uri="{FF2B5EF4-FFF2-40B4-BE49-F238E27FC236}">
                  <a16:creationId xmlns:a16="http://schemas.microsoft.com/office/drawing/2014/main" id="{5251462F-85E0-EAA9-F4A7-EE485AC7BD3E}"/>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a:extLst>
                <a:ext uri="{FF2B5EF4-FFF2-40B4-BE49-F238E27FC236}">
                  <a16:creationId xmlns:a16="http://schemas.microsoft.com/office/drawing/2014/main" id="{4AF53BFC-7C06-1C8A-9CDE-843BE238B9AA}"/>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a:extLst>
                <a:ext uri="{FF2B5EF4-FFF2-40B4-BE49-F238E27FC236}">
                  <a16:creationId xmlns:a16="http://schemas.microsoft.com/office/drawing/2014/main" id="{C8381E5D-1CFF-64A7-8869-73518209E9B8}"/>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a:extLst>
                <a:ext uri="{FF2B5EF4-FFF2-40B4-BE49-F238E27FC236}">
                  <a16:creationId xmlns:a16="http://schemas.microsoft.com/office/drawing/2014/main" id="{4E310B52-ADD2-9E80-D462-499314BCC09F}"/>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a:extLst>
                <a:ext uri="{FF2B5EF4-FFF2-40B4-BE49-F238E27FC236}">
                  <a16:creationId xmlns:a16="http://schemas.microsoft.com/office/drawing/2014/main" id="{B8CB36ED-EE4F-0B45-0840-F34A7D50F549}"/>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a:extLst>
                <a:ext uri="{FF2B5EF4-FFF2-40B4-BE49-F238E27FC236}">
                  <a16:creationId xmlns:a16="http://schemas.microsoft.com/office/drawing/2014/main" id="{D409146A-401D-8742-9DB7-E65A811F7853}"/>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文字方塊 1">
            <a:extLst>
              <a:ext uri="{FF2B5EF4-FFF2-40B4-BE49-F238E27FC236}">
                <a16:creationId xmlns:a16="http://schemas.microsoft.com/office/drawing/2014/main" id="{1590D460-6442-3928-D84B-FCA07C4719E5}"/>
              </a:ext>
            </a:extLst>
          </p:cNvPr>
          <p:cNvSpPr txBox="1"/>
          <p:nvPr/>
        </p:nvSpPr>
        <p:spPr>
          <a:xfrm>
            <a:off x="909951" y="1267491"/>
            <a:ext cx="1752323" cy="508729"/>
          </a:xfrm>
          <a:prstGeom prst="rect">
            <a:avLst/>
          </a:prstGeom>
          <a:noFill/>
        </p:spPr>
        <p:txBody>
          <a:bodyPr wrap="square">
            <a:spAutoFit/>
          </a:bodyPr>
          <a:lstStyle/>
          <a:p>
            <a:pPr marL="285750" indent="-285750" algn="l">
              <a:lnSpc>
                <a:spcPct val="200000"/>
              </a:lnSpc>
              <a:buFont typeface="Arial" panose="020B0604020202020204" pitchFamily="34" charset="0"/>
              <a:buChar char="•"/>
            </a:pPr>
            <a:r>
              <a:rPr lang="en-US" altLang="zh-TW" sz="1600" b="1" i="0" dirty="0">
                <a:solidFill>
                  <a:srgbClr val="374151"/>
                </a:solidFill>
                <a:effectLst/>
                <a:latin typeface="微軟正黑體" panose="020B0604030504040204" pitchFamily="34" charset="-120"/>
                <a:ea typeface="微軟正黑體" panose="020B0604030504040204" pitchFamily="34" charset="-120"/>
              </a:rPr>
              <a:t>Architecture : </a:t>
            </a:r>
          </a:p>
        </p:txBody>
      </p:sp>
      <p:sp>
        <p:nvSpPr>
          <p:cNvPr id="3" name="矩形 2">
            <a:extLst>
              <a:ext uri="{FF2B5EF4-FFF2-40B4-BE49-F238E27FC236}">
                <a16:creationId xmlns:a16="http://schemas.microsoft.com/office/drawing/2014/main" id="{616D9AC9-31C3-55E5-BC29-47A94DCFA052}"/>
              </a:ext>
            </a:extLst>
          </p:cNvPr>
          <p:cNvSpPr/>
          <p:nvPr/>
        </p:nvSpPr>
        <p:spPr>
          <a:xfrm>
            <a:off x="735386" y="3592362"/>
            <a:ext cx="3553981" cy="1369354"/>
          </a:xfrm>
          <a:prstGeom prst="rect">
            <a:avLst/>
          </a:prstGeom>
          <a:solidFill>
            <a:schemeClr val="tx1">
              <a:lumMod val="20000"/>
              <a:lumOff val="80000"/>
            </a:schemeClr>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TW" b="1" dirty="0">
                <a:solidFill>
                  <a:srgbClr val="13161B">
                    <a:alpha val="30000"/>
                  </a:srgbClr>
                </a:solidFill>
              </a:rPr>
              <a:t>U-Net++</a:t>
            </a:r>
            <a:r>
              <a:rPr lang="zh-TW" altLang="en-US" b="1" dirty="0">
                <a:solidFill>
                  <a:srgbClr val="13161B">
                    <a:alpha val="30000"/>
                  </a:srgbClr>
                </a:solidFill>
              </a:rPr>
              <a:t>：</a:t>
            </a:r>
            <a:endParaRPr lang="en-US" altLang="zh-TW" b="1" dirty="0">
              <a:solidFill>
                <a:srgbClr val="13161B">
                  <a:alpha val="30000"/>
                </a:srgbClr>
              </a:solidFill>
            </a:endParaRPr>
          </a:p>
          <a:p>
            <a:pPr marL="285750" indent="-285750">
              <a:lnSpc>
                <a:spcPct val="150000"/>
              </a:lnSpc>
              <a:buFont typeface="Arial" panose="020B0604020202020204" pitchFamily="34" charset="0"/>
              <a:buChar char="•"/>
            </a:pPr>
            <a:r>
              <a:rPr lang="en-US" altLang="zh-TW" b="1" dirty="0">
                <a:solidFill>
                  <a:srgbClr val="13161B">
                    <a:alpha val="30000"/>
                  </a:srgbClr>
                </a:solidFill>
                <a:latin typeface="微軟正黑體" panose="020B0604030504040204" pitchFamily="34" charset="-120"/>
                <a:ea typeface="微軟正黑體" panose="020B0604030504040204" pitchFamily="34" charset="-120"/>
              </a:rPr>
              <a:t>U-Net</a:t>
            </a:r>
            <a:r>
              <a:rPr lang="zh-TW" altLang="en-US" b="1" dirty="0">
                <a:solidFill>
                  <a:srgbClr val="13161B">
                    <a:alpha val="30000"/>
                  </a:srgbClr>
                </a:solidFill>
                <a:latin typeface="微軟正黑體" panose="020B0604030504040204" pitchFamily="34" charset="-120"/>
                <a:ea typeface="微軟正黑體" panose="020B0604030504040204" pitchFamily="34" charset="-120"/>
              </a:rPr>
              <a:t>的改進版本，增強了分割任務的效能</a:t>
            </a:r>
            <a:endParaRPr lang="en-US" altLang="zh-TW" b="1" dirty="0">
              <a:solidFill>
                <a:srgbClr val="13161B">
                  <a:alpha val="30000"/>
                </a:srgb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引入了密集連接，形成更深層的網路</a:t>
            </a:r>
          </a:p>
        </p:txBody>
      </p:sp>
      <p:sp>
        <p:nvSpPr>
          <p:cNvPr id="12" name="矩形 11">
            <a:extLst>
              <a:ext uri="{FF2B5EF4-FFF2-40B4-BE49-F238E27FC236}">
                <a16:creationId xmlns:a16="http://schemas.microsoft.com/office/drawing/2014/main" id="{E336F753-1B6D-BA65-0241-E78EA476BF15}"/>
              </a:ext>
            </a:extLst>
          </p:cNvPr>
          <p:cNvSpPr/>
          <p:nvPr/>
        </p:nvSpPr>
        <p:spPr>
          <a:xfrm>
            <a:off x="735386" y="1964050"/>
            <a:ext cx="3553981" cy="1369354"/>
          </a:xfrm>
          <a:prstGeom prst="rect">
            <a:avLst/>
          </a:prstGeom>
          <a:solidFill>
            <a:schemeClr val="tx1">
              <a:lumMod val="20000"/>
              <a:lumOff val="80000"/>
            </a:schemeClr>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b="1" dirty="0">
                <a:solidFill>
                  <a:srgbClr val="13161B">
                    <a:alpha val="30000"/>
                  </a:srgbClr>
                </a:solidFill>
              </a:rPr>
              <a:t>U-Net</a:t>
            </a:r>
            <a:r>
              <a:rPr lang="zh-TW" altLang="en-US" b="1" dirty="0">
                <a:solidFill>
                  <a:srgbClr val="13161B">
                    <a:alpha val="30000"/>
                  </a:srgbClr>
                </a:solidFill>
              </a:rPr>
              <a:t>：</a:t>
            </a:r>
            <a:endParaRPr lang="en-US" altLang="zh-TW" b="1" dirty="0">
              <a:solidFill>
                <a:srgbClr val="13161B">
                  <a:alpha val="30000"/>
                </a:srgbClr>
              </a:solidFill>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一種專為影像分割設計的深度學習架構</a:t>
            </a:r>
            <a:endParaRPr lang="en-US" altLang="zh-TW" b="1" dirty="0">
              <a:solidFill>
                <a:srgbClr val="13161B">
                  <a:alpha val="30000"/>
                </a:srgb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用跳躍連接（</a:t>
            </a:r>
            <a:r>
              <a:rPr lang="en-US" altLang="zh-TW" b="1" dirty="0">
                <a:solidFill>
                  <a:srgbClr val="13161B">
                    <a:alpha val="30000"/>
                  </a:srgbClr>
                </a:solidFill>
                <a:latin typeface="微軟正黑體" panose="020B0604030504040204" pitchFamily="34" charset="-120"/>
                <a:ea typeface="微軟正黑體" panose="020B0604030504040204" pitchFamily="34" charset="-120"/>
              </a:rPr>
              <a:t>Skip Connections</a:t>
            </a:r>
            <a:r>
              <a:rPr lang="zh-TW" altLang="en-US" b="1" dirty="0">
                <a:solidFill>
                  <a:srgbClr val="13161B">
                    <a:alpha val="30000"/>
                  </a:srgbClr>
                </a:solidFill>
                <a:latin typeface="微軟正黑體" panose="020B0604030504040204" pitchFamily="34" charset="-120"/>
                <a:ea typeface="微軟正黑體" panose="020B0604030504040204" pitchFamily="34" charset="-120"/>
              </a:rPr>
              <a:t>），保留低階特徵以提高分割精度</a:t>
            </a:r>
          </a:p>
        </p:txBody>
      </p:sp>
      <p:sp>
        <p:nvSpPr>
          <p:cNvPr id="14" name="矩形 13">
            <a:extLst>
              <a:ext uri="{FF2B5EF4-FFF2-40B4-BE49-F238E27FC236}">
                <a16:creationId xmlns:a16="http://schemas.microsoft.com/office/drawing/2014/main" id="{2ECB44EF-9190-42C0-57A7-17F335852ED6}"/>
              </a:ext>
            </a:extLst>
          </p:cNvPr>
          <p:cNvSpPr/>
          <p:nvPr/>
        </p:nvSpPr>
        <p:spPr>
          <a:xfrm>
            <a:off x="4733805" y="3592362"/>
            <a:ext cx="3346166" cy="1369354"/>
          </a:xfrm>
          <a:prstGeom prst="rect">
            <a:avLst/>
          </a:prstGeom>
          <a:solidFill>
            <a:schemeClr val="tx1">
              <a:lumMod val="20000"/>
              <a:lumOff val="80000"/>
            </a:schemeClr>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TW" b="1" dirty="0">
                <a:solidFill>
                  <a:srgbClr val="13161B">
                    <a:alpha val="30000"/>
                  </a:srgbClr>
                </a:solidFill>
              </a:rPr>
              <a:t>FPN</a:t>
            </a:r>
            <a:r>
              <a:rPr lang="zh-TW" altLang="en-US" b="1" dirty="0">
                <a:solidFill>
                  <a:srgbClr val="13161B">
                    <a:alpha val="30000"/>
                  </a:srgbClr>
                </a:solidFill>
              </a:rPr>
              <a:t>：</a:t>
            </a:r>
            <a:endParaRPr lang="en-US" altLang="zh-TW" b="1" dirty="0">
              <a:solidFill>
                <a:srgbClr val="13161B">
                  <a:alpha val="30000"/>
                </a:srgbClr>
              </a:solidFill>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主要用於物件檢測和影像分割</a:t>
            </a:r>
            <a:endParaRPr lang="en-US" altLang="zh-TW" b="1" dirty="0">
              <a:solidFill>
                <a:srgbClr val="13161B">
                  <a:alpha val="30000"/>
                </a:srgb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基於金字塔結構的設計，從不同層級的特徵提取資訊</a:t>
            </a:r>
          </a:p>
        </p:txBody>
      </p:sp>
      <p:sp>
        <p:nvSpPr>
          <p:cNvPr id="15" name="矩形 14">
            <a:extLst>
              <a:ext uri="{FF2B5EF4-FFF2-40B4-BE49-F238E27FC236}">
                <a16:creationId xmlns:a16="http://schemas.microsoft.com/office/drawing/2014/main" id="{592BA604-1AE8-289D-E1A5-D1E077A6C746}"/>
              </a:ext>
            </a:extLst>
          </p:cNvPr>
          <p:cNvSpPr/>
          <p:nvPr/>
        </p:nvSpPr>
        <p:spPr>
          <a:xfrm>
            <a:off x="4733805" y="1964049"/>
            <a:ext cx="3346166" cy="1369354"/>
          </a:xfrm>
          <a:prstGeom prst="rect">
            <a:avLst/>
          </a:prstGeom>
          <a:solidFill>
            <a:schemeClr val="tx1">
              <a:lumMod val="20000"/>
              <a:lumOff val="80000"/>
            </a:schemeClr>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TW" b="1" dirty="0">
                <a:solidFill>
                  <a:srgbClr val="13161B"/>
                </a:solidFill>
              </a:rPr>
              <a:t>DeepLabV3</a:t>
            </a:r>
            <a:r>
              <a:rPr lang="zh-TW" altLang="en-US" b="1" dirty="0">
                <a:solidFill>
                  <a:srgbClr val="13161B"/>
                </a:solidFill>
              </a:rPr>
              <a:t>：</a:t>
            </a:r>
            <a:endParaRPr lang="en-US" altLang="zh-TW" b="1" dirty="0">
              <a:solidFill>
                <a:srgbClr val="13161B"/>
              </a:solidFill>
            </a:endParaRPr>
          </a:p>
          <a:p>
            <a:pPr marL="285750" indent="-285750">
              <a:lnSpc>
                <a:spcPct val="150000"/>
              </a:lnSpc>
              <a:buFont typeface="Arial" panose="020B0604020202020204" pitchFamily="34" charset="0"/>
              <a:buChar char="•"/>
            </a:pPr>
            <a:r>
              <a:rPr lang="zh-TW" altLang="en-US" b="1" dirty="0">
                <a:solidFill>
                  <a:srgbClr val="13161B"/>
                </a:solidFill>
                <a:latin typeface="微軟正黑體" panose="020B0604030504040204" pitchFamily="34" charset="-120"/>
                <a:ea typeface="微軟正黑體" panose="020B0604030504040204" pitchFamily="34" charset="-120"/>
              </a:rPr>
              <a:t>引入</a:t>
            </a:r>
            <a:r>
              <a:rPr lang="en-US" altLang="zh-TW" b="1" dirty="0">
                <a:solidFill>
                  <a:srgbClr val="13161B"/>
                </a:solidFill>
                <a:latin typeface="微軟正黑體" panose="020B0604030504040204" pitchFamily="34" charset="-120"/>
                <a:ea typeface="微軟正黑體" panose="020B0604030504040204" pitchFamily="34" charset="-120"/>
              </a:rPr>
              <a:t>ASPP</a:t>
            </a:r>
            <a:r>
              <a:rPr lang="zh-TW" altLang="en-US" b="1" dirty="0">
                <a:solidFill>
                  <a:srgbClr val="13161B"/>
                </a:solidFill>
                <a:latin typeface="微軟正黑體" panose="020B0604030504040204" pitchFamily="34" charset="-120"/>
                <a:ea typeface="微軟正黑體" panose="020B0604030504040204" pitchFamily="34" charset="-120"/>
              </a:rPr>
              <a:t>（空間金字塔池化）增強網路對多尺度特徵的理解</a:t>
            </a:r>
            <a:endParaRPr lang="en-US" altLang="zh-TW" b="1" dirty="0">
              <a:solidFill>
                <a:srgbClr val="13161B"/>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solidFill>
                  <a:srgbClr val="13161B"/>
                </a:solidFill>
                <a:latin typeface="微軟正黑體" panose="020B0604030504040204" pitchFamily="34" charset="-120"/>
                <a:ea typeface="微軟正黑體" panose="020B0604030504040204" pitchFamily="34" charset="-120"/>
              </a:rPr>
              <a:t>常用於處理複雜場景中的影像分割</a:t>
            </a:r>
            <a:endParaRPr lang="en-US" altLang="zh-TW" b="1" dirty="0">
              <a:solidFill>
                <a:srgbClr val="13161B"/>
              </a:solidFill>
              <a:latin typeface="微軟正黑體" panose="020B0604030504040204" pitchFamily="34" charset="-120"/>
              <a:ea typeface="微軟正黑體" panose="020B0604030504040204" pitchFamily="34" charset="-120"/>
            </a:endParaRPr>
          </a:p>
        </p:txBody>
      </p:sp>
    </p:spTree>
    <p:custDataLst>
      <p:tags r:id="rId1"/>
    </p:custDataLst>
    <p:extLst>
      <p:ext uri="{BB962C8B-B14F-4D97-AF65-F5344CB8AC3E}">
        <p14:creationId xmlns:p14="http://schemas.microsoft.com/office/powerpoint/2010/main" val="1946000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
          <a:extLst>
            <a:ext uri="{FF2B5EF4-FFF2-40B4-BE49-F238E27FC236}">
              <a16:creationId xmlns:a16="http://schemas.microsoft.com/office/drawing/2014/main" id="{3F2FE0DC-487B-01AA-246D-A99D62F0E347}"/>
            </a:ext>
          </a:extLst>
        </p:cNvPr>
        <p:cNvGrpSpPr/>
        <p:nvPr/>
      </p:nvGrpSpPr>
      <p:grpSpPr>
        <a:xfrm>
          <a:off x="0" y="0"/>
          <a:ext cx="0" cy="0"/>
          <a:chOff x="0" y="0"/>
          <a:chExt cx="0" cy="0"/>
        </a:xfrm>
      </p:grpSpPr>
      <p:sp>
        <p:nvSpPr>
          <p:cNvPr id="320" name="Google Shape;320;p22">
            <a:extLst>
              <a:ext uri="{FF2B5EF4-FFF2-40B4-BE49-F238E27FC236}">
                <a16:creationId xmlns:a16="http://schemas.microsoft.com/office/drawing/2014/main" id="{8C37872A-12BF-7A25-C04A-70DE93966ADD}"/>
              </a:ext>
            </a:extLst>
          </p:cNvPr>
          <p:cNvSpPr txBox="1">
            <a:spLocks noGrp="1"/>
          </p:cNvSpPr>
          <p:nvPr>
            <p:ph type="title"/>
          </p:nvPr>
        </p:nvSpPr>
        <p:spPr>
          <a:xfrm>
            <a:off x="814274" y="392575"/>
            <a:ext cx="6131354" cy="766200"/>
          </a:xfrm>
          <a:prstGeom prst="rect">
            <a:avLst/>
          </a:prstGeom>
        </p:spPr>
        <p:txBody>
          <a:bodyPr spcFirstLastPara="1" wrap="square" lIns="91425" tIns="91425" rIns="91425" bIns="91425" anchor="ctr" anchorCtr="0">
            <a:noAutofit/>
          </a:bodyPr>
          <a:lstStyle/>
          <a:p>
            <a:pPr lvl="0"/>
            <a:r>
              <a:rPr lang="en-US" altLang="zh-TW" sz="2800" b="1" i="0" dirty="0">
                <a:latin typeface="Arial" panose="020B0604020202020204" pitchFamily="34" charset="0"/>
                <a:ea typeface="華康儷中宋" panose="02020509000000000000" pitchFamily="49" charset="-120"/>
                <a:cs typeface="Arial" panose="020B0604020202020204" pitchFamily="34" charset="0"/>
              </a:rPr>
              <a:t>Methodology</a:t>
            </a:r>
            <a:r>
              <a:rPr lang="zh-TW" altLang="en-US" sz="2800" b="1" i="0" dirty="0">
                <a:latin typeface="Arial" panose="020B0604020202020204" pitchFamily="34" charset="0"/>
                <a:ea typeface="華康儷中宋" panose="02020509000000000000" pitchFamily="49" charset="-120"/>
                <a:cs typeface="Arial" panose="020B0604020202020204" pitchFamily="34" charset="0"/>
              </a:rPr>
              <a:t>：</a:t>
            </a:r>
            <a:r>
              <a:rPr lang="en-US" altLang="zh-TW" sz="2800" b="1" i="0" dirty="0">
                <a:latin typeface="Arial" panose="020B0604020202020204" pitchFamily="34" charset="0"/>
                <a:ea typeface="華康儷中宋" panose="02020509000000000000" pitchFamily="49" charset="-120"/>
                <a:cs typeface="Arial" panose="020B0604020202020204" pitchFamily="34" charset="0"/>
              </a:rPr>
              <a:t>Deep Learning</a:t>
            </a:r>
            <a:endParaRPr sz="2800" dirty="0">
              <a:latin typeface="Arial" panose="020B0604020202020204" pitchFamily="34" charset="0"/>
              <a:ea typeface="華康儷中宋" panose="02020509000000000000" pitchFamily="49" charset="-120"/>
              <a:cs typeface="Arial" panose="020B0604020202020204" pitchFamily="34" charset="0"/>
            </a:endParaRPr>
          </a:p>
        </p:txBody>
      </p:sp>
      <p:sp>
        <p:nvSpPr>
          <p:cNvPr id="321" name="Google Shape;321;p22">
            <a:extLst>
              <a:ext uri="{FF2B5EF4-FFF2-40B4-BE49-F238E27FC236}">
                <a16:creationId xmlns:a16="http://schemas.microsoft.com/office/drawing/2014/main" id="{E7F5E8A3-7FA4-D007-B7ED-D81B5DF9E614}"/>
              </a:ext>
            </a:extLst>
          </p:cNvPr>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dirty="0"/>
          </a:p>
        </p:txBody>
      </p:sp>
      <p:grpSp>
        <p:nvGrpSpPr>
          <p:cNvPr id="325" name="Google Shape;325;p22">
            <a:extLst>
              <a:ext uri="{FF2B5EF4-FFF2-40B4-BE49-F238E27FC236}">
                <a16:creationId xmlns:a16="http://schemas.microsoft.com/office/drawing/2014/main" id="{8AB24AF9-09BD-21B1-17CF-1048DE79484B}"/>
              </a:ext>
            </a:extLst>
          </p:cNvPr>
          <p:cNvGrpSpPr/>
          <p:nvPr/>
        </p:nvGrpSpPr>
        <p:grpSpPr>
          <a:xfrm>
            <a:off x="263101" y="580106"/>
            <a:ext cx="407743" cy="391135"/>
            <a:chOff x="5233525" y="4954450"/>
            <a:chExt cx="538275" cy="516350"/>
          </a:xfrm>
        </p:grpSpPr>
        <p:sp>
          <p:nvSpPr>
            <p:cNvPr id="326" name="Google Shape;326;p22">
              <a:extLst>
                <a:ext uri="{FF2B5EF4-FFF2-40B4-BE49-F238E27FC236}">
                  <a16:creationId xmlns:a16="http://schemas.microsoft.com/office/drawing/2014/main" id="{0224F4FA-18EE-697B-FB89-5C845126E8F7}"/>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a:extLst>
                <a:ext uri="{FF2B5EF4-FFF2-40B4-BE49-F238E27FC236}">
                  <a16:creationId xmlns:a16="http://schemas.microsoft.com/office/drawing/2014/main" id="{8FA40E55-159C-7D37-9CB8-807BC6E494DE}"/>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a:extLst>
                <a:ext uri="{FF2B5EF4-FFF2-40B4-BE49-F238E27FC236}">
                  <a16:creationId xmlns:a16="http://schemas.microsoft.com/office/drawing/2014/main" id="{FAC2FBD6-02B7-1199-5CD7-8C7580EE5FAA}"/>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a:extLst>
                <a:ext uri="{FF2B5EF4-FFF2-40B4-BE49-F238E27FC236}">
                  <a16:creationId xmlns:a16="http://schemas.microsoft.com/office/drawing/2014/main" id="{BBA7FAA1-DEE5-89DE-42D0-2C3D255E8C03}"/>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a:extLst>
                <a:ext uri="{FF2B5EF4-FFF2-40B4-BE49-F238E27FC236}">
                  <a16:creationId xmlns:a16="http://schemas.microsoft.com/office/drawing/2014/main" id="{FD32F2A1-942B-A612-2AFC-88F23E303734}"/>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a:extLst>
                <a:ext uri="{FF2B5EF4-FFF2-40B4-BE49-F238E27FC236}">
                  <a16:creationId xmlns:a16="http://schemas.microsoft.com/office/drawing/2014/main" id="{84C19B39-86F1-ED3E-CB24-BE76C0A39351}"/>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a:extLst>
                <a:ext uri="{FF2B5EF4-FFF2-40B4-BE49-F238E27FC236}">
                  <a16:creationId xmlns:a16="http://schemas.microsoft.com/office/drawing/2014/main" id="{E8722D6C-00CB-A514-FC57-BC7080CC1214}"/>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a:extLst>
                <a:ext uri="{FF2B5EF4-FFF2-40B4-BE49-F238E27FC236}">
                  <a16:creationId xmlns:a16="http://schemas.microsoft.com/office/drawing/2014/main" id="{FBB5EC93-0BDE-1A59-BBF2-E9A0C9CE3CC4}"/>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a:extLst>
                <a:ext uri="{FF2B5EF4-FFF2-40B4-BE49-F238E27FC236}">
                  <a16:creationId xmlns:a16="http://schemas.microsoft.com/office/drawing/2014/main" id="{D72B62CA-DCB1-92A6-2FD8-9DCA8D11793C}"/>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a:extLst>
                <a:ext uri="{FF2B5EF4-FFF2-40B4-BE49-F238E27FC236}">
                  <a16:creationId xmlns:a16="http://schemas.microsoft.com/office/drawing/2014/main" id="{9C329B55-B9CE-2334-3271-D69D4EC570EA}"/>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a:extLst>
                <a:ext uri="{FF2B5EF4-FFF2-40B4-BE49-F238E27FC236}">
                  <a16:creationId xmlns:a16="http://schemas.microsoft.com/office/drawing/2014/main" id="{4173561E-1E98-69F1-B6F8-8BED1032A6E7}"/>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文字方塊 1">
            <a:extLst>
              <a:ext uri="{FF2B5EF4-FFF2-40B4-BE49-F238E27FC236}">
                <a16:creationId xmlns:a16="http://schemas.microsoft.com/office/drawing/2014/main" id="{0A1D117C-B593-AC39-DF61-0E64EB7B9940}"/>
              </a:ext>
            </a:extLst>
          </p:cNvPr>
          <p:cNvSpPr txBox="1"/>
          <p:nvPr/>
        </p:nvSpPr>
        <p:spPr>
          <a:xfrm>
            <a:off x="909951" y="1267491"/>
            <a:ext cx="1752323" cy="508729"/>
          </a:xfrm>
          <a:prstGeom prst="rect">
            <a:avLst/>
          </a:prstGeom>
          <a:noFill/>
        </p:spPr>
        <p:txBody>
          <a:bodyPr wrap="square">
            <a:spAutoFit/>
          </a:bodyPr>
          <a:lstStyle/>
          <a:p>
            <a:pPr marL="285750" indent="-285750" algn="l">
              <a:lnSpc>
                <a:spcPct val="200000"/>
              </a:lnSpc>
              <a:buFont typeface="Arial" panose="020B0604020202020204" pitchFamily="34" charset="0"/>
              <a:buChar char="•"/>
            </a:pPr>
            <a:r>
              <a:rPr lang="en-US" altLang="zh-TW" sz="1600" b="1" i="0" dirty="0">
                <a:solidFill>
                  <a:srgbClr val="374151"/>
                </a:solidFill>
                <a:effectLst/>
                <a:latin typeface="微軟正黑體" panose="020B0604030504040204" pitchFamily="34" charset="-120"/>
                <a:ea typeface="微軟正黑體" panose="020B0604030504040204" pitchFamily="34" charset="-120"/>
              </a:rPr>
              <a:t>Architecture : </a:t>
            </a:r>
          </a:p>
        </p:txBody>
      </p:sp>
      <p:sp>
        <p:nvSpPr>
          <p:cNvPr id="3" name="矩形 2">
            <a:extLst>
              <a:ext uri="{FF2B5EF4-FFF2-40B4-BE49-F238E27FC236}">
                <a16:creationId xmlns:a16="http://schemas.microsoft.com/office/drawing/2014/main" id="{15178A29-BCE4-7F8B-15F7-464204478AA8}"/>
              </a:ext>
            </a:extLst>
          </p:cNvPr>
          <p:cNvSpPr/>
          <p:nvPr/>
        </p:nvSpPr>
        <p:spPr>
          <a:xfrm>
            <a:off x="735386" y="3592362"/>
            <a:ext cx="3553981" cy="1369354"/>
          </a:xfrm>
          <a:prstGeom prst="rect">
            <a:avLst/>
          </a:prstGeom>
          <a:solidFill>
            <a:schemeClr val="tx1">
              <a:lumMod val="20000"/>
              <a:lumOff val="80000"/>
            </a:schemeClr>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TW" b="1" dirty="0">
                <a:solidFill>
                  <a:srgbClr val="13161B">
                    <a:alpha val="30000"/>
                  </a:srgbClr>
                </a:solidFill>
              </a:rPr>
              <a:t>U-Net++</a:t>
            </a:r>
            <a:r>
              <a:rPr lang="zh-TW" altLang="en-US" b="1" dirty="0">
                <a:solidFill>
                  <a:srgbClr val="13161B">
                    <a:alpha val="30000"/>
                  </a:srgbClr>
                </a:solidFill>
              </a:rPr>
              <a:t>：</a:t>
            </a:r>
            <a:endParaRPr lang="en-US" altLang="zh-TW" b="1" dirty="0">
              <a:solidFill>
                <a:srgbClr val="13161B">
                  <a:alpha val="30000"/>
                </a:srgbClr>
              </a:solidFill>
            </a:endParaRPr>
          </a:p>
          <a:p>
            <a:pPr marL="285750" indent="-285750">
              <a:lnSpc>
                <a:spcPct val="150000"/>
              </a:lnSpc>
              <a:buFont typeface="Arial" panose="020B0604020202020204" pitchFamily="34" charset="0"/>
              <a:buChar char="•"/>
            </a:pPr>
            <a:r>
              <a:rPr lang="en-US" altLang="zh-TW" b="1" dirty="0">
                <a:solidFill>
                  <a:srgbClr val="13161B">
                    <a:alpha val="30000"/>
                  </a:srgbClr>
                </a:solidFill>
                <a:latin typeface="微軟正黑體" panose="020B0604030504040204" pitchFamily="34" charset="-120"/>
                <a:ea typeface="微軟正黑體" panose="020B0604030504040204" pitchFamily="34" charset="-120"/>
              </a:rPr>
              <a:t>U-Net</a:t>
            </a:r>
            <a:r>
              <a:rPr lang="zh-TW" altLang="en-US" b="1" dirty="0">
                <a:solidFill>
                  <a:srgbClr val="13161B">
                    <a:alpha val="30000"/>
                  </a:srgbClr>
                </a:solidFill>
                <a:latin typeface="微軟正黑體" panose="020B0604030504040204" pitchFamily="34" charset="-120"/>
                <a:ea typeface="微軟正黑體" panose="020B0604030504040204" pitchFamily="34" charset="-120"/>
              </a:rPr>
              <a:t>的改進版本，增強了分割任務的效能</a:t>
            </a:r>
            <a:endParaRPr lang="en-US" altLang="zh-TW" b="1" dirty="0">
              <a:solidFill>
                <a:srgbClr val="13161B">
                  <a:alpha val="30000"/>
                </a:srgb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引入了密集連接，形成更深層的網路</a:t>
            </a:r>
          </a:p>
        </p:txBody>
      </p:sp>
      <p:sp>
        <p:nvSpPr>
          <p:cNvPr id="12" name="矩形 11">
            <a:extLst>
              <a:ext uri="{FF2B5EF4-FFF2-40B4-BE49-F238E27FC236}">
                <a16:creationId xmlns:a16="http://schemas.microsoft.com/office/drawing/2014/main" id="{19B9C4F0-F6EF-C3AD-832C-C9D5449F66B4}"/>
              </a:ext>
            </a:extLst>
          </p:cNvPr>
          <p:cNvSpPr/>
          <p:nvPr/>
        </p:nvSpPr>
        <p:spPr>
          <a:xfrm>
            <a:off x="735386" y="1964050"/>
            <a:ext cx="3553981" cy="1369354"/>
          </a:xfrm>
          <a:prstGeom prst="rect">
            <a:avLst/>
          </a:prstGeom>
          <a:solidFill>
            <a:schemeClr val="tx1">
              <a:lumMod val="20000"/>
              <a:lumOff val="80000"/>
            </a:schemeClr>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b="1" dirty="0">
                <a:solidFill>
                  <a:srgbClr val="13161B">
                    <a:alpha val="30000"/>
                  </a:srgbClr>
                </a:solidFill>
              </a:rPr>
              <a:t>U-Net</a:t>
            </a:r>
            <a:r>
              <a:rPr lang="zh-TW" altLang="en-US" b="1" dirty="0">
                <a:solidFill>
                  <a:srgbClr val="13161B">
                    <a:alpha val="30000"/>
                  </a:srgbClr>
                </a:solidFill>
              </a:rPr>
              <a:t>：</a:t>
            </a:r>
            <a:endParaRPr lang="en-US" altLang="zh-TW" b="1" dirty="0">
              <a:solidFill>
                <a:srgbClr val="13161B">
                  <a:alpha val="30000"/>
                </a:srgbClr>
              </a:solidFill>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一種專為影像分割設計的深度學習架構</a:t>
            </a:r>
            <a:endParaRPr lang="en-US" altLang="zh-TW" b="1" dirty="0">
              <a:solidFill>
                <a:srgbClr val="13161B">
                  <a:alpha val="30000"/>
                </a:srgb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用跳躍連接（</a:t>
            </a:r>
            <a:r>
              <a:rPr lang="en-US" altLang="zh-TW" b="1" dirty="0">
                <a:solidFill>
                  <a:srgbClr val="13161B">
                    <a:alpha val="30000"/>
                  </a:srgbClr>
                </a:solidFill>
                <a:latin typeface="微軟正黑體" panose="020B0604030504040204" pitchFamily="34" charset="-120"/>
                <a:ea typeface="微軟正黑體" panose="020B0604030504040204" pitchFamily="34" charset="-120"/>
              </a:rPr>
              <a:t>Skip Connections</a:t>
            </a:r>
            <a:r>
              <a:rPr lang="zh-TW" altLang="en-US" b="1" dirty="0">
                <a:solidFill>
                  <a:srgbClr val="13161B">
                    <a:alpha val="30000"/>
                  </a:srgbClr>
                </a:solidFill>
                <a:latin typeface="微軟正黑體" panose="020B0604030504040204" pitchFamily="34" charset="-120"/>
                <a:ea typeface="微軟正黑體" panose="020B0604030504040204" pitchFamily="34" charset="-120"/>
              </a:rPr>
              <a:t>），保留低階特徵以提高分割精度</a:t>
            </a:r>
          </a:p>
        </p:txBody>
      </p:sp>
      <p:sp>
        <p:nvSpPr>
          <p:cNvPr id="14" name="矩形 13">
            <a:extLst>
              <a:ext uri="{FF2B5EF4-FFF2-40B4-BE49-F238E27FC236}">
                <a16:creationId xmlns:a16="http://schemas.microsoft.com/office/drawing/2014/main" id="{DC6B1AF5-AE1B-DE92-CFCD-5DA0EB02E255}"/>
              </a:ext>
            </a:extLst>
          </p:cNvPr>
          <p:cNvSpPr/>
          <p:nvPr/>
        </p:nvSpPr>
        <p:spPr>
          <a:xfrm>
            <a:off x="4733805" y="3592362"/>
            <a:ext cx="3346166" cy="1369354"/>
          </a:xfrm>
          <a:prstGeom prst="rect">
            <a:avLst/>
          </a:prstGeom>
          <a:solidFill>
            <a:schemeClr val="tx1">
              <a:lumMod val="20000"/>
              <a:lumOff val="80000"/>
            </a:schemeClr>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TW" b="1" dirty="0">
                <a:solidFill>
                  <a:srgbClr val="13161B"/>
                </a:solidFill>
              </a:rPr>
              <a:t>FPN</a:t>
            </a:r>
            <a:r>
              <a:rPr lang="zh-TW" altLang="en-US" b="1" dirty="0">
                <a:solidFill>
                  <a:srgbClr val="13161B"/>
                </a:solidFill>
              </a:rPr>
              <a:t>：</a:t>
            </a:r>
            <a:endParaRPr lang="en-US" altLang="zh-TW" b="1" dirty="0">
              <a:solidFill>
                <a:srgbClr val="13161B"/>
              </a:solidFill>
            </a:endParaRPr>
          </a:p>
          <a:p>
            <a:pPr marL="285750" indent="-285750">
              <a:lnSpc>
                <a:spcPct val="150000"/>
              </a:lnSpc>
              <a:buFont typeface="Arial" panose="020B0604020202020204" pitchFamily="34" charset="0"/>
              <a:buChar char="•"/>
            </a:pPr>
            <a:r>
              <a:rPr lang="zh-TW" altLang="en-US" b="1" dirty="0">
                <a:solidFill>
                  <a:srgbClr val="13161B"/>
                </a:solidFill>
                <a:latin typeface="微軟正黑體" panose="020B0604030504040204" pitchFamily="34" charset="-120"/>
                <a:ea typeface="微軟正黑體" panose="020B0604030504040204" pitchFamily="34" charset="-120"/>
              </a:rPr>
              <a:t>主要用於物件檢測和影像分割</a:t>
            </a:r>
            <a:endParaRPr lang="en-US" altLang="zh-TW" b="1" dirty="0">
              <a:solidFill>
                <a:srgbClr val="13161B"/>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solidFill>
                  <a:srgbClr val="13161B"/>
                </a:solidFill>
                <a:latin typeface="微軟正黑體" panose="020B0604030504040204" pitchFamily="34" charset="-120"/>
                <a:ea typeface="微軟正黑體" panose="020B0604030504040204" pitchFamily="34" charset="-120"/>
              </a:rPr>
              <a:t>基於金字塔結構的設計，從不同層級的特徵提取資訊</a:t>
            </a:r>
          </a:p>
        </p:txBody>
      </p:sp>
      <p:sp>
        <p:nvSpPr>
          <p:cNvPr id="15" name="矩形 14">
            <a:extLst>
              <a:ext uri="{FF2B5EF4-FFF2-40B4-BE49-F238E27FC236}">
                <a16:creationId xmlns:a16="http://schemas.microsoft.com/office/drawing/2014/main" id="{1C9A481B-166F-60CB-D263-40F348354408}"/>
              </a:ext>
            </a:extLst>
          </p:cNvPr>
          <p:cNvSpPr/>
          <p:nvPr/>
        </p:nvSpPr>
        <p:spPr>
          <a:xfrm>
            <a:off x="4733805" y="1964049"/>
            <a:ext cx="3346166" cy="1369354"/>
          </a:xfrm>
          <a:prstGeom prst="rect">
            <a:avLst/>
          </a:prstGeom>
          <a:solidFill>
            <a:schemeClr val="tx1">
              <a:lumMod val="20000"/>
              <a:lumOff val="80000"/>
            </a:schemeClr>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TW" b="1" dirty="0">
                <a:solidFill>
                  <a:srgbClr val="13161B">
                    <a:alpha val="30000"/>
                  </a:srgbClr>
                </a:solidFill>
              </a:rPr>
              <a:t>DeepLabV3</a:t>
            </a:r>
            <a:r>
              <a:rPr lang="zh-TW" altLang="en-US" b="1" dirty="0">
                <a:solidFill>
                  <a:srgbClr val="13161B">
                    <a:alpha val="30000"/>
                  </a:srgbClr>
                </a:solidFill>
              </a:rPr>
              <a:t>：</a:t>
            </a:r>
            <a:endParaRPr lang="en-US" altLang="zh-TW" b="1" dirty="0">
              <a:solidFill>
                <a:srgbClr val="13161B">
                  <a:alpha val="30000"/>
                </a:srgbClr>
              </a:solidFill>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引入</a:t>
            </a:r>
            <a:r>
              <a:rPr lang="en-US" altLang="zh-TW" b="1" dirty="0">
                <a:solidFill>
                  <a:srgbClr val="13161B">
                    <a:alpha val="30000"/>
                  </a:srgbClr>
                </a:solidFill>
                <a:latin typeface="微軟正黑體" panose="020B0604030504040204" pitchFamily="34" charset="-120"/>
                <a:ea typeface="微軟正黑體" panose="020B0604030504040204" pitchFamily="34" charset="-120"/>
              </a:rPr>
              <a:t>ASPP</a:t>
            </a:r>
            <a:r>
              <a:rPr lang="zh-TW" altLang="en-US" b="1" dirty="0">
                <a:solidFill>
                  <a:srgbClr val="13161B">
                    <a:alpha val="30000"/>
                  </a:srgbClr>
                </a:solidFill>
                <a:latin typeface="微軟正黑體" panose="020B0604030504040204" pitchFamily="34" charset="-120"/>
                <a:ea typeface="微軟正黑體" panose="020B0604030504040204" pitchFamily="34" charset="-120"/>
              </a:rPr>
              <a:t>（空間金字塔池化）增強網路對多尺度特徵的理解</a:t>
            </a:r>
            <a:endParaRPr lang="en-US" altLang="zh-TW" b="1" dirty="0">
              <a:solidFill>
                <a:srgbClr val="13161B">
                  <a:alpha val="30000"/>
                </a:srgb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常用於處理複雜場景中的影像分割</a:t>
            </a:r>
            <a:endParaRPr lang="en-US" altLang="zh-TW" b="1" dirty="0">
              <a:solidFill>
                <a:srgbClr val="13161B">
                  <a:alpha val="30000"/>
                </a:srgbClr>
              </a:solidFill>
              <a:latin typeface="微軟正黑體" panose="020B0604030504040204" pitchFamily="34" charset="-120"/>
              <a:ea typeface="微軟正黑體" panose="020B0604030504040204" pitchFamily="34" charset="-120"/>
            </a:endParaRPr>
          </a:p>
        </p:txBody>
      </p:sp>
    </p:spTree>
    <p:custDataLst>
      <p:tags r:id="rId1"/>
    </p:custDataLst>
    <p:extLst>
      <p:ext uri="{BB962C8B-B14F-4D97-AF65-F5344CB8AC3E}">
        <p14:creationId xmlns:p14="http://schemas.microsoft.com/office/powerpoint/2010/main" val="3208068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a:extLst>
            <a:ext uri="{FF2B5EF4-FFF2-40B4-BE49-F238E27FC236}">
              <a16:creationId xmlns:a16="http://schemas.microsoft.com/office/drawing/2014/main" id="{63FC4D89-2E4E-4911-3429-23BA25393C0A}"/>
            </a:ext>
          </a:extLst>
        </p:cNvPr>
        <p:cNvGrpSpPr/>
        <p:nvPr/>
      </p:nvGrpSpPr>
      <p:grpSpPr>
        <a:xfrm>
          <a:off x="0" y="0"/>
          <a:ext cx="0" cy="0"/>
          <a:chOff x="0" y="0"/>
          <a:chExt cx="0" cy="0"/>
        </a:xfrm>
      </p:grpSpPr>
      <p:sp>
        <p:nvSpPr>
          <p:cNvPr id="320" name="Google Shape;320;p22">
            <a:extLst>
              <a:ext uri="{FF2B5EF4-FFF2-40B4-BE49-F238E27FC236}">
                <a16:creationId xmlns:a16="http://schemas.microsoft.com/office/drawing/2014/main" id="{C438271C-87D2-E4E9-682E-3D43545B9E9D}"/>
              </a:ext>
            </a:extLst>
          </p:cNvPr>
          <p:cNvSpPr txBox="1">
            <a:spLocks noGrp="1"/>
          </p:cNvSpPr>
          <p:nvPr>
            <p:ph type="title"/>
          </p:nvPr>
        </p:nvSpPr>
        <p:spPr>
          <a:xfrm>
            <a:off x="814274" y="392575"/>
            <a:ext cx="6131354" cy="766200"/>
          </a:xfrm>
          <a:prstGeom prst="rect">
            <a:avLst/>
          </a:prstGeom>
        </p:spPr>
        <p:txBody>
          <a:bodyPr spcFirstLastPara="1" wrap="square" lIns="91425" tIns="91425" rIns="91425" bIns="91425" anchor="ctr" anchorCtr="0">
            <a:noAutofit/>
          </a:bodyPr>
          <a:lstStyle/>
          <a:p>
            <a:pPr lvl="0"/>
            <a:r>
              <a:rPr lang="en-US" altLang="zh-TW" sz="2800" b="1" i="0" dirty="0">
                <a:latin typeface="Arial" panose="020B0604020202020204" pitchFamily="34" charset="0"/>
                <a:ea typeface="華康儷中宋" panose="02020509000000000000" pitchFamily="49" charset="-120"/>
                <a:cs typeface="Arial" panose="020B0604020202020204" pitchFamily="34" charset="0"/>
              </a:rPr>
              <a:t>Methodology</a:t>
            </a:r>
            <a:r>
              <a:rPr lang="zh-TW" altLang="en-US" sz="2800" b="1" i="0" dirty="0">
                <a:latin typeface="Arial" panose="020B0604020202020204" pitchFamily="34" charset="0"/>
                <a:ea typeface="華康儷中宋" panose="02020509000000000000" pitchFamily="49" charset="-120"/>
                <a:cs typeface="Arial" panose="020B0604020202020204" pitchFamily="34" charset="0"/>
              </a:rPr>
              <a:t>：</a:t>
            </a:r>
            <a:r>
              <a:rPr lang="en-US" altLang="zh-TW" sz="2800" b="1" i="0" dirty="0">
                <a:latin typeface="Arial" panose="020B0604020202020204" pitchFamily="34" charset="0"/>
                <a:ea typeface="華康儷中宋" panose="02020509000000000000" pitchFamily="49" charset="-120"/>
                <a:cs typeface="Arial" panose="020B0604020202020204" pitchFamily="34" charset="0"/>
              </a:rPr>
              <a:t>Deep Learning</a:t>
            </a:r>
            <a:endParaRPr sz="2800" dirty="0">
              <a:latin typeface="Arial" panose="020B0604020202020204" pitchFamily="34" charset="0"/>
              <a:ea typeface="華康儷中宋" panose="02020509000000000000" pitchFamily="49" charset="-120"/>
              <a:cs typeface="Arial" panose="020B0604020202020204" pitchFamily="34" charset="0"/>
            </a:endParaRPr>
          </a:p>
        </p:txBody>
      </p:sp>
      <p:sp>
        <p:nvSpPr>
          <p:cNvPr id="321" name="Google Shape;321;p22">
            <a:extLst>
              <a:ext uri="{FF2B5EF4-FFF2-40B4-BE49-F238E27FC236}">
                <a16:creationId xmlns:a16="http://schemas.microsoft.com/office/drawing/2014/main" id="{F485AA87-473E-859D-C614-658212341845}"/>
              </a:ext>
            </a:extLst>
          </p:cNvPr>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dirty="0"/>
          </a:p>
        </p:txBody>
      </p:sp>
      <p:grpSp>
        <p:nvGrpSpPr>
          <p:cNvPr id="325" name="Google Shape;325;p22">
            <a:extLst>
              <a:ext uri="{FF2B5EF4-FFF2-40B4-BE49-F238E27FC236}">
                <a16:creationId xmlns:a16="http://schemas.microsoft.com/office/drawing/2014/main" id="{F4737D21-AC85-27A0-B633-5259BFCE67EC}"/>
              </a:ext>
            </a:extLst>
          </p:cNvPr>
          <p:cNvGrpSpPr/>
          <p:nvPr/>
        </p:nvGrpSpPr>
        <p:grpSpPr>
          <a:xfrm>
            <a:off x="263101" y="580106"/>
            <a:ext cx="407743" cy="391135"/>
            <a:chOff x="5233525" y="4954450"/>
            <a:chExt cx="538275" cy="516350"/>
          </a:xfrm>
        </p:grpSpPr>
        <p:sp>
          <p:nvSpPr>
            <p:cNvPr id="326" name="Google Shape;326;p22">
              <a:extLst>
                <a:ext uri="{FF2B5EF4-FFF2-40B4-BE49-F238E27FC236}">
                  <a16:creationId xmlns:a16="http://schemas.microsoft.com/office/drawing/2014/main" id="{66011AE4-2614-8A14-A993-66A6449D24D3}"/>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a:extLst>
                <a:ext uri="{FF2B5EF4-FFF2-40B4-BE49-F238E27FC236}">
                  <a16:creationId xmlns:a16="http://schemas.microsoft.com/office/drawing/2014/main" id="{FEF90BFF-D610-CA40-846D-15025DAB518D}"/>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a:extLst>
                <a:ext uri="{FF2B5EF4-FFF2-40B4-BE49-F238E27FC236}">
                  <a16:creationId xmlns:a16="http://schemas.microsoft.com/office/drawing/2014/main" id="{92DEE98C-2871-CB28-2315-D85F16136D4E}"/>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a:extLst>
                <a:ext uri="{FF2B5EF4-FFF2-40B4-BE49-F238E27FC236}">
                  <a16:creationId xmlns:a16="http://schemas.microsoft.com/office/drawing/2014/main" id="{28EF131A-D12B-2202-6D78-1C672E730FAE}"/>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a:extLst>
                <a:ext uri="{FF2B5EF4-FFF2-40B4-BE49-F238E27FC236}">
                  <a16:creationId xmlns:a16="http://schemas.microsoft.com/office/drawing/2014/main" id="{3C8156FA-772E-57EE-4700-944E5B25351C}"/>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a:extLst>
                <a:ext uri="{FF2B5EF4-FFF2-40B4-BE49-F238E27FC236}">
                  <a16:creationId xmlns:a16="http://schemas.microsoft.com/office/drawing/2014/main" id="{203B178C-0A65-1836-1E5C-BBA4979134FC}"/>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a:extLst>
                <a:ext uri="{FF2B5EF4-FFF2-40B4-BE49-F238E27FC236}">
                  <a16:creationId xmlns:a16="http://schemas.microsoft.com/office/drawing/2014/main" id="{5AA0C952-A0C8-0925-4521-3E1A542F209F}"/>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a:extLst>
                <a:ext uri="{FF2B5EF4-FFF2-40B4-BE49-F238E27FC236}">
                  <a16:creationId xmlns:a16="http://schemas.microsoft.com/office/drawing/2014/main" id="{22A4285A-FF46-EBF2-2D3F-889E380C86EE}"/>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a:extLst>
                <a:ext uri="{FF2B5EF4-FFF2-40B4-BE49-F238E27FC236}">
                  <a16:creationId xmlns:a16="http://schemas.microsoft.com/office/drawing/2014/main" id="{9F83381F-0B4B-C3D3-8E92-3F8C0D2D0E52}"/>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a:extLst>
                <a:ext uri="{FF2B5EF4-FFF2-40B4-BE49-F238E27FC236}">
                  <a16:creationId xmlns:a16="http://schemas.microsoft.com/office/drawing/2014/main" id="{5D55C299-6CE7-A4DE-9406-195A6D4D6425}"/>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a:extLst>
                <a:ext uri="{FF2B5EF4-FFF2-40B4-BE49-F238E27FC236}">
                  <a16:creationId xmlns:a16="http://schemas.microsoft.com/office/drawing/2014/main" id="{2CC2B3FD-EDB7-6D54-9643-7D86D58199C3}"/>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矩形 2">
            <a:extLst>
              <a:ext uri="{FF2B5EF4-FFF2-40B4-BE49-F238E27FC236}">
                <a16:creationId xmlns:a16="http://schemas.microsoft.com/office/drawing/2014/main" id="{20A65BCE-5A15-3213-3C93-181239E9B9D2}"/>
              </a:ext>
            </a:extLst>
          </p:cNvPr>
          <p:cNvSpPr/>
          <p:nvPr/>
        </p:nvSpPr>
        <p:spPr>
          <a:xfrm>
            <a:off x="735386" y="3592362"/>
            <a:ext cx="3553981" cy="1369354"/>
          </a:xfrm>
          <a:prstGeom prst="rect">
            <a:avLst/>
          </a:prstGeom>
          <a:solidFill>
            <a:srgbClr val="FFD699"/>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TW" b="1" dirty="0" err="1">
                <a:solidFill>
                  <a:srgbClr val="13161B">
                    <a:alpha val="30000"/>
                  </a:srgbClr>
                </a:solidFill>
              </a:rPr>
              <a:t>ResNeXt</a:t>
            </a:r>
            <a:r>
              <a:rPr lang="zh-TW" altLang="en-US" b="1" dirty="0">
                <a:solidFill>
                  <a:srgbClr val="13161B">
                    <a:alpha val="30000"/>
                  </a:srgbClr>
                </a:solidFill>
              </a:rPr>
              <a:t>：</a:t>
            </a:r>
            <a:endParaRPr lang="en-US" altLang="zh-TW" b="1" dirty="0">
              <a:solidFill>
                <a:srgbClr val="13161B">
                  <a:alpha val="30000"/>
                </a:srgbClr>
              </a:solidFill>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採用 </a:t>
            </a:r>
            <a:r>
              <a:rPr lang="en-US" altLang="zh-TW" b="1" dirty="0">
                <a:solidFill>
                  <a:srgbClr val="13161B">
                    <a:alpha val="30000"/>
                  </a:srgbClr>
                </a:solidFill>
                <a:latin typeface="微軟正黑體" panose="020B0604030504040204" pitchFamily="34" charset="-120"/>
                <a:ea typeface="微軟正黑體" panose="020B0604030504040204" pitchFamily="34" charset="-120"/>
              </a:rPr>
              <a:t>Grouped Convolution</a:t>
            </a:r>
            <a:r>
              <a:rPr lang="zh-TW" altLang="en-US" b="1" dirty="0">
                <a:solidFill>
                  <a:srgbClr val="13161B">
                    <a:alpha val="30000"/>
                  </a:srgbClr>
                </a:solidFill>
                <a:latin typeface="微軟正黑體" panose="020B0604030504040204" pitchFamily="34" charset="-120"/>
                <a:ea typeface="微軟正黑體" panose="020B0604030504040204" pitchFamily="34" charset="-120"/>
              </a:rPr>
              <a:t> 提高效能</a:t>
            </a:r>
            <a:endParaRPr lang="en-US" altLang="zh-TW" b="1" dirty="0">
              <a:solidFill>
                <a:srgbClr val="13161B">
                  <a:alpha val="30000"/>
                </a:srgb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提供更強大的特徵提取能力，且能在參數數量與效能間取得平衡</a:t>
            </a:r>
          </a:p>
        </p:txBody>
      </p:sp>
      <p:sp>
        <p:nvSpPr>
          <p:cNvPr id="12" name="矩形 11">
            <a:extLst>
              <a:ext uri="{FF2B5EF4-FFF2-40B4-BE49-F238E27FC236}">
                <a16:creationId xmlns:a16="http://schemas.microsoft.com/office/drawing/2014/main" id="{CE95B173-A75D-9709-8608-A5AA2FBB8406}"/>
              </a:ext>
            </a:extLst>
          </p:cNvPr>
          <p:cNvSpPr/>
          <p:nvPr/>
        </p:nvSpPr>
        <p:spPr>
          <a:xfrm>
            <a:off x="735386" y="1964050"/>
            <a:ext cx="3553981" cy="1369354"/>
          </a:xfrm>
          <a:prstGeom prst="rect">
            <a:avLst/>
          </a:prstGeom>
          <a:solidFill>
            <a:srgbClr val="FFD699"/>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b="1" dirty="0" err="1">
                <a:solidFill>
                  <a:srgbClr val="13161B"/>
                </a:solidFill>
              </a:rPr>
              <a:t>ResNet</a:t>
            </a:r>
            <a:r>
              <a:rPr lang="zh-TW" altLang="en-US" b="1" dirty="0">
                <a:solidFill>
                  <a:srgbClr val="13161B"/>
                </a:solidFill>
              </a:rPr>
              <a:t>：</a:t>
            </a:r>
            <a:endParaRPr lang="en-US" altLang="zh-TW" b="1" dirty="0">
              <a:solidFill>
                <a:srgbClr val="13161B"/>
              </a:solidFill>
            </a:endParaRPr>
          </a:p>
          <a:p>
            <a:pPr marL="285750" indent="-285750">
              <a:lnSpc>
                <a:spcPct val="150000"/>
              </a:lnSpc>
              <a:buFont typeface="Arial" panose="020B0604020202020204" pitchFamily="34" charset="0"/>
              <a:buChar char="•"/>
            </a:pPr>
            <a:r>
              <a:rPr lang="zh-TW" altLang="en-US" b="1" dirty="0">
                <a:solidFill>
                  <a:srgbClr val="13161B"/>
                </a:solidFill>
                <a:latin typeface="微軟正黑體" panose="020B0604030504040204" pitchFamily="34" charset="-120"/>
                <a:ea typeface="微軟正黑體" panose="020B0604030504040204" pitchFamily="34" charset="-120"/>
              </a:rPr>
              <a:t>一種用於影像分類的深度卷積神經網路</a:t>
            </a:r>
            <a:endParaRPr lang="en-US" altLang="zh-TW" b="1" dirty="0">
              <a:solidFill>
                <a:srgbClr val="13161B"/>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solidFill>
                  <a:srgbClr val="13161B"/>
                </a:solidFill>
                <a:latin typeface="微軟正黑體" panose="020B0604030504040204" pitchFamily="34" charset="-120"/>
                <a:ea typeface="微軟正黑體" panose="020B0604030504040204" pitchFamily="34" charset="-120"/>
              </a:rPr>
              <a:t>引入 </a:t>
            </a:r>
            <a:r>
              <a:rPr lang="en-US" altLang="zh-TW" b="1" dirty="0">
                <a:solidFill>
                  <a:srgbClr val="13161B"/>
                </a:solidFill>
                <a:latin typeface="微軟正黑體" panose="020B0604030504040204" pitchFamily="34" charset="-120"/>
                <a:ea typeface="微軟正黑體" panose="020B0604030504040204" pitchFamily="34" charset="-120"/>
              </a:rPr>
              <a:t>Residual Connections</a:t>
            </a:r>
            <a:r>
              <a:rPr lang="zh-TW" altLang="en-US" b="1" dirty="0">
                <a:solidFill>
                  <a:srgbClr val="13161B"/>
                </a:solidFill>
                <a:latin typeface="微軟正黑體" panose="020B0604030504040204" pitchFamily="34" charset="-120"/>
                <a:ea typeface="微軟正黑體" panose="020B0604030504040204" pitchFamily="34" charset="-120"/>
              </a:rPr>
              <a:t> 解決梯度消失問題</a:t>
            </a:r>
          </a:p>
        </p:txBody>
      </p:sp>
      <p:sp>
        <p:nvSpPr>
          <p:cNvPr id="15" name="矩形 14">
            <a:extLst>
              <a:ext uri="{FF2B5EF4-FFF2-40B4-BE49-F238E27FC236}">
                <a16:creationId xmlns:a16="http://schemas.microsoft.com/office/drawing/2014/main" id="{846EE579-8DAC-C469-0F19-C76743C61E15}"/>
              </a:ext>
            </a:extLst>
          </p:cNvPr>
          <p:cNvSpPr/>
          <p:nvPr/>
        </p:nvSpPr>
        <p:spPr>
          <a:xfrm>
            <a:off x="4854635" y="2614481"/>
            <a:ext cx="3333401" cy="1691511"/>
          </a:xfrm>
          <a:prstGeom prst="rect">
            <a:avLst/>
          </a:prstGeom>
          <a:solidFill>
            <a:srgbClr val="FFD699"/>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TW" b="1" dirty="0" err="1">
                <a:solidFill>
                  <a:srgbClr val="13161B">
                    <a:alpha val="30000"/>
                  </a:srgbClr>
                </a:solidFill>
              </a:rPr>
              <a:t>EfficientNet</a:t>
            </a:r>
            <a:r>
              <a:rPr lang="zh-TW" altLang="en-US" b="1" dirty="0">
                <a:solidFill>
                  <a:srgbClr val="13161B">
                    <a:alpha val="30000"/>
                  </a:srgbClr>
                </a:solidFill>
              </a:rPr>
              <a:t>：</a:t>
            </a:r>
            <a:endParaRPr lang="en-US" altLang="zh-TW" b="1" dirty="0">
              <a:solidFill>
                <a:srgbClr val="13161B">
                  <a:alpha val="30000"/>
                </a:srgbClr>
              </a:solidFill>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透過模型縮放策略在網路深度、寬度和解析度間達到最佳平衡。</a:t>
            </a:r>
            <a:endParaRPr lang="en-US" altLang="zh-TW" b="1" dirty="0">
              <a:solidFill>
                <a:srgbClr val="13161B">
                  <a:alpha val="30000"/>
                </a:srgb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相較於</a:t>
            </a:r>
            <a:r>
              <a:rPr lang="en-US" altLang="zh-TW" b="1" dirty="0" err="1">
                <a:solidFill>
                  <a:srgbClr val="13161B">
                    <a:alpha val="30000"/>
                  </a:srgbClr>
                </a:solidFill>
                <a:latin typeface="微軟正黑體" panose="020B0604030504040204" pitchFamily="34" charset="-120"/>
                <a:ea typeface="微軟正黑體" panose="020B0604030504040204" pitchFamily="34" charset="-120"/>
              </a:rPr>
              <a:t>ResNet</a:t>
            </a:r>
            <a:r>
              <a:rPr lang="zh-TW" altLang="en-US" b="1" dirty="0">
                <a:solidFill>
                  <a:srgbClr val="13161B">
                    <a:alpha val="30000"/>
                  </a:srgbClr>
                </a:solidFill>
                <a:latin typeface="微軟正黑體" panose="020B0604030504040204" pitchFamily="34" charset="-120"/>
                <a:ea typeface="微軟正黑體" panose="020B0604030504040204" pitchFamily="34" charset="-120"/>
              </a:rPr>
              <a:t>，同樣效能下所需的參數量更少</a:t>
            </a:r>
            <a:endParaRPr lang="en-US" altLang="zh-TW" b="1" dirty="0">
              <a:solidFill>
                <a:srgbClr val="13161B">
                  <a:alpha val="30000"/>
                </a:srgbClr>
              </a:solidFill>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6D468CBB-7AAF-81EE-F470-7B280D30FAB2}"/>
              </a:ext>
            </a:extLst>
          </p:cNvPr>
          <p:cNvSpPr txBox="1"/>
          <p:nvPr/>
        </p:nvSpPr>
        <p:spPr>
          <a:xfrm>
            <a:off x="1069045" y="1325842"/>
            <a:ext cx="2102260" cy="508729"/>
          </a:xfrm>
          <a:prstGeom prst="rect">
            <a:avLst/>
          </a:prstGeom>
          <a:noFill/>
        </p:spPr>
        <p:txBody>
          <a:bodyPr wrap="square">
            <a:spAutoFit/>
          </a:bodyPr>
          <a:lstStyle/>
          <a:p>
            <a:pPr marL="285750" indent="-285750" algn="l">
              <a:lnSpc>
                <a:spcPct val="200000"/>
              </a:lnSpc>
              <a:buFont typeface="Arial" panose="020B0604020202020204" pitchFamily="34" charset="0"/>
              <a:buChar char="•"/>
            </a:pPr>
            <a:r>
              <a:rPr lang="en-US" altLang="zh-TW" sz="1600" b="1" i="0" dirty="0">
                <a:solidFill>
                  <a:srgbClr val="374151"/>
                </a:solidFill>
                <a:effectLst/>
                <a:latin typeface="微軟正黑體" panose="020B0604030504040204" pitchFamily="34" charset="-120"/>
                <a:ea typeface="微軟正黑體" panose="020B0604030504040204" pitchFamily="34" charset="-120"/>
              </a:rPr>
              <a:t>Image Encoders : </a:t>
            </a:r>
          </a:p>
        </p:txBody>
      </p:sp>
    </p:spTree>
    <p:custDataLst>
      <p:tags r:id="rId1"/>
    </p:custDataLst>
    <p:extLst>
      <p:ext uri="{BB962C8B-B14F-4D97-AF65-F5344CB8AC3E}">
        <p14:creationId xmlns:p14="http://schemas.microsoft.com/office/powerpoint/2010/main" val="2876384491"/>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9">
          <a:extLst>
            <a:ext uri="{FF2B5EF4-FFF2-40B4-BE49-F238E27FC236}">
              <a16:creationId xmlns:a16="http://schemas.microsoft.com/office/drawing/2014/main" id="{8768C5EC-1F70-435B-93D7-922CB35ABAE6}"/>
            </a:ext>
          </a:extLst>
        </p:cNvPr>
        <p:cNvGrpSpPr/>
        <p:nvPr/>
      </p:nvGrpSpPr>
      <p:grpSpPr>
        <a:xfrm>
          <a:off x="0" y="0"/>
          <a:ext cx="0" cy="0"/>
          <a:chOff x="0" y="0"/>
          <a:chExt cx="0" cy="0"/>
        </a:xfrm>
      </p:grpSpPr>
      <p:sp>
        <p:nvSpPr>
          <p:cNvPr id="320" name="Google Shape;320;p22">
            <a:extLst>
              <a:ext uri="{FF2B5EF4-FFF2-40B4-BE49-F238E27FC236}">
                <a16:creationId xmlns:a16="http://schemas.microsoft.com/office/drawing/2014/main" id="{E73ADDF0-9542-80F4-076D-3EC7666C6A6A}"/>
              </a:ext>
            </a:extLst>
          </p:cNvPr>
          <p:cNvSpPr txBox="1">
            <a:spLocks noGrp="1"/>
          </p:cNvSpPr>
          <p:nvPr>
            <p:ph type="title"/>
          </p:nvPr>
        </p:nvSpPr>
        <p:spPr>
          <a:xfrm>
            <a:off x="814274" y="392575"/>
            <a:ext cx="6131354" cy="766200"/>
          </a:xfrm>
          <a:prstGeom prst="rect">
            <a:avLst/>
          </a:prstGeom>
        </p:spPr>
        <p:txBody>
          <a:bodyPr spcFirstLastPara="1" wrap="square" lIns="91425" tIns="91425" rIns="91425" bIns="91425" anchor="ctr" anchorCtr="0">
            <a:noAutofit/>
          </a:bodyPr>
          <a:lstStyle/>
          <a:p>
            <a:pPr lvl="0"/>
            <a:r>
              <a:rPr lang="en-US" altLang="zh-TW" sz="2800" b="1" i="0" dirty="0">
                <a:latin typeface="Arial" panose="020B0604020202020204" pitchFamily="34" charset="0"/>
                <a:ea typeface="華康儷中宋" panose="02020509000000000000" pitchFamily="49" charset="-120"/>
                <a:cs typeface="Arial" panose="020B0604020202020204" pitchFamily="34" charset="0"/>
              </a:rPr>
              <a:t>Methodology</a:t>
            </a:r>
            <a:r>
              <a:rPr lang="zh-TW" altLang="en-US" sz="2800" b="1" i="0" dirty="0">
                <a:latin typeface="Arial" panose="020B0604020202020204" pitchFamily="34" charset="0"/>
                <a:ea typeface="華康儷中宋" panose="02020509000000000000" pitchFamily="49" charset="-120"/>
                <a:cs typeface="Arial" panose="020B0604020202020204" pitchFamily="34" charset="0"/>
              </a:rPr>
              <a:t>：</a:t>
            </a:r>
            <a:r>
              <a:rPr lang="en-US" altLang="zh-TW" sz="2800" b="1" i="0" dirty="0">
                <a:latin typeface="Arial" panose="020B0604020202020204" pitchFamily="34" charset="0"/>
                <a:ea typeface="華康儷中宋" panose="02020509000000000000" pitchFamily="49" charset="-120"/>
                <a:cs typeface="Arial" panose="020B0604020202020204" pitchFamily="34" charset="0"/>
              </a:rPr>
              <a:t>Deep Learning</a:t>
            </a:r>
            <a:endParaRPr sz="2800" dirty="0">
              <a:latin typeface="Arial" panose="020B0604020202020204" pitchFamily="34" charset="0"/>
              <a:ea typeface="華康儷中宋" panose="02020509000000000000" pitchFamily="49" charset="-120"/>
              <a:cs typeface="Arial" panose="020B0604020202020204" pitchFamily="34" charset="0"/>
            </a:endParaRPr>
          </a:p>
        </p:txBody>
      </p:sp>
      <p:sp>
        <p:nvSpPr>
          <p:cNvPr id="321" name="Google Shape;321;p22">
            <a:extLst>
              <a:ext uri="{FF2B5EF4-FFF2-40B4-BE49-F238E27FC236}">
                <a16:creationId xmlns:a16="http://schemas.microsoft.com/office/drawing/2014/main" id="{917D4AA0-149E-2479-160C-7EE131A509BA}"/>
              </a:ext>
            </a:extLst>
          </p:cNvPr>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dirty="0"/>
          </a:p>
        </p:txBody>
      </p:sp>
      <p:grpSp>
        <p:nvGrpSpPr>
          <p:cNvPr id="325" name="Google Shape;325;p22">
            <a:extLst>
              <a:ext uri="{FF2B5EF4-FFF2-40B4-BE49-F238E27FC236}">
                <a16:creationId xmlns:a16="http://schemas.microsoft.com/office/drawing/2014/main" id="{86A14E51-0FC3-689B-1D9B-EF4D8742A189}"/>
              </a:ext>
            </a:extLst>
          </p:cNvPr>
          <p:cNvGrpSpPr/>
          <p:nvPr/>
        </p:nvGrpSpPr>
        <p:grpSpPr>
          <a:xfrm>
            <a:off x="263101" y="580106"/>
            <a:ext cx="407743" cy="391135"/>
            <a:chOff x="5233525" y="4954450"/>
            <a:chExt cx="538275" cy="516350"/>
          </a:xfrm>
        </p:grpSpPr>
        <p:sp>
          <p:nvSpPr>
            <p:cNvPr id="326" name="Google Shape;326;p22">
              <a:extLst>
                <a:ext uri="{FF2B5EF4-FFF2-40B4-BE49-F238E27FC236}">
                  <a16:creationId xmlns:a16="http://schemas.microsoft.com/office/drawing/2014/main" id="{A39F7FD8-DE60-2B7F-0A30-0015FD1C8F1F}"/>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a:extLst>
                <a:ext uri="{FF2B5EF4-FFF2-40B4-BE49-F238E27FC236}">
                  <a16:creationId xmlns:a16="http://schemas.microsoft.com/office/drawing/2014/main" id="{70A0649D-DD46-B85A-38EF-C27C4F4A9B98}"/>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a:extLst>
                <a:ext uri="{FF2B5EF4-FFF2-40B4-BE49-F238E27FC236}">
                  <a16:creationId xmlns:a16="http://schemas.microsoft.com/office/drawing/2014/main" id="{78F4515A-9622-3621-31CC-E695AC1F856A}"/>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a:extLst>
                <a:ext uri="{FF2B5EF4-FFF2-40B4-BE49-F238E27FC236}">
                  <a16:creationId xmlns:a16="http://schemas.microsoft.com/office/drawing/2014/main" id="{510C013D-ACCF-6E1B-C38C-D4B7CB198546}"/>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a:extLst>
                <a:ext uri="{FF2B5EF4-FFF2-40B4-BE49-F238E27FC236}">
                  <a16:creationId xmlns:a16="http://schemas.microsoft.com/office/drawing/2014/main" id="{78DFA857-E6B1-CE34-CB59-4AAB8B628436}"/>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a:extLst>
                <a:ext uri="{FF2B5EF4-FFF2-40B4-BE49-F238E27FC236}">
                  <a16:creationId xmlns:a16="http://schemas.microsoft.com/office/drawing/2014/main" id="{4C522E33-03F7-89D1-2D6F-036EC05B7AF8}"/>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a:extLst>
                <a:ext uri="{FF2B5EF4-FFF2-40B4-BE49-F238E27FC236}">
                  <a16:creationId xmlns:a16="http://schemas.microsoft.com/office/drawing/2014/main" id="{4FD47736-1F02-B58A-5C15-83CE0257089B}"/>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a:extLst>
                <a:ext uri="{FF2B5EF4-FFF2-40B4-BE49-F238E27FC236}">
                  <a16:creationId xmlns:a16="http://schemas.microsoft.com/office/drawing/2014/main" id="{B9285007-4914-0FEF-3E5D-14FC28E6AA92}"/>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a:extLst>
                <a:ext uri="{FF2B5EF4-FFF2-40B4-BE49-F238E27FC236}">
                  <a16:creationId xmlns:a16="http://schemas.microsoft.com/office/drawing/2014/main" id="{D4F7F3D7-DD94-5037-128A-5D10A46B1E48}"/>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a:extLst>
                <a:ext uri="{FF2B5EF4-FFF2-40B4-BE49-F238E27FC236}">
                  <a16:creationId xmlns:a16="http://schemas.microsoft.com/office/drawing/2014/main" id="{A6C09320-786C-1023-9A09-E8D579DF51AC}"/>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a:extLst>
                <a:ext uri="{FF2B5EF4-FFF2-40B4-BE49-F238E27FC236}">
                  <a16:creationId xmlns:a16="http://schemas.microsoft.com/office/drawing/2014/main" id="{56768290-93D9-ADFE-DA81-D0F34716950C}"/>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矩形 2">
            <a:extLst>
              <a:ext uri="{FF2B5EF4-FFF2-40B4-BE49-F238E27FC236}">
                <a16:creationId xmlns:a16="http://schemas.microsoft.com/office/drawing/2014/main" id="{A5A82176-835B-3942-9953-8ACAF804B855}"/>
              </a:ext>
            </a:extLst>
          </p:cNvPr>
          <p:cNvSpPr/>
          <p:nvPr/>
        </p:nvSpPr>
        <p:spPr>
          <a:xfrm>
            <a:off x="735386" y="3592362"/>
            <a:ext cx="3553981" cy="1369354"/>
          </a:xfrm>
          <a:prstGeom prst="rect">
            <a:avLst/>
          </a:prstGeom>
          <a:solidFill>
            <a:srgbClr val="FFD699"/>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TW" b="1" dirty="0" err="1">
                <a:solidFill>
                  <a:srgbClr val="13161B">
                    <a:alpha val="30000"/>
                  </a:srgbClr>
                </a:solidFill>
              </a:rPr>
              <a:t>ResNeXt</a:t>
            </a:r>
            <a:r>
              <a:rPr lang="zh-TW" altLang="en-US" b="1" dirty="0">
                <a:solidFill>
                  <a:srgbClr val="13161B">
                    <a:alpha val="30000"/>
                  </a:srgbClr>
                </a:solidFill>
              </a:rPr>
              <a:t>：</a:t>
            </a:r>
            <a:endParaRPr lang="en-US" altLang="zh-TW" b="1" dirty="0">
              <a:solidFill>
                <a:srgbClr val="13161B">
                  <a:alpha val="30000"/>
                </a:srgbClr>
              </a:solidFill>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採用 </a:t>
            </a:r>
            <a:r>
              <a:rPr lang="en-US" altLang="zh-TW" b="1" dirty="0">
                <a:solidFill>
                  <a:srgbClr val="13161B">
                    <a:alpha val="30000"/>
                  </a:srgbClr>
                </a:solidFill>
                <a:latin typeface="微軟正黑體" panose="020B0604030504040204" pitchFamily="34" charset="-120"/>
                <a:ea typeface="微軟正黑體" panose="020B0604030504040204" pitchFamily="34" charset="-120"/>
              </a:rPr>
              <a:t>Grouped Convolution</a:t>
            </a:r>
            <a:r>
              <a:rPr lang="zh-TW" altLang="en-US" b="1" dirty="0">
                <a:solidFill>
                  <a:srgbClr val="13161B">
                    <a:alpha val="30000"/>
                  </a:srgbClr>
                </a:solidFill>
                <a:latin typeface="微軟正黑體" panose="020B0604030504040204" pitchFamily="34" charset="-120"/>
                <a:ea typeface="微軟正黑體" panose="020B0604030504040204" pitchFamily="34" charset="-120"/>
              </a:rPr>
              <a:t> 提高效能</a:t>
            </a:r>
            <a:endParaRPr lang="en-US" altLang="zh-TW" b="1" dirty="0">
              <a:solidFill>
                <a:srgbClr val="13161B">
                  <a:alpha val="30000"/>
                </a:srgb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提供更強大的特徵提取能力，且能在參數數量與效能間取得平衡</a:t>
            </a:r>
          </a:p>
        </p:txBody>
      </p:sp>
      <p:sp>
        <p:nvSpPr>
          <p:cNvPr id="12" name="矩形 11">
            <a:extLst>
              <a:ext uri="{FF2B5EF4-FFF2-40B4-BE49-F238E27FC236}">
                <a16:creationId xmlns:a16="http://schemas.microsoft.com/office/drawing/2014/main" id="{B549634A-1FEB-8539-DFD4-1DEA01114DB6}"/>
              </a:ext>
            </a:extLst>
          </p:cNvPr>
          <p:cNvSpPr/>
          <p:nvPr/>
        </p:nvSpPr>
        <p:spPr>
          <a:xfrm>
            <a:off x="735386" y="1964050"/>
            <a:ext cx="3553981" cy="1369354"/>
          </a:xfrm>
          <a:prstGeom prst="rect">
            <a:avLst/>
          </a:prstGeom>
          <a:solidFill>
            <a:srgbClr val="FFD699"/>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b="1" dirty="0" err="1">
                <a:solidFill>
                  <a:srgbClr val="13161B">
                    <a:alpha val="30000"/>
                  </a:srgbClr>
                </a:solidFill>
              </a:rPr>
              <a:t>ResNet</a:t>
            </a:r>
            <a:r>
              <a:rPr lang="zh-TW" altLang="en-US" b="1" dirty="0">
                <a:solidFill>
                  <a:srgbClr val="13161B">
                    <a:alpha val="30000"/>
                  </a:srgbClr>
                </a:solidFill>
              </a:rPr>
              <a:t>：</a:t>
            </a:r>
            <a:endParaRPr lang="en-US" altLang="zh-TW" b="1" dirty="0">
              <a:solidFill>
                <a:srgbClr val="13161B">
                  <a:alpha val="30000"/>
                </a:srgbClr>
              </a:solidFill>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一種用於影像分類的深度卷積神經網路</a:t>
            </a:r>
            <a:endParaRPr lang="en-US" altLang="zh-TW" b="1" dirty="0">
              <a:solidFill>
                <a:srgbClr val="13161B">
                  <a:alpha val="30000"/>
                </a:srgb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引入 </a:t>
            </a:r>
            <a:r>
              <a:rPr lang="en-US" altLang="zh-TW" b="1" dirty="0">
                <a:solidFill>
                  <a:srgbClr val="13161B">
                    <a:alpha val="30000"/>
                  </a:srgbClr>
                </a:solidFill>
                <a:latin typeface="微軟正黑體" panose="020B0604030504040204" pitchFamily="34" charset="-120"/>
                <a:ea typeface="微軟正黑體" panose="020B0604030504040204" pitchFamily="34" charset="-120"/>
              </a:rPr>
              <a:t>Residual Connections</a:t>
            </a:r>
            <a:r>
              <a:rPr lang="zh-TW" altLang="en-US" b="1" dirty="0">
                <a:solidFill>
                  <a:srgbClr val="13161B">
                    <a:alpha val="30000"/>
                  </a:srgbClr>
                </a:solidFill>
                <a:latin typeface="微軟正黑體" panose="020B0604030504040204" pitchFamily="34" charset="-120"/>
                <a:ea typeface="微軟正黑體" panose="020B0604030504040204" pitchFamily="34" charset="-120"/>
              </a:rPr>
              <a:t> 解決梯度消失問題</a:t>
            </a:r>
          </a:p>
        </p:txBody>
      </p:sp>
      <p:sp>
        <p:nvSpPr>
          <p:cNvPr id="15" name="矩形 14">
            <a:extLst>
              <a:ext uri="{FF2B5EF4-FFF2-40B4-BE49-F238E27FC236}">
                <a16:creationId xmlns:a16="http://schemas.microsoft.com/office/drawing/2014/main" id="{36D629BF-0ED7-24EA-6BD3-F9189E05F54B}"/>
              </a:ext>
            </a:extLst>
          </p:cNvPr>
          <p:cNvSpPr/>
          <p:nvPr/>
        </p:nvSpPr>
        <p:spPr>
          <a:xfrm>
            <a:off x="4854635" y="2614481"/>
            <a:ext cx="3333401" cy="1691511"/>
          </a:xfrm>
          <a:prstGeom prst="rect">
            <a:avLst/>
          </a:prstGeom>
          <a:solidFill>
            <a:srgbClr val="FFD699"/>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TW" b="1" dirty="0" err="1">
                <a:solidFill>
                  <a:srgbClr val="13161B"/>
                </a:solidFill>
              </a:rPr>
              <a:t>EfficientNet</a:t>
            </a:r>
            <a:r>
              <a:rPr lang="zh-TW" altLang="en-US" b="1" dirty="0">
                <a:solidFill>
                  <a:srgbClr val="13161B"/>
                </a:solidFill>
              </a:rPr>
              <a:t>：</a:t>
            </a:r>
            <a:endParaRPr lang="en-US" altLang="zh-TW" b="1" dirty="0">
              <a:solidFill>
                <a:srgbClr val="13161B"/>
              </a:solidFill>
            </a:endParaRPr>
          </a:p>
          <a:p>
            <a:pPr marL="285750" indent="-285750">
              <a:lnSpc>
                <a:spcPct val="150000"/>
              </a:lnSpc>
              <a:buFont typeface="Arial" panose="020B0604020202020204" pitchFamily="34" charset="0"/>
              <a:buChar char="•"/>
            </a:pPr>
            <a:r>
              <a:rPr lang="zh-TW" altLang="en-US" b="1" dirty="0">
                <a:solidFill>
                  <a:srgbClr val="13161B"/>
                </a:solidFill>
                <a:latin typeface="微軟正黑體" panose="020B0604030504040204" pitchFamily="34" charset="-120"/>
                <a:ea typeface="微軟正黑體" panose="020B0604030504040204" pitchFamily="34" charset="-120"/>
              </a:rPr>
              <a:t>透過模型縮放策略在網路深度、寬度和解析度間達到最佳平衡。</a:t>
            </a:r>
            <a:endParaRPr lang="en-US" altLang="zh-TW" b="1" dirty="0">
              <a:solidFill>
                <a:srgbClr val="13161B"/>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solidFill>
                  <a:srgbClr val="13161B"/>
                </a:solidFill>
                <a:latin typeface="微軟正黑體" panose="020B0604030504040204" pitchFamily="34" charset="-120"/>
                <a:ea typeface="微軟正黑體" panose="020B0604030504040204" pitchFamily="34" charset="-120"/>
              </a:rPr>
              <a:t>相較於</a:t>
            </a:r>
            <a:r>
              <a:rPr lang="en-US" altLang="zh-TW" b="1" dirty="0" err="1">
                <a:solidFill>
                  <a:srgbClr val="13161B"/>
                </a:solidFill>
                <a:latin typeface="微軟正黑體" panose="020B0604030504040204" pitchFamily="34" charset="-120"/>
                <a:ea typeface="微軟正黑體" panose="020B0604030504040204" pitchFamily="34" charset="-120"/>
              </a:rPr>
              <a:t>ResNet</a:t>
            </a:r>
            <a:r>
              <a:rPr lang="zh-TW" altLang="en-US" b="1" dirty="0">
                <a:solidFill>
                  <a:srgbClr val="13161B"/>
                </a:solidFill>
                <a:latin typeface="微軟正黑體" panose="020B0604030504040204" pitchFamily="34" charset="-120"/>
                <a:ea typeface="微軟正黑體" panose="020B0604030504040204" pitchFamily="34" charset="-120"/>
              </a:rPr>
              <a:t>，同樣效能下所需的參數量更少</a:t>
            </a:r>
            <a:endParaRPr lang="en-US" altLang="zh-TW" b="1" dirty="0">
              <a:solidFill>
                <a:srgbClr val="13161B"/>
              </a:solidFill>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68AE4A7E-2D24-CA05-F7B6-E97C35A8D8A7}"/>
              </a:ext>
            </a:extLst>
          </p:cNvPr>
          <p:cNvSpPr txBox="1"/>
          <p:nvPr/>
        </p:nvSpPr>
        <p:spPr>
          <a:xfrm>
            <a:off x="1069045" y="1325842"/>
            <a:ext cx="2102260" cy="508729"/>
          </a:xfrm>
          <a:prstGeom prst="rect">
            <a:avLst/>
          </a:prstGeom>
          <a:noFill/>
        </p:spPr>
        <p:txBody>
          <a:bodyPr wrap="square">
            <a:spAutoFit/>
          </a:bodyPr>
          <a:lstStyle/>
          <a:p>
            <a:pPr marL="285750" indent="-285750" algn="l">
              <a:lnSpc>
                <a:spcPct val="200000"/>
              </a:lnSpc>
              <a:buFont typeface="Arial" panose="020B0604020202020204" pitchFamily="34" charset="0"/>
              <a:buChar char="•"/>
            </a:pPr>
            <a:r>
              <a:rPr lang="en-US" altLang="zh-TW" sz="1600" b="1" i="0" dirty="0">
                <a:solidFill>
                  <a:srgbClr val="374151"/>
                </a:solidFill>
                <a:effectLst/>
                <a:latin typeface="微軟正黑體" panose="020B0604030504040204" pitchFamily="34" charset="-120"/>
                <a:ea typeface="微軟正黑體" panose="020B0604030504040204" pitchFamily="34" charset="-120"/>
              </a:rPr>
              <a:t>Image Encoders : </a:t>
            </a:r>
          </a:p>
        </p:txBody>
      </p:sp>
    </p:spTree>
    <p:custDataLst>
      <p:tags r:id="rId1"/>
    </p:custDataLst>
    <p:extLst>
      <p:ext uri="{BB962C8B-B14F-4D97-AF65-F5344CB8AC3E}">
        <p14:creationId xmlns:p14="http://schemas.microsoft.com/office/powerpoint/2010/main" val="3673342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9">
          <a:extLst>
            <a:ext uri="{FF2B5EF4-FFF2-40B4-BE49-F238E27FC236}">
              <a16:creationId xmlns:a16="http://schemas.microsoft.com/office/drawing/2014/main" id="{F074B160-138A-6EE9-D677-4002FEB12ED7}"/>
            </a:ext>
          </a:extLst>
        </p:cNvPr>
        <p:cNvGrpSpPr/>
        <p:nvPr/>
      </p:nvGrpSpPr>
      <p:grpSpPr>
        <a:xfrm>
          <a:off x="0" y="0"/>
          <a:ext cx="0" cy="0"/>
          <a:chOff x="0" y="0"/>
          <a:chExt cx="0" cy="0"/>
        </a:xfrm>
      </p:grpSpPr>
      <p:sp>
        <p:nvSpPr>
          <p:cNvPr id="320" name="Google Shape;320;p22">
            <a:extLst>
              <a:ext uri="{FF2B5EF4-FFF2-40B4-BE49-F238E27FC236}">
                <a16:creationId xmlns:a16="http://schemas.microsoft.com/office/drawing/2014/main" id="{DBDF72FE-644A-8C6D-A703-FB2865466BC5}"/>
              </a:ext>
            </a:extLst>
          </p:cNvPr>
          <p:cNvSpPr txBox="1">
            <a:spLocks noGrp="1"/>
          </p:cNvSpPr>
          <p:nvPr>
            <p:ph type="title"/>
          </p:nvPr>
        </p:nvSpPr>
        <p:spPr>
          <a:xfrm>
            <a:off x="814274" y="392575"/>
            <a:ext cx="6131354" cy="766200"/>
          </a:xfrm>
          <a:prstGeom prst="rect">
            <a:avLst/>
          </a:prstGeom>
        </p:spPr>
        <p:txBody>
          <a:bodyPr spcFirstLastPara="1" wrap="square" lIns="91425" tIns="91425" rIns="91425" bIns="91425" anchor="ctr" anchorCtr="0">
            <a:noAutofit/>
          </a:bodyPr>
          <a:lstStyle/>
          <a:p>
            <a:pPr lvl="0"/>
            <a:r>
              <a:rPr lang="en-US" altLang="zh-TW" sz="2800" b="1" i="0" dirty="0">
                <a:latin typeface="Arial" panose="020B0604020202020204" pitchFamily="34" charset="0"/>
                <a:ea typeface="華康儷中宋" panose="02020509000000000000" pitchFamily="49" charset="-120"/>
                <a:cs typeface="Arial" panose="020B0604020202020204" pitchFamily="34" charset="0"/>
              </a:rPr>
              <a:t>Methodology</a:t>
            </a:r>
            <a:r>
              <a:rPr lang="zh-TW" altLang="en-US" sz="2800" b="1" i="0" dirty="0">
                <a:latin typeface="Arial" panose="020B0604020202020204" pitchFamily="34" charset="0"/>
                <a:ea typeface="華康儷中宋" panose="02020509000000000000" pitchFamily="49" charset="-120"/>
                <a:cs typeface="Arial" panose="020B0604020202020204" pitchFamily="34" charset="0"/>
              </a:rPr>
              <a:t>：</a:t>
            </a:r>
            <a:r>
              <a:rPr lang="en-US" altLang="zh-TW" sz="2800" b="1" i="0" dirty="0">
                <a:latin typeface="Arial" panose="020B0604020202020204" pitchFamily="34" charset="0"/>
                <a:ea typeface="華康儷中宋" panose="02020509000000000000" pitchFamily="49" charset="-120"/>
                <a:cs typeface="Arial" panose="020B0604020202020204" pitchFamily="34" charset="0"/>
              </a:rPr>
              <a:t>Deep Learning</a:t>
            </a:r>
            <a:endParaRPr sz="2800" dirty="0">
              <a:latin typeface="Arial" panose="020B0604020202020204" pitchFamily="34" charset="0"/>
              <a:ea typeface="華康儷中宋" panose="02020509000000000000" pitchFamily="49" charset="-120"/>
              <a:cs typeface="Arial" panose="020B0604020202020204" pitchFamily="34" charset="0"/>
            </a:endParaRPr>
          </a:p>
        </p:txBody>
      </p:sp>
      <p:sp>
        <p:nvSpPr>
          <p:cNvPr id="321" name="Google Shape;321;p22">
            <a:extLst>
              <a:ext uri="{FF2B5EF4-FFF2-40B4-BE49-F238E27FC236}">
                <a16:creationId xmlns:a16="http://schemas.microsoft.com/office/drawing/2014/main" id="{C89FF9E5-06D6-8C10-7513-EA9F64362542}"/>
              </a:ext>
            </a:extLst>
          </p:cNvPr>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dirty="0"/>
          </a:p>
        </p:txBody>
      </p:sp>
      <p:grpSp>
        <p:nvGrpSpPr>
          <p:cNvPr id="325" name="Google Shape;325;p22">
            <a:extLst>
              <a:ext uri="{FF2B5EF4-FFF2-40B4-BE49-F238E27FC236}">
                <a16:creationId xmlns:a16="http://schemas.microsoft.com/office/drawing/2014/main" id="{80CF09EB-32DF-5459-D6B2-6CF406255468}"/>
              </a:ext>
            </a:extLst>
          </p:cNvPr>
          <p:cNvGrpSpPr/>
          <p:nvPr/>
        </p:nvGrpSpPr>
        <p:grpSpPr>
          <a:xfrm>
            <a:off x="263101" y="580106"/>
            <a:ext cx="407743" cy="391135"/>
            <a:chOff x="5233525" y="4954450"/>
            <a:chExt cx="538275" cy="516350"/>
          </a:xfrm>
        </p:grpSpPr>
        <p:sp>
          <p:nvSpPr>
            <p:cNvPr id="326" name="Google Shape;326;p22">
              <a:extLst>
                <a:ext uri="{FF2B5EF4-FFF2-40B4-BE49-F238E27FC236}">
                  <a16:creationId xmlns:a16="http://schemas.microsoft.com/office/drawing/2014/main" id="{8C2C3A45-DA0E-18C2-E5B9-48609D8474B1}"/>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a:extLst>
                <a:ext uri="{FF2B5EF4-FFF2-40B4-BE49-F238E27FC236}">
                  <a16:creationId xmlns:a16="http://schemas.microsoft.com/office/drawing/2014/main" id="{B666BC1B-52D6-9E42-F80E-B75C5A14E261}"/>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a:extLst>
                <a:ext uri="{FF2B5EF4-FFF2-40B4-BE49-F238E27FC236}">
                  <a16:creationId xmlns:a16="http://schemas.microsoft.com/office/drawing/2014/main" id="{C2969020-F794-DD28-277F-1EFE74CEEAD7}"/>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a:extLst>
                <a:ext uri="{FF2B5EF4-FFF2-40B4-BE49-F238E27FC236}">
                  <a16:creationId xmlns:a16="http://schemas.microsoft.com/office/drawing/2014/main" id="{F635AA06-5943-671C-C1B4-F5A3E3C349E3}"/>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a:extLst>
                <a:ext uri="{FF2B5EF4-FFF2-40B4-BE49-F238E27FC236}">
                  <a16:creationId xmlns:a16="http://schemas.microsoft.com/office/drawing/2014/main" id="{E8DF4536-C968-BB88-6668-66F9F39E671D}"/>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a:extLst>
                <a:ext uri="{FF2B5EF4-FFF2-40B4-BE49-F238E27FC236}">
                  <a16:creationId xmlns:a16="http://schemas.microsoft.com/office/drawing/2014/main" id="{2AFFFD23-5A14-81DB-F4F6-D7E529F52F61}"/>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a:extLst>
                <a:ext uri="{FF2B5EF4-FFF2-40B4-BE49-F238E27FC236}">
                  <a16:creationId xmlns:a16="http://schemas.microsoft.com/office/drawing/2014/main" id="{C1B2088D-E7B6-0A57-3A12-1144F4B4EAC6}"/>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a:extLst>
                <a:ext uri="{FF2B5EF4-FFF2-40B4-BE49-F238E27FC236}">
                  <a16:creationId xmlns:a16="http://schemas.microsoft.com/office/drawing/2014/main" id="{FD20E354-E004-44FF-CE0F-2E89B681B5B1}"/>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a:extLst>
                <a:ext uri="{FF2B5EF4-FFF2-40B4-BE49-F238E27FC236}">
                  <a16:creationId xmlns:a16="http://schemas.microsoft.com/office/drawing/2014/main" id="{4A95DE78-8116-A9B1-8A9D-F3C6160044C4}"/>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a:extLst>
                <a:ext uri="{FF2B5EF4-FFF2-40B4-BE49-F238E27FC236}">
                  <a16:creationId xmlns:a16="http://schemas.microsoft.com/office/drawing/2014/main" id="{8E1B61E7-F9DF-4825-DD80-5668C7D75CE0}"/>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a:extLst>
                <a:ext uri="{FF2B5EF4-FFF2-40B4-BE49-F238E27FC236}">
                  <a16:creationId xmlns:a16="http://schemas.microsoft.com/office/drawing/2014/main" id="{AC91F264-AA84-248D-E23F-B54CAE49C7ED}"/>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矩形 2">
            <a:extLst>
              <a:ext uri="{FF2B5EF4-FFF2-40B4-BE49-F238E27FC236}">
                <a16:creationId xmlns:a16="http://schemas.microsoft.com/office/drawing/2014/main" id="{ED78A058-5A3B-139B-D611-DF2949485782}"/>
              </a:ext>
            </a:extLst>
          </p:cNvPr>
          <p:cNvSpPr/>
          <p:nvPr/>
        </p:nvSpPr>
        <p:spPr>
          <a:xfrm>
            <a:off x="735386" y="3592362"/>
            <a:ext cx="3553981" cy="1369354"/>
          </a:xfrm>
          <a:prstGeom prst="rect">
            <a:avLst/>
          </a:prstGeom>
          <a:solidFill>
            <a:srgbClr val="FFD699"/>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TW" b="1" dirty="0" err="1">
                <a:solidFill>
                  <a:srgbClr val="13161B"/>
                </a:solidFill>
              </a:rPr>
              <a:t>ResNeXt</a:t>
            </a:r>
            <a:r>
              <a:rPr lang="zh-TW" altLang="en-US" b="1" dirty="0">
                <a:solidFill>
                  <a:srgbClr val="13161B"/>
                </a:solidFill>
              </a:rPr>
              <a:t>：</a:t>
            </a:r>
            <a:endParaRPr lang="en-US" altLang="zh-TW" b="1" dirty="0">
              <a:solidFill>
                <a:srgbClr val="13161B"/>
              </a:solidFill>
            </a:endParaRPr>
          </a:p>
          <a:p>
            <a:pPr marL="285750" indent="-285750">
              <a:lnSpc>
                <a:spcPct val="150000"/>
              </a:lnSpc>
              <a:buFont typeface="Arial" panose="020B0604020202020204" pitchFamily="34" charset="0"/>
              <a:buChar char="•"/>
            </a:pPr>
            <a:r>
              <a:rPr lang="zh-TW" altLang="en-US" b="1" dirty="0">
                <a:solidFill>
                  <a:srgbClr val="13161B"/>
                </a:solidFill>
                <a:latin typeface="微軟正黑體" panose="020B0604030504040204" pitchFamily="34" charset="-120"/>
                <a:ea typeface="微軟正黑體" panose="020B0604030504040204" pitchFamily="34" charset="-120"/>
              </a:rPr>
              <a:t>採用 </a:t>
            </a:r>
            <a:r>
              <a:rPr lang="en-US" altLang="zh-TW" b="1" dirty="0">
                <a:solidFill>
                  <a:srgbClr val="13161B"/>
                </a:solidFill>
                <a:latin typeface="微軟正黑體" panose="020B0604030504040204" pitchFamily="34" charset="-120"/>
                <a:ea typeface="微軟正黑體" panose="020B0604030504040204" pitchFamily="34" charset="-120"/>
              </a:rPr>
              <a:t>Grouped Convolution</a:t>
            </a:r>
            <a:r>
              <a:rPr lang="zh-TW" altLang="en-US" b="1" dirty="0">
                <a:solidFill>
                  <a:srgbClr val="13161B"/>
                </a:solidFill>
                <a:latin typeface="微軟正黑體" panose="020B0604030504040204" pitchFamily="34" charset="-120"/>
                <a:ea typeface="微軟正黑體" panose="020B0604030504040204" pitchFamily="34" charset="-120"/>
              </a:rPr>
              <a:t> 提高效能</a:t>
            </a:r>
            <a:endParaRPr lang="en-US" altLang="zh-TW" b="1" dirty="0">
              <a:solidFill>
                <a:srgbClr val="13161B"/>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solidFill>
                  <a:srgbClr val="13161B"/>
                </a:solidFill>
                <a:latin typeface="微軟正黑體" panose="020B0604030504040204" pitchFamily="34" charset="-120"/>
                <a:ea typeface="微軟正黑體" panose="020B0604030504040204" pitchFamily="34" charset="-120"/>
              </a:rPr>
              <a:t>提供更強大的特徵提取能力，且能在參數數量與效能間取得平衡</a:t>
            </a:r>
          </a:p>
        </p:txBody>
      </p:sp>
      <p:sp>
        <p:nvSpPr>
          <p:cNvPr id="12" name="矩形 11">
            <a:extLst>
              <a:ext uri="{FF2B5EF4-FFF2-40B4-BE49-F238E27FC236}">
                <a16:creationId xmlns:a16="http://schemas.microsoft.com/office/drawing/2014/main" id="{494F634B-6C87-218B-13BC-452EB24F939D}"/>
              </a:ext>
            </a:extLst>
          </p:cNvPr>
          <p:cNvSpPr/>
          <p:nvPr/>
        </p:nvSpPr>
        <p:spPr>
          <a:xfrm>
            <a:off x="735386" y="1964050"/>
            <a:ext cx="3553981" cy="1369354"/>
          </a:xfrm>
          <a:prstGeom prst="rect">
            <a:avLst/>
          </a:prstGeom>
          <a:solidFill>
            <a:srgbClr val="FFD699"/>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b="1" dirty="0" err="1">
                <a:solidFill>
                  <a:srgbClr val="13161B">
                    <a:alpha val="30000"/>
                  </a:srgbClr>
                </a:solidFill>
              </a:rPr>
              <a:t>ResNet</a:t>
            </a:r>
            <a:r>
              <a:rPr lang="zh-TW" altLang="en-US" b="1" dirty="0">
                <a:solidFill>
                  <a:srgbClr val="13161B">
                    <a:alpha val="30000"/>
                  </a:srgbClr>
                </a:solidFill>
              </a:rPr>
              <a:t>：</a:t>
            </a:r>
            <a:endParaRPr lang="en-US" altLang="zh-TW" b="1" dirty="0">
              <a:solidFill>
                <a:srgbClr val="13161B">
                  <a:alpha val="30000"/>
                </a:srgbClr>
              </a:solidFill>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一種用於影像分類的深度卷積神經網路</a:t>
            </a:r>
            <a:endParaRPr lang="en-US" altLang="zh-TW" b="1" dirty="0">
              <a:solidFill>
                <a:srgbClr val="13161B">
                  <a:alpha val="30000"/>
                </a:srgb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引入 </a:t>
            </a:r>
            <a:r>
              <a:rPr lang="en-US" altLang="zh-TW" b="1" dirty="0">
                <a:solidFill>
                  <a:srgbClr val="13161B">
                    <a:alpha val="30000"/>
                  </a:srgbClr>
                </a:solidFill>
                <a:latin typeface="微軟正黑體" panose="020B0604030504040204" pitchFamily="34" charset="-120"/>
                <a:ea typeface="微軟正黑體" panose="020B0604030504040204" pitchFamily="34" charset="-120"/>
              </a:rPr>
              <a:t>Residual Connections</a:t>
            </a:r>
            <a:r>
              <a:rPr lang="zh-TW" altLang="en-US" b="1" dirty="0">
                <a:solidFill>
                  <a:srgbClr val="13161B">
                    <a:alpha val="30000"/>
                  </a:srgbClr>
                </a:solidFill>
                <a:latin typeface="微軟正黑體" panose="020B0604030504040204" pitchFamily="34" charset="-120"/>
                <a:ea typeface="微軟正黑體" panose="020B0604030504040204" pitchFamily="34" charset="-120"/>
              </a:rPr>
              <a:t> 解決梯度消失問題</a:t>
            </a:r>
          </a:p>
        </p:txBody>
      </p:sp>
      <p:sp>
        <p:nvSpPr>
          <p:cNvPr id="15" name="矩形 14">
            <a:extLst>
              <a:ext uri="{FF2B5EF4-FFF2-40B4-BE49-F238E27FC236}">
                <a16:creationId xmlns:a16="http://schemas.microsoft.com/office/drawing/2014/main" id="{223BF358-1842-D206-02E0-4611076939F5}"/>
              </a:ext>
            </a:extLst>
          </p:cNvPr>
          <p:cNvSpPr/>
          <p:nvPr/>
        </p:nvSpPr>
        <p:spPr>
          <a:xfrm>
            <a:off x="4854635" y="2614481"/>
            <a:ext cx="3333401" cy="1691511"/>
          </a:xfrm>
          <a:prstGeom prst="rect">
            <a:avLst/>
          </a:prstGeom>
          <a:solidFill>
            <a:srgbClr val="FFD699"/>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TW" b="1" dirty="0" err="1">
                <a:solidFill>
                  <a:srgbClr val="13161B">
                    <a:alpha val="30000"/>
                  </a:srgbClr>
                </a:solidFill>
              </a:rPr>
              <a:t>EfficientNet</a:t>
            </a:r>
            <a:r>
              <a:rPr lang="zh-TW" altLang="en-US" b="1" dirty="0">
                <a:solidFill>
                  <a:srgbClr val="13161B">
                    <a:alpha val="30000"/>
                  </a:srgbClr>
                </a:solidFill>
              </a:rPr>
              <a:t>：</a:t>
            </a:r>
            <a:endParaRPr lang="en-US" altLang="zh-TW" b="1" dirty="0">
              <a:solidFill>
                <a:srgbClr val="13161B">
                  <a:alpha val="30000"/>
                </a:srgbClr>
              </a:solidFill>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透過模型縮放策略在網路深度、寬度和解析度間達到最佳平衡。</a:t>
            </a:r>
            <a:endParaRPr lang="en-US" altLang="zh-TW" b="1" dirty="0">
              <a:solidFill>
                <a:srgbClr val="13161B">
                  <a:alpha val="30000"/>
                </a:srgbClr>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b="1" dirty="0">
                <a:solidFill>
                  <a:srgbClr val="13161B">
                    <a:alpha val="30000"/>
                  </a:srgbClr>
                </a:solidFill>
                <a:latin typeface="微軟正黑體" panose="020B0604030504040204" pitchFamily="34" charset="-120"/>
                <a:ea typeface="微軟正黑體" panose="020B0604030504040204" pitchFamily="34" charset="-120"/>
              </a:rPr>
              <a:t>相較於</a:t>
            </a:r>
            <a:r>
              <a:rPr lang="en-US" altLang="zh-TW" b="1" dirty="0" err="1">
                <a:solidFill>
                  <a:srgbClr val="13161B">
                    <a:alpha val="30000"/>
                  </a:srgbClr>
                </a:solidFill>
                <a:latin typeface="微軟正黑體" panose="020B0604030504040204" pitchFamily="34" charset="-120"/>
                <a:ea typeface="微軟正黑體" panose="020B0604030504040204" pitchFamily="34" charset="-120"/>
              </a:rPr>
              <a:t>ResNet</a:t>
            </a:r>
            <a:r>
              <a:rPr lang="zh-TW" altLang="en-US" b="1" dirty="0">
                <a:solidFill>
                  <a:srgbClr val="13161B">
                    <a:alpha val="30000"/>
                  </a:srgbClr>
                </a:solidFill>
                <a:latin typeface="微軟正黑體" panose="020B0604030504040204" pitchFamily="34" charset="-120"/>
                <a:ea typeface="微軟正黑體" panose="020B0604030504040204" pitchFamily="34" charset="-120"/>
              </a:rPr>
              <a:t>，同樣效能下所需的參數量更少</a:t>
            </a:r>
            <a:endParaRPr lang="en-US" altLang="zh-TW" b="1" dirty="0">
              <a:solidFill>
                <a:srgbClr val="13161B">
                  <a:alpha val="30000"/>
                </a:srgbClr>
              </a:solidFill>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553B6DEE-E3CC-26D9-A57A-DEDA97451B9B}"/>
              </a:ext>
            </a:extLst>
          </p:cNvPr>
          <p:cNvSpPr txBox="1"/>
          <p:nvPr/>
        </p:nvSpPr>
        <p:spPr>
          <a:xfrm>
            <a:off x="1069045" y="1325842"/>
            <a:ext cx="2102260" cy="508729"/>
          </a:xfrm>
          <a:prstGeom prst="rect">
            <a:avLst/>
          </a:prstGeom>
          <a:noFill/>
        </p:spPr>
        <p:txBody>
          <a:bodyPr wrap="square">
            <a:spAutoFit/>
          </a:bodyPr>
          <a:lstStyle/>
          <a:p>
            <a:pPr marL="285750" indent="-285750" algn="l">
              <a:lnSpc>
                <a:spcPct val="200000"/>
              </a:lnSpc>
              <a:buFont typeface="Arial" panose="020B0604020202020204" pitchFamily="34" charset="0"/>
              <a:buChar char="•"/>
            </a:pPr>
            <a:r>
              <a:rPr lang="en-US" altLang="zh-TW" sz="1600" b="1" i="0" dirty="0">
                <a:solidFill>
                  <a:srgbClr val="374151"/>
                </a:solidFill>
                <a:effectLst/>
                <a:latin typeface="微軟正黑體" panose="020B0604030504040204" pitchFamily="34" charset="-120"/>
                <a:ea typeface="微軟正黑體" panose="020B0604030504040204" pitchFamily="34" charset="-120"/>
              </a:rPr>
              <a:t>Image Encoders : </a:t>
            </a:r>
          </a:p>
        </p:txBody>
      </p:sp>
    </p:spTree>
    <p:custDataLst>
      <p:tags r:id="rId1"/>
    </p:custDataLst>
    <p:extLst>
      <p:ext uri="{BB962C8B-B14F-4D97-AF65-F5344CB8AC3E}">
        <p14:creationId xmlns:p14="http://schemas.microsoft.com/office/powerpoint/2010/main" val="951776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9">
          <a:extLst>
            <a:ext uri="{FF2B5EF4-FFF2-40B4-BE49-F238E27FC236}">
              <a16:creationId xmlns:a16="http://schemas.microsoft.com/office/drawing/2014/main" id="{77264AC2-EB23-CB41-D9A7-2B929B3A1D51}"/>
            </a:ext>
          </a:extLst>
        </p:cNvPr>
        <p:cNvGrpSpPr/>
        <p:nvPr/>
      </p:nvGrpSpPr>
      <p:grpSpPr>
        <a:xfrm>
          <a:off x="0" y="0"/>
          <a:ext cx="0" cy="0"/>
          <a:chOff x="0" y="0"/>
          <a:chExt cx="0" cy="0"/>
        </a:xfrm>
      </p:grpSpPr>
      <p:sp>
        <p:nvSpPr>
          <p:cNvPr id="320" name="Google Shape;320;p22">
            <a:extLst>
              <a:ext uri="{FF2B5EF4-FFF2-40B4-BE49-F238E27FC236}">
                <a16:creationId xmlns:a16="http://schemas.microsoft.com/office/drawing/2014/main" id="{C3FBFD08-149D-A1A3-D456-7DF82D787177}"/>
              </a:ext>
            </a:extLst>
          </p:cNvPr>
          <p:cNvSpPr txBox="1">
            <a:spLocks noGrp="1"/>
          </p:cNvSpPr>
          <p:nvPr>
            <p:ph type="title"/>
          </p:nvPr>
        </p:nvSpPr>
        <p:spPr>
          <a:xfrm>
            <a:off x="814274" y="392575"/>
            <a:ext cx="6131354" cy="766200"/>
          </a:xfrm>
          <a:prstGeom prst="rect">
            <a:avLst/>
          </a:prstGeom>
        </p:spPr>
        <p:txBody>
          <a:bodyPr spcFirstLastPara="1" wrap="square" lIns="91425" tIns="91425" rIns="91425" bIns="91425" anchor="ctr" anchorCtr="0">
            <a:noAutofit/>
          </a:bodyPr>
          <a:lstStyle/>
          <a:p>
            <a:pPr lvl="0"/>
            <a:r>
              <a:rPr lang="en-US" altLang="zh-TW" sz="2800" b="1" i="0" dirty="0">
                <a:latin typeface="Arial" panose="020B0604020202020204" pitchFamily="34" charset="0"/>
                <a:ea typeface="華康儷中宋" panose="02020509000000000000" pitchFamily="49" charset="-120"/>
                <a:cs typeface="Arial" panose="020B0604020202020204" pitchFamily="34" charset="0"/>
              </a:rPr>
              <a:t>Methodology</a:t>
            </a:r>
            <a:r>
              <a:rPr lang="zh-TW" altLang="en-US" sz="2800" b="1" i="0" dirty="0">
                <a:latin typeface="Arial" panose="020B0604020202020204" pitchFamily="34" charset="0"/>
                <a:ea typeface="華康儷中宋" panose="02020509000000000000" pitchFamily="49" charset="-120"/>
                <a:cs typeface="Arial" panose="020B0604020202020204" pitchFamily="34" charset="0"/>
              </a:rPr>
              <a:t>：</a:t>
            </a:r>
            <a:r>
              <a:rPr lang="en-US" altLang="zh-TW" sz="2800" b="1" i="0" dirty="0">
                <a:latin typeface="Arial" panose="020B0604020202020204" pitchFamily="34" charset="0"/>
                <a:ea typeface="華康儷中宋" panose="02020509000000000000" pitchFamily="49" charset="-120"/>
                <a:cs typeface="Arial" panose="020B0604020202020204" pitchFamily="34" charset="0"/>
              </a:rPr>
              <a:t>Deep Learning</a:t>
            </a:r>
            <a:endParaRPr sz="2800" dirty="0">
              <a:latin typeface="Arial" panose="020B0604020202020204" pitchFamily="34" charset="0"/>
              <a:ea typeface="華康儷中宋" panose="02020509000000000000" pitchFamily="49" charset="-120"/>
              <a:cs typeface="Arial" panose="020B0604020202020204" pitchFamily="34" charset="0"/>
            </a:endParaRPr>
          </a:p>
        </p:txBody>
      </p:sp>
      <p:sp>
        <p:nvSpPr>
          <p:cNvPr id="321" name="Google Shape;321;p22">
            <a:extLst>
              <a:ext uri="{FF2B5EF4-FFF2-40B4-BE49-F238E27FC236}">
                <a16:creationId xmlns:a16="http://schemas.microsoft.com/office/drawing/2014/main" id="{749B00EC-AB3C-75B1-6A61-98AE4A257B3D}"/>
              </a:ext>
            </a:extLst>
          </p:cNvPr>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dirty="0"/>
          </a:p>
        </p:txBody>
      </p:sp>
      <p:grpSp>
        <p:nvGrpSpPr>
          <p:cNvPr id="325" name="Google Shape;325;p22">
            <a:extLst>
              <a:ext uri="{FF2B5EF4-FFF2-40B4-BE49-F238E27FC236}">
                <a16:creationId xmlns:a16="http://schemas.microsoft.com/office/drawing/2014/main" id="{349688CD-CB7F-4B03-4BF1-E563ED3C1A93}"/>
              </a:ext>
            </a:extLst>
          </p:cNvPr>
          <p:cNvGrpSpPr/>
          <p:nvPr/>
        </p:nvGrpSpPr>
        <p:grpSpPr>
          <a:xfrm>
            <a:off x="263101" y="580106"/>
            <a:ext cx="407743" cy="391135"/>
            <a:chOff x="5233525" y="4954450"/>
            <a:chExt cx="538275" cy="516350"/>
          </a:xfrm>
        </p:grpSpPr>
        <p:sp>
          <p:nvSpPr>
            <p:cNvPr id="326" name="Google Shape;326;p22">
              <a:extLst>
                <a:ext uri="{FF2B5EF4-FFF2-40B4-BE49-F238E27FC236}">
                  <a16:creationId xmlns:a16="http://schemas.microsoft.com/office/drawing/2014/main" id="{0DEAC140-B61E-681A-1155-9483718D936D}"/>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a:extLst>
                <a:ext uri="{FF2B5EF4-FFF2-40B4-BE49-F238E27FC236}">
                  <a16:creationId xmlns:a16="http://schemas.microsoft.com/office/drawing/2014/main" id="{61B1AB0C-9D0A-C743-7D88-B8363ED0D8F2}"/>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a:extLst>
                <a:ext uri="{FF2B5EF4-FFF2-40B4-BE49-F238E27FC236}">
                  <a16:creationId xmlns:a16="http://schemas.microsoft.com/office/drawing/2014/main" id="{EF93CEA6-E799-A720-66E7-A6985AB7D416}"/>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a:extLst>
                <a:ext uri="{FF2B5EF4-FFF2-40B4-BE49-F238E27FC236}">
                  <a16:creationId xmlns:a16="http://schemas.microsoft.com/office/drawing/2014/main" id="{1CE77B29-04B7-F9F3-8CB2-D35B7A674507}"/>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a:extLst>
                <a:ext uri="{FF2B5EF4-FFF2-40B4-BE49-F238E27FC236}">
                  <a16:creationId xmlns:a16="http://schemas.microsoft.com/office/drawing/2014/main" id="{3FFDF862-669B-0C60-4C44-C2D5A6E2630E}"/>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a:extLst>
                <a:ext uri="{FF2B5EF4-FFF2-40B4-BE49-F238E27FC236}">
                  <a16:creationId xmlns:a16="http://schemas.microsoft.com/office/drawing/2014/main" id="{5B622214-F467-D567-0AAC-86A295D25079}"/>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a:extLst>
                <a:ext uri="{FF2B5EF4-FFF2-40B4-BE49-F238E27FC236}">
                  <a16:creationId xmlns:a16="http://schemas.microsoft.com/office/drawing/2014/main" id="{38E90E7D-2CE3-15B0-5FF1-67291172D320}"/>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a:extLst>
                <a:ext uri="{FF2B5EF4-FFF2-40B4-BE49-F238E27FC236}">
                  <a16:creationId xmlns:a16="http://schemas.microsoft.com/office/drawing/2014/main" id="{3FF26BC8-C1DE-6062-93E2-C0E5480B6BC9}"/>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a:extLst>
                <a:ext uri="{FF2B5EF4-FFF2-40B4-BE49-F238E27FC236}">
                  <a16:creationId xmlns:a16="http://schemas.microsoft.com/office/drawing/2014/main" id="{448FAFF7-9C9B-E445-6063-C400DE271AC3}"/>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a:extLst>
                <a:ext uri="{FF2B5EF4-FFF2-40B4-BE49-F238E27FC236}">
                  <a16:creationId xmlns:a16="http://schemas.microsoft.com/office/drawing/2014/main" id="{14ED5376-98B9-99A6-25F7-0378A8969B48}"/>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a:extLst>
                <a:ext uri="{FF2B5EF4-FFF2-40B4-BE49-F238E27FC236}">
                  <a16:creationId xmlns:a16="http://schemas.microsoft.com/office/drawing/2014/main" id="{CB3E3707-EBE0-4698-22CD-33E5E0E5B962}"/>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文字方塊 1">
            <a:extLst>
              <a:ext uri="{FF2B5EF4-FFF2-40B4-BE49-F238E27FC236}">
                <a16:creationId xmlns:a16="http://schemas.microsoft.com/office/drawing/2014/main" id="{EAF46215-9581-FFD7-8847-07F13521D305}"/>
              </a:ext>
            </a:extLst>
          </p:cNvPr>
          <p:cNvSpPr txBox="1"/>
          <p:nvPr/>
        </p:nvSpPr>
        <p:spPr>
          <a:xfrm>
            <a:off x="588967" y="1509928"/>
            <a:ext cx="1752323" cy="508729"/>
          </a:xfrm>
          <a:prstGeom prst="rect">
            <a:avLst/>
          </a:prstGeom>
          <a:noFill/>
        </p:spPr>
        <p:txBody>
          <a:bodyPr wrap="square">
            <a:spAutoFit/>
          </a:bodyPr>
          <a:lstStyle/>
          <a:p>
            <a:pPr marL="285750" indent="-285750" algn="l">
              <a:lnSpc>
                <a:spcPct val="200000"/>
              </a:lnSpc>
              <a:buFont typeface="Arial" panose="020B0604020202020204" pitchFamily="34" charset="0"/>
              <a:buChar char="•"/>
            </a:pPr>
            <a:r>
              <a:rPr lang="en-US" altLang="zh-TW" sz="1600" b="1" i="0" dirty="0">
                <a:solidFill>
                  <a:srgbClr val="374151"/>
                </a:solidFill>
                <a:effectLst/>
                <a:latin typeface="微軟正黑體" panose="020B0604030504040204" pitchFamily="34" charset="-120"/>
                <a:ea typeface="微軟正黑體" panose="020B0604030504040204" pitchFamily="34" charset="-120"/>
              </a:rPr>
              <a:t>Architecture : </a:t>
            </a:r>
          </a:p>
        </p:txBody>
      </p:sp>
      <p:sp>
        <p:nvSpPr>
          <p:cNvPr id="3" name="矩形 2">
            <a:extLst>
              <a:ext uri="{FF2B5EF4-FFF2-40B4-BE49-F238E27FC236}">
                <a16:creationId xmlns:a16="http://schemas.microsoft.com/office/drawing/2014/main" id="{E053DF1E-B150-6FFE-5DDA-478A20E4EE77}"/>
              </a:ext>
            </a:extLst>
          </p:cNvPr>
          <p:cNvSpPr/>
          <p:nvPr/>
        </p:nvSpPr>
        <p:spPr>
          <a:xfrm>
            <a:off x="3919450" y="1554841"/>
            <a:ext cx="2364971" cy="467165"/>
          </a:xfrm>
          <a:prstGeom prst="rect">
            <a:avLst/>
          </a:prstGeom>
          <a:solidFill>
            <a:schemeClr val="tx1">
              <a:lumMod val="20000"/>
              <a:lumOff val="80000"/>
            </a:schemeClr>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rgbClr val="13161B"/>
                </a:solidFill>
              </a:rPr>
              <a:t>Unet</a:t>
            </a:r>
            <a:r>
              <a:rPr lang="en-US" altLang="zh-TW" b="1" dirty="0">
                <a:solidFill>
                  <a:srgbClr val="13161B"/>
                </a:solidFill>
              </a:rPr>
              <a:t> Model</a:t>
            </a:r>
            <a:endParaRPr lang="zh-TW" altLang="en-US" b="1" dirty="0">
              <a:solidFill>
                <a:srgbClr val="13161B"/>
              </a:solidFill>
            </a:endParaRPr>
          </a:p>
        </p:txBody>
      </p:sp>
      <p:sp>
        <p:nvSpPr>
          <p:cNvPr id="4" name="矩形 3">
            <a:extLst>
              <a:ext uri="{FF2B5EF4-FFF2-40B4-BE49-F238E27FC236}">
                <a16:creationId xmlns:a16="http://schemas.microsoft.com/office/drawing/2014/main" id="{841C05CC-9330-04EE-DAB7-2B645C0EE0BB}"/>
              </a:ext>
            </a:extLst>
          </p:cNvPr>
          <p:cNvSpPr/>
          <p:nvPr/>
        </p:nvSpPr>
        <p:spPr>
          <a:xfrm>
            <a:off x="3373581" y="2172757"/>
            <a:ext cx="3447356" cy="362117"/>
          </a:xfrm>
          <a:prstGeom prst="rect">
            <a:avLst/>
          </a:prstGeom>
          <a:solidFill>
            <a:schemeClr val="accent5">
              <a:lumMod val="40000"/>
              <a:lumOff val="60000"/>
            </a:schemeClr>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rgbClr val="13161B"/>
                </a:solidFill>
              </a:rPr>
              <a:t>_</a:t>
            </a:r>
            <a:r>
              <a:rPr lang="en-US" altLang="zh-TW" b="1" dirty="0" err="1">
                <a:solidFill>
                  <a:srgbClr val="13161B"/>
                </a:solidFill>
              </a:rPr>
              <a:t>init</a:t>
            </a:r>
            <a:r>
              <a:rPr lang="en-US" altLang="zh-TW" b="1" dirty="0">
                <a:solidFill>
                  <a:srgbClr val="13161B"/>
                </a:solidFill>
              </a:rPr>
              <a:t>_</a:t>
            </a:r>
            <a:endParaRPr lang="zh-TW" altLang="en-US" b="1" dirty="0">
              <a:solidFill>
                <a:srgbClr val="13161B"/>
              </a:solidFill>
            </a:endParaRPr>
          </a:p>
        </p:txBody>
      </p:sp>
      <p:sp>
        <p:nvSpPr>
          <p:cNvPr id="5" name="矩形 4">
            <a:extLst>
              <a:ext uri="{FF2B5EF4-FFF2-40B4-BE49-F238E27FC236}">
                <a16:creationId xmlns:a16="http://schemas.microsoft.com/office/drawing/2014/main" id="{FA1DD5B5-C56C-3375-DD88-9A8D9429B11C}"/>
              </a:ext>
            </a:extLst>
          </p:cNvPr>
          <p:cNvSpPr/>
          <p:nvPr/>
        </p:nvSpPr>
        <p:spPr>
          <a:xfrm>
            <a:off x="3373581" y="2724761"/>
            <a:ext cx="3447356" cy="362117"/>
          </a:xfrm>
          <a:prstGeom prst="rect">
            <a:avLst/>
          </a:prstGeom>
          <a:solidFill>
            <a:schemeClr val="accent5">
              <a:lumMod val="40000"/>
              <a:lumOff val="60000"/>
            </a:schemeClr>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rgbClr val="13161B"/>
                </a:solidFill>
              </a:rPr>
              <a:t>forward</a:t>
            </a:r>
            <a:endParaRPr lang="zh-TW" altLang="en-US" b="1" dirty="0">
              <a:solidFill>
                <a:srgbClr val="13161B"/>
              </a:solidFill>
            </a:endParaRPr>
          </a:p>
        </p:txBody>
      </p:sp>
      <p:sp>
        <p:nvSpPr>
          <p:cNvPr id="6" name="矩形 5">
            <a:extLst>
              <a:ext uri="{FF2B5EF4-FFF2-40B4-BE49-F238E27FC236}">
                <a16:creationId xmlns:a16="http://schemas.microsoft.com/office/drawing/2014/main" id="{DED95463-DB56-DAED-2019-64EC2612E84B}"/>
              </a:ext>
            </a:extLst>
          </p:cNvPr>
          <p:cNvSpPr/>
          <p:nvPr/>
        </p:nvSpPr>
        <p:spPr>
          <a:xfrm>
            <a:off x="3373581" y="3262041"/>
            <a:ext cx="3447356" cy="362117"/>
          </a:xfrm>
          <a:prstGeom prst="rect">
            <a:avLst/>
          </a:prstGeom>
          <a:solidFill>
            <a:schemeClr val="accent5">
              <a:lumMod val="40000"/>
              <a:lumOff val="60000"/>
            </a:schemeClr>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rgbClr val="13161B"/>
                </a:solidFill>
              </a:rPr>
              <a:t>Shared_step</a:t>
            </a:r>
            <a:endParaRPr lang="zh-TW" altLang="en-US" b="1" dirty="0">
              <a:solidFill>
                <a:srgbClr val="13161B"/>
              </a:solidFill>
            </a:endParaRPr>
          </a:p>
        </p:txBody>
      </p:sp>
      <p:sp>
        <p:nvSpPr>
          <p:cNvPr id="7" name="矩形 6">
            <a:extLst>
              <a:ext uri="{FF2B5EF4-FFF2-40B4-BE49-F238E27FC236}">
                <a16:creationId xmlns:a16="http://schemas.microsoft.com/office/drawing/2014/main" id="{58A01994-A0D9-7EA4-E1C0-0F9369D3ED03}"/>
              </a:ext>
            </a:extLst>
          </p:cNvPr>
          <p:cNvSpPr/>
          <p:nvPr/>
        </p:nvSpPr>
        <p:spPr>
          <a:xfrm>
            <a:off x="1465128" y="3799321"/>
            <a:ext cx="2042843" cy="362117"/>
          </a:xfrm>
          <a:prstGeom prst="rect">
            <a:avLst/>
          </a:prstGeom>
          <a:solidFill>
            <a:srgbClr val="FFB6C1"/>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rgbClr val="13161B"/>
                </a:solidFill>
              </a:rPr>
              <a:t>training_step</a:t>
            </a:r>
            <a:endParaRPr lang="zh-TW" altLang="en-US" b="1" dirty="0">
              <a:solidFill>
                <a:srgbClr val="13161B"/>
              </a:solidFill>
            </a:endParaRPr>
          </a:p>
        </p:txBody>
      </p:sp>
      <p:sp>
        <p:nvSpPr>
          <p:cNvPr id="8" name="矩形 7">
            <a:extLst>
              <a:ext uri="{FF2B5EF4-FFF2-40B4-BE49-F238E27FC236}">
                <a16:creationId xmlns:a16="http://schemas.microsoft.com/office/drawing/2014/main" id="{022C3E20-9E7E-3E02-9B66-E0EDDB7A7D96}"/>
              </a:ext>
            </a:extLst>
          </p:cNvPr>
          <p:cNvSpPr/>
          <p:nvPr/>
        </p:nvSpPr>
        <p:spPr>
          <a:xfrm>
            <a:off x="4075837" y="3799321"/>
            <a:ext cx="2042843" cy="362117"/>
          </a:xfrm>
          <a:prstGeom prst="rect">
            <a:avLst/>
          </a:prstGeom>
          <a:solidFill>
            <a:srgbClr val="FFB6C1"/>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rgbClr val="13161B"/>
                </a:solidFill>
              </a:rPr>
              <a:t>validation_step</a:t>
            </a:r>
            <a:endParaRPr lang="zh-TW" altLang="en-US" b="1" dirty="0">
              <a:solidFill>
                <a:srgbClr val="13161B"/>
              </a:solidFill>
            </a:endParaRPr>
          </a:p>
        </p:txBody>
      </p:sp>
      <p:sp>
        <p:nvSpPr>
          <p:cNvPr id="9" name="矩形 8">
            <a:extLst>
              <a:ext uri="{FF2B5EF4-FFF2-40B4-BE49-F238E27FC236}">
                <a16:creationId xmlns:a16="http://schemas.microsoft.com/office/drawing/2014/main" id="{E3711194-403C-64D7-BE1F-4FBE0912277D}"/>
              </a:ext>
            </a:extLst>
          </p:cNvPr>
          <p:cNvSpPr/>
          <p:nvPr/>
        </p:nvSpPr>
        <p:spPr>
          <a:xfrm>
            <a:off x="6730902" y="3799320"/>
            <a:ext cx="2042843" cy="362117"/>
          </a:xfrm>
          <a:prstGeom prst="rect">
            <a:avLst/>
          </a:prstGeom>
          <a:solidFill>
            <a:srgbClr val="FFB6C1"/>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rgbClr val="13161B"/>
                </a:solidFill>
              </a:rPr>
              <a:t>test_step</a:t>
            </a:r>
            <a:endParaRPr lang="zh-TW" altLang="en-US" b="1" dirty="0">
              <a:solidFill>
                <a:srgbClr val="13161B"/>
              </a:solidFill>
            </a:endParaRPr>
          </a:p>
        </p:txBody>
      </p:sp>
      <p:sp>
        <p:nvSpPr>
          <p:cNvPr id="10" name="矩形 9">
            <a:extLst>
              <a:ext uri="{FF2B5EF4-FFF2-40B4-BE49-F238E27FC236}">
                <a16:creationId xmlns:a16="http://schemas.microsoft.com/office/drawing/2014/main" id="{23CA2085-B1EB-668C-5E89-A7001FA0914B}"/>
              </a:ext>
            </a:extLst>
          </p:cNvPr>
          <p:cNvSpPr/>
          <p:nvPr/>
        </p:nvSpPr>
        <p:spPr>
          <a:xfrm>
            <a:off x="4092143" y="4336601"/>
            <a:ext cx="2042843" cy="362117"/>
          </a:xfrm>
          <a:prstGeom prst="rect">
            <a:avLst/>
          </a:prstGeom>
          <a:solidFill>
            <a:srgbClr val="FFB6C1"/>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rgbClr val="13161B"/>
                </a:solidFill>
              </a:rPr>
              <a:t>predict_step</a:t>
            </a:r>
            <a:endParaRPr lang="zh-TW" altLang="en-US" b="1" dirty="0">
              <a:solidFill>
                <a:srgbClr val="13161B"/>
              </a:solidFill>
            </a:endParaRPr>
          </a:p>
        </p:txBody>
      </p:sp>
      <p:cxnSp>
        <p:nvCxnSpPr>
          <p:cNvPr id="13" name="直線單箭頭接點 12">
            <a:extLst>
              <a:ext uri="{FF2B5EF4-FFF2-40B4-BE49-F238E27FC236}">
                <a16:creationId xmlns:a16="http://schemas.microsoft.com/office/drawing/2014/main" id="{81325FCA-7935-750E-4780-085194461C57}"/>
              </a:ext>
            </a:extLst>
          </p:cNvPr>
          <p:cNvCxnSpPr>
            <a:cxnSpLocks/>
          </p:cNvCxnSpPr>
          <p:nvPr/>
        </p:nvCxnSpPr>
        <p:spPr>
          <a:xfrm>
            <a:off x="5097257" y="2022006"/>
            <a:ext cx="0" cy="1810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36CC36CF-231D-2943-0223-03D63D6854FD}"/>
              </a:ext>
            </a:extLst>
          </p:cNvPr>
          <p:cNvCxnSpPr>
            <a:cxnSpLocks/>
          </p:cNvCxnSpPr>
          <p:nvPr/>
        </p:nvCxnSpPr>
        <p:spPr>
          <a:xfrm>
            <a:off x="5113564" y="2534874"/>
            <a:ext cx="0" cy="1810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A5285AB6-D7A3-9D07-66F0-53C50BA7982D}"/>
              </a:ext>
            </a:extLst>
          </p:cNvPr>
          <p:cNvCxnSpPr>
            <a:cxnSpLocks/>
          </p:cNvCxnSpPr>
          <p:nvPr/>
        </p:nvCxnSpPr>
        <p:spPr>
          <a:xfrm>
            <a:off x="5113564" y="3080983"/>
            <a:ext cx="0" cy="1810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583553A5-8FF2-7603-3132-576EA9E85D0B}"/>
              </a:ext>
            </a:extLst>
          </p:cNvPr>
          <p:cNvCxnSpPr>
            <a:cxnSpLocks/>
          </p:cNvCxnSpPr>
          <p:nvPr/>
        </p:nvCxnSpPr>
        <p:spPr>
          <a:xfrm flipH="1">
            <a:off x="2610196" y="3443099"/>
            <a:ext cx="751086" cy="3562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338E6D3C-30F4-E7CB-0E00-9F9EFC91AD95}"/>
              </a:ext>
            </a:extLst>
          </p:cNvPr>
          <p:cNvCxnSpPr>
            <a:cxnSpLocks/>
          </p:cNvCxnSpPr>
          <p:nvPr/>
        </p:nvCxnSpPr>
        <p:spPr>
          <a:xfrm>
            <a:off x="5113564" y="3621209"/>
            <a:ext cx="0" cy="1810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79E0D7D3-73F7-D51B-3C00-09EF50602367}"/>
              </a:ext>
            </a:extLst>
          </p:cNvPr>
          <p:cNvCxnSpPr>
            <a:cxnSpLocks/>
            <a:endCxn id="9" idx="0"/>
          </p:cNvCxnSpPr>
          <p:nvPr/>
        </p:nvCxnSpPr>
        <p:spPr>
          <a:xfrm>
            <a:off x="6816950" y="3440151"/>
            <a:ext cx="935374" cy="3591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9478D90E-1C0C-FCEC-D399-362577230EE5}"/>
              </a:ext>
            </a:extLst>
          </p:cNvPr>
          <p:cNvCxnSpPr>
            <a:cxnSpLocks/>
          </p:cNvCxnSpPr>
          <p:nvPr/>
        </p:nvCxnSpPr>
        <p:spPr>
          <a:xfrm>
            <a:off x="5097257" y="4155543"/>
            <a:ext cx="0" cy="1810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32857484"/>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9">
          <a:extLst>
            <a:ext uri="{FF2B5EF4-FFF2-40B4-BE49-F238E27FC236}">
              <a16:creationId xmlns:a16="http://schemas.microsoft.com/office/drawing/2014/main" id="{CE566D78-F4E1-5B6F-668B-4BF18F86B600}"/>
            </a:ext>
          </a:extLst>
        </p:cNvPr>
        <p:cNvGrpSpPr/>
        <p:nvPr/>
      </p:nvGrpSpPr>
      <p:grpSpPr>
        <a:xfrm>
          <a:off x="0" y="0"/>
          <a:ext cx="0" cy="0"/>
          <a:chOff x="0" y="0"/>
          <a:chExt cx="0" cy="0"/>
        </a:xfrm>
      </p:grpSpPr>
      <p:sp>
        <p:nvSpPr>
          <p:cNvPr id="320" name="Google Shape;320;p22">
            <a:extLst>
              <a:ext uri="{FF2B5EF4-FFF2-40B4-BE49-F238E27FC236}">
                <a16:creationId xmlns:a16="http://schemas.microsoft.com/office/drawing/2014/main" id="{780A9C4B-9802-D869-B5F3-1D6FC816E06C}"/>
              </a:ext>
            </a:extLst>
          </p:cNvPr>
          <p:cNvSpPr txBox="1">
            <a:spLocks noGrp="1"/>
          </p:cNvSpPr>
          <p:nvPr>
            <p:ph type="title"/>
          </p:nvPr>
        </p:nvSpPr>
        <p:spPr>
          <a:xfrm>
            <a:off x="814274" y="392575"/>
            <a:ext cx="6131354" cy="766200"/>
          </a:xfrm>
          <a:prstGeom prst="rect">
            <a:avLst/>
          </a:prstGeom>
        </p:spPr>
        <p:txBody>
          <a:bodyPr spcFirstLastPara="1" wrap="square" lIns="91425" tIns="91425" rIns="91425" bIns="91425" anchor="ctr" anchorCtr="0">
            <a:noAutofit/>
          </a:bodyPr>
          <a:lstStyle/>
          <a:p>
            <a:pPr lvl="0"/>
            <a:r>
              <a:rPr lang="en-US" altLang="zh-TW" sz="2800" b="1" i="0" dirty="0">
                <a:latin typeface="Arial" panose="020B0604020202020204" pitchFamily="34" charset="0"/>
                <a:ea typeface="華康儷中宋" panose="02020509000000000000" pitchFamily="49" charset="-120"/>
                <a:cs typeface="Arial" panose="020B0604020202020204" pitchFamily="34" charset="0"/>
              </a:rPr>
              <a:t>Methodology</a:t>
            </a:r>
            <a:r>
              <a:rPr lang="zh-TW" altLang="en-US" sz="2800" b="1" i="0" dirty="0">
                <a:latin typeface="Arial" panose="020B0604020202020204" pitchFamily="34" charset="0"/>
                <a:ea typeface="華康儷中宋" panose="02020509000000000000" pitchFamily="49" charset="-120"/>
                <a:cs typeface="Arial" panose="020B0604020202020204" pitchFamily="34" charset="0"/>
              </a:rPr>
              <a:t>：</a:t>
            </a:r>
            <a:r>
              <a:rPr lang="en-US" altLang="zh-TW" sz="2800" b="1" i="0" dirty="0">
                <a:latin typeface="Arial" panose="020B0604020202020204" pitchFamily="34" charset="0"/>
                <a:ea typeface="華康儷中宋" panose="02020509000000000000" pitchFamily="49" charset="-120"/>
                <a:cs typeface="Arial" panose="020B0604020202020204" pitchFamily="34" charset="0"/>
              </a:rPr>
              <a:t>Deep Learning</a:t>
            </a:r>
            <a:endParaRPr sz="2800" dirty="0">
              <a:latin typeface="Arial" panose="020B0604020202020204" pitchFamily="34" charset="0"/>
              <a:ea typeface="華康儷中宋" panose="02020509000000000000" pitchFamily="49" charset="-120"/>
              <a:cs typeface="Arial" panose="020B0604020202020204" pitchFamily="34" charset="0"/>
            </a:endParaRPr>
          </a:p>
        </p:txBody>
      </p:sp>
      <p:sp>
        <p:nvSpPr>
          <p:cNvPr id="321" name="Google Shape;321;p22">
            <a:extLst>
              <a:ext uri="{FF2B5EF4-FFF2-40B4-BE49-F238E27FC236}">
                <a16:creationId xmlns:a16="http://schemas.microsoft.com/office/drawing/2014/main" id="{0A52D7E9-E928-AB8A-CACB-2796A4244038}"/>
              </a:ext>
            </a:extLst>
          </p:cNvPr>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dirty="0"/>
          </a:p>
        </p:txBody>
      </p:sp>
      <p:grpSp>
        <p:nvGrpSpPr>
          <p:cNvPr id="325" name="Google Shape;325;p22">
            <a:extLst>
              <a:ext uri="{FF2B5EF4-FFF2-40B4-BE49-F238E27FC236}">
                <a16:creationId xmlns:a16="http://schemas.microsoft.com/office/drawing/2014/main" id="{082C2DC8-5F28-785F-2514-DCC838210949}"/>
              </a:ext>
            </a:extLst>
          </p:cNvPr>
          <p:cNvGrpSpPr/>
          <p:nvPr/>
        </p:nvGrpSpPr>
        <p:grpSpPr>
          <a:xfrm>
            <a:off x="263101" y="580106"/>
            <a:ext cx="407743" cy="391135"/>
            <a:chOff x="5233525" y="4954450"/>
            <a:chExt cx="538275" cy="516350"/>
          </a:xfrm>
        </p:grpSpPr>
        <p:sp>
          <p:nvSpPr>
            <p:cNvPr id="326" name="Google Shape;326;p22">
              <a:extLst>
                <a:ext uri="{FF2B5EF4-FFF2-40B4-BE49-F238E27FC236}">
                  <a16:creationId xmlns:a16="http://schemas.microsoft.com/office/drawing/2014/main" id="{17D5EC2D-2A9F-83F9-D40B-5C71994062D0}"/>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a:extLst>
                <a:ext uri="{FF2B5EF4-FFF2-40B4-BE49-F238E27FC236}">
                  <a16:creationId xmlns:a16="http://schemas.microsoft.com/office/drawing/2014/main" id="{F910AE59-9767-1C4E-9ABC-708EDDD479A8}"/>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a:extLst>
                <a:ext uri="{FF2B5EF4-FFF2-40B4-BE49-F238E27FC236}">
                  <a16:creationId xmlns:a16="http://schemas.microsoft.com/office/drawing/2014/main" id="{613934D8-1DF6-BC34-DC35-0A26F165CB65}"/>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a:extLst>
                <a:ext uri="{FF2B5EF4-FFF2-40B4-BE49-F238E27FC236}">
                  <a16:creationId xmlns:a16="http://schemas.microsoft.com/office/drawing/2014/main" id="{EE401246-4C5E-D809-E2C5-DE2C7D43BBF2}"/>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a:extLst>
                <a:ext uri="{FF2B5EF4-FFF2-40B4-BE49-F238E27FC236}">
                  <a16:creationId xmlns:a16="http://schemas.microsoft.com/office/drawing/2014/main" id="{2AD7DCEE-77DD-02CE-52BD-070F20D2F6F9}"/>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a:extLst>
                <a:ext uri="{FF2B5EF4-FFF2-40B4-BE49-F238E27FC236}">
                  <a16:creationId xmlns:a16="http://schemas.microsoft.com/office/drawing/2014/main" id="{96320F0F-ED0C-6C42-5E3A-644983470081}"/>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a:extLst>
                <a:ext uri="{FF2B5EF4-FFF2-40B4-BE49-F238E27FC236}">
                  <a16:creationId xmlns:a16="http://schemas.microsoft.com/office/drawing/2014/main" id="{0E08B452-A8F9-731E-8522-33E174EBA83B}"/>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a:extLst>
                <a:ext uri="{FF2B5EF4-FFF2-40B4-BE49-F238E27FC236}">
                  <a16:creationId xmlns:a16="http://schemas.microsoft.com/office/drawing/2014/main" id="{3F94FB3A-7E82-54A4-17B4-F26F84617900}"/>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a:extLst>
                <a:ext uri="{FF2B5EF4-FFF2-40B4-BE49-F238E27FC236}">
                  <a16:creationId xmlns:a16="http://schemas.microsoft.com/office/drawing/2014/main" id="{4642CD12-D910-7FDB-2C4A-CCD00D062757}"/>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a:extLst>
                <a:ext uri="{FF2B5EF4-FFF2-40B4-BE49-F238E27FC236}">
                  <a16:creationId xmlns:a16="http://schemas.microsoft.com/office/drawing/2014/main" id="{175672B3-A9D4-D0CE-DDF9-5E2D752C6F6F}"/>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a:extLst>
                <a:ext uri="{FF2B5EF4-FFF2-40B4-BE49-F238E27FC236}">
                  <a16:creationId xmlns:a16="http://schemas.microsoft.com/office/drawing/2014/main" id="{531625B1-902C-D3D1-650B-674364052011}"/>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文字方塊 6">
            <a:extLst>
              <a:ext uri="{FF2B5EF4-FFF2-40B4-BE49-F238E27FC236}">
                <a16:creationId xmlns:a16="http://schemas.microsoft.com/office/drawing/2014/main" id="{BA2041A7-F6C8-E814-D0C7-3115C248F179}"/>
              </a:ext>
            </a:extLst>
          </p:cNvPr>
          <p:cNvSpPr txBox="1"/>
          <p:nvPr/>
        </p:nvSpPr>
        <p:spPr>
          <a:xfrm>
            <a:off x="670844" y="1381728"/>
            <a:ext cx="1752323" cy="508729"/>
          </a:xfrm>
          <a:prstGeom prst="rect">
            <a:avLst/>
          </a:prstGeom>
          <a:noFill/>
        </p:spPr>
        <p:txBody>
          <a:bodyPr wrap="square">
            <a:spAutoFit/>
          </a:bodyPr>
          <a:lstStyle/>
          <a:p>
            <a:pPr marL="285750" indent="-285750" algn="l">
              <a:lnSpc>
                <a:spcPct val="200000"/>
              </a:lnSpc>
              <a:buFont typeface="Arial" panose="020B0604020202020204" pitchFamily="34" charset="0"/>
              <a:buChar char="•"/>
            </a:pPr>
            <a:r>
              <a:rPr lang="en-US" altLang="zh-TW" sz="1600" b="1" dirty="0">
                <a:solidFill>
                  <a:srgbClr val="374151"/>
                </a:solidFill>
                <a:latin typeface="微軟正黑體" panose="020B0604030504040204" pitchFamily="34" charset="-120"/>
                <a:ea typeface="微軟正黑體" panose="020B0604030504040204" pitchFamily="34" charset="-120"/>
              </a:rPr>
              <a:t>Setting</a:t>
            </a:r>
            <a:r>
              <a:rPr lang="en-US" altLang="zh-TW" sz="1600" b="1" i="0" dirty="0">
                <a:solidFill>
                  <a:srgbClr val="374151"/>
                </a:solidFill>
                <a:effectLst/>
                <a:latin typeface="微軟正黑體" panose="020B0604030504040204" pitchFamily="34" charset="-120"/>
                <a:ea typeface="微軟正黑體" panose="020B0604030504040204" pitchFamily="34" charset="-120"/>
              </a:rPr>
              <a:t> : </a:t>
            </a:r>
          </a:p>
        </p:txBody>
      </p:sp>
      <p:pic>
        <p:nvPicPr>
          <p:cNvPr id="18" name="圖片 17"/>
          <p:cNvPicPr/>
          <p:nvPr/>
        </p:nvPicPr>
        <p:blipFill rotWithShape="1">
          <a:blip r:embed="rId4"/>
          <a:srcRect r="27449"/>
          <a:stretch/>
        </p:blipFill>
        <p:spPr>
          <a:xfrm>
            <a:off x="2494722" y="1381727"/>
            <a:ext cx="3826566" cy="3726815"/>
          </a:xfrm>
          <a:prstGeom prst="rect">
            <a:avLst/>
          </a:prstGeom>
        </p:spPr>
      </p:pic>
      <p:cxnSp>
        <p:nvCxnSpPr>
          <p:cNvPr id="2" name="直線接點 1">
            <a:extLst>
              <a:ext uri="{FF2B5EF4-FFF2-40B4-BE49-F238E27FC236}">
                <a16:creationId xmlns:a16="http://schemas.microsoft.com/office/drawing/2014/main" id="{BB10307E-C5D4-1FA2-C883-98011F67F3A5}"/>
              </a:ext>
            </a:extLst>
          </p:cNvPr>
          <p:cNvCxnSpPr>
            <a:cxnSpLocks/>
          </p:cNvCxnSpPr>
          <p:nvPr/>
        </p:nvCxnSpPr>
        <p:spPr>
          <a:xfrm>
            <a:off x="2494722" y="1528002"/>
            <a:ext cx="18687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直線接點 3">
            <a:extLst>
              <a:ext uri="{FF2B5EF4-FFF2-40B4-BE49-F238E27FC236}">
                <a16:creationId xmlns:a16="http://schemas.microsoft.com/office/drawing/2014/main" id="{DCA87C09-B46D-91E4-2ED8-3CE4F2A1F11E}"/>
              </a:ext>
            </a:extLst>
          </p:cNvPr>
          <p:cNvCxnSpPr>
            <a:cxnSpLocks/>
          </p:cNvCxnSpPr>
          <p:nvPr/>
        </p:nvCxnSpPr>
        <p:spPr>
          <a:xfrm>
            <a:off x="2494722" y="1926543"/>
            <a:ext cx="17002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接點 7">
            <a:extLst>
              <a:ext uri="{FF2B5EF4-FFF2-40B4-BE49-F238E27FC236}">
                <a16:creationId xmlns:a16="http://schemas.microsoft.com/office/drawing/2014/main" id="{C8CAB208-6ED8-7931-28B0-6BC89CF164E0}"/>
              </a:ext>
            </a:extLst>
          </p:cNvPr>
          <p:cNvCxnSpPr>
            <a:cxnSpLocks/>
          </p:cNvCxnSpPr>
          <p:nvPr/>
        </p:nvCxnSpPr>
        <p:spPr>
          <a:xfrm>
            <a:off x="2494722" y="4046612"/>
            <a:ext cx="29515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248336457"/>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a:extLst>
            <a:ext uri="{FF2B5EF4-FFF2-40B4-BE49-F238E27FC236}">
              <a16:creationId xmlns:a16="http://schemas.microsoft.com/office/drawing/2014/main" id="{2B3F37F5-D00D-C686-4686-1B2D19E9C9B4}"/>
            </a:ext>
          </a:extLst>
        </p:cNvPr>
        <p:cNvGrpSpPr/>
        <p:nvPr/>
      </p:nvGrpSpPr>
      <p:grpSpPr>
        <a:xfrm>
          <a:off x="0" y="0"/>
          <a:ext cx="0" cy="0"/>
          <a:chOff x="0" y="0"/>
          <a:chExt cx="0" cy="0"/>
        </a:xfrm>
      </p:grpSpPr>
      <p:sp>
        <p:nvSpPr>
          <p:cNvPr id="320" name="Google Shape;320;p22">
            <a:extLst>
              <a:ext uri="{FF2B5EF4-FFF2-40B4-BE49-F238E27FC236}">
                <a16:creationId xmlns:a16="http://schemas.microsoft.com/office/drawing/2014/main" id="{DB0202C6-A603-8256-2910-195043CACDB1}"/>
              </a:ext>
            </a:extLst>
          </p:cNvPr>
          <p:cNvSpPr txBox="1">
            <a:spLocks noGrp="1"/>
          </p:cNvSpPr>
          <p:nvPr>
            <p:ph type="title"/>
          </p:nvPr>
        </p:nvSpPr>
        <p:spPr>
          <a:xfrm>
            <a:off x="814274" y="392575"/>
            <a:ext cx="6131354" cy="766200"/>
          </a:xfrm>
          <a:prstGeom prst="rect">
            <a:avLst/>
          </a:prstGeom>
        </p:spPr>
        <p:txBody>
          <a:bodyPr spcFirstLastPara="1" wrap="square" lIns="91425" tIns="91425" rIns="91425" bIns="91425" anchor="ctr" anchorCtr="0">
            <a:noAutofit/>
          </a:bodyPr>
          <a:lstStyle/>
          <a:p>
            <a:pPr lvl="0"/>
            <a:r>
              <a:rPr lang="en-US" altLang="zh-TW" sz="2800" b="1" i="0" dirty="0">
                <a:latin typeface="Arial" panose="020B0604020202020204" pitchFamily="34" charset="0"/>
                <a:ea typeface="華康儷中宋" panose="02020509000000000000" pitchFamily="49" charset="-120"/>
                <a:cs typeface="Arial" panose="020B0604020202020204" pitchFamily="34" charset="0"/>
              </a:rPr>
              <a:t>Methodology</a:t>
            </a:r>
            <a:r>
              <a:rPr lang="zh-TW" altLang="en-US" sz="2800" b="1" i="0" dirty="0">
                <a:latin typeface="Arial" panose="020B0604020202020204" pitchFamily="34" charset="0"/>
                <a:ea typeface="華康儷中宋" panose="02020509000000000000" pitchFamily="49" charset="-120"/>
                <a:cs typeface="Arial" panose="020B0604020202020204" pitchFamily="34" charset="0"/>
              </a:rPr>
              <a:t>：</a:t>
            </a:r>
            <a:r>
              <a:rPr lang="en-US" altLang="zh-TW" sz="2800" b="1" i="0" dirty="0">
                <a:latin typeface="Arial" panose="020B0604020202020204" pitchFamily="34" charset="0"/>
                <a:ea typeface="華康儷中宋" panose="02020509000000000000" pitchFamily="49" charset="-120"/>
                <a:cs typeface="Arial" panose="020B0604020202020204" pitchFamily="34" charset="0"/>
              </a:rPr>
              <a:t>Deep Learning</a:t>
            </a:r>
            <a:endParaRPr sz="2800" dirty="0">
              <a:latin typeface="Arial" panose="020B0604020202020204" pitchFamily="34" charset="0"/>
              <a:ea typeface="華康儷中宋" panose="02020509000000000000" pitchFamily="49" charset="-120"/>
              <a:cs typeface="Arial" panose="020B0604020202020204" pitchFamily="34" charset="0"/>
            </a:endParaRPr>
          </a:p>
        </p:txBody>
      </p:sp>
      <p:sp>
        <p:nvSpPr>
          <p:cNvPr id="321" name="Google Shape;321;p22">
            <a:extLst>
              <a:ext uri="{FF2B5EF4-FFF2-40B4-BE49-F238E27FC236}">
                <a16:creationId xmlns:a16="http://schemas.microsoft.com/office/drawing/2014/main" id="{CC9A0364-7A36-F8EF-6E48-23B836E03658}"/>
              </a:ext>
            </a:extLst>
          </p:cNvPr>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dirty="0"/>
          </a:p>
        </p:txBody>
      </p:sp>
      <p:grpSp>
        <p:nvGrpSpPr>
          <p:cNvPr id="325" name="Google Shape;325;p22">
            <a:extLst>
              <a:ext uri="{FF2B5EF4-FFF2-40B4-BE49-F238E27FC236}">
                <a16:creationId xmlns:a16="http://schemas.microsoft.com/office/drawing/2014/main" id="{6FB6E141-54CA-F2FB-3463-F422E6F92C5A}"/>
              </a:ext>
            </a:extLst>
          </p:cNvPr>
          <p:cNvGrpSpPr/>
          <p:nvPr/>
        </p:nvGrpSpPr>
        <p:grpSpPr>
          <a:xfrm>
            <a:off x="263101" y="580106"/>
            <a:ext cx="407743" cy="391135"/>
            <a:chOff x="5233525" y="4954450"/>
            <a:chExt cx="538275" cy="516350"/>
          </a:xfrm>
        </p:grpSpPr>
        <p:sp>
          <p:nvSpPr>
            <p:cNvPr id="326" name="Google Shape;326;p22">
              <a:extLst>
                <a:ext uri="{FF2B5EF4-FFF2-40B4-BE49-F238E27FC236}">
                  <a16:creationId xmlns:a16="http://schemas.microsoft.com/office/drawing/2014/main" id="{2214A116-ADF9-1A4D-F7F4-7ECFD52824C9}"/>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a:extLst>
                <a:ext uri="{FF2B5EF4-FFF2-40B4-BE49-F238E27FC236}">
                  <a16:creationId xmlns:a16="http://schemas.microsoft.com/office/drawing/2014/main" id="{B6992CF8-7E11-13E1-AE7B-6DDFEAB4DF50}"/>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a:extLst>
                <a:ext uri="{FF2B5EF4-FFF2-40B4-BE49-F238E27FC236}">
                  <a16:creationId xmlns:a16="http://schemas.microsoft.com/office/drawing/2014/main" id="{EA70AB64-6258-6089-329C-01D88D08E636}"/>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a:extLst>
                <a:ext uri="{FF2B5EF4-FFF2-40B4-BE49-F238E27FC236}">
                  <a16:creationId xmlns:a16="http://schemas.microsoft.com/office/drawing/2014/main" id="{5AA2A09F-4C6F-29CB-F427-7FF5FA0EC55E}"/>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a:extLst>
                <a:ext uri="{FF2B5EF4-FFF2-40B4-BE49-F238E27FC236}">
                  <a16:creationId xmlns:a16="http://schemas.microsoft.com/office/drawing/2014/main" id="{4BEF899F-9BC0-C484-948A-7A5AE50CB38F}"/>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a:extLst>
                <a:ext uri="{FF2B5EF4-FFF2-40B4-BE49-F238E27FC236}">
                  <a16:creationId xmlns:a16="http://schemas.microsoft.com/office/drawing/2014/main" id="{88DB04AE-3623-52A2-9BBF-DC239E23A11F}"/>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a:extLst>
                <a:ext uri="{FF2B5EF4-FFF2-40B4-BE49-F238E27FC236}">
                  <a16:creationId xmlns:a16="http://schemas.microsoft.com/office/drawing/2014/main" id="{DEF96CCF-E22C-0AC4-B3A6-507099BA7329}"/>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a:extLst>
                <a:ext uri="{FF2B5EF4-FFF2-40B4-BE49-F238E27FC236}">
                  <a16:creationId xmlns:a16="http://schemas.microsoft.com/office/drawing/2014/main" id="{F55CBE39-9F4B-5DB8-CE04-14370BD37E44}"/>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a:extLst>
                <a:ext uri="{FF2B5EF4-FFF2-40B4-BE49-F238E27FC236}">
                  <a16:creationId xmlns:a16="http://schemas.microsoft.com/office/drawing/2014/main" id="{CB3B329C-A341-B9F0-4615-BF6623184630}"/>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a:extLst>
                <a:ext uri="{FF2B5EF4-FFF2-40B4-BE49-F238E27FC236}">
                  <a16:creationId xmlns:a16="http://schemas.microsoft.com/office/drawing/2014/main" id="{46F46C8F-E4A9-94EB-D1B8-06AA3C5407F3}"/>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a:extLst>
                <a:ext uri="{FF2B5EF4-FFF2-40B4-BE49-F238E27FC236}">
                  <a16:creationId xmlns:a16="http://schemas.microsoft.com/office/drawing/2014/main" id="{7028713C-C487-FF26-56D3-9A9C9FC70AA4}"/>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文字方塊 6">
            <a:extLst>
              <a:ext uri="{FF2B5EF4-FFF2-40B4-BE49-F238E27FC236}">
                <a16:creationId xmlns:a16="http://schemas.microsoft.com/office/drawing/2014/main" id="{FBE509AA-53F7-E9DD-FD41-BB3B2EE858C3}"/>
              </a:ext>
            </a:extLst>
          </p:cNvPr>
          <p:cNvSpPr txBox="1"/>
          <p:nvPr/>
        </p:nvSpPr>
        <p:spPr>
          <a:xfrm>
            <a:off x="372553" y="1640935"/>
            <a:ext cx="1752323" cy="508729"/>
          </a:xfrm>
          <a:prstGeom prst="rect">
            <a:avLst/>
          </a:prstGeom>
          <a:noFill/>
        </p:spPr>
        <p:txBody>
          <a:bodyPr wrap="square">
            <a:spAutoFit/>
          </a:bodyPr>
          <a:lstStyle/>
          <a:p>
            <a:pPr marL="285750" indent="-285750" algn="l">
              <a:lnSpc>
                <a:spcPct val="200000"/>
              </a:lnSpc>
              <a:buFont typeface="Arial" panose="020B0604020202020204" pitchFamily="34" charset="0"/>
              <a:buChar char="•"/>
            </a:pPr>
            <a:r>
              <a:rPr lang="en-US" altLang="zh-TW" sz="1600" b="1" dirty="0">
                <a:solidFill>
                  <a:srgbClr val="374151"/>
                </a:solidFill>
                <a:latin typeface="微軟正黑體" panose="020B0604030504040204" pitchFamily="34" charset="-120"/>
                <a:ea typeface="微軟正黑體" panose="020B0604030504040204" pitchFamily="34" charset="-120"/>
              </a:rPr>
              <a:t>Dataset</a:t>
            </a:r>
            <a:r>
              <a:rPr lang="en-US" altLang="zh-TW" sz="1600" b="1" i="0" dirty="0">
                <a:solidFill>
                  <a:srgbClr val="374151"/>
                </a:solidFill>
                <a:effectLst/>
                <a:latin typeface="微軟正黑體" panose="020B0604030504040204" pitchFamily="34" charset="-120"/>
                <a:ea typeface="微軟正黑體" panose="020B0604030504040204" pitchFamily="34" charset="-120"/>
              </a:rPr>
              <a:t> : </a:t>
            </a:r>
          </a:p>
        </p:txBody>
      </p:sp>
      <p:pic>
        <p:nvPicPr>
          <p:cNvPr id="18" name="圖片 17"/>
          <p:cNvPicPr/>
          <p:nvPr/>
        </p:nvPicPr>
        <p:blipFill>
          <a:blip r:embed="rId4"/>
          <a:stretch>
            <a:fillRect/>
          </a:stretch>
        </p:blipFill>
        <p:spPr>
          <a:xfrm>
            <a:off x="1726122" y="1819372"/>
            <a:ext cx="6115851" cy="2444515"/>
          </a:xfrm>
          <a:prstGeom prst="rect">
            <a:avLst/>
          </a:prstGeom>
        </p:spPr>
      </p:pic>
      <p:cxnSp>
        <p:nvCxnSpPr>
          <p:cNvPr id="2" name="直線接點 1">
            <a:extLst>
              <a:ext uri="{FF2B5EF4-FFF2-40B4-BE49-F238E27FC236}">
                <a16:creationId xmlns:a16="http://schemas.microsoft.com/office/drawing/2014/main" id="{1CAA7CEA-0856-2DB3-57B1-E33543CD03A2}"/>
              </a:ext>
            </a:extLst>
          </p:cNvPr>
          <p:cNvCxnSpPr>
            <a:cxnSpLocks/>
          </p:cNvCxnSpPr>
          <p:nvPr/>
        </p:nvCxnSpPr>
        <p:spPr>
          <a:xfrm>
            <a:off x="1726122" y="2410318"/>
            <a:ext cx="148229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直線接點 3">
            <a:extLst>
              <a:ext uri="{FF2B5EF4-FFF2-40B4-BE49-F238E27FC236}">
                <a16:creationId xmlns:a16="http://schemas.microsoft.com/office/drawing/2014/main" id="{35ED86ED-5ADC-90F0-0AE9-8BD79491B491}"/>
              </a:ext>
            </a:extLst>
          </p:cNvPr>
          <p:cNvCxnSpPr>
            <a:cxnSpLocks/>
          </p:cNvCxnSpPr>
          <p:nvPr/>
        </p:nvCxnSpPr>
        <p:spPr>
          <a:xfrm>
            <a:off x="1726122" y="4054633"/>
            <a:ext cx="57976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接點 5">
            <a:extLst>
              <a:ext uri="{FF2B5EF4-FFF2-40B4-BE49-F238E27FC236}">
                <a16:creationId xmlns:a16="http://schemas.microsoft.com/office/drawing/2014/main" id="{CD74C2DF-8626-5E43-5091-008C74746A7B}"/>
              </a:ext>
            </a:extLst>
          </p:cNvPr>
          <p:cNvCxnSpPr>
            <a:cxnSpLocks/>
          </p:cNvCxnSpPr>
          <p:nvPr/>
        </p:nvCxnSpPr>
        <p:spPr>
          <a:xfrm>
            <a:off x="1726122" y="4231803"/>
            <a:ext cx="57976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81848195"/>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1120059" y="2101885"/>
            <a:ext cx="6940207" cy="833969"/>
          </a:xfrm>
          <a:prstGeom prst="rect">
            <a:avLst/>
          </a:prstGeom>
        </p:spPr>
        <p:txBody>
          <a:bodyPr spcFirstLastPara="1" wrap="square" lIns="91425" tIns="91425" rIns="91425" bIns="91425" anchor="t" anchorCtr="0">
            <a:noAutofit/>
          </a:bodyPr>
          <a:lstStyle/>
          <a:p>
            <a:pPr marL="0" lvl="0" indent="0">
              <a:buNone/>
            </a:pPr>
            <a:r>
              <a:rPr lang="en-US" altLang="zh-TW" sz="4000" b="1" i="0" dirty="0">
                <a:latin typeface="Arial" panose="020B0604020202020204" pitchFamily="34" charset="0"/>
                <a:ea typeface="華康儷中宋" panose="02020509000000000000" pitchFamily="49" charset="-120"/>
                <a:cs typeface="Arial" panose="020B0604020202020204" pitchFamily="34" charset="0"/>
              </a:rPr>
              <a:t>1. Introduction </a:t>
            </a:r>
            <a:endParaRPr sz="4000" b="1" i="0" dirty="0">
              <a:latin typeface="Arial" panose="020B0604020202020204" pitchFamily="34" charset="0"/>
              <a:ea typeface="華康儷中宋" panose="02020509000000000000" pitchFamily="49" charset="-120"/>
              <a:cs typeface="Arial" panose="020B0604020202020204" pitchFamily="34" charset="0"/>
            </a:endParaRPr>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3494378769"/>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9">
          <a:extLst>
            <a:ext uri="{FF2B5EF4-FFF2-40B4-BE49-F238E27FC236}">
              <a16:creationId xmlns:a16="http://schemas.microsoft.com/office/drawing/2014/main" id="{A1F7F8BC-7DB4-0E43-F265-5E201BEF1DFF}"/>
            </a:ext>
          </a:extLst>
        </p:cNvPr>
        <p:cNvGrpSpPr/>
        <p:nvPr/>
      </p:nvGrpSpPr>
      <p:grpSpPr>
        <a:xfrm>
          <a:off x="0" y="0"/>
          <a:ext cx="0" cy="0"/>
          <a:chOff x="0" y="0"/>
          <a:chExt cx="0" cy="0"/>
        </a:xfrm>
      </p:grpSpPr>
      <p:sp>
        <p:nvSpPr>
          <p:cNvPr id="320" name="Google Shape;320;p22">
            <a:extLst>
              <a:ext uri="{FF2B5EF4-FFF2-40B4-BE49-F238E27FC236}">
                <a16:creationId xmlns:a16="http://schemas.microsoft.com/office/drawing/2014/main" id="{964A868F-6483-D2AD-609E-014278058598}"/>
              </a:ext>
            </a:extLst>
          </p:cNvPr>
          <p:cNvSpPr txBox="1">
            <a:spLocks noGrp="1"/>
          </p:cNvSpPr>
          <p:nvPr>
            <p:ph type="title"/>
          </p:nvPr>
        </p:nvSpPr>
        <p:spPr>
          <a:xfrm>
            <a:off x="814274" y="392575"/>
            <a:ext cx="6131354" cy="766200"/>
          </a:xfrm>
          <a:prstGeom prst="rect">
            <a:avLst/>
          </a:prstGeom>
        </p:spPr>
        <p:txBody>
          <a:bodyPr spcFirstLastPara="1" wrap="square" lIns="91425" tIns="91425" rIns="91425" bIns="91425" anchor="ctr" anchorCtr="0">
            <a:noAutofit/>
          </a:bodyPr>
          <a:lstStyle/>
          <a:p>
            <a:pPr lvl="0"/>
            <a:r>
              <a:rPr lang="en-US" altLang="zh-TW" sz="2800" b="1" i="0" dirty="0">
                <a:latin typeface="Arial" panose="020B0604020202020204" pitchFamily="34" charset="0"/>
                <a:ea typeface="華康儷中宋" panose="02020509000000000000" pitchFamily="49" charset="-120"/>
                <a:cs typeface="Arial" panose="020B0604020202020204" pitchFamily="34" charset="0"/>
              </a:rPr>
              <a:t>Methodology</a:t>
            </a:r>
            <a:r>
              <a:rPr lang="zh-TW" altLang="en-US" sz="2800" b="1" i="0" dirty="0">
                <a:latin typeface="Arial" panose="020B0604020202020204" pitchFamily="34" charset="0"/>
                <a:ea typeface="華康儷中宋" panose="02020509000000000000" pitchFamily="49" charset="-120"/>
                <a:cs typeface="Arial" panose="020B0604020202020204" pitchFamily="34" charset="0"/>
              </a:rPr>
              <a:t>：</a:t>
            </a:r>
            <a:r>
              <a:rPr lang="en-US" altLang="zh-TW" sz="2800" b="1" i="0" dirty="0">
                <a:latin typeface="Arial" panose="020B0604020202020204" pitchFamily="34" charset="0"/>
                <a:ea typeface="華康儷中宋" panose="02020509000000000000" pitchFamily="49" charset="-120"/>
                <a:cs typeface="Arial" panose="020B0604020202020204" pitchFamily="34" charset="0"/>
              </a:rPr>
              <a:t>Deep Learning</a:t>
            </a:r>
            <a:endParaRPr sz="2800" dirty="0">
              <a:latin typeface="Arial" panose="020B0604020202020204" pitchFamily="34" charset="0"/>
              <a:ea typeface="華康儷中宋" panose="02020509000000000000" pitchFamily="49" charset="-120"/>
              <a:cs typeface="Arial" panose="020B0604020202020204" pitchFamily="34" charset="0"/>
            </a:endParaRPr>
          </a:p>
        </p:txBody>
      </p:sp>
      <p:sp>
        <p:nvSpPr>
          <p:cNvPr id="321" name="Google Shape;321;p22">
            <a:extLst>
              <a:ext uri="{FF2B5EF4-FFF2-40B4-BE49-F238E27FC236}">
                <a16:creationId xmlns:a16="http://schemas.microsoft.com/office/drawing/2014/main" id="{613357B4-ACFD-AECA-C7DD-E9838366806C}"/>
              </a:ext>
            </a:extLst>
          </p:cNvPr>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dirty="0"/>
          </a:p>
        </p:txBody>
      </p:sp>
      <p:grpSp>
        <p:nvGrpSpPr>
          <p:cNvPr id="325" name="Google Shape;325;p22">
            <a:extLst>
              <a:ext uri="{FF2B5EF4-FFF2-40B4-BE49-F238E27FC236}">
                <a16:creationId xmlns:a16="http://schemas.microsoft.com/office/drawing/2014/main" id="{2D614ECC-4738-F8FB-FBFE-CAD97E7974C7}"/>
              </a:ext>
            </a:extLst>
          </p:cNvPr>
          <p:cNvGrpSpPr/>
          <p:nvPr/>
        </p:nvGrpSpPr>
        <p:grpSpPr>
          <a:xfrm>
            <a:off x="263101" y="580106"/>
            <a:ext cx="407743" cy="391135"/>
            <a:chOff x="5233525" y="4954450"/>
            <a:chExt cx="538275" cy="516350"/>
          </a:xfrm>
        </p:grpSpPr>
        <p:sp>
          <p:nvSpPr>
            <p:cNvPr id="326" name="Google Shape;326;p22">
              <a:extLst>
                <a:ext uri="{FF2B5EF4-FFF2-40B4-BE49-F238E27FC236}">
                  <a16:creationId xmlns:a16="http://schemas.microsoft.com/office/drawing/2014/main" id="{3F61E40C-311D-AEE6-4F21-878F548E19F8}"/>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a:extLst>
                <a:ext uri="{FF2B5EF4-FFF2-40B4-BE49-F238E27FC236}">
                  <a16:creationId xmlns:a16="http://schemas.microsoft.com/office/drawing/2014/main" id="{58FDE948-A778-0E2D-ED93-2A4530DA871A}"/>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a:extLst>
                <a:ext uri="{FF2B5EF4-FFF2-40B4-BE49-F238E27FC236}">
                  <a16:creationId xmlns:a16="http://schemas.microsoft.com/office/drawing/2014/main" id="{6FBD9A55-B6AB-C6FF-D845-EAF840E0D69F}"/>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a:extLst>
                <a:ext uri="{FF2B5EF4-FFF2-40B4-BE49-F238E27FC236}">
                  <a16:creationId xmlns:a16="http://schemas.microsoft.com/office/drawing/2014/main" id="{66FEBFB9-D7F5-A841-A28E-657B79476C87}"/>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a:extLst>
                <a:ext uri="{FF2B5EF4-FFF2-40B4-BE49-F238E27FC236}">
                  <a16:creationId xmlns:a16="http://schemas.microsoft.com/office/drawing/2014/main" id="{0BBBA00A-8283-027B-5F4F-6ACEE7290512}"/>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a:extLst>
                <a:ext uri="{FF2B5EF4-FFF2-40B4-BE49-F238E27FC236}">
                  <a16:creationId xmlns:a16="http://schemas.microsoft.com/office/drawing/2014/main" id="{A6F952B2-B0B3-EAB0-555C-9938DB0E6786}"/>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a:extLst>
                <a:ext uri="{FF2B5EF4-FFF2-40B4-BE49-F238E27FC236}">
                  <a16:creationId xmlns:a16="http://schemas.microsoft.com/office/drawing/2014/main" id="{18B0E499-8B37-D792-272E-8F8D5D08CFDE}"/>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a:extLst>
                <a:ext uri="{FF2B5EF4-FFF2-40B4-BE49-F238E27FC236}">
                  <a16:creationId xmlns:a16="http://schemas.microsoft.com/office/drawing/2014/main" id="{247D89EA-7777-B19F-9D0F-49A350280B8D}"/>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a:extLst>
                <a:ext uri="{FF2B5EF4-FFF2-40B4-BE49-F238E27FC236}">
                  <a16:creationId xmlns:a16="http://schemas.microsoft.com/office/drawing/2014/main" id="{5A2E5B50-63E2-2D55-FEE3-68747FE3B634}"/>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a:extLst>
                <a:ext uri="{FF2B5EF4-FFF2-40B4-BE49-F238E27FC236}">
                  <a16:creationId xmlns:a16="http://schemas.microsoft.com/office/drawing/2014/main" id="{7C270427-7719-B451-903A-D7B2FBE70003}"/>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a:extLst>
                <a:ext uri="{FF2B5EF4-FFF2-40B4-BE49-F238E27FC236}">
                  <a16:creationId xmlns:a16="http://schemas.microsoft.com/office/drawing/2014/main" id="{ED41BD6F-ED87-94EE-1180-2EB57E384C67}"/>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文字方塊 6">
            <a:extLst>
              <a:ext uri="{FF2B5EF4-FFF2-40B4-BE49-F238E27FC236}">
                <a16:creationId xmlns:a16="http://schemas.microsoft.com/office/drawing/2014/main" id="{B7788CC5-342E-8383-03F0-02E6E74A0E55}"/>
              </a:ext>
            </a:extLst>
          </p:cNvPr>
          <p:cNvSpPr txBox="1"/>
          <p:nvPr/>
        </p:nvSpPr>
        <p:spPr>
          <a:xfrm>
            <a:off x="372553" y="1640935"/>
            <a:ext cx="1752323" cy="508729"/>
          </a:xfrm>
          <a:prstGeom prst="rect">
            <a:avLst/>
          </a:prstGeom>
          <a:noFill/>
        </p:spPr>
        <p:txBody>
          <a:bodyPr wrap="square">
            <a:spAutoFit/>
          </a:bodyPr>
          <a:lstStyle/>
          <a:p>
            <a:pPr marL="285750" indent="-285750" algn="l">
              <a:lnSpc>
                <a:spcPct val="200000"/>
              </a:lnSpc>
              <a:buFont typeface="Arial" panose="020B0604020202020204" pitchFamily="34" charset="0"/>
              <a:buChar char="•"/>
            </a:pPr>
            <a:r>
              <a:rPr lang="en-US" altLang="zh-TW" sz="1600" b="1" dirty="0">
                <a:solidFill>
                  <a:srgbClr val="374151"/>
                </a:solidFill>
                <a:latin typeface="微軟正黑體" panose="020B0604030504040204" pitchFamily="34" charset="-120"/>
                <a:ea typeface="微軟正黑體" panose="020B0604030504040204" pitchFamily="34" charset="-120"/>
              </a:rPr>
              <a:t>Training</a:t>
            </a:r>
            <a:r>
              <a:rPr lang="en-US" altLang="zh-TW" sz="1600" b="1" i="0" dirty="0">
                <a:solidFill>
                  <a:srgbClr val="374151"/>
                </a:solidFill>
                <a:effectLst/>
                <a:latin typeface="微軟正黑體" panose="020B0604030504040204" pitchFamily="34" charset="-120"/>
                <a:ea typeface="微軟正黑體" panose="020B0604030504040204" pitchFamily="34" charset="-120"/>
              </a:rPr>
              <a:t> : </a:t>
            </a:r>
          </a:p>
        </p:txBody>
      </p:sp>
      <p:pic>
        <p:nvPicPr>
          <p:cNvPr id="18" name="圖片 17"/>
          <p:cNvPicPr/>
          <p:nvPr/>
        </p:nvPicPr>
        <p:blipFill rotWithShape="1">
          <a:blip r:embed="rId4"/>
          <a:srcRect r="29447"/>
          <a:stretch/>
        </p:blipFill>
        <p:spPr>
          <a:xfrm>
            <a:off x="1934845" y="1512983"/>
            <a:ext cx="4982790" cy="3317433"/>
          </a:xfrm>
          <a:prstGeom prst="rect">
            <a:avLst/>
          </a:prstGeom>
        </p:spPr>
      </p:pic>
      <p:cxnSp>
        <p:nvCxnSpPr>
          <p:cNvPr id="2" name="直線接點 1">
            <a:extLst>
              <a:ext uri="{FF2B5EF4-FFF2-40B4-BE49-F238E27FC236}">
                <a16:creationId xmlns:a16="http://schemas.microsoft.com/office/drawing/2014/main" id="{D78215DB-23B1-8A0E-F1E9-CC4250E1FB27}"/>
              </a:ext>
            </a:extLst>
          </p:cNvPr>
          <p:cNvCxnSpPr>
            <a:cxnSpLocks/>
          </p:cNvCxnSpPr>
          <p:nvPr/>
        </p:nvCxnSpPr>
        <p:spPr>
          <a:xfrm>
            <a:off x="1934845" y="2049371"/>
            <a:ext cx="176286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215145755"/>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9">
          <a:extLst>
            <a:ext uri="{FF2B5EF4-FFF2-40B4-BE49-F238E27FC236}">
              <a16:creationId xmlns:a16="http://schemas.microsoft.com/office/drawing/2014/main" id="{1EE3BD33-EA4F-5B3C-886D-ACBCD100DC13}"/>
            </a:ext>
          </a:extLst>
        </p:cNvPr>
        <p:cNvGrpSpPr/>
        <p:nvPr/>
      </p:nvGrpSpPr>
      <p:grpSpPr>
        <a:xfrm>
          <a:off x="0" y="0"/>
          <a:ext cx="0" cy="0"/>
          <a:chOff x="0" y="0"/>
          <a:chExt cx="0" cy="0"/>
        </a:xfrm>
      </p:grpSpPr>
      <p:sp>
        <p:nvSpPr>
          <p:cNvPr id="320" name="Google Shape;320;p22">
            <a:extLst>
              <a:ext uri="{FF2B5EF4-FFF2-40B4-BE49-F238E27FC236}">
                <a16:creationId xmlns:a16="http://schemas.microsoft.com/office/drawing/2014/main" id="{4E00932D-216B-E8B5-12A2-10E30889E4D2}"/>
              </a:ext>
            </a:extLst>
          </p:cNvPr>
          <p:cNvSpPr txBox="1">
            <a:spLocks noGrp="1"/>
          </p:cNvSpPr>
          <p:nvPr>
            <p:ph type="title"/>
          </p:nvPr>
        </p:nvSpPr>
        <p:spPr>
          <a:xfrm>
            <a:off x="814274" y="392575"/>
            <a:ext cx="6131354" cy="766200"/>
          </a:xfrm>
          <a:prstGeom prst="rect">
            <a:avLst/>
          </a:prstGeom>
        </p:spPr>
        <p:txBody>
          <a:bodyPr spcFirstLastPara="1" wrap="square" lIns="91425" tIns="91425" rIns="91425" bIns="91425" anchor="ctr" anchorCtr="0">
            <a:noAutofit/>
          </a:bodyPr>
          <a:lstStyle/>
          <a:p>
            <a:pPr lvl="0"/>
            <a:r>
              <a:rPr lang="en-US" altLang="zh-TW" sz="2800" b="1" i="0" dirty="0">
                <a:latin typeface="Arial" panose="020B0604020202020204" pitchFamily="34" charset="0"/>
                <a:ea typeface="華康儷中宋" panose="02020509000000000000" pitchFamily="49" charset="-120"/>
                <a:cs typeface="Arial" panose="020B0604020202020204" pitchFamily="34" charset="0"/>
              </a:rPr>
              <a:t>Methodology</a:t>
            </a:r>
            <a:r>
              <a:rPr lang="zh-TW" altLang="en-US" sz="2800" b="1" i="0" dirty="0">
                <a:latin typeface="Arial" panose="020B0604020202020204" pitchFamily="34" charset="0"/>
                <a:ea typeface="華康儷中宋" panose="02020509000000000000" pitchFamily="49" charset="-120"/>
                <a:cs typeface="Arial" panose="020B0604020202020204" pitchFamily="34" charset="0"/>
              </a:rPr>
              <a:t>：</a:t>
            </a:r>
            <a:r>
              <a:rPr lang="en-US" altLang="zh-TW" sz="2800" b="1" i="0" dirty="0">
                <a:latin typeface="Arial" panose="020B0604020202020204" pitchFamily="34" charset="0"/>
                <a:ea typeface="華康儷中宋" panose="02020509000000000000" pitchFamily="49" charset="-120"/>
                <a:cs typeface="Arial" panose="020B0604020202020204" pitchFamily="34" charset="0"/>
              </a:rPr>
              <a:t>Deep Learning</a:t>
            </a:r>
            <a:endParaRPr sz="2800" dirty="0">
              <a:latin typeface="Arial" panose="020B0604020202020204" pitchFamily="34" charset="0"/>
              <a:ea typeface="華康儷中宋" panose="02020509000000000000" pitchFamily="49" charset="-120"/>
              <a:cs typeface="Arial" panose="020B0604020202020204" pitchFamily="34" charset="0"/>
            </a:endParaRPr>
          </a:p>
        </p:txBody>
      </p:sp>
      <p:sp>
        <p:nvSpPr>
          <p:cNvPr id="321" name="Google Shape;321;p22">
            <a:extLst>
              <a:ext uri="{FF2B5EF4-FFF2-40B4-BE49-F238E27FC236}">
                <a16:creationId xmlns:a16="http://schemas.microsoft.com/office/drawing/2014/main" id="{87A7001D-6CA5-3E17-4AFC-6080CC5F838E}"/>
              </a:ext>
            </a:extLst>
          </p:cNvPr>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dirty="0"/>
          </a:p>
        </p:txBody>
      </p:sp>
      <p:grpSp>
        <p:nvGrpSpPr>
          <p:cNvPr id="325" name="Google Shape;325;p22">
            <a:extLst>
              <a:ext uri="{FF2B5EF4-FFF2-40B4-BE49-F238E27FC236}">
                <a16:creationId xmlns:a16="http://schemas.microsoft.com/office/drawing/2014/main" id="{03C0B5FE-24DC-B335-F8FD-6399C0F4CF8E}"/>
              </a:ext>
            </a:extLst>
          </p:cNvPr>
          <p:cNvGrpSpPr/>
          <p:nvPr/>
        </p:nvGrpSpPr>
        <p:grpSpPr>
          <a:xfrm>
            <a:off x="263101" y="580106"/>
            <a:ext cx="407743" cy="391135"/>
            <a:chOff x="5233525" y="4954450"/>
            <a:chExt cx="538275" cy="516350"/>
          </a:xfrm>
        </p:grpSpPr>
        <p:sp>
          <p:nvSpPr>
            <p:cNvPr id="326" name="Google Shape;326;p22">
              <a:extLst>
                <a:ext uri="{FF2B5EF4-FFF2-40B4-BE49-F238E27FC236}">
                  <a16:creationId xmlns:a16="http://schemas.microsoft.com/office/drawing/2014/main" id="{FC755948-454A-4ED8-57A8-B879994C95D8}"/>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a:extLst>
                <a:ext uri="{FF2B5EF4-FFF2-40B4-BE49-F238E27FC236}">
                  <a16:creationId xmlns:a16="http://schemas.microsoft.com/office/drawing/2014/main" id="{50654C9E-D3C8-DED5-A59D-B452F62A959F}"/>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a:extLst>
                <a:ext uri="{FF2B5EF4-FFF2-40B4-BE49-F238E27FC236}">
                  <a16:creationId xmlns:a16="http://schemas.microsoft.com/office/drawing/2014/main" id="{5A287990-F7E0-92E1-F4F1-8C035C7F3BE5}"/>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a:extLst>
                <a:ext uri="{FF2B5EF4-FFF2-40B4-BE49-F238E27FC236}">
                  <a16:creationId xmlns:a16="http://schemas.microsoft.com/office/drawing/2014/main" id="{BBAFD8AF-5E2D-4232-776C-C958AAEFF11E}"/>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a:extLst>
                <a:ext uri="{FF2B5EF4-FFF2-40B4-BE49-F238E27FC236}">
                  <a16:creationId xmlns:a16="http://schemas.microsoft.com/office/drawing/2014/main" id="{82294BB5-A409-C01F-21AF-3389E6B53A8C}"/>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a:extLst>
                <a:ext uri="{FF2B5EF4-FFF2-40B4-BE49-F238E27FC236}">
                  <a16:creationId xmlns:a16="http://schemas.microsoft.com/office/drawing/2014/main" id="{F0A68340-7303-1DA3-CD84-D9027FAAA1D6}"/>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a:extLst>
                <a:ext uri="{FF2B5EF4-FFF2-40B4-BE49-F238E27FC236}">
                  <a16:creationId xmlns:a16="http://schemas.microsoft.com/office/drawing/2014/main" id="{1BA34F89-6DBD-7D4E-D2E7-7397E042950B}"/>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a:extLst>
                <a:ext uri="{FF2B5EF4-FFF2-40B4-BE49-F238E27FC236}">
                  <a16:creationId xmlns:a16="http://schemas.microsoft.com/office/drawing/2014/main" id="{29D33C2F-04CC-38DA-232E-F36C084FD5EB}"/>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a:extLst>
                <a:ext uri="{FF2B5EF4-FFF2-40B4-BE49-F238E27FC236}">
                  <a16:creationId xmlns:a16="http://schemas.microsoft.com/office/drawing/2014/main" id="{6956A46A-9AD7-5A53-8132-4A2D49F6F270}"/>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a:extLst>
                <a:ext uri="{FF2B5EF4-FFF2-40B4-BE49-F238E27FC236}">
                  <a16:creationId xmlns:a16="http://schemas.microsoft.com/office/drawing/2014/main" id="{729BA3AA-D1F8-A256-C15B-5367956DF5EE}"/>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a:extLst>
                <a:ext uri="{FF2B5EF4-FFF2-40B4-BE49-F238E27FC236}">
                  <a16:creationId xmlns:a16="http://schemas.microsoft.com/office/drawing/2014/main" id="{16C1005C-4BAE-FB4F-BF80-6BF01E85C6FD}"/>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文字方塊 6">
            <a:extLst>
              <a:ext uri="{FF2B5EF4-FFF2-40B4-BE49-F238E27FC236}">
                <a16:creationId xmlns:a16="http://schemas.microsoft.com/office/drawing/2014/main" id="{0B42766E-7EA7-8429-CA63-C79EA69CA0F0}"/>
              </a:ext>
            </a:extLst>
          </p:cNvPr>
          <p:cNvSpPr txBox="1"/>
          <p:nvPr/>
        </p:nvSpPr>
        <p:spPr>
          <a:xfrm>
            <a:off x="430428" y="1444166"/>
            <a:ext cx="1752323" cy="508729"/>
          </a:xfrm>
          <a:prstGeom prst="rect">
            <a:avLst/>
          </a:prstGeom>
          <a:noFill/>
        </p:spPr>
        <p:txBody>
          <a:bodyPr wrap="square">
            <a:spAutoFit/>
          </a:bodyPr>
          <a:lstStyle/>
          <a:p>
            <a:pPr marL="285750" indent="-285750" algn="l">
              <a:lnSpc>
                <a:spcPct val="200000"/>
              </a:lnSpc>
              <a:buFont typeface="Arial" panose="020B0604020202020204" pitchFamily="34" charset="0"/>
              <a:buChar char="•"/>
            </a:pPr>
            <a:r>
              <a:rPr lang="en-US" altLang="zh-TW" sz="1600" b="1" dirty="0">
                <a:solidFill>
                  <a:srgbClr val="374151"/>
                </a:solidFill>
                <a:latin typeface="微軟正黑體" panose="020B0604030504040204" pitchFamily="34" charset="-120"/>
                <a:ea typeface="微軟正黑體" panose="020B0604030504040204" pitchFamily="34" charset="-120"/>
              </a:rPr>
              <a:t>Predict</a:t>
            </a:r>
            <a:r>
              <a:rPr lang="en-US" altLang="zh-TW" sz="1600" b="1" i="0" dirty="0">
                <a:solidFill>
                  <a:srgbClr val="374151"/>
                </a:solidFill>
                <a:effectLst/>
                <a:latin typeface="微軟正黑體" panose="020B0604030504040204" pitchFamily="34" charset="-120"/>
                <a:ea typeface="微軟正黑體" panose="020B0604030504040204" pitchFamily="34" charset="-120"/>
              </a:rPr>
              <a:t> : </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270" y="2726013"/>
            <a:ext cx="7259434" cy="64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081520442"/>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9">
          <a:extLst>
            <a:ext uri="{FF2B5EF4-FFF2-40B4-BE49-F238E27FC236}">
              <a16:creationId xmlns:a16="http://schemas.microsoft.com/office/drawing/2014/main" id="{70A52259-D51B-6BC3-47E7-8C755A0D6398}"/>
            </a:ext>
          </a:extLst>
        </p:cNvPr>
        <p:cNvGrpSpPr/>
        <p:nvPr/>
      </p:nvGrpSpPr>
      <p:grpSpPr>
        <a:xfrm>
          <a:off x="0" y="0"/>
          <a:ext cx="0" cy="0"/>
          <a:chOff x="0" y="0"/>
          <a:chExt cx="0" cy="0"/>
        </a:xfrm>
      </p:grpSpPr>
      <p:sp>
        <p:nvSpPr>
          <p:cNvPr id="320" name="Google Shape;320;p22">
            <a:extLst>
              <a:ext uri="{FF2B5EF4-FFF2-40B4-BE49-F238E27FC236}">
                <a16:creationId xmlns:a16="http://schemas.microsoft.com/office/drawing/2014/main" id="{64482BC1-9F53-F640-E5A0-FF2F7C7342A2}"/>
              </a:ext>
            </a:extLst>
          </p:cNvPr>
          <p:cNvSpPr txBox="1">
            <a:spLocks noGrp="1"/>
          </p:cNvSpPr>
          <p:nvPr>
            <p:ph type="title"/>
          </p:nvPr>
        </p:nvSpPr>
        <p:spPr>
          <a:xfrm>
            <a:off x="814274" y="392575"/>
            <a:ext cx="6131354" cy="766200"/>
          </a:xfrm>
          <a:prstGeom prst="rect">
            <a:avLst/>
          </a:prstGeom>
        </p:spPr>
        <p:txBody>
          <a:bodyPr spcFirstLastPara="1" wrap="square" lIns="91425" tIns="91425" rIns="91425" bIns="91425" anchor="ctr" anchorCtr="0">
            <a:noAutofit/>
          </a:bodyPr>
          <a:lstStyle/>
          <a:p>
            <a:pPr lvl="0"/>
            <a:r>
              <a:rPr lang="en-US" altLang="zh-TW" sz="2800" b="1" i="0" dirty="0">
                <a:latin typeface="Arial" panose="020B0604020202020204" pitchFamily="34" charset="0"/>
                <a:ea typeface="華康儷中宋" panose="02020509000000000000" pitchFamily="49" charset="-120"/>
                <a:cs typeface="Arial" panose="020B0604020202020204" pitchFamily="34" charset="0"/>
              </a:rPr>
              <a:t>Methodology</a:t>
            </a:r>
            <a:r>
              <a:rPr lang="zh-TW" altLang="en-US" sz="2800" b="1" i="0" dirty="0">
                <a:latin typeface="Arial" panose="020B0604020202020204" pitchFamily="34" charset="0"/>
                <a:ea typeface="華康儷中宋" panose="02020509000000000000" pitchFamily="49" charset="-120"/>
                <a:cs typeface="Arial" panose="020B0604020202020204" pitchFamily="34" charset="0"/>
              </a:rPr>
              <a:t>：</a:t>
            </a:r>
            <a:r>
              <a:rPr lang="en-US" altLang="zh-TW" sz="2800" b="1" i="0" dirty="0">
                <a:latin typeface="Arial" panose="020B0604020202020204" pitchFamily="34" charset="0"/>
                <a:ea typeface="華康儷中宋" panose="02020509000000000000" pitchFamily="49" charset="-120"/>
                <a:cs typeface="Arial" panose="020B0604020202020204" pitchFamily="34" charset="0"/>
              </a:rPr>
              <a:t>Deep Learning</a:t>
            </a:r>
            <a:endParaRPr sz="2800" dirty="0">
              <a:latin typeface="Arial" panose="020B0604020202020204" pitchFamily="34" charset="0"/>
              <a:ea typeface="華康儷中宋" panose="02020509000000000000" pitchFamily="49" charset="-120"/>
              <a:cs typeface="Arial" panose="020B0604020202020204" pitchFamily="34" charset="0"/>
            </a:endParaRPr>
          </a:p>
        </p:txBody>
      </p:sp>
      <p:sp>
        <p:nvSpPr>
          <p:cNvPr id="321" name="Google Shape;321;p22">
            <a:extLst>
              <a:ext uri="{FF2B5EF4-FFF2-40B4-BE49-F238E27FC236}">
                <a16:creationId xmlns:a16="http://schemas.microsoft.com/office/drawing/2014/main" id="{A92E7CE8-488E-9D5D-551D-B7645165941E}"/>
              </a:ext>
            </a:extLst>
          </p:cNvPr>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dirty="0"/>
          </a:p>
        </p:txBody>
      </p:sp>
      <p:grpSp>
        <p:nvGrpSpPr>
          <p:cNvPr id="325" name="Google Shape;325;p22">
            <a:extLst>
              <a:ext uri="{FF2B5EF4-FFF2-40B4-BE49-F238E27FC236}">
                <a16:creationId xmlns:a16="http://schemas.microsoft.com/office/drawing/2014/main" id="{7FC7F49E-4FAC-A974-E12B-2851A61D03E6}"/>
              </a:ext>
            </a:extLst>
          </p:cNvPr>
          <p:cNvGrpSpPr/>
          <p:nvPr/>
        </p:nvGrpSpPr>
        <p:grpSpPr>
          <a:xfrm>
            <a:off x="263101" y="580106"/>
            <a:ext cx="407743" cy="391135"/>
            <a:chOff x="5233525" y="4954450"/>
            <a:chExt cx="538275" cy="516350"/>
          </a:xfrm>
        </p:grpSpPr>
        <p:sp>
          <p:nvSpPr>
            <p:cNvPr id="326" name="Google Shape;326;p22">
              <a:extLst>
                <a:ext uri="{FF2B5EF4-FFF2-40B4-BE49-F238E27FC236}">
                  <a16:creationId xmlns:a16="http://schemas.microsoft.com/office/drawing/2014/main" id="{92E68B0E-46EB-6707-C4F0-2637689EE00B}"/>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a:extLst>
                <a:ext uri="{FF2B5EF4-FFF2-40B4-BE49-F238E27FC236}">
                  <a16:creationId xmlns:a16="http://schemas.microsoft.com/office/drawing/2014/main" id="{893D2B61-615C-34E4-A7EE-7B94D912EE45}"/>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a:extLst>
                <a:ext uri="{FF2B5EF4-FFF2-40B4-BE49-F238E27FC236}">
                  <a16:creationId xmlns:a16="http://schemas.microsoft.com/office/drawing/2014/main" id="{B9678AF8-E561-9AE7-4535-B799138D61F3}"/>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a:extLst>
                <a:ext uri="{FF2B5EF4-FFF2-40B4-BE49-F238E27FC236}">
                  <a16:creationId xmlns:a16="http://schemas.microsoft.com/office/drawing/2014/main" id="{9F824CDE-CCF7-8A3D-ABC6-0751A4E22CBA}"/>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a:extLst>
                <a:ext uri="{FF2B5EF4-FFF2-40B4-BE49-F238E27FC236}">
                  <a16:creationId xmlns:a16="http://schemas.microsoft.com/office/drawing/2014/main" id="{68BF6687-B013-7877-18E6-A965BB047C79}"/>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a:extLst>
                <a:ext uri="{FF2B5EF4-FFF2-40B4-BE49-F238E27FC236}">
                  <a16:creationId xmlns:a16="http://schemas.microsoft.com/office/drawing/2014/main" id="{720B4F5B-08C4-9C98-2E9A-4F111D058544}"/>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a:extLst>
                <a:ext uri="{FF2B5EF4-FFF2-40B4-BE49-F238E27FC236}">
                  <a16:creationId xmlns:a16="http://schemas.microsoft.com/office/drawing/2014/main" id="{047B58C3-C71A-3B36-CE3C-12A2F8CC4F27}"/>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a:extLst>
                <a:ext uri="{FF2B5EF4-FFF2-40B4-BE49-F238E27FC236}">
                  <a16:creationId xmlns:a16="http://schemas.microsoft.com/office/drawing/2014/main" id="{D6AE6E87-2373-7F80-E6AD-7171DA0D327D}"/>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a:extLst>
                <a:ext uri="{FF2B5EF4-FFF2-40B4-BE49-F238E27FC236}">
                  <a16:creationId xmlns:a16="http://schemas.microsoft.com/office/drawing/2014/main" id="{EAA15ED5-96E5-A3B0-7BCC-03376861916E}"/>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a:extLst>
                <a:ext uri="{FF2B5EF4-FFF2-40B4-BE49-F238E27FC236}">
                  <a16:creationId xmlns:a16="http://schemas.microsoft.com/office/drawing/2014/main" id="{4B5CCC21-6C91-DC57-1652-D2683639B6D5}"/>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a:extLst>
                <a:ext uri="{FF2B5EF4-FFF2-40B4-BE49-F238E27FC236}">
                  <a16:creationId xmlns:a16="http://schemas.microsoft.com/office/drawing/2014/main" id="{BA2C473C-ED83-EE87-5C84-6A2D8E38CC2C}"/>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文字方塊 6">
            <a:extLst>
              <a:ext uri="{FF2B5EF4-FFF2-40B4-BE49-F238E27FC236}">
                <a16:creationId xmlns:a16="http://schemas.microsoft.com/office/drawing/2014/main" id="{85429418-F166-3775-67F1-FB5CD177A1B5}"/>
              </a:ext>
            </a:extLst>
          </p:cNvPr>
          <p:cNvSpPr txBox="1"/>
          <p:nvPr/>
        </p:nvSpPr>
        <p:spPr>
          <a:xfrm>
            <a:off x="430428" y="1444166"/>
            <a:ext cx="1752323" cy="508729"/>
          </a:xfrm>
          <a:prstGeom prst="rect">
            <a:avLst/>
          </a:prstGeom>
          <a:noFill/>
        </p:spPr>
        <p:txBody>
          <a:bodyPr wrap="square">
            <a:spAutoFit/>
          </a:bodyPr>
          <a:lstStyle/>
          <a:p>
            <a:pPr marL="285750" indent="-285750" algn="l">
              <a:lnSpc>
                <a:spcPct val="200000"/>
              </a:lnSpc>
              <a:buFont typeface="Arial" panose="020B0604020202020204" pitchFamily="34" charset="0"/>
              <a:buChar char="•"/>
            </a:pPr>
            <a:r>
              <a:rPr lang="en-US" altLang="zh-TW" sz="1600" b="1" dirty="0">
                <a:solidFill>
                  <a:srgbClr val="374151"/>
                </a:solidFill>
                <a:latin typeface="微軟正黑體" panose="020B0604030504040204" pitchFamily="34" charset="-120"/>
                <a:ea typeface="微軟正黑體" panose="020B0604030504040204" pitchFamily="34" charset="-120"/>
              </a:rPr>
              <a:t>Result</a:t>
            </a:r>
            <a:r>
              <a:rPr lang="en-US" altLang="zh-TW" sz="1600" b="1" i="0" dirty="0">
                <a:solidFill>
                  <a:srgbClr val="374151"/>
                </a:solidFill>
                <a:effectLst/>
                <a:latin typeface="微軟正黑體" panose="020B0604030504040204" pitchFamily="34" charset="-120"/>
                <a:ea typeface="微軟正黑體" panose="020B0604030504040204" pitchFamily="34" charset="-120"/>
              </a:rPr>
              <a:t> : </a:t>
            </a:r>
          </a:p>
        </p:txBody>
      </p:sp>
      <p:pic>
        <p:nvPicPr>
          <p:cNvPr id="4" name="圖片 3">
            <a:extLst>
              <a:ext uri="{FF2B5EF4-FFF2-40B4-BE49-F238E27FC236}">
                <a16:creationId xmlns:a16="http://schemas.microsoft.com/office/drawing/2014/main" id="{D062EF53-BA8E-C995-ABDD-1A17DCAD78B3}"/>
              </a:ext>
            </a:extLst>
          </p:cNvPr>
          <p:cNvPicPr>
            <a:picLocks noChangeAspect="1"/>
          </p:cNvPicPr>
          <p:nvPr/>
        </p:nvPicPr>
        <p:blipFill>
          <a:blip r:embed="rId4"/>
          <a:stretch>
            <a:fillRect/>
          </a:stretch>
        </p:blipFill>
        <p:spPr>
          <a:xfrm>
            <a:off x="2314937" y="1474980"/>
            <a:ext cx="5318315" cy="3532919"/>
          </a:xfrm>
          <a:prstGeom prst="rect">
            <a:avLst/>
          </a:prstGeom>
        </p:spPr>
      </p:pic>
    </p:spTree>
    <p:custDataLst>
      <p:tags r:id="rId1"/>
    </p:custDataLst>
    <p:extLst>
      <p:ext uri="{BB962C8B-B14F-4D97-AF65-F5344CB8AC3E}">
        <p14:creationId xmlns:p14="http://schemas.microsoft.com/office/powerpoint/2010/main" val="1731046651"/>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1120059" y="2101885"/>
            <a:ext cx="6940207" cy="833969"/>
          </a:xfrm>
          <a:prstGeom prst="rect">
            <a:avLst/>
          </a:prstGeom>
        </p:spPr>
        <p:txBody>
          <a:bodyPr spcFirstLastPara="1" wrap="square" lIns="91425" tIns="91425" rIns="91425" bIns="91425" anchor="t" anchorCtr="0">
            <a:noAutofit/>
          </a:bodyPr>
          <a:lstStyle/>
          <a:p>
            <a:pPr marL="0" lvl="0" indent="0">
              <a:buNone/>
            </a:pPr>
            <a:r>
              <a:rPr lang="en-US" altLang="zh-TW" sz="4000" b="1" i="0" dirty="0">
                <a:latin typeface="Arial" panose="020B0604020202020204" pitchFamily="34" charset="0"/>
                <a:ea typeface="華康儷中宋" panose="02020509000000000000" pitchFamily="49" charset="-120"/>
                <a:cs typeface="Arial" panose="020B0604020202020204" pitchFamily="34" charset="0"/>
              </a:rPr>
              <a:t>3. Result</a:t>
            </a:r>
            <a:endParaRPr sz="4000" b="1" i="0" dirty="0">
              <a:latin typeface="Arial" panose="020B0604020202020204" pitchFamily="34" charset="0"/>
              <a:ea typeface="華康儷中宋" panose="02020509000000000000" pitchFamily="49" charset="-120"/>
              <a:cs typeface="Arial" panose="020B0604020202020204" pitchFamily="34" charset="0"/>
            </a:endParaRPr>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340548693"/>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xfrm>
            <a:off x="814274" y="392575"/>
            <a:ext cx="6131354" cy="766200"/>
          </a:xfrm>
          <a:prstGeom prst="rect">
            <a:avLst/>
          </a:prstGeom>
        </p:spPr>
        <p:txBody>
          <a:bodyPr spcFirstLastPara="1" wrap="square" lIns="91425" tIns="91425" rIns="91425" bIns="91425" anchor="ctr" anchorCtr="0">
            <a:noAutofit/>
          </a:bodyPr>
          <a:lstStyle/>
          <a:p>
            <a:pPr lvl="0"/>
            <a:r>
              <a:rPr lang="en-US" altLang="zh-TW" sz="2800" dirty="0">
                <a:latin typeface="Arial" panose="020B0604020202020204" pitchFamily="34" charset="0"/>
                <a:ea typeface="華康儷中宋" panose="02020509000000000000" pitchFamily="49" charset="-120"/>
                <a:cs typeface="Arial" panose="020B0604020202020204" pitchFamily="34" charset="0"/>
              </a:rPr>
              <a:t>Result</a:t>
            </a:r>
            <a:endParaRPr sz="2800" dirty="0">
              <a:latin typeface="Arial" panose="020B0604020202020204" pitchFamily="34" charset="0"/>
              <a:ea typeface="華康儷中宋" panose="02020509000000000000" pitchFamily="49" charset="-120"/>
              <a:cs typeface="Arial" panose="020B0604020202020204" pitchFamily="34" charset="0"/>
            </a:endParaRPr>
          </a:p>
        </p:txBody>
      </p:sp>
      <p:sp>
        <p:nvSpPr>
          <p:cNvPr id="321" name="Google Shape;321;p2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dirty="0"/>
          </a:p>
        </p:txBody>
      </p: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6350"/>
          <a:stretch/>
        </p:blipFill>
        <p:spPr bwMode="auto">
          <a:xfrm>
            <a:off x="2148371" y="1199057"/>
            <a:ext cx="4689751" cy="39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oogle Shape;325;p22">
            <a:extLst>
              <a:ext uri="{FF2B5EF4-FFF2-40B4-BE49-F238E27FC236}">
                <a16:creationId xmlns:a16="http://schemas.microsoft.com/office/drawing/2014/main" id="{FDE5A555-1010-29C3-3C51-2B0830004E86}"/>
              </a:ext>
            </a:extLst>
          </p:cNvPr>
          <p:cNvGrpSpPr/>
          <p:nvPr/>
        </p:nvGrpSpPr>
        <p:grpSpPr>
          <a:xfrm>
            <a:off x="263101" y="580106"/>
            <a:ext cx="407743" cy="391135"/>
            <a:chOff x="5233525" y="4954450"/>
            <a:chExt cx="538275" cy="516350"/>
          </a:xfrm>
        </p:grpSpPr>
        <p:sp>
          <p:nvSpPr>
            <p:cNvPr id="3" name="Google Shape;326;p22">
              <a:extLst>
                <a:ext uri="{FF2B5EF4-FFF2-40B4-BE49-F238E27FC236}">
                  <a16:creationId xmlns:a16="http://schemas.microsoft.com/office/drawing/2014/main" id="{67DE5198-6E43-8AE4-92A7-2BCA4EB3ECC5}"/>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27;p22">
              <a:extLst>
                <a:ext uri="{FF2B5EF4-FFF2-40B4-BE49-F238E27FC236}">
                  <a16:creationId xmlns:a16="http://schemas.microsoft.com/office/drawing/2014/main" id="{D7ADB377-62AE-5D37-341C-B268CCBA51E5}"/>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28;p22">
              <a:extLst>
                <a:ext uri="{FF2B5EF4-FFF2-40B4-BE49-F238E27FC236}">
                  <a16:creationId xmlns:a16="http://schemas.microsoft.com/office/drawing/2014/main" id="{90103C94-B8F2-B776-571D-FD7AE7773DD6}"/>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29;p22">
              <a:extLst>
                <a:ext uri="{FF2B5EF4-FFF2-40B4-BE49-F238E27FC236}">
                  <a16:creationId xmlns:a16="http://schemas.microsoft.com/office/drawing/2014/main" id="{FF9E1246-E129-4076-D69F-30211941993B}"/>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0;p22">
              <a:extLst>
                <a:ext uri="{FF2B5EF4-FFF2-40B4-BE49-F238E27FC236}">
                  <a16:creationId xmlns:a16="http://schemas.microsoft.com/office/drawing/2014/main" id="{4C4F49FF-128E-8AC4-E24A-AF1B2C9846A8}"/>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1;p22">
              <a:extLst>
                <a:ext uri="{FF2B5EF4-FFF2-40B4-BE49-F238E27FC236}">
                  <a16:creationId xmlns:a16="http://schemas.microsoft.com/office/drawing/2014/main" id="{0AA6BDD9-4DA1-BF27-058B-008C23684280}"/>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2;p22">
              <a:extLst>
                <a:ext uri="{FF2B5EF4-FFF2-40B4-BE49-F238E27FC236}">
                  <a16:creationId xmlns:a16="http://schemas.microsoft.com/office/drawing/2014/main" id="{998DF840-23AC-4DCA-FC6E-F25871D84183}"/>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3;p22">
              <a:extLst>
                <a:ext uri="{FF2B5EF4-FFF2-40B4-BE49-F238E27FC236}">
                  <a16:creationId xmlns:a16="http://schemas.microsoft.com/office/drawing/2014/main" id="{9B721AC1-9231-22FA-8F79-C0F85EA7517A}"/>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4;p22">
              <a:extLst>
                <a:ext uri="{FF2B5EF4-FFF2-40B4-BE49-F238E27FC236}">
                  <a16:creationId xmlns:a16="http://schemas.microsoft.com/office/drawing/2014/main" id="{4B151C58-470A-1005-055C-F79A520E75FE}"/>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5;p22">
              <a:extLst>
                <a:ext uri="{FF2B5EF4-FFF2-40B4-BE49-F238E27FC236}">
                  <a16:creationId xmlns:a16="http://schemas.microsoft.com/office/drawing/2014/main" id="{22545E3E-C94E-ED64-F944-5F11292ABB6C}"/>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6;p22">
              <a:extLst>
                <a:ext uri="{FF2B5EF4-FFF2-40B4-BE49-F238E27FC236}">
                  <a16:creationId xmlns:a16="http://schemas.microsoft.com/office/drawing/2014/main" id="{B8675941-9850-CE6D-A36B-E5B8732EE159}"/>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ustDataLst>
      <p:tags r:id="rId1"/>
    </p:custDataLst>
    <p:extLst>
      <p:ext uri="{BB962C8B-B14F-4D97-AF65-F5344CB8AC3E}">
        <p14:creationId xmlns:p14="http://schemas.microsoft.com/office/powerpoint/2010/main" val="885394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9">
          <a:extLst>
            <a:ext uri="{FF2B5EF4-FFF2-40B4-BE49-F238E27FC236}">
              <a16:creationId xmlns:a16="http://schemas.microsoft.com/office/drawing/2014/main" id="{4C69840F-262C-A5CD-1C0E-B661C229D4B9}"/>
            </a:ext>
          </a:extLst>
        </p:cNvPr>
        <p:cNvGrpSpPr/>
        <p:nvPr/>
      </p:nvGrpSpPr>
      <p:grpSpPr>
        <a:xfrm>
          <a:off x="0" y="0"/>
          <a:ext cx="0" cy="0"/>
          <a:chOff x="0" y="0"/>
          <a:chExt cx="0" cy="0"/>
        </a:xfrm>
      </p:grpSpPr>
      <p:sp>
        <p:nvSpPr>
          <p:cNvPr id="320" name="Google Shape;320;p22">
            <a:extLst>
              <a:ext uri="{FF2B5EF4-FFF2-40B4-BE49-F238E27FC236}">
                <a16:creationId xmlns:a16="http://schemas.microsoft.com/office/drawing/2014/main" id="{187E7311-1E65-208D-7130-A6B4AEB99F1B}"/>
              </a:ext>
            </a:extLst>
          </p:cNvPr>
          <p:cNvSpPr txBox="1">
            <a:spLocks noGrp="1"/>
          </p:cNvSpPr>
          <p:nvPr>
            <p:ph type="title"/>
          </p:nvPr>
        </p:nvSpPr>
        <p:spPr>
          <a:xfrm>
            <a:off x="814274" y="392575"/>
            <a:ext cx="6131354" cy="766200"/>
          </a:xfrm>
          <a:prstGeom prst="rect">
            <a:avLst/>
          </a:prstGeom>
        </p:spPr>
        <p:txBody>
          <a:bodyPr spcFirstLastPara="1" wrap="square" lIns="91425" tIns="91425" rIns="91425" bIns="91425" anchor="ctr" anchorCtr="0">
            <a:noAutofit/>
          </a:bodyPr>
          <a:lstStyle/>
          <a:p>
            <a:pPr lvl="0"/>
            <a:r>
              <a:rPr lang="en-US" altLang="zh-TW" sz="2800" dirty="0">
                <a:latin typeface="Arial" panose="020B0604020202020204" pitchFamily="34" charset="0"/>
                <a:ea typeface="華康儷中宋" panose="02020509000000000000" pitchFamily="49" charset="-120"/>
                <a:cs typeface="Arial" panose="020B0604020202020204" pitchFamily="34" charset="0"/>
              </a:rPr>
              <a:t>Result</a:t>
            </a:r>
            <a:endParaRPr sz="2800" dirty="0">
              <a:latin typeface="Arial" panose="020B0604020202020204" pitchFamily="34" charset="0"/>
              <a:ea typeface="華康儷中宋" panose="02020509000000000000" pitchFamily="49" charset="-120"/>
              <a:cs typeface="Arial" panose="020B0604020202020204" pitchFamily="34" charset="0"/>
            </a:endParaRPr>
          </a:p>
        </p:txBody>
      </p:sp>
      <p:sp>
        <p:nvSpPr>
          <p:cNvPr id="321" name="Google Shape;321;p22">
            <a:extLst>
              <a:ext uri="{FF2B5EF4-FFF2-40B4-BE49-F238E27FC236}">
                <a16:creationId xmlns:a16="http://schemas.microsoft.com/office/drawing/2014/main" id="{7B900544-5660-D08E-099D-699888BD5646}"/>
              </a:ext>
            </a:extLst>
          </p:cNvPr>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dirty="0"/>
          </a:p>
        </p:txBody>
      </p:sp>
      <p:grpSp>
        <p:nvGrpSpPr>
          <p:cNvPr id="325" name="Google Shape;325;p22">
            <a:extLst>
              <a:ext uri="{FF2B5EF4-FFF2-40B4-BE49-F238E27FC236}">
                <a16:creationId xmlns:a16="http://schemas.microsoft.com/office/drawing/2014/main" id="{455BCDF0-35A8-7277-B28B-D6575D940A22}"/>
              </a:ext>
            </a:extLst>
          </p:cNvPr>
          <p:cNvGrpSpPr/>
          <p:nvPr/>
        </p:nvGrpSpPr>
        <p:grpSpPr>
          <a:xfrm>
            <a:off x="263101" y="580106"/>
            <a:ext cx="407743" cy="391135"/>
            <a:chOff x="5233525" y="4954450"/>
            <a:chExt cx="538275" cy="516350"/>
          </a:xfrm>
        </p:grpSpPr>
        <p:sp>
          <p:nvSpPr>
            <p:cNvPr id="326" name="Google Shape;326;p22">
              <a:extLst>
                <a:ext uri="{FF2B5EF4-FFF2-40B4-BE49-F238E27FC236}">
                  <a16:creationId xmlns:a16="http://schemas.microsoft.com/office/drawing/2014/main" id="{EF64EAE0-8BDF-5125-FAA8-92BCA529ADB2}"/>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a:extLst>
                <a:ext uri="{FF2B5EF4-FFF2-40B4-BE49-F238E27FC236}">
                  <a16:creationId xmlns:a16="http://schemas.microsoft.com/office/drawing/2014/main" id="{069F1E1B-A5F2-DF7F-F763-30C44F50FB0B}"/>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a:extLst>
                <a:ext uri="{FF2B5EF4-FFF2-40B4-BE49-F238E27FC236}">
                  <a16:creationId xmlns:a16="http://schemas.microsoft.com/office/drawing/2014/main" id="{54E160EE-6322-DF9F-C479-EE02CD9DEC59}"/>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a:extLst>
                <a:ext uri="{FF2B5EF4-FFF2-40B4-BE49-F238E27FC236}">
                  <a16:creationId xmlns:a16="http://schemas.microsoft.com/office/drawing/2014/main" id="{8BC5B882-71DE-A32B-BCC4-9301669D9866}"/>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a:extLst>
                <a:ext uri="{FF2B5EF4-FFF2-40B4-BE49-F238E27FC236}">
                  <a16:creationId xmlns:a16="http://schemas.microsoft.com/office/drawing/2014/main" id="{F656581C-E62D-CA89-2A75-6CEF9C25610F}"/>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a:extLst>
                <a:ext uri="{FF2B5EF4-FFF2-40B4-BE49-F238E27FC236}">
                  <a16:creationId xmlns:a16="http://schemas.microsoft.com/office/drawing/2014/main" id="{7FBF292C-56CD-C667-F675-6F89100C6A4D}"/>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a:extLst>
                <a:ext uri="{FF2B5EF4-FFF2-40B4-BE49-F238E27FC236}">
                  <a16:creationId xmlns:a16="http://schemas.microsoft.com/office/drawing/2014/main" id="{04C1A59A-D42B-717A-BF66-DC9AE2976B46}"/>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a:extLst>
                <a:ext uri="{FF2B5EF4-FFF2-40B4-BE49-F238E27FC236}">
                  <a16:creationId xmlns:a16="http://schemas.microsoft.com/office/drawing/2014/main" id="{C7849822-2174-9556-1D84-17B77D6CE224}"/>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a:extLst>
                <a:ext uri="{FF2B5EF4-FFF2-40B4-BE49-F238E27FC236}">
                  <a16:creationId xmlns:a16="http://schemas.microsoft.com/office/drawing/2014/main" id="{1EDBB758-F4F6-6F5E-3D47-0508BAAA5B19}"/>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a:extLst>
                <a:ext uri="{FF2B5EF4-FFF2-40B4-BE49-F238E27FC236}">
                  <a16:creationId xmlns:a16="http://schemas.microsoft.com/office/drawing/2014/main" id="{B2CC5560-93F4-83D9-39C8-2F5B008B6E21}"/>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a:extLst>
                <a:ext uri="{FF2B5EF4-FFF2-40B4-BE49-F238E27FC236}">
                  <a16:creationId xmlns:a16="http://schemas.microsoft.com/office/drawing/2014/main" id="{43E081A1-BE36-3B75-5894-885A1A050C85}"/>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0806" y="1400520"/>
            <a:ext cx="5681663"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b="19620"/>
          <a:stretch/>
        </p:blipFill>
        <p:spPr bwMode="auto">
          <a:xfrm>
            <a:off x="1750806" y="2879380"/>
            <a:ext cx="5681663" cy="1762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541122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6" name="Google Shape;320;p22"/>
          <p:cNvSpPr txBox="1">
            <a:spLocks noGrp="1"/>
          </p:cNvSpPr>
          <p:nvPr>
            <p:ph type="title"/>
          </p:nvPr>
        </p:nvSpPr>
        <p:spPr>
          <a:xfrm>
            <a:off x="814274" y="392575"/>
            <a:ext cx="6131354" cy="766200"/>
          </a:xfrm>
          <a:prstGeom prst="rect">
            <a:avLst/>
          </a:prstGeom>
        </p:spPr>
        <p:txBody>
          <a:bodyPr spcFirstLastPara="1" wrap="square" lIns="91425" tIns="91425" rIns="91425" bIns="91425" anchor="ctr" anchorCtr="0">
            <a:noAutofit/>
          </a:bodyPr>
          <a:lstStyle/>
          <a:p>
            <a:pPr lvl="0"/>
            <a:r>
              <a:rPr lang="en-US" altLang="zh-TW" sz="2800" dirty="0">
                <a:latin typeface="Arial" panose="020B0604020202020204" pitchFamily="34" charset="0"/>
                <a:ea typeface="華康儷中宋" panose="02020509000000000000" pitchFamily="49" charset="-120"/>
                <a:cs typeface="Arial" panose="020B0604020202020204" pitchFamily="34" charset="0"/>
              </a:rPr>
              <a:t>Result</a:t>
            </a:r>
            <a:r>
              <a:rPr lang="zh-TW" altLang="en-US" sz="2800" dirty="0">
                <a:latin typeface="Arial" panose="020B0604020202020204" pitchFamily="34" charset="0"/>
                <a:ea typeface="華康儷中宋" panose="02020509000000000000" pitchFamily="49" charset="-120"/>
                <a:cs typeface="Arial" panose="020B0604020202020204" pitchFamily="34" charset="0"/>
              </a:rPr>
              <a:t>：</a:t>
            </a:r>
            <a:r>
              <a:rPr lang="en-US" altLang="zh-TW" sz="2800" dirty="0">
                <a:latin typeface="Arial" panose="020B0604020202020204" pitchFamily="34" charset="0"/>
                <a:ea typeface="華康儷中宋" panose="02020509000000000000" pitchFamily="49" charset="-120"/>
                <a:cs typeface="Arial" panose="020B0604020202020204" pitchFamily="34" charset="0"/>
              </a:rPr>
              <a:t>U-Net++ – </a:t>
            </a:r>
            <a:r>
              <a:rPr lang="en-US" altLang="zh-TW" sz="2800" dirty="0" err="1">
                <a:latin typeface="Arial" panose="020B0604020202020204" pitchFamily="34" charset="0"/>
                <a:ea typeface="華康儷中宋" panose="02020509000000000000" pitchFamily="49" charset="-120"/>
                <a:cs typeface="Arial" panose="020B0604020202020204" pitchFamily="34" charset="0"/>
              </a:rPr>
              <a:t>Efficientnet</a:t>
            </a:r>
            <a:endParaRPr sz="2800" dirty="0">
              <a:latin typeface="Arial" panose="020B0604020202020204" pitchFamily="34" charset="0"/>
              <a:ea typeface="華康儷中宋" panose="02020509000000000000" pitchFamily="49" charset="-120"/>
              <a:cs typeface="Arial" panose="020B0604020202020204"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189" y="1189659"/>
            <a:ext cx="527367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4188" y="3101285"/>
            <a:ext cx="5273675" cy="193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oogle Shape;325;p22">
            <a:extLst>
              <a:ext uri="{FF2B5EF4-FFF2-40B4-BE49-F238E27FC236}">
                <a16:creationId xmlns:a16="http://schemas.microsoft.com/office/drawing/2014/main" id="{53313E95-3C27-1654-B81E-51FA1BBE6519}"/>
              </a:ext>
            </a:extLst>
          </p:cNvPr>
          <p:cNvGrpSpPr/>
          <p:nvPr/>
        </p:nvGrpSpPr>
        <p:grpSpPr>
          <a:xfrm>
            <a:off x="263101" y="580106"/>
            <a:ext cx="407743" cy="391135"/>
            <a:chOff x="5233525" y="4954450"/>
            <a:chExt cx="538275" cy="516350"/>
          </a:xfrm>
        </p:grpSpPr>
        <p:sp>
          <p:nvSpPr>
            <p:cNvPr id="4" name="Google Shape;326;p22">
              <a:extLst>
                <a:ext uri="{FF2B5EF4-FFF2-40B4-BE49-F238E27FC236}">
                  <a16:creationId xmlns:a16="http://schemas.microsoft.com/office/drawing/2014/main" id="{24B67305-25BA-9D9F-D7A8-E36AD881EF8F}"/>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27;p22">
              <a:extLst>
                <a:ext uri="{FF2B5EF4-FFF2-40B4-BE49-F238E27FC236}">
                  <a16:creationId xmlns:a16="http://schemas.microsoft.com/office/drawing/2014/main" id="{C0FA5A80-F088-7EEF-6562-BBF8F66E1EF7}"/>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8;p22">
              <a:extLst>
                <a:ext uri="{FF2B5EF4-FFF2-40B4-BE49-F238E27FC236}">
                  <a16:creationId xmlns:a16="http://schemas.microsoft.com/office/drawing/2014/main" id="{FB8ABF0D-4192-D34B-73DD-C18A4551498D}"/>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9;p22">
              <a:extLst>
                <a:ext uri="{FF2B5EF4-FFF2-40B4-BE49-F238E27FC236}">
                  <a16:creationId xmlns:a16="http://schemas.microsoft.com/office/drawing/2014/main" id="{700CC370-36D6-36E4-B491-D27F4747968A}"/>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0;p22">
              <a:extLst>
                <a:ext uri="{FF2B5EF4-FFF2-40B4-BE49-F238E27FC236}">
                  <a16:creationId xmlns:a16="http://schemas.microsoft.com/office/drawing/2014/main" id="{51768E04-EEAD-5A4C-993D-A407957D266C}"/>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1;p22">
              <a:extLst>
                <a:ext uri="{FF2B5EF4-FFF2-40B4-BE49-F238E27FC236}">
                  <a16:creationId xmlns:a16="http://schemas.microsoft.com/office/drawing/2014/main" id="{8391AF79-022D-B6D2-F6A9-87FD2E15F6F8}"/>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2;p22">
              <a:extLst>
                <a:ext uri="{FF2B5EF4-FFF2-40B4-BE49-F238E27FC236}">
                  <a16:creationId xmlns:a16="http://schemas.microsoft.com/office/drawing/2014/main" id="{1F7BBBA7-3352-DCCC-0E3D-F7E02F062D01}"/>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3;p22">
              <a:extLst>
                <a:ext uri="{FF2B5EF4-FFF2-40B4-BE49-F238E27FC236}">
                  <a16:creationId xmlns:a16="http://schemas.microsoft.com/office/drawing/2014/main" id="{8375B429-FE76-3F77-9191-E1C2603BEF9D}"/>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4;p22">
              <a:extLst>
                <a:ext uri="{FF2B5EF4-FFF2-40B4-BE49-F238E27FC236}">
                  <a16:creationId xmlns:a16="http://schemas.microsoft.com/office/drawing/2014/main" id="{4B8525A3-D2D0-20F5-6776-B1B54EC1AD38}"/>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5;p22">
              <a:extLst>
                <a:ext uri="{FF2B5EF4-FFF2-40B4-BE49-F238E27FC236}">
                  <a16:creationId xmlns:a16="http://schemas.microsoft.com/office/drawing/2014/main" id="{4A22B949-9347-E957-D7C9-7644EBB44B5D}"/>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6;p22">
              <a:extLst>
                <a:ext uri="{FF2B5EF4-FFF2-40B4-BE49-F238E27FC236}">
                  <a16:creationId xmlns:a16="http://schemas.microsoft.com/office/drawing/2014/main" id="{F87DC56B-B49D-EF30-063C-24E759FC42B1}"/>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文字方塊 15">
            <a:extLst>
              <a:ext uri="{FF2B5EF4-FFF2-40B4-BE49-F238E27FC236}">
                <a16:creationId xmlns:a16="http://schemas.microsoft.com/office/drawing/2014/main" id="{D3DDE2D4-6911-A58D-C562-742EE8DB70E8}"/>
              </a:ext>
            </a:extLst>
          </p:cNvPr>
          <p:cNvSpPr txBox="1"/>
          <p:nvPr/>
        </p:nvSpPr>
        <p:spPr>
          <a:xfrm>
            <a:off x="540762" y="1875665"/>
            <a:ext cx="1752323" cy="508729"/>
          </a:xfrm>
          <a:prstGeom prst="rect">
            <a:avLst/>
          </a:prstGeom>
          <a:noFill/>
        </p:spPr>
        <p:txBody>
          <a:bodyPr wrap="square">
            <a:spAutoFit/>
          </a:bodyPr>
          <a:lstStyle/>
          <a:p>
            <a:pPr marL="285750" indent="-285750" algn="l">
              <a:lnSpc>
                <a:spcPct val="200000"/>
              </a:lnSpc>
              <a:buFont typeface="Arial" panose="020B0604020202020204" pitchFamily="34" charset="0"/>
              <a:buChar char="•"/>
            </a:pPr>
            <a:r>
              <a:rPr lang="en-US" altLang="zh-TW" sz="1600" b="1" dirty="0" err="1">
                <a:solidFill>
                  <a:srgbClr val="374151"/>
                </a:solidFill>
                <a:latin typeface="微軟正黑體" panose="020B0604030504040204" pitchFamily="34" charset="-120"/>
                <a:ea typeface="微軟正黑體" panose="020B0604030504040204" pitchFamily="34" charset="-120"/>
              </a:rPr>
              <a:t>v</a:t>
            </a:r>
            <a:r>
              <a:rPr lang="en-US" altLang="zh-TW" sz="1600" b="1" i="0" dirty="0" err="1">
                <a:solidFill>
                  <a:srgbClr val="374151"/>
                </a:solidFill>
                <a:effectLst/>
                <a:latin typeface="微軟正黑體" panose="020B0604030504040204" pitchFamily="34" charset="-120"/>
                <a:ea typeface="微軟正黑體" panose="020B0604030504040204" pitchFamily="34" charset="-120"/>
              </a:rPr>
              <a:t>al_IOU</a:t>
            </a:r>
            <a:r>
              <a:rPr lang="en-US" altLang="zh-TW" sz="1600" b="1" i="0" dirty="0">
                <a:solidFill>
                  <a:srgbClr val="374151"/>
                </a:solidFill>
                <a:effectLst/>
                <a:latin typeface="微軟正黑體" panose="020B0604030504040204" pitchFamily="34" charset="-120"/>
                <a:ea typeface="微軟正黑體" panose="020B0604030504040204" pitchFamily="34" charset="-120"/>
              </a:rPr>
              <a:t> : </a:t>
            </a:r>
          </a:p>
        </p:txBody>
      </p:sp>
      <p:sp>
        <p:nvSpPr>
          <p:cNvPr id="17" name="文字方塊 16">
            <a:extLst>
              <a:ext uri="{FF2B5EF4-FFF2-40B4-BE49-F238E27FC236}">
                <a16:creationId xmlns:a16="http://schemas.microsoft.com/office/drawing/2014/main" id="{11CE62E6-F7CE-03B8-D167-3109A072DED5}"/>
              </a:ext>
            </a:extLst>
          </p:cNvPr>
          <p:cNvSpPr txBox="1"/>
          <p:nvPr/>
        </p:nvSpPr>
        <p:spPr>
          <a:xfrm>
            <a:off x="516314" y="3765711"/>
            <a:ext cx="1752323" cy="508729"/>
          </a:xfrm>
          <a:prstGeom prst="rect">
            <a:avLst/>
          </a:prstGeom>
          <a:noFill/>
        </p:spPr>
        <p:txBody>
          <a:bodyPr wrap="square">
            <a:spAutoFit/>
          </a:bodyPr>
          <a:lstStyle/>
          <a:p>
            <a:pPr marL="285750" indent="-285750" algn="l">
              <a:lnSpc>
                <a:spcPct val="200000"/>
              </a:lnSpc>
              <a:buFont typeface="Arial" panose="020B0604020202020204" pitchFamily="34" charset="0"/>
              <a:buChar char="•"/>
            </a:pPr>
            <a:r>
              <a:rPr lang="en-US" altLang="zh-TW" sz="1600" b="1" dirty="0" err="1">
                <a:solidFill>
                  <a:srgbClr val="374151"/>
                </a:solidFill>
                <a:latin typeface="微軟正黑體" panose="020B0604030504040204" pitchFamily="34" charset="-120"/>
                <a:ea typeface="微軟正黑體" panose="020B0604030504040204" pitchFamily="34" charset="-120"/>
              </a:rPr>
              <a:t>v</a:t>
            </a:r>
            <a:r>
              <a:rPr lang="en-US" altLang="zh-TW" sz="1600" b="1" i="0" dirty="0" err="1">
                <a:solidFill>
                  <a:srgbClr val="374151"/>
                </a:solidFill>
                <a:effectLst/>
                <a:latin typeface="微軟正黑體" panose="020B0604030504040204" pitchFamily="34" charset="-120"/>
                <a:ea typeface="微軟正黑體" panose="020B0604030504040204" pitchFamily="34" charset="-120"/>
              </a:rPr>
              <a:t>al_Loss</a:t>
            </a:r>
            <a:r>
              <a:rPr lang="en-US" altLang="zh-TW" sz="1600" b="1" i="0" dirty="0">
                <a:solidFill>
                  <a:srgbClr val="374151"/>
                </a:solidFill>
                <a:effectLst/>
                <a:latin typeface="微軟正黑體" panose="020B0604030504040204" pitchFamily="34" charset="-120"/>
                <a:ea typeface="微軟正黑體" panose="020B0604030504040204" pitchFamily="34" charset="-120"/>
              </a:rPr>
              <a:t> : </a:t>
            </a:r>
          </a:p>
        </p:txBody>
      </p:sp>
    </p:spTree>
    <p:extLst>
      <p:ext uri="{BB962C8B-B14F-4D97-AF65-F5344CB8AC3E}">
        <p14:creationId xmlns:p14="http://schemas.microsoft.com/office/powerpoint/2010/main" val="1294590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a:extLst>
            <a:ext uri="{FF2B5EF4-FFF2-40B4-BE49-F238E27FC236}">
              <a16:creationId xmlns:a16="http://schemas.microsoft.com/office/drawing/2014/main" id="{B9567157-00BB-7EBF-997C-6A1A9E41D5E2}"/>
            </a:ext>
          </a:extLst>
        </p:cNvPr>
        <p:cNvGrpSpPr/>
        <p:nvPr/>
      </p:nvGrpSpPr>
      <p:grpSpPr>
        <a:xfrm>
          <a:off x="0" y="0"/>
          <a:ext cx="0" cy="0"/>
          <a:chOff x="0" y="0"/>
          <a:chExt cx="0" cy="0"/>
        </a:xfrm>
      </p:grpSpPr>
      <p:sp>
        <p:nvSpPr>
          <p:cNvPr id="229" name="Google Shape;229;p15">
            <a:extLst>
              <a:ext uri="{FF2B5EF4-FFF2-40B4-BE49-F238E27FC236}">
                <a16:creationId xmlns:a16="http://schemas.microsoft.com/office/drawing/2014/main" id="{919ACA65-08B1-5A51-C716-2A3EE01E07BF}"/>
              </a:ext>
            </a:extLst>
          </p:cNvPr>
          <p:cNvSpPr txBox="1">
            <a:spLocks noGrp="1"/>
          </p:cNvSpPr>
          <p:nvPr>
            <p:ph type="body" idx="1"/>
          </p:nvPr>
        </p:nvSpPr>
        <p:spPr>
          <a:xfrm>
            <a:off x="1120059" y="2101885"/>
            <a:ext cx="6940207" cy="833969"/>
          </a:xfrm>
          <a:prstGeom prst="rect">
            <a:avLst/>
          </a:prstGeom>
        </p:spPr>
        <p:txBody>
          <a:bodyPr spcFirstLastPara="1" wrap="square" lIns="91425" tIns="91425" rIns="91425" bIns="91425" anchor="t" anchorCtr="0">
            <a:noAutofit/>
          </a:bodyPr>
          <a:lstStyle/>
          <a:p>
            <a:pPr marL="0" lvl="0" indent="0">
              <a:buNone/>
            </a:pPr>
            <a:r>
              <a:rPr lang="en-US" altLang="zh-TW" sz="4000" b="1" i="0" dirty="0">
                <a:latin typeface="Arial" panose="020B0604020202020204" pitchFamily="34" charset="0"/>
                <a:ea typeface="華康儷中宋" panose="02020509000000000000" pitchFamily="49" charset="-120"/>
                <a:cs typeface="Arial" panose="020B0604020202020204" pitchFamily="34" charset="0"/>
              </a:rPr>
              <a:t>4. Conclusion</a:t>
            </a:r>
            <a:endParaRPr sz="4000" b="1" i="0" dirty="0">
              <a:latin typeface="Arial" panose="020B0604020202020204" pitchFamily="34" charset="0"/>
              <a:ea typeface="華康儷中宋" panose="02020509000000000000" pitchFamily="49" charset="-120"/>
              <a:cs typeface="Arial" panose="020B0604020202020204" pitchFamily="34" charset="0"/>
            </a:endParaRPr>
          </a:p>
        </p:txBody>
      </p:sp>
      <p:sp>
        <p:nvSpPr>
          <p:cNvPr id="230" name="Google Shape;230;p15">
            <a:extLst>
              <a:ext uri="{FF2B5EF4-FFF2-40B4-BE49-F238E27FC236}">
                <a16:creationId xmlns:a16="http://schemas.microsoft.com/office/drawing/2014/main" id="{F9D84049-9293-20DA-F1DD-E6CA7A4A82E4}"/>
              </a:ext>
            </a:extLst>
          </p:cNvPr>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231" name="Google Shape;231;p15">
            <a:extLst>
              <a:ext uri="{FF2B5EF4-FFF2-40B4-BE49-F238E27FC236}">
                <a16:creationId xmlns:a16="http://schemas.microsoft.com/office/drawing/2014/main" id="{9955D7B1-D02C-6282-43CF-B662446F38AC}"/>
              </a:ext>
            </a:extLst>
          </p:cNvPr>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542328021"/>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1" name="Google Shape;321;p2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grpSp>
        <p:nvGrpSpPr>
          <p:cNvPr id="325" name="Google Shape;325;p22"/>
          <p:cNvGrpSpPr/>
          <p:nvPr/>
        </p:nvGrpSpPr>
        <p:grpSpPr>
          <a:xfrm>
            <a:off x="263101" y="580106"/>
            <a:ext cx="407743" cy="391135"/>
            <a:chOff x="5233525" y="4954450"/>
            <a:chExt cx="538275" cy="516350"/>
          </a:xfrm>
        </p:grpSpPr>
        <p:sp>
          <p:nvSpPr>
            <p:cNvPr id="326" name="Google Shape;326;p2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橢圓 3"/>
          <p:cNvSpPr/>
          <p:nvPr/>
        </p:nvSpPr>
        <p:spPr>
          <a:xfrm>
            <a:off x="398637" y="1864661"/>
            <a:ext cx="225558" cy="226507"/>
          </a:xfrm>
          <a:prstGeom prst="ellipse">
            <a:avLst/>
          </a:prstGeom>
          <a:solidFill>
            <a:srgbClr val="3F5378"/>
          </a:solidFill>
          <a:ln>
            <a:solidFill>
              <a:srgbClr val="3F53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1</a:t>
            </a:r>
            <a:endParaRPr lang="zh-TW" altLang="en-US" b="1" dirty="0"/>
          </a:p>
        </p:txBody>
      </p:sp>
      <p:sp>
        <p:nvSpPr>
          <p:cNvPr id="27" name="文字方塊 26">
            <a:extLst>
              <a:ext uri="{FF2B5EF4-FFF2-40B4-BE49-F238E27FC236}">
                <a16:creationId xmlns:a16="http://schemas.microsoft.com/office/drawing/2014/main" id="{7A5DDCA6-4ECE-4120-BAD4-8F263E899408}"/>
              </a:ext>
            </a:extLst>
          </p:cNvPr>
          <p:cNvSpPr txBox="1"/>
          <p:nvPr/>
        </p:nvSpPr>
        <p:spPr>
          <a:xfrm>
            <a:off x="710656" y="1769895"/>
            <a:ext cx="3735481" cy="1200329"/>
          </a:xfrm>
          <a:prstGeom prst="rect">
            <a:avLst/>
          </a:prstGeom>
          <a:noFill/>
        </p:spPr>
        <p:txBody>
          <a:bodyPr wrap="square" rtlCol="0">
            <a:spAutoFit/>
          </a:bodyPr>
          <a:lstStyle/>
          <a:p>
            <a:pPr>
              <a:lnSpc>
                <a:spcPct val="150000"/>
              </a:lnSpc>
            </a:pPr>
            <a:r>
              <a:rPr lang="zh-TW" altLang="en-US" sz="1200" b="1"/>
              <a:t>相較於傳統影像分割方法，深度學習方法更能擷取影像中重要的資訊來分割更複雜的場景；可以看到在右圖針對浪花等複雜的場景使用深度學習模型可以分割得更加精確</a:t>
            </a:r>
            <a:endParaRPr lang="en-US" altLang="zh-TW" sz="1200" b="1"/>
          </a:p>
        </p:txBody>
      </p:sp>
      <p:sp>
        <p:nvSpPr>
          <p:cNvPr id="30" name="Google Shape;320;p22"/>
          <p:cNvSpPr txBox="1">
            <a:spLocks noGrp="1"/>
          </p:cNvSpPr>
          <p:nvPr>
            <p:ph type="title"/>
          </p:nvPr>
        </p:nvSpPr>
        <p:spPr>
          <a:xfrm>
            <a:off x="814274" y="392575"/>
            <a:ext cx="6131354" cy="766200"/>
          </a:xfrm>
          <a:prstGeom prst="rect">
            <a:avLst/>
          </a:prstGeom>
        </p:spPr>
        <p:txBody>
          <a:bodyPr spcFirstLastPara="1" wrap="square" lIns="91425" tIns="91425" rIns="91425" bIns="91425" anchor="ctr" anchorCtr="0">
            <a:noAutofit/>
          </a:bodyPr>
          <a:lstStyle/>
          <a:p>
            <a:pPr lvl="0"/>
            <a:r>
              <a:rPr lang="en-US" altLang="zh-TW" sz="2800" b="1" i="0" dirty="0">
                <a:latin typeface="Arial" panose="020B0604020202020204" pitchFamily="34" charset="0"/>
                <a:ea typeface="華康儷中宋" panose="02020509000000000000" pitchFamily="49" charset="-120"/>
                <a:cs typeface="Arial" panose="020B0604020202020204" pitchFamily="34" charset="0"/>
              </a:rPr>
              <a:t>Conclusion</a:t>
            </a:r>
            <a:endParaRPr sz="2800" dirty="0">
              <a:latin typeface="Arial" panose="020B0604020202020204" pitchFamily="34" charset="0"/>
              <a:ea typeface="華康儷中宋" panose="02020509000000000000" pitchFamily="49" charset="-120"/>
              <a:cs typeface="Arial" panose="020B0604020202020204" pitchFamily="34" charset="0"/>
            </a:endParaRPr>
          </a:p>
        </p:txBody>
      </p:sp>
      <p:sp>
        <p:nvSpPr>
          <p:cNvPr id="35" name="文字方塊 34">
            <a:extLst>
              <a:ext uri="{FF2B5EF4-FFF2-40B4-BE49-F238E27FC236}">
                <a16:creationId xmlns:a16="http://schemas.microsoft.com/office/drawing/2014/main" id="{7A5DDCA6-4ECE-4120-BAD4-8F263E899408}"/>
              </a:ext>
            </a:extLst>
          </p:cNvPr>
          <p:cNvSpPr txBox="1"/>
          <p:nvPr/>
        </p:nvSpPr>
        <p:spPr>
          <a:xfrm>
            <a:off x="710655" y="3026844"/>
            <a:ext cx="3735481" cy="923330"/>
          </a:xfrm>
          <a:prstGeom prst="rect">
            <a:avLst/>
          </a:prstGeom>
          <a:noFill/>
        </p:spPr>
        <p:txBody>
          <a:bodyPr wrap="square" rtlCol="0">
            <a:spAutoFit/>
          </a:bodyPr>
          <a:lstStyle/>
          <a:p>
            <a:pPr>
              <a:lnSpc>
                <a:spcPct val="150000"/>
              </a:lnSpc>
            </a:pPr>
            <a:r>
              <a:rPr lang="zh-TW" altLang="en-US" sz="1200" b="1" dirty="0"/>
              <a:t>透過嘗試各種</a:t>
            </a:r>
            <a:r>
              <a:rPr lang="en-US" altLang="zh-TW" sz="1200" b="1" dirty="0"/>
              <a:t>Architecture </a:t>
            </a:r>
            <a:r>
              <a:rPr lang="zh-TW" altLang="en-US" sz="1200" b="1" dirty="0"/>
              <a:t>和</a:t>
            </a:r>
            <a:r>
              <a:rPr lang="en-US" altLang="zh-TW" sz="1200" b="1" dirty="0"/>
              <a:t>Encoder</a:t>
            </a:r>
            <a:r>
              <a:rPr lang="zh-TW" altLang="en-US" sz="1200" b="1" dirty="0"/>
              <a:t>的組合，以及計算所有</a:t>
            </a:r>
            <a:r>
              <a:rPr lang="en-US" altLang="zh-TW" sz="1200" b="1" dirty="0"/>
              <a:t>Architecture </a:t>
            </a:r>
            <a:r>
              <a:rPr lang="zh-TW" altLang="en-US" sz="1200" b="1" dirty="0"/>
              <a:t>和</a:t>
            </a:r>
            <a:r>
              <a:rPr lang="en-US" altLang="zh-TW" sz="1200" b="1" dirty="0"/>
              <a:t>Encoder</a:t>
            </a:r>
            <a:r>
              <a:rPr lang="zh-TW" altLang="en-US" sz="1200" b="1" dirty="0"/>
              <a:t>的平均</a:t>
            </a:r>
            <a:r>
              <a:rPr lang="en-US" altLang="zh-TW" sz="1200" b="1" dirty="0"/>
              <a:t>IOU Score</a:t>
            </a:r>
            <a:r>
              <a:rPr lang="zh-TW" altLang="en-US" sz="1200" b="1" dirty="0"/>
              <a:t>，我們最終決定使用</a:t>
            </a:r>
            <a:r>
              <a:rPr lang="en-US" altLang="zh-TW" sz="1200" b="1" dirty="0"/>
              <a:t>U-Net++ – </a:t>
            </a:r>
            <a:r>
              <a:rPr lang="en-US" altLang="zh-TW" sz="1200" b="1" dirty="0" err="1"/>
              <a:t>Efficientnet</a:t>
            </a:r>
            <a:r>
              <a:rPr lang="zh-TW" altLang="en-US" sz="1200" b="1" dirty="0"/>
              <a:t>模型</a:t>
            </a:r>
          </a:p>
        </p:txBody>
      </p:sp>
      <p:sp>
        <p:nvSpPr>
          <p:cNvPr id="37" name="橢圓 36"/>
          <p:cNvSpPr/>
          <p:nvPr/>
        </p:nvSpPr>
        <p:spPr>
          <a:xfrm>
            <a:off x="429599" y="3189826"/>
            <a:ext cx="225558" cy="226507"/>
          </a:xfrm>
          <a:prstGeom prst="ellipse">
            <a:avLst/>
          </a:prstGeom>
          <a:solidFill>
            <a:srgbClr val="3F5378"/>
          </a:solidFill>
          <a:ln>
            <a:solidFill>
              <a:srgbClr val="3F53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2</a:t>
            </a:r>
            <a:endParaRPr lang="zh-TW" altLang="en-US" b="1" dirty="0"/>
          </a:p>
        </p:txBody>
      </p:sp>
      <p:pic>
        <p:nvPicPr>
          <p:cNvPr id="22" name="圖片 21"/>
          <p:cNvPicPr/>
          <p:nvPr/>
        </p:nvPicPr>
        <p:blipFill>
          <a:blip r:embed="rId4">
            <a:extLst>
              <a:ext uri="{28A0092B-C50C-407E-A947-70E740481C1C}">
                <a14:useLocalDpi xmlns:a14="http://schemas.microsoft.com/office/drawing/2010/main" val="0"/>
              </a:ext>
            </a:extLst>
          </a:blip>
          <a:srcRect/>
          <a:stretch>
            <a:fillRect/>
          </a:stretch>
        </p:blipFill>
        <p:spPr bwMode="auto">
          <a:xfrm>
            <a:off x="4756289" y="1422474"/>
            <a:ext cx="3811242" cy="1377519"/>
          </a:xfrm>
          <a:prstGeom prst="rect">
            <a:avLst/>
          </a:prstGeom>
          <a:noFill/>
        </p:spPr>
      </p:pic>
      <p:pic>
        <p:nvPicPr>
          <p:cNvPr id="23" name="圖片 22"/>
          <p:cNvPicPr/>
          <p:nvPr/>
        </p:nvPicPr>
        <p:blipFill>
          <a:blip r:embed="rId5"/>
          <a:stretch>
            <a:fillRect/>
          </a:stretch>
        </p:blipFill>
        <p:spPr>
          <a:xfrm>
            <a:off x="4755582" y="2799993"/>
            <a:ext cx="3809407" cy="1377031"/>
          </a:xfrm>
          <a:prstGeom prst="rect">
            <a:avLst/>
          </a:prstGeom>
        </p:spPr>
      </p:pic>
    </p:spTree>
    <p:custDataLst>
      <p:tags r:id="rId1"/>
    </p:custDataLst>
    <p:extLst>
      <p:ext uri="{BB962C8B-B14F-4D97-AF65-F5344CB8AC3E}">
        <p14:creationId xmlns:p14="http://schemas.microsoft.com/office/powerpoint/2010/main" val="105052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1" name="Google Shape;321;p2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grpSp>
        <p:nvGrpSpPr>
          <p:cNvPr id="325" name="Google Shape;325;p22"/>
          <p:cNvGrpSpPr/>
          <p:nvPr/>
        </p:nvGrpSpPr>
        <p:grpSpPr>
          <a:xfrm>
            <a:off x="263101" y="580106"/>
            <a:ext cx="407743" cy="391135"/>
            <a:chOff x="5233525" y="4954450"/>
            <a:chExt cx="538275" cy="516350"/>
          </a:xfrm>
        </p:grpSpPr>
        <p:sp>
          <p:nvSpPr>
            <p:cNvPr id="326" name="Google Shape;326;p2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橢圓 3"/>
          <p:cNvSpPr/>
          <p:nvPr/>
        </p:nvSpPr>
        <p:spPr>
          <a:xfrm>
            <a:off x="830899" y="2039228"/>
            <a:ext cx="225558" cy="226507"/>
          </a:xfrm>
          <a:prstGeom prst="ellipse">
            <a:avLst/>
          </a:prstGeom>
          <a:solidFill>
            <a:srgbClr val="3F5378"/>
          </a:solidFill>
          <a:ln>
            <a:solidFill>
              <a:srgbClr val="3F53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3</a:t>
            </a:r>
            <a:endParaRPr lang="zh-TW" altLang="en-US" b="1" dirty="0"/>
          </a:p>
        </p:txBody>
      </p:sp>
      <p:sp>
        <p:nvSpPr>
          <p:cNvPr id="27" name="文字方塊 26">
            <a:extLst>
              <a:ext uri="{FF2B5EF4-FFF2-40B4-BE49-F238E27FC236}">
                <a16:creationId xmlns:a16="http://schemas.microsoft.com/office/drawing/2014/main" id="{7A5DDCA6-4ECE-4120-BAD4-8F263E899408}"/>
              </a:ext>
            </a:extLst>
          </p:cNvPr>
          <p:cNvSpPr txBox="1"/>
          <p:nvPr/>
        </p:nvSpPr>
        <p:spPr>
          <a:xfrm>
            <a:off x="1142918" y="1944462"/>
            <a:ext cx="3735481" cy="1200329"/>
          </a:xfrm>
          <a:prstGeom prst="rect">
            <a:avLst/>
          </a:prstGeom>
          <a:noFill/>
        </p:spPr>
        <p:txBody>
          <a:bodyPr wrap="square" rtlCol="0">
            <a:spAutoFit/>
          </a:bodyPr>
          <a:lstStyle/>
          <a:p>
            <a:pPr>
              <a:lnSpc>
                <a:spcPct val="150000"/>
              </a:lnSpc>
            </a:pPr>
            <a:r>
              <a:rPr lang="zh-TW" altLang="en-US" sz="1200" b="1" dirty="0"/>
              <a:t>最終測試集</a:t>
            </a:r>
            <a:r>
              <a:rPr lang="en-US" altLang="zh-TW" sz="1200" b="1" dirty="0"/>
              <a:t>IOU</a:t>
            </a:r>
            <a:r>
              <a:rPr lang="zh-TW" altLang="en-US" sz="1200" b="1" dirty="0"/>
              <a:t>平均下來只有</a:t>
            </a:r>
            <a:r>
              <a:rPr lang="en-US" altLang="zh-TW" sz="1200" b="1" dirty="0"/>
              <a:t>0.4</a:t>
            </a:r>
            <a:r>
              <a:rPr lang="zh-TW" altLang="en-US" sz="1200" b="1" dirty="0"/>
              <a:t>左右，可能是因為我們的訓練集</a:t>
            </a:r>
            <a:r>
              <a:rPr lang="en-US" altLang="zh-TW" sz="1200" b="1" dirty="0"/>
              <a:t>(</a:t>
            </a:r>
            <a:r>
              <a:rPr lang="zh-TW" altLang="en-US" sz="1200" b="1" dirty="0"/>
              <a:t>或驗證集</a:t>
            </a:r>
            <a:r>
              <a:rPr lang="en-US" altLang="zh-TW" sz="1200" b="1" dirty="0"/>
              <a:t>)</a:t>
            </a:r>
            <a:r>
              <a:rPr lang="zh-TW" altLang="en-US" sz="1200" b="1" dirty="0"/>
              <a:t>和測試集的分布或是圖片的類型不一致所以測試結果沒有很好，或著有可能只是單純訓練集太少讓模型有</a:t>
            </a:r>
            <a:r>
              <a:rPr lang="en-US" altLang="zh-TW" sz="1200" b="1" dirty="0"/>
              <a:t>Overfitting </a:t>
            </a:r>
            <a:r>
              <a:rPr lang="zh-TW" altLang="en-US" sz="1200" b="1" dirty="0"/>
              <a:t>的狀況</a:t>
            </a:r>
            <a:endParaRPr lang="en-US" altLang="zh-TW" sz="1200" b="1" dirty="0"/>
          </a:p>
        </p:txBody>
      </p:sp>
      <p:sp>
        <p:nvSpPr>
          <p:cNvPr id="30" name="Google Shape;320;p22"/>
          <p:cNvSpPr txBox="1">
            <a:spLocks noGrp="1"/>
          </p:cNvSpPr>
          <p:nvPr>
            <p:ph type="title"/>
          </p:nvPr>
        </p:nvSpPr>
        <p:spPr>
          <a:xfrm>
            <a:off x="814274" y="392575"/>
            <a:ext cx="6131354" cy="766200"/>
          </a:xfrm>
          <a:prstGeom prst="rect">
            <a:avLst/>
          </a:prstGeom>
        </p:spPr>
        <p:txBody>
          <a:bodyPr spcFirstLastPara="1" wrap="square" lIns="91425" tIns="91425" rIns="91425" bIns="91425" anchor="ctr" anchorCtr="0">
            <a:noAutofit/>
          </a:bodyPr>
          <a:lstStyle/>
          <a:p>
            <a:pPr lvl="0"/>
            <a:r>
              <a:rPr lang="en-US" altLang="zh-TW" sz="2800" b="1" i="0" dirty="0">
                <a:latin typeface="Arial" panose="020B0604020202020204" pitchFamily="34" charset="0"/>
                <a:ea typeface="華康儷中宋" panose="02020509000000000000" pitchFamily="49" charset="-120"/>
                <a:cs typeface="Arial" panose="020B0604020202020204" pitchFamily="34" charset="0"/>
              </a:rPr>
              <a:t>Conclusion</a:t>
            </a:r>
            <a:endParaRPr sz="2800" dirty="0">
              <a:latin typeface="Arial" panose="020B0604020202020204" pitchFamily="34" charset="0"/>
              <a:ea typeface="華康儷中宋" panose="02020509000000000000" pitchFamily="49" charset="-120"/>
              <a:cs typeface="Arial" panose="020B0604020202020204" pitchFamily="34" charset="0"/>
            </a:endParaRPr>
          </a:p>
        </p:txBody>
      </p:sp>
      <p:sp>
        <p:nvSpPr>
          <p:cNvPr id="35" name="文字方塊 34">
            <a:extLst>
              <a:ext uri="{FF2B5EF4-FFF2-40B4-BE49-F238E27FC236}">
                <a16:creationId xmlns:a16="http://schemas.microsoft.com/office/drawing/2014/main" id="{7A5DDCA6-4ECE-4120-BAD4-8F263E899408}"/>
              </a:ext>
            </a:extLst>
          </p:cNvPr>
          <p:cNvSpPr txBox="1"/>
          <p:nvPr/>
        </p:nvSpPr>
        <p:spPr>
          <a:xfrm>
            <a:off x="1142917" y="3201411"/>
            <a:ext cx="3735481" cy="1167564"/>
          </a:xfrm>
          <a:prstGeom prst="rect">
            <a:avLst/>
          </a:prstGeom>
          <a:noFill/>
        </p:spPr>
        <p:txBody>
          <a:bodyPr wrap="square" rtlCol="0">
            <a:spAutoFit/>
          </a:bodyPr>
          <a:lstStyle/>
          <a:p>
            <a:pPr>
              <a:lnSpc>
                <a:spcPct val="150000"/>
              </a:lnSpc>
            </a:pPr>
            <a:r>
              <a:rPr lang="zh-TW" altLang="en-US" sz="1200" b="1"/>
              <a:t>此外這次模型訓練我們採用</a:t>
            </a:r>
            <a:r>
              <a:rPr lang="en-US" altLang="zh-TW" sz="1200" b="1"/>
              <a:t>Pytorch Lightning</a:t>
            </a:r>
            <a:r>
              <a:rPr lang="zh-TW" altLang="en-US" sz="1200" b="1"/>
              <a:t>，他在保有</a:t>
            </a:r>
            <a:r>
              <a:rPr lang="en-US" altLang="zh-TW" sz="1200" b="1"/>
              <a:t>PyTorch</a:t>
            </a:r>
            <a:r>
              <a:rPr lang="zh-TW" altLang="en-US" sz="1200" b="1"/>
              <a:t>的原生功能之下簡化了程式碼結構，讓我們的程式更加整潔和易於維護，且能夠提升運行效率。</a:t>
            </a:r>
          </a:p>
        </p:txBody>
      </p:sp>
      <p:sp>
        <p:nvSpPr>
          <p:cNvPr id="38" name="橢圓 37"/>
          <p:cNvSpPr/>
          <p:nvPr/>
        </p:nvSpPr>
        <p:spPr>
          <a:xfrm>
            <a:off x="843877" y="3294871"/>
            <a:ext cx="225558" cy="226507"/>
          </a:xfrm>
          <a:prstGeom prst="ellipse">
            <a:avLst/>
          </a:prstGeom>
          <a:solidFill>
            <a:srgbClr val="3F5378"/>
          </a:solidFill>
          <a:ln>
            <a:solidFill>
              <a:srgbClr val="3F53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4</a:t>
            </a:r>
            <a:endParaRPr lang="zh-TW" altLang="en-US" b="1" dirty="0"/>
          </a:p>
        </p:txBody>
      </p:sp>
      <p:pic>
        <p:nvPicPr>
          <p:cNvPr id="22" name="圖片 21"/>
          <p:cNvPicPr/>
          <p:nvPr/>
        </p:nvPicPr>
        <p:blipFill>
          <a:blip r:embed="rId4">
            <a:extLst>
              <a:ext uri="{28A0092B-C50C-407E-A947-70E740481C1C}">
                <a14:useLocalDpi xmlns:a14="http://schemas.microsoft.com/office/drawing/2010/main" val="0"/>
              </a:ext>
            </a:extLst>
          </a:blip>
          <a:srcRect/>
          <a:stretch>
            <a:fillRect/>
          </a:stretch>
        </p:blipFill>
        <p:spPr bwMode="auto">
          <a:xfrm>
            <a:off x="5498023" y="1255353"/>
            <a:ext cx="2817536" cy="1272233"/>
          </a:xfrm>
          <a:prstGeom prst="rect">
            <a:avLst/>
          </a:prstGeom>
          <a:noFill/>
        </p:spPr>
      </p:pic>
      <p:pic>
        <p:nvPicPr>
          <p:cNvPr id="23" name="圖片 22"/>
          <p:cNvPicPr/>
          <p:nvPr/>
        </p:nvPicPr>
        <p:blipFill>
          <a:blip r:embed="rId5"/>
          <a:stretch>
            <a:fillRect/>
          </a:stretch>
        </p:blipFill>
        <p:spPr>
          <a:xfrm>
            <a:off x="5498022" y="2527586"/>
            <a:ext cx="2817536" cy="1357115"/>
          </a:xfrm>
          <a:prstGeom prst="rect">
            <a:avLst/>
          </a:prstGeom>
        </p:spPr>
      </p:pic>
      <p:pic>
        <p:nvPicPr>
          <p:cNvPr id="24" name="圖片 23"/>
          <p:cNvPicPr/>
          <p:nvPr/>
        </p:nvPicPr>
        <p:blipFill>
          <a:blip r:embed="rId6"/>
          <a:stretch>
            <a:fillRect/>
          </a:stretch>
        </p:blipFill>
        <p:spPr>
          <a:xfrm>
            <a:off x="5537778" y="3884702"/>
            <a:ext cx="2777780" cy="1311965"/>
          </a:xfrm>
          <a:prstGeom prst="rect">
            <a:avLst/>
          </a:prstGeom>
        </p:spPr>
      </p:pic>
    </p:spTree>
    <p:custDataLst>
      <p:tags r:id="rId1"/>
    </p:custDataLst>
    <p:extLst>
      <p:ext uri="{BB962C8B-B14F-4D97-AF65-F5344CB8AC3E}">
        <p14:creationId xmlns:p14="http://schemas.microsoft.com/office/powerpoint/2010/main" val="418267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xfrm>
            <a:off x="814274" y="392575"/>
            <a:ext cx="6729525" cy="766200"/>
          </a:xfrm>
          <a:prstGeom prst="rect">
            <a:avLst/>
          </a:prstGeom>
        </p:spPr>
        <p:txBody>
          <a:bodyPr spcFirstLastPara="1" wrap="square" lIns="91425" tIns="91425" rIns="91425" bIns="91425" anchor="ctr" anchorCtr="0">
            <a:noAutofit/>
          </a:bodyPr>
          <a:lstStyle/>
          <a:p>
            <a:pPr lvl="0"/>
            <a:r>
              <a:rPr lang="en-US" altLang="zh-TW" sz="2800" dirty="0">
                <a:latin typeface="Arial" panose="020B0604020202020204" pitchFamily="34" charset="0"/>
                <a:ea typeface="華康儷中宋" panose="02020509000000000000" pitchFamily="49" charset="-120"/>
                <a:cs typeface="Arial" panose="020B0604020202020204" pitchFamily="34" charset="0"/>
              </a:rPr>
              <a:t>Introduction</a:t>
            </a:r>
            <a:endParaRPr sz="2600" dirty="0">
              <a:latin typeface="Arial" panose="020B0604020202020204" pitchFamily="34" charset="0"/>
              <a:ea typeface="華康儷中宋" panose="02020509000000000000" pitchFamily="49" charset="-120"/>
              <a:cs typeface="Arial" panose="020B0604020202020204" pitchFamily="34" charset="0"/>
            </a:endParaRPr>
          </a:p>
        </p:txBody>
      </p:sp>
      <p:sp>
        <p:nvSpPr>
          <p:cNvPr id="321" name="Google Shape;321;p2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325" name="Google Shape;325;p22"/>
          <p:cNvGrpSpPr/>
          <p:nvPr/>
        </p:nvGrpSpPr>
        <p:grpSpPr>
          <a:xfrm>
            <a:off x="263101" y="580106"/>
            <a:ext cx="407743" cy="391135"/>
            <a:chOff x="5233525" y="4954450"/>
            <a:chExt cx="538275" cy="516350"/>
          </a:xfrm>
        </p:grpSpPr>
        <p:sp>
          <p:nvSpPr>
            <p:cNvPr id="326" name="Google Shape;326;p2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橢圓 3"/>
          <p:cNvSpPr/>
          <p:nvPr/>
        </p:nvSpPr>
        <p:spPr>
          <a:xfrm>
            <a:off x="946913" y="2497153"/>
            <a:ext cx="225558" cy="226507"/>
          </a:xfrm>
          <a:prstGeom prst="ellipse">
            <a:avLst/>
          </a:prstGeom>
          <a:solidFill>
            <a:srgbClr val="3F5378"/>
          </a:solidFill>
          <a:ln>
            <a:solidFill>
              <a:srgbClr val="3F53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1</a:t>
            </a:r>
            <a:endParaRPr lang="zh-TW" altLang="en-US" b="1" dirty="0"/>
          </a:p>
        </p:txBody>
      </p:sp>
      <p:sp>
        <p:nvSpPr>
          <p:cNvPr id="39" name="橢圓 38"/>
          <p:cNvSpPr/>
          <p:nvPr/>
        </p:nvSpPr>
        <p:spPr>
          <a:xfrm>
            <a:off x="939749" y="3419709"/>
            <a:ext cx="225558" cy="226507"/>
          </a:xfrm>
          <a:prstGeom prst="ellipse">
            <a:avLst/>
          </a:prstGeom>
          <a:solidFill>
            <a:srgbClr val="3F5378"/>
          </a:solidFill>
          <a:ln>
            <a:solidFill>
              <a:srgbClr val="3F53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2</a:t>
            </a:r>
            <a:endParaRPr lang="zh-TW" altLang="en-US" b="1" dirty="0"/>
          </a:p>
        </p:txBody>
      </p:sp>
      <p:sp>
        <p:nvSpPr>
          <p:cNvPr id="55" name="向上箭號 56">
            <a:extLst>
              <a:ext uri="{FF2B5EF4-FFF2-40B4-BE49-F238E27FC236}">
                <a16:creationId xmlns:a16="http://schemas.microsoft.com/office/drawing/2014/main" id="{34F8E819-BFE2-4251-ADA0-7FE98AB82262}"/>
              </a:ext>
            </a:extLst>
          </p:cNvPr>
          <p:cNvSpPr/>
          <p:nvPr/>
        </p:nvSpPr>
        <p:spPr>
          <a:xfrm rot="5400000">
            <a:off x="430975" y="2505334"/>
            <a:ext cx="215451" cy="224642"/>
          </a:xfrm>
          <a:prstGeom prst="upArrow">
            <a:avLst/>
          </a:prstGeom>
          <a:solidFill>
            <a:schemeClr val="tx1">
              <a:lumMod val="50000"/>
            </a:schemeClr>
          </a:solidFill>
          <a:ln>
            <a:solidFill>
              <a:srgbClr val="1316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a:extLst>
              <a:ext uri="{FF2B5EF4-FFF2-40B4-BE49-F238E27FC236}">
                <a16:creationId xmlns:a16="http://schemas.microsoft.com/office/drawing/2014/main" id="{7A5DDCA6-4ECE-4120-BAD4-8F263E899408}"/>
              </a:ext>
            </a:extLst>
          </p:cNvPr>
          <p:cNvSpPr txBox="1"/>
          <p:nvPr/>
        </p:nvSpPr>
        <p:spPr>
          <a:xfrm>
            <a:off x="1258932" y="3335656"/>
            <a:ext cx="3612189" cy="1200329"/>
          </a:xfrm>
          <a:prstGeom prst="rect">
            <a:avLst/>
          </a:prstGeom>
          <a:noFill/>
        </p:spPr>
        <p:txBody>
          <a:bodyPr wrap="square" rtlCol="0">
            <a:spAutoFit/>
          </a:bodyPr>
          <a:lstStyle/>
          <a:p>
            <a:pPr>
              <a:lnSpc>
                <a:spcPct val="150000"/>
              </a:lnSpc>
            </a:pPr>
            <a:r>
              <a:rPr lang="zh-TW" altLang="en-US" sz="1200" b="1"/>
              <a:t>最後平均</a:t>
            </a:r>
            <a:r>
              <a:rPr lang="en-US" altLang="zh-TW" sz="1200" b="1"/>
              <a:t>IOU</a:t>
            </a:r>
            <a:r>
              <a:rPr lang="zh-TW" altLang="en-US" sz="1200" b="1"/>
              <a:t>幾乎只有</a:t>
            </a:r>
            <a:r>
              <a:rPr lang="en-US" altLang="zh-TW" sz="1200" b="1"/>
              <a:t>0.2~0.3</a:t>
            </a:r>
            <a:r>
              <a:rPr lang="zh-TW" altLang="en-US" sz="1200" b="1"/>
              <a:t>左右。我們推論在具有複雜背景的影像中</a:t>
            </a:r>
            <a:r>
              <a:rPr lang="en-US" altLang="zh-TW" sz="1200" b="1"/>
              <a:t>(</a:t>
            </a:r>
            <a:r>
              <a:rPr lang="zh-TW" altLang="en-US" sz="1200" b="1"/>
              <a:t>例如有浪花的海面等等</a:t>
            </a:r>
            <a:r>
              <a:rPr lang="en-US" altLang="zh-TW" sz="1200" b="1"/>
              <a:t>)</a:t>
            </a:r>
            <a:r>
              <a:rPr lang="zh-TW" altLang="en-US" sz="1200" b="1"/>
              <a:t>，傳統方法很難正確分割影像</a:t>
            </a:r>
            <a:r>
              <a:rPr lang="en-US" altLang="zh-TW" sz="1200" b="1"/>
              <a:t>(</a:t>
            </a:r>
            <a:r>
              <a:rPr lang="zh-TW" altLang="en-US" sz="1200" b="1"/>
              <a:t>右邊為</a:t>
            </a:r>
            <a:r>
              <a:rPr lang="en-US" altLang="zh-TW" sz="1200" b="1"/>
              <a:t>Groung Truth</a:t>
            </a:r>
            <a:r>
              <a:rPr lang="zh-TW" altLang="en-US" sz="1200" b="1"/>
              <a:t>、左邊為</a:t>
            </a:r>
            <a:r>
              <a:rPr lang="en-US" altLang="zh-TW" sz="1200" b="1"/>
              <a:t>Prediction)</a:t>
            </a:r>
            <a:endParaRPr lang="zh-TW" altLang="en-US" sz="1200" b="1" dirty="0"/>
          </a:p>
        </p:txBody>
      </p:sp>
      <p:sp>
        <p:nvSpPr>
          <p:cNvPr id="32" name="文字方塊 31">
            <a:extLst>
              <a:ext uri="{FF2B5EF4-FFF2-40B4-BE49-F238E27FC236}">
                <a16:creationId xmlns:a16="http://schemas.microsoft.com/office/drawing/2014/main" id="{3BCC04A7-9535-41D4-B9E9-6DF1D6856B9F}"/>
              </a:ext>
            </a:extLst>
          </p:cNvPr>
          <p:cNvSpPr txBox="1"/>
          <p:nvPr/>
        </p:nvSpPr>
        <p:spPr>
          <a:xfrm>
            <a:off x="814274" y="1842463"/>
            <a:ext cx="4056846" cy="338554"/>
          </a:xfrm>
          <a:prstGeom prst="rect">
            <a:avLst/>
          </a:prstGeom>
          <a:solidFill>
            <a:schemeClr val="tx2"/>
          </a:solidFill>
        </p:spPr>
        <p:txBody>
          <a:bodyPr wrap="square" rtlCol="0">
            <a:spAutoFit/>
          </a:bodyPr>
          <a:lstStyle/>
          <a:p>
            <a:pPr lvl="0">
              <a:defRPr/>
            </a:pPr>
            <a:r>
              <a:rPr lang="en-US" altLang="zh-TW" sz="1600" b="1"/>
              <a:t>Conventional-based Method </a:t>
            </a:r>
            <a:r>
              <a:rPr lang="zh-TW" altLang="en-US" sz="1600" b="1"/>
              <a:t>的缺點</a:t>
            </a:r>
            <a:r>
              <a:rPr kumimoji="0" lang="zh-TW" altLang="en-US" sz="1600" b="1" i="0" u="none" strike="noStrike" kern="0" cap="none" spc="0" normalizeH="0" baseline="0" noProof="0">
                <a:ln>
                  <a:noFill/>
                </a:ln>
                <a:solidFill>
                  <a:srgbClr val="000000"/>
                </a:solidFill>
                <a:effectLst/>
                <a:uLnTx/>
                <a:uFillTx/>
                <a:latin typeface="Arial"/>
                <a:cs typeface="Arial"/>
                <a:sym typeface="Arial"/>
              </a:rPr>
              <a:t>：</a:t>
            </a:r>
            <a:endParaRPr kumimoji="0" lang="zh-TW" altLang="en-US" sz="1600" b="1" i="0" u="none" strike="noStrike" kern="0" cap="none" spc="0" normalizeH="0" baseline="0" noProof="0" dirty="0">
              <a:ln>
                <a:noFill/>
              </a:ln>
              <a:solidFill>
                <a:srgbClr val="000000"/>
              </a:solidFill>
              <a:effectLst/>
              <a:uLnTx/>
              <a:uFillTx/>
              <a:latin typeface="Arial"/>
              <a:cs typeface="Arial"/>
              <a:sym typeface="Arial"/>
            </a:endParaRPr>
          </a:p>
        </p:txBody>
      </p:sp>
      <p:pic>
        <p:nvPicPr>
          <p:cNvPr id="25" name="圖片 24"/>
          <p:cNvPicPr/>
          <p:nvPr/>
        </p:nvPicPr>
        <p:blipFill>
          <a:blip r:embed="rId4"/>
          <a:stretch>
            <a:fillRect/>
          </a:stretch>
        </p:blipFill>
        <p:spPr>
          <a:xfrm>
            <a:off x="4994413" y="1415370"/>
            <a:ext cx="3891170" cy="1663691"/>
          </a:xfrm>
          <a:prstGeom prst="rect">
            <a:avLst/>
          </a:prstGeom>
        </p:spPr>
      </p:pic>
      <p:pic>
        <p:nvPicPr>
          <p:cNvPr id="26" name="圖片 25"/>
          <p:cNvPicPr/>
          <p:nvPr/>
        </p:nvPicPr>
        <p:blipFill>
          <a:blip r:embed="rId5"/>
          <a:stretch>
            <a:fillRect/>
          </a:stretch>
        </p:blipFill>
        <p:spPr>
          <a:xfrm>
            <a:off x="4994413" y="3012862"/>
            <a:ext cx="3891169" cy="1700421"/>
          </a:xfrm>
          <a:prstGeom prst="rect">
            <a:avLst/>
          </a:prstGeom>
        </p:spPr>
      </p:pic>
      <p:sp>
        <p:nvSpPr>
          <p:cNvPr id="27" name="文字方塊 26">
            <a:extLst>
              <a:ext uri="{FF2B5EF4-FFF2-40B4-BE49-F238E27FC236}">
                <a16:creationId xmlns:a16="http://schemas.microsoft.com/office/drawing/2014/main" id="{7A5DDCA6-4ECE-4120-BAD4-8F263E899408}"/>
              </a:ext>
            </a:extLst>
          </p:cNvPr>
          <p:cNvSpPr txBox="1"/>
          <p:nvPr/>
        </p:nvSpPr>
        <p:spPr>
          <a:xfrm>
            <a:off x="1258932" y="2402387"/>
            <a:ext cx="3612189" cy="646331"/>
          </a:xfrm>
          <a:prstGeom prst="rect">
            <a:avLst/>
          </a:prstGeom>
          <a:noFill/>
        </p:spPr>
        <p:txBody>
          <a:bodyPr wrap="square" rtlCol="0">
            <a:spAutoFit/>
          </a:bodyPr>
          <a:lstStyle/>
          <a:p>
            <a:pPr>
              <a:lnSpc>
                <a:spcPct val="150000"/>
              </a:lnSpc>
            </a:pPr>
            <a:r>
              <a:rPr lang="zh-TW" altLang="en-US" sz="1200" b="1"/>
              <a:t>首先嘗試使用傳統方法來實作這次的</a:t>
            </a:r>
            <a:r>
              <a:rPr lang="en-US" altLang="zh-TW" sz="1200" b="1"/>
              <a:t>Project</a:t>
            </a:r>
            <a:r>
              <a:rPr lang="zh-TW" altLang="en-US" sz="1200" b="1"/>
              <a:t>，包含</a:t>
            </a:r>
            <a:r>
              <a:rPr lang="en-US" altLang="zh-TW" sz="1200" b="1"/>
              <a:t>Threshold</a:t>
            </a:r>
            <a:r>
              <a:rPr lang="zh-TW" altLang="en-US" sz="1200" b="1"/>
              <a:t>、</a:t>
            </a:r>
            <a:r>
              <a:rPr lang="en-US" altLang="zh-TW" sz="1200" b="1"/>
              <a:t>K-Means</a:t>
            </a:r>
            <a:r>
              <a:rPr lang="zh-TW" altLang="en-US" sz="1200" b="1"/>
              <a:t>等常見的傳統影像分割方法</a:t>
            </a:r>
          </a:p>
        </p:txBody>
      </p:sp>
      <p:sp>
        <p:nvSpPr>
          <p:cNvPr id="2" name="文字方塊 1">
            <a:extLst>
              <a:ext uri="{FF2B5EF4-FFF2-40B4-BE49-F238E27FC236}">
                <a16:creationId xmlns:a16="http://schemas.microsoft.com/office/drawing/2014/main" id="{8C844524-82C1-5C13-4EF4-3FA426DD7F01}"/>
              </a:ext>
            </a:extLst>
          </p:cNvPr>
          <p:cNvSpPr txBox="1"/>
          <p:nvPr/>
        </p:nvSpPr>
        <p:spPr>
          <a:xfrm>
            <a:off x="5673127" y="1080895"/>
            <a:ext cx="3612189" cy="335348"/>
          </a:xfrm>
          <a:prstGeom prst="rect">
            <a:avLst/>
          </a:prstGeom>
          <a:noFill/>
        </p:spPr>
        <p:txBody>
          <a:bodyPr wrap="square" rtlCol="0">
            <a:spAutoFit/>
          </a:bodyPr>
          <a:lstStyle/>
          <a:p>
            <a:pPr>
              <a:lnSpc>
                <a:spcPct val="150000"/>
              </a:lnSpc>
            </a:pPr>
            <a:r>
              <a:rPr lang="en-US" altLang="zh-TW" sz="1200" b="1" dirty="0"/>
              <a:t>Prediction</a:t>
            </a:r>
            <a:endParaRPr lang="zh-TW" altLang="en-US" sz="1200" b="1" dirty="0"/>
          </a:p>
        </p:txBody>
      </p:sp>
      <p:sp>
        <p:nvSpPr>
          <p:cNvPr id="3" name="文字方塊 2">
            <a:extLst>
              <a:ext uri="{FF2B5EF4-FFF2-40B4-BE49-F238E27FC236}">
                <a16:creationId xmlns:a16="http://schemas.microsoft.com/office/drawing/2014/main" id="{A6BA482F-1296-6B0E-C63D-D8A33919D240}"/>
              </a:ext>
            </a:extLst>
          </p:cNvPr>
          <p:cNvSpPr txBox="1"/>
          <p:nvPr/>
        </p:nvSpPr>
        <p:spPr>
          <a:xfrm>
            <a:off x="7470908" y="1067386"/>
            <a:ext cx="3612189" cy="335348"/>
          </a:xfrm>
          <a:prstGeom prst="rect">
            <a:avLst/>
          </a:prstGeom>
          <a:noFill/>
        </p:spPr>
        <p:txBody>
          <a:bodyPr wrap="square" rtlCol="0">
            <a:spAutoFit/>
          </a:bodyPr>
          <a:lstStyle/>
          <a:p>
            <a:pPr>
              <a:lnSpc>
                <a:spcPct val="150000"/>
              </a:lnSpc>
            </a:pPr>
            <a:r>
              <a:rPr lang="en-US" altLang="zh-TW" sz="1200" b="1" dirty="0"/>
              <a:t>Ground truth</a:t>
            </a:r>
            <a:endParaRPr lang="zh-TW" altLang="en-US" sz="1200" b="1" dirty="0"/>
          </a:p>
        </p:txBody>
      </p:sp>
    </p:spTree>
    <p:custDataLst>
      <p:tags r:id="rId1"/>
    </p:custDataLst>
    <p:extLst>
      <p:ext uri="{BB962C8B-B14F-4D97-AF65-F5344CB8AC3E}">
        <p14:creationId xmlns:p14="http://schemas.microsoft.com/office/powerpoint/2010/main" val="111604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0000"/>
            <a:lum/>
          </a:blip>
          <a:srcRect/>
          <a:stretch>
            <a:fillRect t="-3000" b="-3000"/>
          </a:stretch>
        </a:blipFill>
        <a:effectLst/>
      </p:bgPr>
    </p:bg>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524" name="Google Shape;524;p33"/>
          <p:cNvSpPr txBox="1">
            <a:spLocks noGrp="1"/>
          </p:cNvSpPr>
          <p:nvPr>
            <p:ph type="ctrTitle" idx="4294967295"/>
          </p:nvPr>
        </p:nvSpPr>
        <p:spPr>
          <a:xfrm>
            <a:off x="1275150" y="141195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9">
          <a:extLst>
            <a:ext uri="{FF2B5EF4-FFF2-40B4-BE49-F238E27FC236}">
              <a16:creationId xmlns:a16="http://schemas.microsoft.com/office/drawing/2014/main" id="{E43FD3D8-0F04-DA66-4558-B0E44ACC4B6F}"/>
            </a:ext>
          </a:extLst>
        </p:cNvPr>
        <p:cNvGrpSpPr/>
        <p:nvPr/>
      </p:nvGrpSpPr>
      <p:grpSpPr>
        <a:xfrm>
          <a:off x="0" y="0"/>
          <a:ext cx="0" cy="0"/>
          <a:chOff x="0" y="0"/>
          <a:chExt cx="0" cy="0"/>
        </a:xfrm>
      </p:grpSpPr>
      <p:sp>
        <p:nvSpPr>
          <p:cNvPr id="320" name="Google Shape;320;p22">
            <a:extLst>
              <a:ext uri="{FF2B5EF4-FFF2-40B4-BE49-F238E27FC236}">
                <a16:creationId xmlns:a16="http://schemas.microsoft.com/office/drawing/2014/main" id="{89CF346F-4ABE-7573-8CCB-99E7A1985E61}"/>
              </a:ext>
            </a:extLst>
          </p:cNvPr>
          <p:cNvSpPr txBox="1">
            <a:spLocks noGrp="1"/>
          </p:cNvSpPr>
          <p:nvPr>
            <p:ph type="title"/>
          </p:nvPr>
        </p:nvSpPr>
        <p:spPr>
          <a:xfrm>
            <a:off x="814274" y="392575"/>
            <a:ext cx="6729525" cy="766200"/>
          </a:xfrm>
          <a:prstGeom prst="rect">
            <a:avLst/>
          </a:prstGeom>
        </p:spPr>
        <p:txBody>
          <a:bodyPr spcFirstLastPara="1" wrap="square" lIns="91425" tIns="91425" rIns="91425" bIns="91425" anchor="ctr" anchorCtr="0">
            <a:noAutofit/>
          </a:bodyPr>
          <a:lstStyle/>
          <a:p>
            <a:pPr lvl="0"/>
            <a:r>
              <a:rPr lang="en-US" altLang="zh-TW" sz="2800" dirty="0">
                <a:latin typeface="Arial" panose="020B0604020202020204" pitchFamily="34" charset="0"/>
                <a:ea typeface="華康儷中宋" panose="02020509000000000000" pitchFamily="49" charset="-120"/>
                <a:cs typeface="Arial" panose="020B0604020202020204" pitchFamily="34" charset="0"/>
              </a:rPr>
              <a:t>Introduction</a:t>
            </a:r>
            <a:endParaRPr sz="2600" dirty="0">
              <a:latin typeface="Arial" panose="020B0604020202020204" pitchFamily="34" charset="0"/>
              <a:ea typeface="華康儷中宋" panose="02020509000000000000" pitchFamily="49" charset="-120"/>
              <a:cs typeface="Arial" panose="020B0604020202020204" pitchFamily="34" charset="0"/>
            </a:endParaRPr>
          </a:p>
        </p:txBody>
      </p:sp>
      <p:sp>
        <p:nvSpPr>
          <p:cNvPr id="321" name="Google Shape;321;p22">
            <a:extLst>
              <a:ext uri="{FF2B5EF4-FFF2-40B4-BE49-F238E27FC236}">
                <a16:creationId xmlns:a16="http://schemas.microsoft.com/office/drawing/2014/main" id="{0F8072B1-D624-E324-9754-B1B29E4EA643}"/>
              </a:ext>
            </a:extLst>
          </p:cNvPr>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325" name="Google Shape;325;p22">
            <a:extLst>
              <a:ext uri="{FF2B5EF4-FFF2-40B4-BE49-F238E27FC236}">
                <a16:creationId xmlns:a16="http://schemas.microsoft.com/office/drawing/2014/main" id="{59BF196C-4C5E-A3AF-DE64-D4EFDA80A468}"/>
              </a:ext>
            </a:extLst>
          </p:cNvPr>
          <p:cNvGrpSpPr/>
          <p:nvPr/>
        </p:nvGrpSpPr>
        <p:grpSpPr>
          <a:xfrm>
            <a:off x="263101" y="580106"/>
            <a:ext cx="407743" cy="391135"/>
            <a:chOff x="5233525" y="4954450"/>
            <a:chExt cx="538275" cy="516350"/>
          </a:xfrm>
        </p:grpSpPr>
        <p:sp>
          <p:nvSpPr>
            <p:cNvPr id="326" name="Google Shape;326;p22">
              <a:extLst>
                <a:ext uri="{FF2B5EF4-FFF2-40B4-BE49-F238E27FC236}">
                  <a16:creationId xmlns:a16="http://schemas.microsoft.com/office/drawing/2014/main" id="{092AC546-3D82-27EC-DDCB-5A71D1745609}"/>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a:extLst>
                <a:ext uri="{FF2B5EF4-FFF2-40B4-BE49-F238E27FC236}">
                  <a16:creationId xmlns:a16="http://schemas.microsoft.com/office/drawing/2014/main" id="{F5453B61-A28D-E240-5496-BCCD2DDD13F5}"/>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a:extLst>
                <a:ext uri="{FF2B5EF4-FFF2-40B4-BE49-F238E27FC236}">
                  <a16:creationId xmlns:a16="http://schemas.microsoft.com/office/drawing/2014/main" id="{375E9682-9565-49C1-7A9A-3AE62DE0C7EB}"/>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a:extLst>
                <a:ext uri="{FF2B5EF4-FFF2-40B4-BE49-F238E27FC236}">
                  <a16:creationId xmlns:a16="http://schemas.microsoft.com/office/drawing/2014/main" id="{5BBD230F-9DB2-F882-2CC5-53FB82A7C57C}"/>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a:extLst>
                <a:ext uri="{FF2B5EF4-FFF2-40B4-BE49-F238E27FC236}">
                  <a16:creationId xmlns:a16="http://schemas.microsoft.com/office/drawing/2014/main" id="{63381BAC-46C6-0C4A-D42D-AE8A57F72D7E}"/>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a:extLst>
                <a:ext uri="{FF2B5EF4-FFF2-40B4-BE49-F238E27FC236}">
                  <a16:creationId xmlns:a16="http://schemas.microsoft.com/office/drawing/2014/main" id="{F12BEC47-E623-10B3-B582-2F8CDA076575}"/>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a:extLst>
                <a:ext uri="{FF2B5EF4-FFF2-40B4-BE49-F238E27FC236}">
                  <a16:creationId xmlns:a16="http://schemas.microsoft.com/office/drawing/2014/main" id="{896280E1-1131-F3B4-9B3D-8A289D332492}"/>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a:extLst>
                <a:ext uri="{FF2B5EF4-FFF2-40B4-BE49-F238E27FC236}">
                  <a16:creationId xmlns:a16="http://schemas.microsoft.com/office/drawing/2014/main" id="{A0585CC3-3E15-40A2-AEFB-046BB08FD664}"/>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a:extLst>
                <a:ext uri="{FF2B5EF4-FFF2-40B4-BE49-F238E27FC236}">
                  <a16:creationId xmlns:a16="http://schemas.microsoft.com/office/drawing/2014/main" id="{59C4831E-68EF-3454-0789-2DB46C38944B}"/>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a:extLst>
                <a:ext uri="{FF2B5EF4-FFF2-40B4-BE49-F238E27FC236}">
                  <a16:creationId xmlns:a16="http://schemas.microsoft.com/office/drawing/2014/main" id="{E97A1A1F-8E78-E508-13FE-D4B797932721}"/>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a:extLst>
                <a:ext uri="{FF2B5EF4-FFF2-40B4-BE49-F238E27FC236}">
                  <a16:creationId xmlns:a16="http://schemas.microsoft.com/office/drawing/2014/main" id="{93747447-2E62-463C-76F9-0A6CE09DE68F}"/>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橢圓 3">
            <a:extLst>
              <a:ext uri="{FF2B5EF4-FFF2-40B4-BE49-F238E27FC236}">
                <a16:creationId xmlns:a16="http://schemas.microsoft.com/office/drawing/2014/main" id="{ED9329A3-E1F2-C034-A59F-7FB4C9A0C12A}"/>
              </a:ext>
            </a:extLst>
          </p:cNvPr>
          <p:cNvSpPr/>
          <p:nvPr/>
        </p:nvSpPr>
        <p:spPr>
          <a:xfrm>
            <a:off x="946913" y="2497153"/>
            <a:ext cx="225558" cy="226507"/>
          </a:xfrm>
          <a:prstGeom prst="ellipse">
            <a:avLst/>
          </a:prstGeom>
          <a:solidFill>
            <a:srgbClr val="3F5378"/>
          </a:solidFill>
          <a:ln>
            <a:solidFill>
              <a:srgbClr val="3F53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1</a:t>
            </a:r>
            <a:endParaRPr lang="zh-TW" altLang="en-US" b="1" dirty="0"/>
          </a:p>
        </p:txBody>
      </p:sp>
      <p:sp>
        <p:nvSpPr>
          <p:cNvPr id="39" name="橢圓 38">
            <a:extLst>
              <a:ext uri="{FF2B5EF4-FFF2-40B4-BE49-F238E27FC236}">
                <a16:creationId xmlns:a16="http://schemas.microsoft.com/office/drawing/2014/main" id="{33338D72-9FBC-B394-5A06-7392AA25E940}"/>
              </a:ext>
            </a:extLst>
          </p:cNvPr>
          <p:cNvSpPr/>
          <p:nvPr/>
        </p:nvSpPr>
        <p:spPr>
          <a:xfrm>
            <a:off x="939749" y="3121539"/>
            <a:ext cx="225558" cy="226507"/>
          </a:xfrm>
          <a:prstGeom prst="ellipse">
            <a:avLst/>
          </a:prstGeom>
          <a:solidFill>
            <a:srgbClr val="3F5378"/>
          </a:solidFill>
          <a:ln>
            <a:solidFill>
              <a:srgbClr val="3F53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2</a:t>
            </a:r>
            <a:endParaRPr lang="zh-TW" altLang="en-US" b="1" dirty="0"/>
          </a:p>
        </p:txBody>
      </p:sp>
      <p:sp>
        <p:nvSpPr>
          <p:cNvPr id="55" name="向上箭號 56">
            <a:extLst>
              <a:ext uri="{FF2B5EF4-FFF2-40B4-BE49-F238E27FC236}">
                <a16:creationId xmlns:a16="http://schemas.microsoft.com/office/drawing/2014/main" id="{56750FBF-BE27-2664-735F-784B0372A12C}"/>
              </a:ext>
            </a:extLst>
          </p:cNvPr>
          <p:cNvSpPr/>
          <p:nvPr/>
        </p:nvSpPr>
        <p:spPr>
          <a:xfrm rot="5400000">
            <a:off x="430975" y="2505334"/>
            <a:ext cx="215451" cy="224642"/>
          </a:xfrm>
          <a:prstGeom prst="upArrow">
            <a:avLst/>
          </a:prstGeom>
          <a:solidFill>
            <a:schemeClr val="tx1">
              <a:lumMod val="50000"/>
            </a:schemeClr>
          </a:solidFill>
          <a:ln>
            <a:solidFill>
              <a:srgbClr val="1316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457FF615-60CB-B368-9F34-57170464C0A2}"/>
              </a:ext>
            </a:extLst>
          </p:cNvPr>
          <p:cNvSpPr txBox="1"/>
          <p:nvPr/>
        </p:nvSpPr>
        <p:spPr>
          <a:xfrm>
            <a:off x="1258932" y="2456654"/>
            <a:ext cx="4191971" cy="276999"/>
          </a:xfrm>
          <a:prstGeom prst="rect">
            <a:avLst/>
          </a:prstGeom>
          <a:noFill/>
        </p:spPr>
        <p:txBody>
          <a:bodyPr wrap="square" rtlCol="0">
            <a:spAutoFit/>
          </a:bodyPr>
          <a:lstStyle/>
          <a:p>
            <a:r>
              <a:rPr lang="zh-TW" altLang="en-US" sz="1200" b="1" dirty="0"/>
              <a:t>特徵自動提取：深度學習可以自動從數據中學習有效的特徵</a:t>
            </a:r>
          </a:p>
        </p:txBody>
      </p:sp>
      <p:sp>
        <p:nvSpPr>
          <p:cNvPr id="29" name="文字方塊 28">
            <a:extLst>
              <a:ext uri="{FF2B5EF4-FFF2-40B4-BE49-F238E27FC236}">
                <a16:creationId xmlns:a16="http://schemas.microsoft.com/office/drawing/2014/main" id="{6273E984-AC26-D070-2E53-EC1E494A53AA}"/>
              </a:ext>
            </a:extLst>
          </p:cNvPr>
          <p:cNvSpPr txBox="1"/>
          <p:nvPr/>
        </p:nvSpPr>
        <p:spPr>
          <a:xfrm>
            <a:off x="1258932" y="3027547"/>
            <a:ext cx="3980721" cy="612347"/>
          </a:xfrm>
          <a:prstGeom prst="rect">
            <a:avLst/>
          </a:prstGeom>
          <a:noFill/>
        </p:spPr>
        <p:txBody>
          <a:bodyPr wrap="square" rtlCol="0">
            <a:spAutoFit/>
          </a:bodyPr>
          <a:lstStyle/>
          <a:p>
            <a:pPr>
              <a:lnSpc>
                <a:spcPct val="150000"/>
              </a:lnSpc>
            </a:pPr>
            <a:r>
              <a:rPr lang="zh-TW" altLang="en-US" sz="1200" b="1" dirty="0"/>
              <a:t>處理非線性與複雜場景：而深度學習模型具備強大的非線性映射能力，可以更好地處理複雜的影像場景</a:t>
            </a:r>
          </a:p>
        </p:txBody>
      </p:sp>
      <p:sp>
        <p:nvSpPr>
          <p:cNvPr id="32" name="文字方塊 31">
            <a:extLst>
              <a:ext uri="{FF2B5EF4-FFF2-40B4-BE49-F238E27FC236}">
                <a16:creationId xmlns:a16="http://schemas.microsoft.com/office/drawing/2014/main" id="{131524CA-1B1F-A826-87E7-46744F8FDDC3}"/>
              </a:ext>
            </a:extLst>
          </p:cNvPr>
          <p:cNvSpPr txBox="1"/>
          <p:nvPr/>
        </p:nvSpPr>
        <p:spPr>
          <a:xfrm>
            <a:off x="814274" y="1842463"/>
            <a:ext cx="4056846" cy="338554"/>
          </a:xfrm>
          <a:prstGeom prst="rect">
            <a:avLst/>
          </a:prstGeom>
          <a:solidFill>
            <a:schemeClr val="tx2"/>
          </a:solidFill>
        </p:spPr>
        <p:txBody>
          <a:bodyPr wrap="square" rtlCol="0">
            <a:spAutoFit/>
          </a:bodyPr>
          <a:lstStyle/>
          <a:p>
            <a:pPr marL="0" marR="0" lvl="0" indent="0" algn="l" defTabSz="914400" rtl="0" eaLnBrk="1" fontAlgn="auto" latinLnBrk="0" hangingPunct="1">
              <a:spcBef>
                <a:spcPts val="0"/>
              </a:spcBef>
              <a:spcAft>
                <a:spcPts val="0"/>
              </a:spcAft>
              <a:buClr>
                <a:srgbClr val="000000"/>
              </a:buClr>
              <a:buSzTx/>
              <a:buFont typeface="Arial"/>
              <a:buNone/>
              <a:tabLst/>
              <a:defRPr/>
            </a:pPr>
            <a:r>
              <a:rPr kumimoji="0" lang="zh-TW" altLang="en-US" sz="1600" b="1" i="0" u="none" strike="noStrike" kern="0" cap="none" spc="0" normalizeH="0" baseline="0" noProof="0" dirty="0">
                <a:ln>
                  <a:noFill/>
                </a:ln>
                <a:solidFill>
                  <a:srgbClr val="000000"/>
                </a:solidFill>
                <a:effectLst/>
                <a:uLnTx/>
                <a:uFillTx/>
                <a:latin typeface="Arial"/>
                <a:cs typeface="Arial"/>
                <a:sym typeface="Arial"/>
              </a:rPr>
              <a:t>選擇 </a:t>
            </a:r>
            <a:r>
              <a:rPr kumimoji="0" lang="en-US" altLang="zh-TW" sz="1600" b="1" i="0" u="none" strike="noStrike" kern="0" cap="none" spc="0" normalizeH="0" baseline="0" noProof="0" dirty="0">
                <a:ln>
                  <a:noFill/>
                </a:ln>
                <a:solidFill>
                  <a:srgbClr val="000000"/>
                </a:solidFill>
                <a:effectLst/>
                <a:uLnTx/>
                <a:uFillTx/>
                <a:latin typeface="Arial"/>
                <a:cs typeface="Arial"/>
                <a:sym typeface="Arial"/>
              </a:rPr>
              <a:t>Deep Learning-based Method </a:t>
            </a:r>
            <a:r>
              <a:rPr kumimoji="0" lang="zh-TW" altLang="en-US" sz="1600" b="1" i="0" u="none" strike="noStrike" kern="0" cap="none" spc="0" normalizeH="0" baseline="0" noProof="0" dirty="0">
                <a:ln>
                  <a:noFill/>
                </a:ln>
                <a:solidFill>
                  <a:srgbClr val="000000"/>
                </a:solidFill>
                <a:effectLst/>
                <a:uLnTx/>
                <a:uFillTx/>
                <a:latin typeface="Arial"/>
                <a:cs typeface="Arial"/>
                <a:sym typeface="Arial"/>
              </a:rPr>
              <a:t>原因：</a:t>
            </a:r>
          </a:p>
        </p:txBody>
      </p:sp>
      <p:sp>
        <p:nvSpPr>
          <p:cNvPr id="5" name="橢圓 4">
            <a:extLst>
              <a:ext uri="{FF2B5EF4-FFF2-40B4-BE49-F238E27FC236}">
                <a16:creationId xmlns:a16="http://schemas.microsoft.com/office/drawing/2014/main" id="{905383FF-7AF4-4A92-E075-A8A2378073AB}"/>
              </a:ext>
            </a:extLst>
          </p:cNvPr>
          <p:cNvSpPr/>
          <p:nvPr/>
        </p:nvSpPr>
        <p:spPr>
          <a:xfrm>
            <a:off x="939749" y="3926509"/>
            <a:ext cx="225558" cy="226507"/>
          </a:xfrm>
          <a:prstGeom prst="ellipse">
            <a:avLst/>
          </a:prstGeom>
          <a:solidFill>
            <a:srgbClr val="3F5378"/>
          </a:solidFill>
          <a:ln>
            <a:solidFill>
              <a:srgbClr val="3F53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3</a:t>
            </a:r>
            <a:endParaRPr lang="zh-TW" altLang="en-US" b="1" dirty="0"/>
          </a:p>
        </p:txBody>
      </p:sp>
      <p:sp>
        <p:nvSpPr>
          <p:cNvPr id="6" name="文字方塊 5">
            <a:extLst>
              <a:ext uri="{FF2B5EF4-FFF2-40B4-BE49-F238E27FC236}">
                <a16:creationId xmlns:a16="http://schemas.microsoft.com/office/drawing/2014/main" id="{078B5A0E-73E4-E71B-AA65-A5DCAFC6FCD6}"/>
              </a:ext>
            </a:extLst>
          </p:cNvPr>
          <p:cNvSpPr txBox="1"/>
          <p:nvPr/>
        </p:nvSpPr>
        <p:spPr>
          <a:xfrm>
            <a:off x="1258932" y="3832517"/>
            <a:ext cx="3980721" cy="612347"/>
          </a:xfrm>
          <a:prstGeom prst="rect">
            <a:avLst/>
          </a:prstGeom>
          <a:noFill/>
        </p:spPr>
        <p:txBody>
          <a:bodyPr wrap="square" rtlCol="0">
            <a:spAutoFit/>
          </a:bodyPr>
          <a:lstStyle/>
          <a:p>
            <a:pPr>
              <a:lnSpc>
                <a:spcPct val="150000"/>
              </a:lnSpc>
            </a:pPr>
            <a:r>
              <a:rPr lang="zh-TW" altLang="en-US" sz="1200" b="1" dirty="0"/>
              <a:t>效能比較：深度學習模型（如</a:t>
            </a:r>
            <a:r>
              <a:rPr lang="en-US" altLang="zh-TW" sz="1200" b="1" dirty="0"/>
              <a:t>U-Net</a:t>
            </a:r>
            <a:r>
              <a:rPr lang="zh-TW" altLang="en-US" sz="1200" b="1" dirty="0"/>
              <a:t>等）在影像分割任務上具有極高的表現，達到更高的準確率</a:t>
            </a:r>
          </a:p>
        </p:txBody>
      </p:sp>
      <p:pic>
        <p:nvPicPr>
          <p:cNvPr id="1026" name="Picture 2" descr="What Is Deep Learning AI? A Simple Guide With 8 Practical Examples">
            <a:extLst>
              <a:ext uri="{FF2B5EF4-FFF2-40B4-BE49-F238E27FC236}">
                <a16:creationId xmlns:a16="http://schemas.microsoft.com/office/drawing/2014/main" id="{C091A163-BC2D-7C3B-913C-FC68817A2F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9028" y="1940373"/>
            <a:ext cx="3334030" cy="221448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41773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xfrm>
            <a:off x="814274" y="392575"/>
            <a:ext cx="6729525" cy="766200"/>
          </a:xfrm>
          <a:prstGeom prst="rect">
            <a:avLst/>
          </a:prstGeom>
        </p:spPr>
        <p:txBody>
          <a:bodyPr spcFirstLastPara="1" wrap="square" lIns="91425" tIns="91425" rIns="91425" bIns="91425" anchor="ctr" anchorCtr="0">
            <a:noAutofit/>
          </a:bodyPr>
          <a:lstStyle/>
          <a:p>
            <a:pPr lvl="0"/>
            <a:r>
              <a:rPr lang="en-US" altLang="zh-TW" sz="2800" dirty="0">
                <a:latin typeface="Arial" panose="020B0604020202020204" pitchFamily="34" charset="0"/>
                <a:ea typeface="華康儷中宋" panose="02020509000000000000" pitchFamily="49" charset="-120"/>
                <a:cs typeface="Arial" panose="020B0604020202020204" pitchFamily="34" charset="0"/>
              </a:rPr>
              <a:t>Introduction</a:t>
            </a:r>
            <a:endParaRPr sz="2600" dirty="0">
              <a:latin typeface="Arial" panose="020B0604020202020204" pitchFamily="34" charset="0"/>
              <a:ea typeface="華康儷中宋" panose="02020509000000000000" pitchFamily="49" charset="-120"/>
              <a:cs typeface="Arial" panose="020B0604020202020204" pitchFamily="34" charset="0"/>
            </a:endParaRPr>
          </a:p>
        </p:txBody>
      </p:sp>
      <p:sp>
        <p:nvSpPr>
          <p:cNvPr id="321" name="Google Shape;321;p2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325" name="Google Shape;325;p22"/>
          <p:cNvGrpSpPr/>
          <p:nvPr/>
        </p:nvGrpSpPr>
        <p:grpSpPr>
          <a:xfrm>
            <a:off x="263101" y="580106"/>
            <a:ext cx="407743" cy="391135"/>
            <a:chOff x="5233525" y="4954450"/>
            <a:chExt cx="538275" cy="516350"/>
          </a:xfrm>
        </p:grpSpPr>
        <p:sp>
          <p:nvSpPr>
            <p:cNvPr id="326" name="Google Shape;326;p2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橢圓 3"/>
          <p:cNvSpPr/>
          <p:nvPr/>
        </p:nvSpPr>
        <p:spPr>
          <a:xfrm>
            <a:off x="946913" y="2497153"/>
            <a:ext cx="225558" cy="226507"/>
          </a:xfrm>
          <a:prstGeom prst="ellipse">
            <a:avLst/>
          </a:prstGeom>
          <a:solidFill>
            <a:srgbClr val="3F5378"/>
          </a:solidFill>
          <a:ln>
            <a:solidFill>
              <a:srgbClr val="3F53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1</a:t>
            </a:r>
            <a:endParaRPr lang="zh-TW" altLang="en-US" b="1" dirty="0"/>
          </a:p>
        </p:txBody>
      </p:sp>
      <p:sp>
        <p:nvSpPr>
          <p:cNvPr id="39" name="橢圓 38"/>
          <p:cNvSpPr/>
          <p:nvPr/>
        </p:nvSpPr>
        <p:spPr>
          <a:xfrm>
            <a:off x="939749" y="3121539"/>
            <a:ext cx="225558" cy="226507"/>
          </a:xfrm>
          <a:prstGeom prst="ellipse">
            <a:avLst/>
          </a:prstGeom>
          <a:solidFill>
            <a:srgbClr val="3F5378"/>
          </a:solidFill>
          <a:ln>
            <a:solidFill>
              <a:srgbClr val="3F53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2</a:t>
            </a:r>
            <a:endParaRPr lang="zh-TW" altLang="en-US" b="1" dirty="0"/>
          </a:p>
        </p:txBody>
      </p:sp>
      <p:sp>
        <p:nvSpPr>
          <p:cNvPr id="55" name="向上箭號 56">
            <a:extLst>
              <a:ext uri="{FF2B5EF4-FFF2-40B4-BE49-F238E27FC236}">
                <a16:creationId xmlns:a16="http://schemas.microsoft.com/office/drawing/2014/main" id="{34F8E819-BFE2-4251-ADA0-7FE98AB82262}"/>
              </a:ext>
            </a:extLst>
          </p:cNvPr>
          <p:cNvSpPr/>
          <p:nvPr/>
        </p:nvSpPr>
        <p:spPr>
          <a:xfrm rot="5400000">
            <a:off x="430975" y="2505334"/>
            <a:ext cx="215451" cy="224642"/>
          </a:xfrm>
          <a:prstGeom prst="upArrow">
            <a:avLst/>
          </a:prstGeom>
          <a:solidFill>
            <a:schemeClr val="tx1">
              <a:lumMod val="50000"/>
            </a:schemeClr>
          </a:solidFill>
          <a:ln>
            <a:solidFill>
              <a:srgbClr val="1316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74B97773-B3BD-4E67-8DEC-D84F3E11A938}"/>
              </a:ext>
            </a:extLst>
          </p:cNvPr>
          <p:cNvSpPr txBox="1"/>
          <p:nvPr/>
        </p:nvSpPr>
        <p:spPr>
          <a:xfrm>
            <a:off x="1258932" y="2456654"/>
            <a:ext cx="4191971" cy="276999"/>
          </a:xfrm>
          <a:prstGeom prst="rect">
            <a:avLst/>
          </a:prstGeom>
          <a:noFill/>
        </p:spPr>
        <p:txBody>
          <a:bodyPr wrap="square" rtlCol="0">
            <a:spAutoFit/>
          </a:bodyPr>
          <a:lstStyle/>
          <a:p>
            <a:r>
              <a:rPr lang="zh-TW" altLang="en-US" sz="1200" b="1" dirty="0"/>
              <a:t>特徵自動提取：深度學習可以自動從數據中學習有效的特徵</a:t>
            </a:r>
          </a:p>
        </p:txBody>
      </p:sp>
      <p:sp>
        <p:nvSpPr>
          <p:cNvPr id="29" name="文字方塊 28">
            <a:extLst>
              <a:ext uri="{FF2B5EF4-FFF2-40B4-BE49-F238E27FC236}">
                <a16:creationId xmlns:a16="http://schemas.microsoft.com/office/drawing/2014/main" id="{7A5DDCA6-4ECE-4120-BAD4-8F263E899408}"/>
              </a:ext>
            </a:extLst>
          </p:cNvPr>
          <p:cNvSpPr txBox="1"/>
          <p:nvPr/>
        </p:nvSpPr>
        <p:spPr>
          <a:xfrm>
            <a:off x="1258932" y="3027547"/>
            <a:ext cx="3980721" cy="612347"/>
          </a:xfrm>
          <a:prstGeom prst="rect">
            <a:avLst/>
          </a:prstGeom>
          <a:noFill/>
        </p:spPr>
        <p:txBody>
          <a:bodyPr wrap="square" rtlCol="0">
            <a:spAutoFit/>
          </a:bodyPr>
          <a:lstStyle/>
          <a:p>
            <a:pPr>
              <a:lnSpc>
                <a:spcPct val="150000"/>
              </a:lnSpc>
            </a:pPr>
            <a:r>
              <a:rPr lang="zh-TW" altLang="en-US" sz="1200" b="1" dirty="0"/>
              <a:t>處理非線性與複雜場景：而深度學習模型具備強大的非線性映射能力，可以更好地處理複雜的影像場景</a:t>
            </a:r>
          </a:p>
        </p:txBody>
      </p:sp>
      <p:sp>
        <p:nvSpPr>
          <p:cNvPr id="32" name="文字方塊 31">
            <a:extLst>
              <a:ext uri="{FF2B5EF4-FFF2-40B4-BE49-F238E27FC236}">
                <a16:creationId xmlns:a16="http://schemas.microsoft.com/office/drawing/2014/main" id="{3BCC04A7-9535-41D4-B9E9-6DF1D6856B9F}"/>
              </a:ext>
            </a:extLst>
          </p:cNvPr>
          <p:cNvSpPr txBox="1"/>
          <p:nvPr/>
        </p:nvSpPr>
        <p:spPr>
          <a:xfrm>
            <a:off x="814274" y="1842463"/>
            <a:ext cx="4056846" cy="338554"/>
          </a:xfrm>
          <a:prstGeom prst="rect">
            <a:avLst/>
          </a:prstGeom>
          <a:solidFill>
            <a:schemeClr val="tx2"/>
          </a:solidFill>
        </p:spPr>
        <p:txBody>
          <a:bodyPr wrap="square" rtlCol="0">
            <a:spAutoFit/>
          </a:bodyPr>
          <a:lstStyle/>
          <a:p>
            <a:pPr marL="0" marR="0" lvl="0" indent="0" algn="l" defTabSz="914400" rtl="0" eaLnBrk="1" fontAlgn="auto" latinLnBrk="0" hangingPunct="1">
              <a:spcBef>
                <a:spcPts val="0"/>
              </a:spcBef>
              <a:spcAft>
                <a:spcPts val="0"/>
              </a:spcAft>
              <a:buClr>
                <a:srgbClr val="000000"/>
              </a:buClr>
              <a:buSzTx/>
              <a:buFont typeface="Arial"/>
              <a:buNone/>
              <a:tabLst/>
              <a:defRPr/>
            </a:pPr>
            <a:r>
              <a:rPr kumimoji="0" lang="zh-TW" altLang="en-US" sz="1600" b="1" i="0" u="none" strike="noStrike" kern="0" cap="none" spc="0" normalizeH="0" baseline="0" noProof="0" dirty="0">
                <a:ln>
                  <a:noFill/>
                </a:ln>
                <a:solidFill>
                  <a:srgbClr val="000000"/>
                </a:solidFill>
                <a:effectLst/>
                <a:uLnTx/>
                <a:uFillTx/>
                <a:latin typeface="Arial"/>
                <a:cs typeface="Arial"/>
                <a:sym typeface="Arial"/>
              </a:rPr>
              <a:t>選擇 </a:t>
            </a:r>
            <a:r>
              <a:rPr kumimoji="0" lang="en-US" altLang="zh-TW" sz="1600" b="1" i="0" u="none" strike="noStrike" kern="0" cap="none" spc="0" normalizeH="0" baseline="0" noProof="0" dirty="0">
                <a:ln>
                  <a:noFill/>
                </a:ln>
                <a:solidFill>
                  <a:srgbClr val="000000"/>
                </a:solidFill>
                <a:effectLst/>
                <a:uLnTx/>
                <a:uFillTx/>
                <a:latin typeface="Arial"/>
                <a:cs typeface="Arial"/>
                <a:sym typeface="Arial"/>
              </a:rPr>
              <a:t>Deep Learning-based Method </a:t>
            </a:r>
            <a:r>
              <a:rPr kumimoji="0" lang="zh-TW" altLang="en-US" sz="1600" b="1" i="0" u="none" strike="noStrike" kern="0" cap="none" spc="0" normalizeH="0" baseline="0" noProof="0" dirty="0">
                <a:ln>
                  <a:noFill/>
                </a:ln>
                <a:solidFill>
                  <a:srgbClr val="000000"/>
                </a:solidFill>
                <a:effectLst/>
                <a:uLnTx/>
                <a:uFillTx/>
                <a:latin typeface="Arial"/>
                <a:cs typeface="Arial"/>
                <a:sym typeface="Arial"/>
              </a:rPr>
              <a:t>原因：</a:t>
            </a:r>
          </a:p>
        </p:txBody>
      </p:sp>
      <p:sp>
        <p:nvSpPr>
          <p:cNvPr id="5" name="橢圓 4">
            <a:extLst>
              <a:ext uri="{FF2B5EF4-FFF2-40B4-BE49-F238E27FC236}">
                <a16:creationId xmlns:a16="http://schemas.microsoft.com/office/drawing/2014/main" id="{11DEF223-BE6F-523E-8E89-7F4BDCDB8D8E}"/>
              </a:ext>
            </a:extLst>
          </p:cNvPr>
          <p:cNvSpPr/>
          <p:nvPr/>
        </p:nvSpPr>
        <p:spPr>
          <a:xfrm>
            <a:off x="939749" y="3926509"/>
            <a:ext cx="225558" cy="226507"/>
          </a:xfrm>
          <a:prstGeom prst="ellipse">
            <a:avLst/>
          </a:prstGeom>
          <a:solidFill>
            <a:srgbClr val="3F5378"/>
          </a:solidFill>
          <a:ln>
            <a:solidFill>
              <a:srgbClr val="3F53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3</a:t>
            </a:r>
            <a:endParaRPr lang="zh-TW" altLang="en-US" b="1" dirty="0"/>
          </a:p>
        </p:txBody>
      </p:sp>
      <p:sp>
        <p:nvSpPr>
          <p:cNvPr id="6" name="文字方塊 5">
            <a:extLst>
              <a:ext uri="{FF2B5EF4-FFF2-40B4-BE49-F238E27FC236}">
                <a16:creationId xmlns:a16="http://schemas.microsoft.com/office/drawing/2014/main" id="{65D76384-E975-0178-5CCE-EF0617DCDE3A}"/>
              </a:ext>
            </a:extLst>
          </p:cNvPr>
          <p:cNvSpPr txBox="1"/>
          <p:nvPr/>
        </p:nvSpPr>
        <p:spPr>
          <a:xfrm>
            <a:off x="1258932" y="3832517"/>
            <a:ext cx="3980721" cy="612347"/>
          </a:xfrm>
          <a:prstGeom prst="rect">
            <a:avLst/>
          </a:prstGeom>
          <a:noFill/>
        </p:spPr>
        <p:txBody>
          <a:bodyPr wrap="square" rtlCol="0">
            <a:spAutoFit/>
          </a:bodyPr>
          <a:lstStyle/>
          <a:p>
            <a:pPr>
              <a:lnSpc>
                <a:spcPct val="150000"/>
              </a:lnSpc>
            </a:pPr>
            <a:r>
              <a:rPr lang="zh-TW" altLang="en-US" sz="1200" b="1" dirty="0"/>
              <a:t>效能比較：深度學習模型（如</a:t>
            </a:r>
            <a:r>
              <a:rPr lang="en-US" altLang="zh-TW" sz="1200" b="1" dirty="0"/>
              <a:t>U-Net</a:t>
            </a:r>
            <a:r>
              <a:rPr lang="zh-TW" altLang="en-US" sz="1200" b="1" dirty="0"/>
              <a:t>等）在影像分割任務上具有極高的表現，達到更高的準確率</a:t>
            </a:r>
          </a:p>
        </p:txBody>
      </p:sp>
      <p:pic>
        <p:nvPicPr>
          <p:cNvPr id="1026" name="Picture 2" descr="What Is Deep Learning AI? A Simple Guide With 8 Practical Examples">
            <a:extLst>
              <a:ext uri="{FF2B5EF4-FFF2-40B4-BE49-F238E27FC236}">
                <a16:creationId xmlns:a16="http://schemas.microsoft.com/office/drawing/2014/main" id="{0D67518E-1802-0176-2804-914F871500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9028" y="1940373"/>
            <a:ext cx="3334030" cy="221448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線接點 2">
            <a:extLst>
              <a:ext uri="{FF2B5EF4-FFF2-40B4-BE49-F238E27FC236}">
                <a16:creationId xmlns:a16="http://schemas.microsoft.com/office/drawing/2014/main" id="{F1CDF5EB-64A8-D7B5-EAFC-F7665D6C3E95}"/>
              </a:ext>
            </a:extLst>
          </p:cNvPr>
          <p:cNvCxnSpPr>
            <a:cxnSpLocks/>
          </p:cNvCxnSpPr>
          <p:nvPr/>
        </p:nvCxnSpPr>
        <p:spPr>
          <a:xfrm>
            <a:off x="1366345" y="2733653"/>
            <a:ext cx="387330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772756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9">
          <a:extLst>
            <a:ext uri="{FF2B5EF4-FFF2-40B4-BE49-F238E27FC236}">
              <a16:creationId xmlns:a16="http://schemas.microsoft.com/office/drawing/2014/main" id="{A5924FA8-DF69-A9E4-06D2-0BADD4767D7A}"/>
            </a:ext>
          </a:extLst>
        </p:cNvPr>
        <p:cNvGrpSpPr/>
        <p:nvPr/>
      </p:nvGrpSpPr>
      <p:grpSpPr>
        <a:xfrm>
          <a:off x="0" y="0"/>
          <a:ext cx="0" cy="0"/>
          <a:chOff x="0" y="0"/>
          <a:chExt cx="0" cy="0"/>
        </a:xfrm>
      </p:grpSpPr>
      <p:sp>
        <p:nvSpPr>
          <p:cNvPr id="320" name="Google Shape;320;p22">
            <a:extLst>
              <a:ext uri="{FF2B5EF4-FFF2-40B4-BE49-F238E27FC236}">
                <a16:creationId xmlns:a16="http://schemas.microsoft.com/office/drawing/2014/main" id="{5D9DBDA4-4C36-EEAE-C8A9-CC0D8D86A731}"/>
              </a:ext>
            </a:extLst>
          </p:cNvPr>
          <p:cNvSpPr txBox="1">
            <a:spLocks noGrp="1"/>
          </p:cNvSpPr>
          <p:nvPr>
            <p:ph type="title"/>
          </p:nvPr>
        </p:nvSpPr>
        <p:spPr>
          <a:xfrm>
            <a:off x="814274" y="392575"/>
            <a:ext cx="6729525" cy="766200"/>
          </a:xfrm>
          <a:prstGeom prst="rect">
            <a:avLst/>
          </a:prstGeom>
        </p:spPr>
        <p:txBody>
          <a:bodyPr spcFirstLastPara="1" wrap="square" lIns="91425" tIns="91425" rIns="91425" bIns="91425" anchor="ctr" anchorCtr="0">
            <a:noAutofit/>
          </a:bodyPr>
          <a:lstStyle/>
          <a:p>
            <a:pPr lvl="0"/>
            <a:r>
              <a:rPr lang="en-US" altLang="zh-TW" sz="2800" dirty="0">
                <a:latin typeface="Arial" panose="020B0604020202020204" pitchFamily="34" charset="0"/>
                <a:ea typeface="華康儷中宋" panose="02020509000000000000" pitchFamily="49" charset="-120"/>
                <a:cs typeface="Arial" panose="020B0604020202020204" pitchFamily="34" charset="0"/>
              </a:rPr>
              <a:t>Introduction</a:t>
            </a:r>
            <a:endParaRPr sz="2600" dirty="0">
              <a:latin typeface="Arial" panose="020B0604020202020204" pitchFamily="34" charset="0"/>
              <a:ea typeface="華康儷中宋" panose="02020509000000000000" pitchFamily="49" charset="-120"/>
              <a:cs typeface="Arial" panose="020B0604020202020204" pitchFamily="34" charset="0"/>
            </a:endParaRPr>
          </a:p>
        </p:txBody>
      </p:sp>
      <p:sp>
        <p:nvSpPr>
          <p:cNvPr id="321" name="Google Shape;321;p22">
            <a:extLst>
              <a:ext uri="{FF2B5EF4-FFF2-40B4-BE49-F238E27FC236}">
                <a16:creationId xmlns:a16="http://schemas.microsoft.com/office/drawing/2014/main" id="{D66193E3-AC4E-CD61-6E86-85B796D780DD}"/>
              </a:ext>
            </a:extLst>
          </p:cNvPr>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325" name="Google Shape;325;p22">
            <a:extLst>
              <a:ext uri="{FF2B5EF4-FFF2-40B4-BE49-F238E27FC236}">
                <a16:creationId xmlns:a16="http://schemas.microsoft.com/office/drawing/2014/main" id="{6FB8810D-82D7-8E6C-4D5D-9BF9967E0A0F}"/>
              </a:ext>
            </a:extLst>
          </p:cNvPr>
          <p:cNvGrpSpPr/>
          <p:nvPr/>
        </p:nvGrpSpPr>
        <p:grpSpPr>
          <a:xfrm>
            <a:off x="263101" y="580106"/>
            <a:ext cx="407743" cy="391135"/>
            <a:chOff x="5233525" y="4954450"/>
            <a:chExt cx="538275" cy="516350"/>
          </a:xfrm>
        </p:grpSpPr>
        <p:sp>
          <p:nvSpPr>
            <p:cNvPr id="326" name="Google Shape;326;p22">
              <a:extLst>
                <a:ext uri="{FF2B5EF4-FFF2-40B4-BE49-F238E27FC236}">
                  <a16:creationId xmlns:a16="http://schemas.microsoft.com/office/drawing/2014/main" id="{81868996-9C95-1360-F013-B5AF82E6F7AD}"/>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a:extLst>
                <a:ext uri="{FF2B5EF4-FFF2-40B4-BE49-F238E27FC236}">
                  <a16:creationId xmlns:a16="http://schemas.microsoft.com/office/drawing/2014/main" id="{7F19B16F-89DD-9569-ED36-3FDE8E1EAA8B}"/>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a:extLst>
                <a:ext uri="{FF2B5EF4-FFF2-40B4-BE49-F238E27FC236}">
                  <a16:creationId xmlns:a16="http://schemas.microsoft.com/office/drawing/2014/main" id="{9407A547-0CBD-5C11-0A79-D488DAA08B11}"/>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a:extLst>
                <a:ext uri="{FF2B5EF4-FFF2-40B4-BE49-F238E27FC236}">
                  <a16:creationId xmlns:a16="http://schemas.microsoft.com/office/drawing/2014/main" id="{3C0B103E-D308-DE8F-F389-BAEE4C3AB076}"/>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a:extLst>
                <a:ext uri="{FF2B5EF4-FFF2-40B4-BE49-F238E27FC236}">
                  <a16:creationId xmlns:a16="http://schemas.microsoft.com/office/drawing/2014/main" id="{CDDA0DF4-BD80-D93E-21DB-5E7DDD83090F}"/>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a:extLst>
                <a:ext uri="{FF2B5EF4-FFF2-40B4-BE49-F238E27FC236}">
                  <a16:creationId xmlns:a16="http://schemas.microsoft.com/office/drawing/2014/main" id="{5785A07F-8DAE-1FE7-B2C9-FF71313194E5}"/>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a:extLst>
                <a:ext uri="{FF2B5EF4-FFF2-40B4-BE49-F238E27FC236}">
                  <a16:creationId xmlns:a16="http://schemas.microsoft.com/office/drawing/2014/main" id="{B73CAB84-563E-0F9B-4715-522087AE66E6}"/>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a:extLst>
                <a:ext uri="{FF2B5EF4-FFF2-40B4-BE49-F238E27FC236}">
                  <a16:creationId xmlns:a16="http://schemas.microsoft.com/office/drawing/2014/main" id="{6AC16941-45BC-F239-1CC3-E6C3A2BD9D13}"/>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a:extLst>
                <a:ext uri="{FF2B5EF4-FFF2-40B4-BE49-F238E27FC236}">
                  <a16:creationId xmlns:a16="http://schemas.microsoft.com/office/drawing/2014/main" id="{420101D7-0640-9313-BE7F-9D58DCFA200D}"/>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a:extLst>
                <a:ext uri="{FF2B5EF4-FFF2-40B4-BE49-F238E27FC236}">
                  <a16:creationId xmlns:a16="http://schemas.microsoft.com/office/drawing/2014/main" id="{4AF19F55-56BC-7EE0-2280-8707057A5734}"/>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a:extLst>
                <a:ext uri="{FF2B5EF4-FFF2-40B4-BE49-F238E27FC236}">
                  <a16:creationId xmlns:a16="http://schemas.microsoft.com/office/drawing/2014/main" id="{FE1230EE-65F2-850E-08A8-5F0701965501}"/>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橢圓 3">
            <a:extLst>
              <a:ext uri="{FF2B5EF4-FFF2-40B4-BE49-F238E27FC236}">
                <a16:creationId xmlns:a16="http://schemas.microsoft.com/office/drawing/2014/main" id="{49ACE567-88C3-1A6E-6037-6A17146278A7}"/>
              </a:ext>
            </a:extLst>
          </p:cNvPr>
          <p:cNvSpPr/>
          <p:nvPr/>
        </p:nvSpPr>
        <p:spPr>
          <a:xfrm>
            <a:off x="946913" y="2497153"/>
            <a:ext cx="225558" cy="226507"/>
          </a:xfrm>
          <a:prstGeom prst="ellipse">
            <a:avLst/>
          </a:prstGeom>
          <a:solidFill>
            <a:srgbClr val="3F5378"/>
          </a:solidFill>
          <a:ln>
            <a:solidFill>
              <a:srgbClr val="3F53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1</a:t>
            </a:r>
            <a:endParaRPr lang="zh-TW" altLang="en-US" b="1" dirty="0"/>
          </a:p>
        </p:txBody>
      </p:sp>
      <p:sp>
        <p:nvSpPr>
          <p:cNvPr id="39" name="橢圓 38">
            <a:extLst>
              <a:ext uri="{FF2B5EF4-FFF2-40B4-BE49-F238E27FC236}">
                <a16:creationId xmlns:a16="http://schemas.microsoft.com/office/drawing/2014/main" id="{0E499B4E-0EE4-C4D5-F2BC-42A7C180FC8F}"/>
              </a:ext>
            </a:extLst>
          </p:cNvPr>
          <p:cNvSpPr/>
          <p:nvPr/>
        </p:nvSpPr>
        <p:spPr>
          <a:xfrm>
            <a:off x="939749" y="3121539"/>
            <a:ext cx="225558" cy="226507"/>
          </a:xfrm>
          <a:prstGeom prst="ellipse">
            <a:avLst/>
          </a:prstGeom>
          <a:solidFill>
            <a:srgbClr val="3F5378"/>
          </a:solidFill>
          <a:ln>
            <a:solidFill>
              <a:srgbClr val="3F53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2</a:t>
            </a:r>
            <a:endParaRPr lang="zh-TW" altLang="en-US" b="1" dirty="0"/>
          </a:p>
        </p:txBody>
      </p:sp>
      <p:sp>
        <p:nvSpPr>
          <p:cNvPr id="55" name="向上箭號 56">
            <a:extLst>
              <a:ext uri="{FF2B5EF4-FFF2-40B4-BE49-F238E27FC236}">
                <a16:creationId xmlns:a16="http://schemas.microsoft.com/office/drawing/2014/main" id="{E69D722B-715F-71D0-4041-863B63B7A6DA}"/>
              </a:ext>
            </a:extLst>
          </p:cNvPr>
          <p:cNvSpPr/>
          <p:nvPr/>
        </p:nvSpPr>
        <p:spPr>
          <a:xfrm rot="5400000">
            <a:off x="430975" y="2505334"/>
            <a:ext cx="215451" cy="224642"/>
          </a:xfrm>
          <a:prstGeom prst="upArrow">
            <a:avLst/>
          </a:prstGeom>
          <a:solidFill>
            <a:schemeClr val="tx1">
              <a:lumMod val="50000"/>
            </a:schemeClr>
          </a:solidFill>
          <a:ln>
            <a:solidFill>
              <a:srgbClr val="1316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C6EF9C76-E33D-E889-CA5E-15E5F44ABD27}"/>
              </a:ext>
            </a:extLst>
          </p:cNvPr>
          <p:cNvSpPr txBox="1"/>
          <p:nvPr/>
        </p:nvSpPr>
        <p:spPr>
          <a:xfrm>
            <a:off x="1258932" y="2456654"/>
            <a:ext cx="4191971" cy="276999"/>
          </a:xfrm>
          <a:prstGeom prst="rect">
            <a:avLst/>
          </a:prstGeom>
          <a:noFill/>
        </p:spPr>
        <p:txBody>
          <a:bodyPr wrap="square" rtlCol="0">
            <a:spAutoFit/>
          </a:bodyPr>
          <a:lstStyle/>
          <a:p>
            <a:r>
              <a:rPr lang="zh-TW" altLang="en-US" sz="1200" b="1" dirty="0"/>
              <a:t>特徵自動提取：深度學習可以自動從數據中學習有效的特徵</a:t>
            </a:r>
          </a:p>
        </p:txBody>
      </p:sp>
      <p:sp>
        <p:nvSpPr>
          <p:cNvPr id="29" name="文字方塊 28">
            <a:extLst>
              <a:ext uri="{FF2B5EF4-FFF2-40B4-BE49-F238E27FC236}">
                <a16:creationId xmlns:a16="http://schemas.microsoft.com/office/drawing/2014/main" id="{9F9A4A42-7A77-94E3-3416-DD2B93BB9BBB}"/>
              </a:ext>
            </a:extLst>
          </p:cNvPr>
          <p:cNvSpPr txBox="1"/>
          <p:nvPr/>
        </p:nvSpPr>
        <p:spPr>
          <a:xfrm>
            <a:off x="1258932" y="3027547"/>
            <a:ext cx="3980721" cy="612347"/>
          </a:xfrm>
          <a:prstGeom prst="rect">
            <a:avLst/>
          </a:prstGeom>
          <a:noFill/>
        </p:spPr>
        <p:txBody>
          <a:bodyPr wrap="square" rtlCol="0">
            <a:spAutoFit/>
          </a:bodyPr>
          <a:lstStyle/>
          <a:p>
            <a:pPr>
              <a:lnSpc>
                <a:spcPct val="150000"/>
              </a:lnSpc>
            </a:pPr>
            <a:r>
              <a:rPr lang="zh-TW" altLang="en-US" sz="1200" b="1" dirty="0"/>
              <a:t>處理非線性與複雜場景：而深度學習模型具備強大的非線性映射能力，可以更好地處理複雜的影像場景</a:t>
            </a:r>
          </a:p>
        </p:txBody>
      </p:sp>
      <p:sp>
        <p:nvSpPr>
          <p:cNvPr id="32" name="文字方塊 31">
            <a:extLst>
              <a:ext uri="{FF2B5EF4-FFF2-40B4-BE49-F238E27FC236}">
                <a16:creationId xmlns:a16="http://schemas.microsoft.com/office/drawing/2014/main" id="{2B886F17-B6E0-3EFA-301E-B2D24E415AD7}"/>
              </a:ext>
            </a:extLst>
          </p:cNvPr>
          <p:cNvSpPr txBox="1"/>
          <p:nvPr/>
        </p:nvSpPr>
        <p:spPr>
          <a:xfrm>
            <a:off x="814274" y="1842463"/>
            <a:ext cx="4056846" cy="338554"/>
          </a:xfrm>
          <a:prstGeom prst="rect">
            <a:avLst/>
          </a:prstGeom>
          <a:solidFill>
            <a:schemeClr val="tx2"/>
          </a:solidFill>
        </p:spPr>
        <p:txBody>
          <a:bodyPr wrap="square" rtlCol="0">
            <a:spAutoFit/>
          </a:bodyPr>
          <a:lstStyle/>
          <a:p>
            <a:pPr marL="0" marR="0" lvl="0" indent="0" algn="l" defTabSz="914400" rtl="0" eaLnBrk="1" fontAlgn="auto" latinLnBrk="0" hangingPunct="1">
              <a:spcBef>
                <a:spcPts val="0"/>
              </a:spcBef>
              <a:spcAft>
                <a:spcPts val="0"/>
              </a:spcAft>
              <a:buClr>
                <a:srgbClr val="000000"/>
              </a:buClr>
              <a:buSzTx/>
              <a:buFont typeface="Arial"/>
              <a:buNone/>
              <a:tabLst/>
              <a:defRPr/>
            </a:pPr>
            <a:r>
              <a:rPr kumimoji="0" lang="zh-TW" altLang="en-US" sz="1600" b="1" i="0" u="none" strike="noStrike" kern="0" cap="none" spc="0" normalizeH="0" baseline="0" noProof="0" dirty="0">
                <a:ln>
                  <a:noFill/>
                </a:ln>
                <a:solidFill>
                  <a:srgbClr val="000000"/>
                </a:solidFill>
                <a:effectLst/>
                <a:uLnTx/>
                <a:uFillTx/>
                <a:latin typeface="Arial"/>
                <a:cs typeface="Arial"/>
                <a:sym typeface="Arial"/>
              </a:rPr>
              <a:t>選擇 </a:t>
            </a:r>
            <a:r>
              <a:rPr kumimoji="0" lang="en-US" altLang="zh-TW" sz="1600" b="1" i="0" u="none" strike="noStrike" kern="0" cap="none" spc="0" normalizeH="0" baseline="0" noProof="0" dirty="0">
                <a:ln>
                  <a:noFill/>
                </a:ln>
                <a:solidFill>
                  <a:srgbClr val="000000"/>
                </a:solidFill>
                <a:effectLst/>
                <a:uLnTx/>
                <a:uFillTx/>
                <a:latin typeface="Arial"/>
                <a:cs typeface="Arial"/>
                <a:sym typeface="Arial"/>
              </a:rPr>
              <a:t>Deep Learning-based Method </a:t>
            </a:r>
            <a:r>
              <a:rPr kumimoji="0" lang="zh-TW" altLang="en-US" sz="1600" b="1" i="0" u="none" strike="noStrike" kern="0" cap="none" spc="0" normalizeH="0" baseline="0" noProof="0" dirty="0">
                <a:ln>
                  <a:noFill/>
                </a:ln>
                <a:solidFill>
                  <a:srgbClr val="000000"/>
                </a:solidFill>
                <a:effectLst/>
                <a:uLnTx/>
                <a:uFillTx/>
                <a:latin typeface="Arial"/>
                <a:cs typeface="Arial"/>
                <a:sym typeface="Arial"/>
              </a:rPr>
              <a:t>原因：</a:t>
            </a:r>
          </a:p>
        </p:txBody>
      </p:sp>
      <p:sp>
        <p:nvSpPr>
          <p:cNvPr id="5" name="橢圓 4">
            <a:extLst>
              <a:ext uri="{FF2B5EF4-FFF2-40B4-BE49-F238E27FC236}">
                <a16:creationId xmlns:a16="http://schemas.microsoft.com/office/drawing/2014/main" id="{EC7A92A6-ACB1-302F-006B-7385A6D06775}"/>
              </a:ext>
            </a:extLst>
          </p:cNvPr>
          <p:cNvSpPr/>
          <p:nvPr/>
        </p:nvSpPr>
        <p:spPr>
          <a:xfrm>
            <a:off x="939749" y="3926509"/>
            <a:ext cx="225558" cy="226507"/>
          </a:xfrm>
          <a:prstGeom prst="ellipse">
            <a:avLst/>
          </a:prstGeom>
          <a:solidFill>
            <a:srgbClr val="3F5378"/>
          </a:solidFill>
          <a:ln>
            <a:solidFill>
              <a:srgbClr val="3F53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3</a:t>
            </a:r>
            <a:endParaRPr lang="zh-TW" altLang="en-US" b="1" dirty="0"/>
          </a:p>
        </p:txBody>
      </p:sp>
      <p:sp>
        <p:nvSpPr>
          <p:cNvPr id="6" name="文字方塊 5">
            <a:extLst>
              <a:ext uri="{FF2B5EF4-FFF2-40B4-BE49-F238E27FC236}">
                <a16:creationId xmlns:a16="http://schemas.microsoft.com/office/drawing/2014/main" id="{55E18AA1-AAC7-AFF7-AE1D-900A125595A4}"/>
              </a:ext>
            </a:extLst>
          </p:cNvPr>
          <p:cNvSpPr txBox="1"/>
          <p:nvPr/>
        </p:nvSpPr>
        <p:spPr>
          <a:xfrm>
            <a:off x="1258932" y="3832517"/>
            <a:ext cx="3980721" cy="612347"/>
          </a:xfrm>
          <a:prstGeom prst="rect">
            <a:avLst/>
          </a:prstGeom>
          <a:noFill/>
        </p:spPr>
        <p:txBody>
          <a:bodyPr wrap="square" rtlCol="0">
            <a:spAutoFit/>
          </a:bodyPr>
          <a:lstStyle/>
          <a:p>
            <a:pPr>
              <a:lnSpc>
                <a:spcPct val="150000"/>
              </a:lnSpc>
            </a:pPr>
            <a:r>
              <a:rPr lang="zh-TW" altLang="en-US" sz="1200" b="1" dirty="0"/>
              <a:t>效能比較：深度學習模型（如</a:t>
            </a:r>
            <a:r>
              <a:rPr lang="en-US" altLang="zh-TW" sz="1200" b="1" dirty="0"/>
              <a:t>U-Net</a:t>
            </a:r>
            <a:r>
              <a:rPr lang="zh-TW" altLang="en-US" sz="1200" b="1" dirty="0"/>
              <a:t>等）在影像分割任務上具有極高的表現，達到更高的準確率</a:t>
            </a:r>
          </a:p>
        </p:txBody>
      </p:sp>
      <p:pic>
        <p:nvPicPr>
          <p:cNvPr id="1026" name="Picture 2" descr="What Is Deep Learning AI? A Simple Guide With 8 Practical Examples">
            <a:extLst>
              <a:ext uri="{FF2B5EF4-FFF2-40B4-BE49-F238E27FC236}">
                <a16:creationId xmlns:a16="http://schemas.microsoft.com/office/drawing/2014/main" id="{35656C36-4F41-A0CE-52C8-A042FFC960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9028" y="1940373"/>
            <a:ext cx="3334030" cy="2214485"/>
          </a:xfrm>
          <a:prstGeom prst="rect">
            <a:avLst/>
          </a:prstGeom>
          <a:noFill/>
          <a:extLst>
            <a:ext uri="{909E8E84-426E-40DD-AFC4-6F175D3DCCD1}">
              <a14:hiddenFill xmlns:a14="http://schemas.microsoft.com/office/drawing/2010/main">
                <a:solidFill>
                  <a:srgbClr val="FFFFFF"/>
                </a:solidFill>
              </a14:hiddenFill>
            </a:ext>
          </a:extLst>
        </p:spPr>
      </p:pic>
      <p:cxnSp>
        <p:nvCxnSpPr>
          <p:cNvPr id="2" name="直線接點 1">
            <a:extLst>
              <a:ext uri="{FF2B5EF4-FFF2-40B4-BE49-F238E27FC236}">
                <a16:creationId xmlns:a16="http://schemas.microsoft.com/office/drawing/2014/main" id="{6CD107EB-2FCA-900F-51C6-EAC04C80EC97}"/>
              </a:ext>
            </a:extLst>
          </p:cNvPr>
          <p:cNvCxnSpPr>
            <a:cxnSpLocks/>
          </p:cNvCxnSpPr>
          <p:nvPr/>
        </p:nvCxnSpPr>
        <p:spPr>
          <a:xfrm>
            <a:off x="1345325" y="3637539"/>
            <a:ext cx="36155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964467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a:extLst>
            <a:ext uri="{FF2B5EF4-FFF2-40B4-BE49-F238E27FC236}">
              <a16:creationId xmlns:a16="http://schemas.microsoft.com/office/drawing/2014/main" id="{076464B5-D4A6-93A1-1CBD-7FDACC01813E}"/>
            </a:ext>
          </a:extLst>
        </p:cNvPr>
        <p:cNvGrpSpPr/>
        <p:nvPr/>
      </p:nvGrpSpPr>
      <p:grpSpPr>
        <a:xfrm>
          <a:off x="0" y="0"/>
          <a:ext cx="0" cy="0"/>
          <a:chOff x="0" y="0"/>
          <a:chExt cx="0" cy="0"/>
        </a:xfrm>
      </p:grpSpPr>
      <p:sp>
        <p:nvSpPr>
          <p:cNvPr id="320" name="Google Shape;320;p22">
            <a:extLst>
              <a:ext uri="{FF2B5EF4-FFF2-40B4-BE49-F238E27FC236}">
                <a16:creationId xmlns:a16="http://schemas.microsoft.com/office/drawing/2014/main" id="{72ED0C16-0D46-9A8A-3BE8-697033D39C97}"/>
              </a:ext>
            </a:extLst>
          </p:cNvPr>
          <p:cNvSpPr txBox="1">
            <a:spLocks noGrp="1"/>
          </p:cNvSpPr>
          <p:nvPr>
            <p:ph type="title"/>
          </p:nvPr>
        </p:nvSpPr>
        <p:spPr>
          <a:xfrm>
            <a:off x="814274" y="392575"/>
            <a:ext cx="6729525" cy="766200"/>
          </a:xfrm>
          <a:prstGeom prst="rect">
            <a:avLst/>
          </a:prstGeom>
        </p:spPr>
        <p:txBody>
          <a:bodyPr spcFirstLastPara="1" wrap="square" lIns="91425" tIns="91425" rIns="91425" bIns="91425" anchor="ctr" anchorCtr="0">
            <a:noAutofit/>
          </a:bodyPr>
          <a:lstStyle/>
          <a:p>
            <a:pPr lvl="0"/>
            <a:r>
              <a:rPr lang="en-US" altLang="zh-TW" sz="2800" dirty="0">
                <a:latin typeface="Arial" panose="020B0604020202020204" pitchFamily="34" charset="0"/>
                <a:ea typeface="華康儷中宋" panose="02020509000000000000" pitchFamily="49" charset="-120"/>
                <a:cs typeface="Arial" panose="020B0604020202020204" pitchFamily="34" charset="0"/>
              </a:rPr>
              <a:t>Introduction</a:t>
            </a:r>
            <a:endParaRPr sz="2600" dirty="0">
              <a:latin typeface="Arial" panose="020B0604020202020204" pitchFamily="34" charset="0"/>
              <a:ea typeface="華康儷中宋" panose="02020509000000000000" pitchFamily="49" charset="-120"/>
              <a:cs typeface="Arial" panose="020B0604020202020204" pitchFamily="34" charset="0"/>
            </a:endParaRPr>
          </a:p>
        </p:txBody>
      </p:sp>
      <p:sp>
        <p:nvSpPr>
          <p:cNvPr id="321" name="Google Shape;321;p22">
            <a:extLst>
              <a:ext uri="{FF2B5EF4-FFF2-40B4-BE49-F238E27FC236}">
                <a16:creationId xmlns:a16="http://schemas.microsoft.com/office/drawing/2014/main" id="{E7E1F6B0-8786-FB75-CCC4-6C9099627648}"/>
              </a:ext>
            </a:extLst>
          </p:cNvPr>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325" name="Google Shape;325;p22">
            <a:extLst>
              <a:ext uri="{FF2B5EF4-FFF2-40B4-BE49-F238E27FC236}">
                <a16:creationId xmlns:a16="http://schemas.microsoft.com/office/drawing/2014/main" id="{F82309CB-593F-085E-7CED-5CD98859DBD4}"/>
              </a:ext>
            </a:extLst>
          </p:cNvPr>
          <p:cNvGrpSpPr/>
          <p:nvPr/>
        </p:nvGrpSpPr>
        <p:grpSpPr>
          <a:xfrm>
            <a:off x="263101" y="580106"/>
            <a:ext cx="407743" cy="391135"/>
            <a:chOff x="5233525" y="4954450"/>
            <a:chExt cx="538275" cy="516350"/>
          </a:xfrm>
        </p:grpSpPr>
        <p:sp>
          <p:nvSpPr>
            <p:cNvPr id="326" name="Google Shape;326;p22">
              <a:extLst>
                <a:ext uri="{FF2B5EF4-FFF2-40B4-BE49-F238E27FC236}">
                  <a16:creationId xmlns:a16="http://schemas.microsoft.com/office/drawing/2014/main" id="{A66AB083-E5AB-7681-CA78-8892D7AC48B0}"/>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a:extLst>
                <a:ext uri="{FF2B5EF4-FFF2-40B4-BE49-F238E27FC236}">
                  <a16:creationId xmlns:a16="http://schemas.microsoft.com/office/drawing/2014/main" id="{A14A2775-F0B4-A724-2111-E7A65FA1A33D}"/>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a:extLst>
                <a:ext uri="{FF2B5EF4-FFF2-40B4-BE49-F238E27FC236}">
                  <a16:creationId xmlns:a16="http://schemas.microsoft.com/office/drawing/2014/main" id="{517BAB8D-7ADB-6FBF-E732-295C9A33671A}"/>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a:extLst>
                <a:ext uri="{FF2B5EF4-FFF2-40B4-BE49-F238E27FC236}">
                  <a16:creationId xmlns:a16="http://schemas.microsoft.com/office/drawing/2014/main" id="{2ADD9F76-15CA-9F1C-8108-2917D117522D}"/>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a:extLst>
                <a:ext uri="{FF2B5EF4-FFF2-40B4-BE49-F238E27FC236}">
                  <a16:creationId xmlns:a16="http://schemas.microsoft.com/office/drawing/2014/main" id="{E16EB98D-2614-6486-D9B7-8350A8ED4634}"/>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a:extLst>
                <a:ext uri="{FF2B5EF4-FFF2-40B4-BE49-F238E27FC236}">
                  <a16:creationId xmlns:a16="http://schemas.microsoft.com/office/drawing/2014/main" id="{8744676D-BC77-7EDA-49BC-486E15CE103E}"/>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a:extLst>
                <a:ext uri="{FF2B5EF4-FFF2-40B4-BE49-F238E27FC236}">
                  <a16:creationId xmlns:a16="http://schemas.microsoft.com/office/drawing/2014/main" id="{DFF4B583-34FE-2647-CD01-F781E71F6292}"/>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a:extLst>
                <a:ext uri="{FF2B5EF4-FFF2-40B4-BE49-F238E27FC236}">
                  <a16:creationId xmlns:a16="http://schemas.microsoft.com/office/drawing/2014/main" id="{0CD2C2C1-0101-C8F4-060C-4F553EC955BE}"/>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a:extLst>
                <a:ext uri="{FF2B5EF4-FFF2-40B4-BE49-F238E27FC236}">
                  <a16:creationId xmlns:a16="http://schemas.microsoft.com/office/drawing/2014/main" id="{2C04FE46-9BDA-8B38-DF72-50144D6A781C}"/>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a:extLst>
                <a:ext uri="{FF2B5EF4-FFF2-40B4-BE49-F238E27FC236}">
                  <a16:creationId xmlns:a16="http://schemas.microsoft.com/office/drawing/2014/main" id="{22914AB9-AAA5-26E1-4967-A82629C53C1C}"/>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a:extLst>
                <a:ext uri="{FF2B5EF4-FFF2-40B4-BE49-F238E27FC236}">
                  <a16:creationId xmlns:a16="http://schemas.microsoft.com/office/drawing/2014/main" id="{EFB5A147-6275-7B80-CBED-D010810C4CB8}"/>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橢圓 3">
            <a:extLst>
              <a:ext uri="{FF2B5EF4-FFF2-40B4-BE49-F238E27FC236}">
                <a16:creationId xmlns:a16="http://schemas.microsoft.com/office/drawing/2014/main" id="{F96E14E8-41B3-A453-DD3E-2B850E638D8E}"/>
              </a:ext>
            </a:extLst>
          </p:cNvPr>
          <p:cNvSpPr/>
          <p:nvPr/>
        </p:nvSpPr>
        <p:spPr>
          <a:xfrm>
            <a:off x="946913" y="2497153"/>
            <a:ext cx="225558" cy="226507"/>
          </a:xfrm>
          <a:prstGeom prst="ellipse">
            <a:avLst/>
          </a:prstGeom>
          <a:solidFill>
            <a:srgbClr val="3F5378"/>
          </a:solidFill>
          <a:ln>
            <a:solidFill>
              <a:srgbClr val="3F53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1</a:t>
            </a:r>
            <a:endParaRPr lang="zh-TW" altLang="en-US" b="1" dirty="0"/>
          </a:p>
        </p:txBody>
      </p:sp>
      <p:sp>
        <p:nvSpPr>
          <p:cNvPr id="39" name="橢圓 38">
            <a:extLst>
              <a:ext uri="{FF2B5EF4-FFF2-40B4-BE49-F238E27FC236}">
                <a16:creationId xmlns:a16="http://schemas.microsoft.com/office/drawing/2014/main" id="{C178120D-3BD8-E42D-D54C-B878E6F856F5}"/>
              </a:ext>
            </a:extLst>
          </p:cNvPr>
          <p:cNvSpPr/>
          <p:nvPr/>
        </p:nvSpPr>
        <p:spPr>
          <a:xfrm>
            <a:off x="939749" y="3121539"/>
            <a:ext cx="225558" cy="226507"/>
          </a:xfrm>
          <a:prstGeom prst="ellipse">
            <a:avLst/>
          </a:prstGeom>
          <a:solidFill>
            <a:srgbClr val="3F5378"/>
          </a:solidFill>
          <a:ln>
            <a:solidFill>
              <a:srgbClr val="3F53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2</a:t>
            </a:r>
            <a:endParaRPr lang="zh-TW" altLang="en-US" b="1" dirty="0"/>
          </a:p>
        </p:txBody>
      </p:sp>
      <p:sp>
        <p:nvSpPr>
          <p:cNvPr id="55" name="向上箭號 56">
            <a:extLst>
              <a:ext uri="{FF2B5EF4-FFF2-40B4-BE49-F238E27FC236}">
                <a16:creationId xmlns:a16="http://schemas.microsoft.com/office/drawing/2014/main" id="{62EAA262-FE8C-044A-52CB-A9E64CF13149}"/>
              </a:ext>
            </a:extLst>
          </p:cNvPr>
          <p:cNvSpPr/>
          <p:nvPr/>
        </p:nvSpPr>
        <p:spPr>
          <a:xfrm rot="5400000">
            <a:off x="430975" y="2505334"/>
            <a:ext cx="215451" cy="224642"/>
          </a:xfrm>
          <a:prstGeom prst="upArrow">
            <a:avLst/>
          </a:prstGeom>
          <a:solidFill>
            <a:schemeClr val="tx1">
              <a:lumMod val="50000"/>
            </a:schemeClr>
          </a:solidFill>
          <a:ln>
            <a:solidFill>
              <a:srgbClr val="1316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2B067A01-A9FE-3093-FA89-1472CB5A889B}"/>
              </a:ext>
            </a:extLst>
          </p:cNvPr>
          <p:cNvSpPr txBox="1"/>
          <p:nvPr/>
        </p:nvSpPr>
        <p:spPr>
          <a:xfrm>
            <a:off x="1258932" y="2456654"/>
            <a:ext cx="4191971" cy="276999"/>
          </a:xfrm>
          <a:prstGeom prst="rect">
            <a:avLst/>
          </a:prstGeom>
          <a:noFill/>
        </p:spPr>
        <p:txBody>
          <a:bodyPr wrap="square" rtlCol="0">
            <a:spAutoFit/>
          </a:bodyPr>
          <a:lstStyle/>
          <a:p>
            <a:r>
              <a:rPr lang="zh-TW" altLang="en-US" sz="1200" b="1" dirty="0"/>
              <a:t>特徵自動提取：深度學習可以自動從數據中學習有效的特徵</a:t>
            </a:r>
          </a:p>
        </p:txBody>
      </p:sp>
      <p:sp>
        <p:nvSpPr>
          <p:cNvPr id="29" name="文字方塊 28">
            <a:extLst>
              <a:ext uri="{FF2B5EF4-FFF2-40B4-BE49-F238E27FC236}">
                <a16:creationId xmlns:a16="http://schemas.microsoft.com/office/drawing/2014/main" id="{68FE43C6-F0AC-803F-4812-7041B785EBE3}"/>
              </a:ext>
            </a:extLst>
          </p:cNvPr>
          <p:cNvSpPr txBox="1"/>
          <p:nvPr/>
        </p:nvSpPr>
        <p:spPr>
          <a:xfrm>
            <a:off x="1258932" y="3027547"/>
            <a:ext cx="3980721" cy="612347"/>
          </a:xfrm>
          <a:prstGeom prst="rect">
            <a:avLst/>
          </a:prstGeom>
          <a:noFill/>
        </p:spPr>
        <p:txBody>
          <a:bodyPr wrap="square" rtlCol="0">
            <a:spAutoFit/>
          </a:bodyPr>
          <a:lstStyle/>
          <a:p>
            <a:pPr>
              <a:lnSpc>
                <a:spcPct val="150000"/>
              </a:lnSpc>
            </a:pPr>
            <a:r>
              <a:rPr lang="zh-TW" altLang="en-US" sz="1200" b="1" dirty="0"/>
              <a:t>處理非線性與複雜場景：而深度學習模型具備強大的非線性映射能力，可以更好地處理複雜的影像場景</a:t>
            </a:r>
          </a:p>
        </p:txBody>
      </p:sp>
      <p:sp>
        <p:nvSpPr>
          <p:cNvPr id="32" name="文字方塊 31">
            <a:extLst>
              <a:ext uri="{FF2B5EF4-FFF2-40B4-BE49-F238E27FC236}">
                <a16:creationId xmlns:a16="http://schemas.microsoft.com/office/drawing/2014/main" id="{D5E3CB02-4096-28AD-8A27-A5F237A670F6}"/>
              </a:ext>
            </a:extLst>
          </p:cNvPr>
          <p:cNvSpPr txBox="1"/>
          <p:nvPr/>
        </p:nvSpPr>
        <p:spPr>
          <a:xfrm>
            <a:off x="814274" y="1842463"/>
            <a:ext cx="4056846" cy="338554"/>
          </a:xfrm>
          <a:prstGeom prst="rect">
            <a:avLst/>
          </a:prstGeom>
          <a:solidFill>
            <a:schemeClr val="tx2"/>
          </a:solidFill>
        </p:spPr>
        <p:txBody>
          <a:bodyPr wrap="square" rtlCol="0">
            <a:spAutoFit/>
          </a:bodyPr>
          <a:lstStyle/>
          <a:p>
            <a:pPr marL="0" marR="0" lvl="0" indent="0" algn="l" defTabSz="914400" rtl="0" eaLnBrk="1" fontAlgn="auto" latinLnBrk="0" hangingPunct="1">
              <a:spcBef>
                <a:spcPts val="0"/>
              </a:spcBef>
              <a:spcAft>
                <a:spcPts val="0"/>
              </a:spcAft>
              <a:buClr>
                <a:srgbClr val="000000"/>
              </a:buClr>
              <a:buSzTx/>
              <a:buFont typeface="Arial"/>
              <a:buNone/>
              <a:tabLst/>
              <a:defRPr/>
            </a:pPr>
            <a:r>
              <a:rPr kumimoji="0" lang="zh-TW" altLang="en-US" sz="1600" b="1" i="0" u="none" strike="noStrike" kern="0" cap="none" spc="0" normalizeH="0" baseline="0" noProof="0" dirty="0">
                <a:ln>
                  <a:noFill/>
                </a:ln>
                <a:solidFill>
                  <a:srgbClr val="000000"/>
                </a:solidFill>
                <a:effectLst/>
                <a:uLnTx/>
                <a:uFillTx/>
                <a:latin typeface="Arial"/>
                <a:cs typeface="Arial"/>
                <a:sym typeface="Arial"/>
              </a:rPr>
              <a:t>選擇 </a:t>
            </a:r>
            <a:r>
              <a:rPr kumimoji="0" lang="en-US" altLang="zh-TW" sz="1600" b="1" i="0" u="none" strike="noStrike" kern="0" cap="none" spc="0" normalizeH="0" baseline="0" noProof="0" dirty="0">
                <a:ln>
                  <a:noFill/>
                </a:ln>
                <a:solidFill>
                  <a:srgbClr val="000000"/>
                </a:solidFill>
                <a:effectLst/>
                <a:uLnTx/>
                <a:uFillTx/>
                <a:latin typeface="Arial"/>
                <a:cs typeface="Arial"/>
                <a:sym typeface="Arial"/>
              </a:rPr>
              <a:t>Deep Learning-based Method </a:t>
            </a:r>
            <a:r>
              <a:rPr kumimoji="0" lang="zh-TW" altLang="en-US" sz="1600" b="1" i="0" u="none" strike="noStrike" kern="0" cap="none" spc="0" normalizeH="0" baseline="0" noProof="0" dirty="0">
                <a:ln>
                  <a:noFill/>
                </a:ln>
                <a:solidFill>
                  <a:srgbClr val="000000"/>
                </a:solidFill>
                <a:effectLst/>
                <a:uLnTx/>
                <a:uFillTx/>
                <a:latin typeface="Arial"/>
                <a:cs typeface="Arial"/>
                <a:sym typeface="Arial"/>
              </a:rPr>
              <a:t>原因：</a:t>
            </a:r>
          </a:p>
        </p:txBody>
      </p:sp>
      <p:sp>
        <p:nvSpPr>
          <p:cNvPr id="5" name="橢圓 4">
            <a:extLst>
              <a:ext uri="{FF2B5EF4-FFF2-40B4-BE49-F238E27FC236}">
                <a16:creationId xmlns:a16="http://schemas.microsoft.com/office/drawing/2014/main" id="{574B4D80-AE4E-6486-066A-F4E89E8545CE}"/>
              </a:ext>
            </a:extLst>
          </p:cNvPr>
          <p:cNvSpPr/>
          <p:nvPr/>
        </p:nvSpPr>
        <p:spPr>
          <a:xfrm>
            <a:off x="939749" y="3926509"/>
            <a:ext cx="225558" cy="226507"/>
          </a:xfrm>
          <a:prstGeom prst="ellipse">
            <a:avLst/>
          </a:prstGeom>
          <a:solidFill>
            <a:srgbClr val="3F5378"/>
          </a:solidFill>
          <a:ln>
            <a:solidFill>
              <a:srgbClr val="3F53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3</a:t>
            </a:r>
            <a:endParaRPr lang="zh-TW" altLang="en-US" b="1" dirty="0"/>
          </a:p>
        </p:txBody>
      </p:sp>
      <p:sp>
        <p:nvSpPr>
          <p:cNvPr id="6" name="文字方塊 5">
            <a:extLst>
              <a:ext uri="{FF2B5EF4-FFF2-40B4-BE49-F238E27FC236}">
                <a16:creationId xmlns:a16="http://schemas.microsoft.com/office/drawing/2014/main" id="{1BFC2E75-D508-3CF7-0CA3-162975B767EF}"/>
              </a:ext>
            </a:extLst>
          </p:cNvPr>
          <p:cNvSpPr txBox="1"/>
          <p:nvPr/>
        </p:nvSpPr>
        <p:spPr>
          <a:xfrm>
            <a:off x="1258932" y="3832517"/>
            <a:ext cx="3980721" cy="612347"/>
          </a:xfrm>
          <a:prstGeom prst="rect">
            <a:avLst/>
          </a:prstGeom>
          <a:noFill/>
        </p:spPr>
        <p:txBody>
          <a:bodyPr wrap="square" rtlCol="0">
            <a:spAutoFit/>
          </a:bodyPr>
          <a:lstStyle/>
          <a:p>
            <a:pPr>
              <a:lnSpc>
                <a:spcPct val="150000"/>
              </a:lnSpc>
            </a:pPr>
            <a:r>
              <a:rPr lang="zh-TW" altLang="en-US" sz="1200" b="1" dirty="0"/>
              <a:t>效能比較：深度學習模型（如</a:t>
            </a:r>
            <a:r>
              <a:rPr lang="en-US" altLang="zh-TW" sz="1200" b="1" dirty="0"/>
              <a:t>U-Net</a:t>
            </a:r>
            <a:r>
              <a:rPr lang="zh-TW" altLang="en-US" sz="1200" b="1" dirty="0"/>
              <a:t>等）在影像分割任務上具有極高的表現，達到更高的準確率</a:t>
            </a:r>
          </a:p>
        </p:txBody>
      </p:sp>
      <p:pic>
        <p:nvPicPr>
          <p:cNvPr id="1026" name="Picture 2" descr="What Is Deep Learning AI? A Simple Guide With 8 Practical Examples">
            <a:extLst>
              <a:ext uri="{FF2B5EF4-FFF2-40B4-BE49-F238E27FC236}">
                <a16:creationId xmlns:a16="http://schemas.microsoft.com/office/drawing/2014/main" id="{333F9DEA-8504-AD84-AEB8-22F6967E9D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9028" y="1940373"/>
            <a:ext cx="3334030" cy="2214485"/>
          </a:xfrm>
          <a:prstGeom prst="rect">
            <a:avLst/>
          </a:prstGeom>
          <a:noFill/>
          <a:extLst>
            <a:ext uri="{909E8E84-426E-40DD-AFC4-6F175D3DCCD1}">
              <a14:hiddenFill xmlns:a14="http://schemas.microsoft.com/office/drawing/2010/main">
                <a:solidFill>
                  <a:srgbClr val="FFFFFF"/>
                </a:solidFill>
              </a14:hiddenFill>
            </a:ext>
          </a:extLst>
        </p:spPr>
      </p:pic>
      <p:cxnSp>
        <p:nvCxnSpPr>
          <p:cNvPr id="2" name="直線接點 1">
            <a:extLst>
              <a:ext uri="{FF2B5EF4-FFF2-40B4-BE49-F238E27FC236}">
                <a16:creationId xmlns:a16="http://schemas.microsoft.com/office/drawing/2014/main" id="{1A49A340-285E-37F0-0A81-893499A15B3A}"/>
              </a:ext>
            </a:extLst>
          </p:cNvPr>
          <p:cNvCxnSpPr>
            <a:cxnSpLocks/>
          </p:cNvCxnSpPr>
          <p:nvPr/>
        </p:nvCxnSpPr>
        <p:spPr>
          <a:xfrm flipV="1">
            <a:off x="1345325" y="4444864"/>
            <a:ext cx="3783723" cy="124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063549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a:extLst>
            <a:ext uri="{FF2B5EF4-FFF2-40B4-BE49-F238E27FC236}">
              <a16:creationId xmlns:a16="http://schemas.microsoft.com/office/drawing/2014/main" id="{7699D8B0-4A58-0163-82D1-B7CD86F9F474}"/>
            </a:ext>
          </a:extLst>
        </p:cNvPr>
        <p:cNvGrpSpPr/>
        <p:nvPr/>
      </p:nvGrpSpPr>
      <p:grpSpPr>
        <a:xfrm>
          <a:off x="0" y="0"/>
          <a:ext cx="0" cy="0"/>
          <a:chOff x="0" y="0"/>
          <a:chExt cx="0" cy="0"/>
        </a:xfrm>
      </p:grpSpPr>
      <p:sp>
        <p:nvSpPr>
          <p:cNvPr id="229" name="Google Shape;229;p15">
            <a:extLst>
              <a:ext uri="{FF2B5EF4-FFF2-40B4-BE49-F238E27FC236}">
                <a16:creationId xmlns:a16="http://schemas.microsoft.com/office/drawing/2014/main" id="{553C7C0E-42D4-802A-FC7C-3FB90B419AA7}"/>
              </a:ext>
            </a:extLst>
          </p:cNvPr>
          <p:cNvSpPr txBox="1">
            <a:spLocks noGrp="1"/>
          </p:cNvSpPr>
          <p:nvPr>
            <p:ph type="body" idx="1"/>
          </p:nvPr>
        </p:nvSpPr>
        <p:spPr>
          <a:xfrm>
            <a:off x="1120059" y="2101885"/>
            <a:ext cx="6940207" cy="833969"/>
          </a:xfrm>
          <a:prstGeom prst="rect">
            <a:avLst/>
          </a:prstGeom>
        </p:spPr>
        <p:txBody>
          <a:bodyPr spcFirstLastPara="1" wrap="square" lIns="91425" tIns="91425" rIns="91425" bIns="91425" anchor="t" anchorCtr="0">
            <a:noAutofit/>
          </a:bodyPr>
          <a:lstStyle/>
          <a:p>
            <a:pPr marL="0" lvl="0" indent="0">
              <a:buNone/>
            </a:pPr>
            <a:r>
              <a:rPr lang="en-US" altLang="zh-TW" sz="4000" b="1" i="0" dirty="0">
                <a:latin typeface="Arial" panose="020B0604020202020204" pitchFamily="34" charset="0"/>
                <a:ea typeface="華康儷中宋" panose="02020509000000000000" pitchFamily="49" charset="-120"/>
                <a:cs typeface="Arial" panose="020B0604020202020204" pitchFamily="34" charset="0"/>
              </a:rPr>
              <a:t>2. Methodology</a:t>
            </a:r>
            <a:endParaRPr sz="4000" b="1" i="0" dirty="0">
              <a:latin typeface="Arial" panose="020B0604020202020204" pitchFamily="34" charset="0"/>
              <a:ea typeface="華康儷中宋" panose="02020509000000000000" pitchFamily="49" charset="-120"/>
              <a:cs typeface="Arial" panose="020B0604020202020204" pitchFamily="34" charset="0"/>
            </a:endParaRPr>
          </a:p>
        </p:txBody>
      </p:sp>
      <p:sp>
        <p:nvSpPr>
          <p:cNvPr id="230" name="Google Shape;230;p15">
            <a:extLst>
              <a:ext uri="{FF2B5EF4-FFF2-40B4-BE49-F238E27FC236}">
                <a16:creationId xmlns:a16="http://schemas.microsoft.com/office/drawing/2014/main" id="{D1B3D77F-5854-1A4F-1ACB-CC70ED521E4E}"/>
              </a:ext>
            </a:extLst>
          </p:cNvPr>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31" name="Google Shape;231;p15">
            <a:extLst>
              <a:ext uri="{FF2B5EF4-FFF2-40B4-BE49-F238E27FC236}">
                <a16:creationId xmlns:a16="http://schemas.microsoft.com/office/drawing/2014/main" id="{AB7B8B73-E256-E4EC-353A-3348FEBEAAA2}"/>
              </a:ext>
            </a:extLst>
          </p:cNvPr>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128595963"/>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9">
          <a:extLst>
            <a:ext uri="{FF2B5EF4-FFF2-40B4-BE49-F238E27FC236}">
              <a16:creationId xmlns:a16="http://schemas.microsoft.com/office/drawing/2014/main" id="{0C898E8E-CFF7-B74D-EB1E-B0D6FEB1A16E}"/>
            </a:ext>
          </a:extLst>
        </p:cNvPr>
        <p:cNvGrpSpPr/>
        <p:nvPr/>
      </p:nvGrpSpPr>
      <p:grpSpPr>
        <a:xfrm>
          <a:off x="0" y="0"/>
          <a:ext cx="0" cy="0"/>
          <a:chOff x="0" y="0"/>
          <a:chExt cx="0" cy="0"/>
        </a:xfrm>
      </p:grpSpPr>
      <p:sp>
        <p:nvSpPr>
          <p:cNvPr id="320" name="Google Shape;320;p22">
            <a:extLst>
              <a:ext uri="{FF2B5EF4-FFF2-40B4-BE49-F238E27FC236}">
                <a16:creationId xmlns:a16="http://schemas.microsoft.com/office/drawing/2014/main" id="{E5323E78-7D58-9EBE-1331-A38F7F9D2829}"/>
              </a:ext>
            </a:extLst>
          </p:cNvPr>
          <p:cNvSpPr txBox="1">
            <a:spLocks noGrp="1"/>
          </p:cNvSpPr>
          <p:nvPr>
            <p:ph type="title"/>
          </p:nvPr>
        </p:nvSpPr>
        <p:spPr>
          <a:xfrm>
            <a:off x="814274" y="392575"/>
            <a:ext cx="6131354" cy="766200"/>
          </a:xfrm>
          <a:prstGeom prst="rect">
            <a:avLst/>
          </a:prstGeom>
        </p:spPr>
        <p:txBody>
          <a:bodyPr spcFirstLastPara="1" wrap="square" lIns="91425" tIns="91425" rIns="91425" bIns="91425" anchor="ctr" anchorCtr="0">
            <a:noAutofit/>
          </a:bodyPr>
          <a:lstStyle/>
          <a:p>
            <a:pPr lvl="0"/>
            <a:r>
              <a:rPr lang="en-US" altLang="zh-TW" sz="2800" b="1" i="0" dirty="0">
                <a:latin typeface="Arial" panose="020B0604020202020204" pitchFamily="34" charset="0"/>
                <a:ea typeface="華康儷中宋" panose="02020509000000000000" pitchFamily="49" charset="-120"/>
                <a:cs typeface="Arial" panose="020B0604020202020204" pitchFamily="34" charset="0"/>
              </a:rPr>
              <a:t>Methodology</a:t>
            </a:r>
            <a:r>
              <a:rPr lang="zh-TW" altLang="en-US" sz="2800" b="1" i="0" dirty="0">
                <a:latin typeface="Arial" panose="020B0604020202020204" pitchFamily="34" charset="0"/>
                <a:ea typeface="華康儷中宋" panose="02020509000000000000" pitchFamily="49" charset="-120"/>
                <a:cs typeface="Arial" panose="020B0604020202020204" pitchFamily="34" charset="0"/>
              </a:rPr>
              <a:t>：</a:t>
            </a:r>
            <a:r>
              <a:rPr lang="en-US" altLang="zh-TW" sz="2800" b="1" i="0" dirty="0">
                <a:latin typeface="Arial" panose="020B0604020202020204" pitchFamily="34" charset="0"/>
                <a:ea typeface="華康儷中宋" panose="02020509000000000000" pitchFamily="49" charset="-120"/>
                <a:cs typeface="Arial" panose="020B0604020202020204" pitchFamily="34" charset="0"/>
              </a:rPr>
              <a:t>Deep Learning</a:t>
            </a:r>
            <a:endParaRPr sz="2800" dirty="0">
              <a:latin typeface="Arial" panose="020B0604020202020204" pitchFamily="34" charset="0"/>
              <a:ea typeface="華康儷中宋" panose="02020509000000000000" pitchFamily="49" charset="-120"/>
              <a:cs typeface="Arial" panose="020B0604020202020204" pitchFamily="34" charset="0"/>
            </a:endParaRPr>
          </a:p>
        </p:txBody>
      </p:sp>
      <p:sp>
        <p:nvSpPr>
          <p:cNvPr id="321" name="Google Shape;321;p22">
            <a:extLst>
              <a:ext uri="{FF2B5EF4-FFF2-40B4-BE49-F238E27FC236}">
                <a16:creationId xmlns:a16="http://schemas.microsoft.com/office/drawing/2014/main" id="{9FA77D4A-2F90-5CAB-20B7-8FA663E3FED9}"/>
              </a:ext>
            </a:extLst>
          </p:cNvPr>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dirty="0"/>
          </a:p>
        </p:txBody>
      </p:sp>
      <p:grpSp>
        <p:nvGrpSpPr>
          <p:cNvPr id="325" name="Google Shape;325;p22">
            <a:extLst>
              <a:ext uri="{FF2B5EF4-FFF2-40B4-BE49-F238E27FC236}">
                <a16:creationId xmlns:a16="http://schemas.microsoft.com/office/drawing/2014/main" id="{3D8FC96A-5ECA-BE5B-28DA-68F1FF908C31}"/>
              </a:ext>
            </a:extLst>
          </p:cNvPr>
          <p:cNvGrpSpPr/>
          <p:nvPr/>
        </p:nvGrpSpPr>
        <p:grpSpPr>
          <a:xfrm>
            <a:off x="263101" y="580106"/>
            <a:ext cx="407743" cy="391135"/>
            <a:chOff x="5233525" y="4954450"/>
            <a:chExt cx="538275" cy="516350"/>
          </a:xfrm>
        </p:grpSpPr>
        <p:sp>
          <p:nvSpPr>
            <p:cNvPr id="326" name="Google Shape;326;p22">
              <a:extLst>
                <a:ext uri="{FF2B5EF4-FFF2-40B4-BE49-F238E27FC236}">
                  <a16:creationId xmlns:a16="http://schemas.microsoft.com/office/drawing/2014/main" id="{6F1B162A-339C-0B77-0065-1E448667E2DC}"/>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a:extLst>
                <a:ext uri="{FF2B5EF4-FFF2-40B4-BE49-F238E27FC236}">
                  <a16:creationId xmlns:a16="http://schemas.microsoft.com/office/drawing/2014/main" id="{B13347E2-29A8-1320-5A08-84845F89C395}"/>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a:extLst>
                <a:ext uri="{FF2B5EF4-FFF2-40B4-BE49-F238E27FC236}">
                  <a16:creationId xmlns:a16="http://schemas.microsoft.com/office/drawing/2014/main" id="{93855B24-415D-C58B-C0B4-024516DE37EF}"/>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a:extLst>
                <a:ext uri="{FF2B5EF4-FFF2-40B4-BE49-F238E27FC236}">
                  <a16:creationId xmlns:a16="http://schemas.microsoft.com/office/drawing/2014/main" id="{D39C8255-07D3-508D-15F4-0AFF1AB549A8}"/>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a:extLst>
                <a:ext uri="{FF2B5EF4-FFF2-40B4-BE49-F238E27FC236}">
                  <a16:creationId xmlns:a16="http://schemas.microsoft.com/office/drawing/2014/main" id="{6FC42B01-E6E0-EDBD-A572-5A4F525D3D4D}"/>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a:extLst>
                <a:ext uri="{FF2B5EF4-FFF2-40B4-BE49-F238E27FC236}">
                  <a16:creationId xmlns:a16="http://schemas.microsoft.com/office/drawing/2014/main" id="{250DC481-8CF0-3EDE-7FFB-03E6373FFE6D}"/>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a:extLst>
                <a:ext uri="{FF2B5EF4-FFF2-40B4-BE49-F238E27FC236}">
                  <a16:creationId xmlns:a16="http://schemas.microsoft.com/office/drawing/2014/main" id="{781EC146-86A5-928A-583D-39F1C2BB278F}"/>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a:extLst>
                <a:ext uri="{FF2B5EF4-FFF2-40B4-BE49-F238E27FC236}">
                  <a16:creationId xmlns:a16="http://schemas.microsoft.com/office/drawing/2014/main" id="{F5049C37-2AD4-AC24-5FAF-1AB60BA50A95}"/>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a:extLst>
                <a:ext uri="{FF2B5EF4-FFF2-40B4-BE49-F238E27FC236}">
                  <a16:creationId xmlns:a16="http://schemas.microsoft.com/office/drawing/2014/main" id="{CA2E4D43-9ECF-9DC9-F67B-B92CDC994B2D}"/>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a:extLst>
                <a:ext uri="{FF2B5EF4-FFF2-40B4-BE49-F238E27FC236}">
                  <a16:creationId xmlns:a16="http://schemas.microsoft.com/office/drawing/2014/main" id="{71B4C533-1686-3329-C13C-97629A491983}"/>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a:extLst>
                <a:ext uri="{FF2B5EF4-FFF2-40B4-BE49-F238E27FC236}">
                  <a16:creationId xmlns:a16="http://schemas.microsoft.com/office/drawing/2014/main" id="{A723A8B2-856E-88B0-E8C0-C1860A70EEF2}"/>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文字方塊 1">
            <a:extLst>
              <a:ext uri="{FF2B5EF4-FFF2-40B4-BE49-F238E27FC236}">
                <a16:creationId xmlns:a16="http://schemas.microsoft.com/office/drawing/2014/main" id="{011A6DBA-DC0A-EAC8-DDDD-E0F185869FFF}"/>
              </a:ext>
            </a:extLst>
          </p:cNvPr>
          <p:cNvSpPr txBox="1"/>
          <p:nvPr/>
        </p:nvSpPr>
        <p:spPr>
          <a:xfrm>
            <a:off x="1687053" y="1441272"/>
            <a:ext cx="1752323" cy="508729"/>
          </a:xfrm>
          <a:prstGeom prst="rect">
            <a:avLst/>
          </a:prstGeom>
          <a:noFill/>
        </p:spPr>
        <p:txBody>
          <a:bodyPr wrap="square">
            <a:spAutoFit/>
          </a:bodyPr>
          <a:lstStyle/>
          <a:p>
            <a:pPr marL="285750" indent="-285750" algn="l">
              <a:lnSpc>
                <a:spcPct val="200000"/>
              </a:lnSpc>
              <a:buFont typeface="Arial" panose="020B0604020202020204" pitchFamily="34" charset="0"/>
              <a:buChar char="•"/>
            </a:pPr>
            <a:r>
              <a:rPr lang="en-US" altLang="zh-TW" sz="1600" b="1" i="0" dirty="0">
                <a:solidFill>
                  <a:srgbClr val="374151"/>
                </a:solidFill>
                <a:effectLst/>
                <a:latin typeface="微軟正黑體" panose="020B0604030504040204" pitchFamily="34" charset="-120"/>
                <a:ea typeface="微軟正黑體" panose="020B0604030504040204" pitchFamily="34" charset="-120"/>
              </a:rPr>
              <a:t>Architecture : </a:t>
            </a:r>
          </a:p>
        </p:txBody>
      </p:sp>
      <p:sp>
        <p:nvSpPr>
          <p:cNvPr id="3" name="矩形 2">
            <a:extLst>
              <a:ext uri="{FF2B5EF4-FFF2-40B4-BE49-F238E27FC236}">
                <a16:creationId xmlns:a16="http://schemas.microsoft.com/office/drawing/2014/main" id="{E51913EA-B50D-1417-3647-B2559BD6119F}"/>
              </a:ext>
            </a:extLst>
          </p:cNvPr>
          <p:cNvSpPr/>
          <p:nvPr/>
        </p:nvSpPr>
        <p:spPr>
          <a:xfrm>
            <a:off x="1500156" y="2912430"/>
            <a:ext cx="2364971" cy="467165"/>
          </a:xfrm>
          <a:prstGeom prst="rect">
            <a:avLst/>
          </a:prstGeom>
          <a:solidFill>
            <a:schemeClr val="tx1">
              <a:lumMod val="20000"/>
              <a:lumOff val="80000"/>
            </a:schemeClr>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rgbClr val="13161B"/>
                </a:solidFill>
              </a:rPr>
              <a:t>U-Net++</a:t>
            </a:r>
            <a:endParaRPr lang="zh-TW" altLang="en-US" b="1" dirty="0">
              <a:solidFill>
                <a:srgbClr val="13161B"/>
              </a:solidFill>
            </a:endParaRPr>
          </a:p>
        </p:txBody>
      </p:sp>
      <p:sp>
        <p:nvSpPr>
          <p:cNvPr id="4" name="矩形 3">
            <a:extLst>
              <a:ext uri="{FF2B5EF4-FFF2-40B4-BE49-F238E27FC236}">
                <a16:creationId xmlns:a16="http://schemas.microsoft.com/office/drawing/2014/main" id="{D8BE3573-ABF5-FF25-1902-7F678E52D133}"/>
              </a:ext>
            </a:extLst>
          </p:cNvPr>
          <p:cNvSpPr/>
          <p:nvPr/>
        </p:nvSpPr>
        <p:spPr>
          <a:xfrm>
            <a:off x="5850913" y="2363083"/>
            <a:ext cx="1530299" cy="448888"/>
          </a:xfrm>
          <a:prstGeom prst="rect">
            <a:avLst/>
          </a:prstGeom>
          <a:solidFill>
            <a:schemeClr val="accent5">
              <a:lumMod val="40000"/>
              <a:lumOff val="60000"/>
            </a:schemeClr>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rgbClr val="13161B"/>
                </a:solidFill>
              </a:rPr>
              <a:t>ResNet</a:t>
            </a:r>
            <a:endParaRPr lang="zh-TW" altLang="en-US" b="1" dirty="0">
              <a:solidFill>
                <a:srgbClr val="13161B"/>
              </a:solidFill>
            </a:endParaRPr>
          </a:p>
        </p:txBody>
      </p:sp>
      <p:sp>
        <p:nvSpPr>
          <p:cNvPr id="12" name="矩形 11">
            <a:extLst>
              <a:ext uri="{FF2B5EF4-FFF2-40B4-BE49-F238E27FC236}">
                <a16:creationId xmlns:a16="http://schemas.microsoft.com/office/drawing/2014/main" id="{A30C071B-C690-6807-BC76-B9C84F1BDD2E}"/>
              </a:ext>
            </a:extLst>
          </p:cNvPr>
          <p:cNvSpPr/>
          <p:nvPr/>
        </p:nvSpPr>
        <p:spPr>
          <a:xfrm>
            <a:off x="1500156" y="2203882"/>
            <a:ext cx="2364971" cy="467165"/>
          </a:xfrm>
          <a:prstGeom prst="rect">
            <a:avLst/>
          </a:prstGeom>
          <a:solidFill>
            <a:schemeClr val="tx1">
              <a:lumMod val="20000"/>
              <a:lumOff val="80000"/>
            </a:schemeClr>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rgbClr val="13161B"/>
                </a:solidFill>
              </a:rPr>
              <a:t>U-Net</a:t>
            </a:r>
            <a:endParaRPr lang="zh-TW" altLang="en-US" b="1" dirty="0">
              <a:solidFill>
                <a:srgbClr val="13161B"/>
              </a:solidFill>
            </a:endParaRPr>
          </a:p>
        </p:txBody>
      </p:sp>
      <p:sp>
        <p:nvSpPr>
          <p:cNvPr id="14" name="矩形 13">
            <a:extLst>
              <a:ext uri="{FF2B5EF4-FFF2-40B4-BE49-F238E27FC236}">
                <a16:creationId xmlns:a16="http://schemas.microsoft.com/office/drawing/2014/main" id="{83F6C64F-F8CA-4BA3-5B7E-5DF88B7F680F}"/>
              </a:ext>
            </a:extLst>
          </p:cNvPr>
          <p:cNvSpPr/>
          <p:nvPr/>
        </p:nvSpPr>
        <p:spPr>
          <a:xfrm>
            <a:off x="1500156" y="4283760"/>
            <a:ext cx="2364971" cy="467165"/>
          </a:xfrm>
          <a:prstGeom prst="rect">
            <a:avLst/>
          </a:prstGeom>
          <a:solidFill>
            <a:schemeClr val="tx1">
              <a:lumMod val="20000"/>
              <a:lumOff val="80000"/>
            </a:schemeClr>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rgbClr val="13161B"/>
                </a:solidFill>
              </a:rPr>
              <a:t>FPN</a:t>
            </a:r>
            <a:endParaRPr lang="zh-TW" altLang="en-US" b="1" dirty="0">
              <a:solidFill>
                <a:srgbClr val="13161B"/>
              </a:solidFill>
            </a:endParaRPr>
          </a:p>
        </p:txBody>
      </p:sp>
      <p:sp>
        <p:nvSpPr>
          <p:cNvPr id="15" name="矩形 14">
            <a:extLst>
              <a:ext uri="{FF2B5EF4-FFF2-40B4-BE49-F238E27FC236}">
                <a16:creationId xmlns:a16="http://schemas.microsoft.com/office/drawing/2014/main" id="{A317E737-2931-A81E-3935-8477528AFE23}"/>
              </a:ext>
            </a:extLst>
          </p:cNvPr>
          <p:cNvSpPr/>
          <p:nvPr/>
        </p:nvSpPr>
        <p:spPr>
          <a:xfrm>
            <a:off x="1500155" y="3592363"/>
            <a:ext cx="2364971" cy="467165"/>
          </a:xfrm>
          <a:prstGeom prst="rect">
            <a:avLst/>
          </a:prstGeom>
          <a:solidFill>
            <a:schemeClr val="tx1">
              <a:lumMod val="20000"/>
              <a:lumOff val="80000"/>
            </a:schemeClr>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rgbClr val="13161B"/>
                </a:solidFill>
              </a:rPr>
              <a:t>DeepLabV3</a:t>
            </a:r>
            <a:endParaRPr lang="zh-TW" altLang="en-US" b="1" dirty="0">
              <a:solidFill>
                <a:srgbClr val="13161B"/>
              </a:solidFill>
            </a:endParaRPr>
          </a:p>
        </p:txBody>
      </p:sp>
      <p:sp>
        <p:nvSpPr>
          <p:cNvPr id="19" name="矩形 18">
            <a:extLst>
              <a:ext uri="{FF2B5EF4-FFF2-40B4-BE49-F238E27FC236}">
                <a16:creationId xmlns:a16="http://schemas.microsoft.com/office/drawing/2014/main" id="{27E57C4B-E2DB-DFC0-527B-53217E0ED26F}"/>
              </a:ext>
            </a:extLst>
          </p:cNvPr>
          <p:cNvSpPr/>
          <p:nvPr/>
        </p:nvSpPr>
        <p:spPr>
          <a:xfrm>
            <a:off x="5850913" y="3071261"/>
            <a:ext cx="1530299" cy="448888"/>
          </a:xfrm>
          <a:prstGeom prst="rect">
            <a:avLst/>
          </a:prstGeom>
          <a:solidFill>
            <a:schemeClr val="accent5">
              <a:lumMod val="40000"/>
              <a:lumOff val="60000"/>
            </a:schemeClr>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rgbClr val="13161B"/>
                </a:solidFill>
              </a:rPr>
              <a:t>EfficientNet</a:t>
            </a:r>
            <a:endParaRPr lang="zh-TW" altLang="en-US" b="1" dirty="0">
              <a:solidFill>
                <a:srgbClr val="13161B"/>
              </a:solidFill>
            </a:endParaRPr>
          </a:p>
        </p:txBody>
      </p:sp>
      <p:sp>
        <p:nvSpPr>
          <p:cNvPr id="22" name="矩形 21">
            <a:extLst>
              <a:ext uri="{FF2B5EF4-FFF2-40B4-BE49-F238E27FC236}">
                <a16:creationId xmlns:a16="http://schemas.microsoft.com/office/drawing/2014/main" id="{A613EB5F-9548-D7EF-54CC-644FC3728A2C}"/>
              </a:ext>
            </a:extLst>
          </p:cNvPr>
          <p:cNvSpPr/>
          <p:nvPr/>
        </p:nvSpPr>
        <p:spPr>
          <a:xfrm>
            <a:off x="5850912" y="3770713"/>
            <a:ext cx="1530299" cy="448888"/>
          </a:xfrm>
          <a:prstGeom prst="rect">
            <a:avLst/>
          </a:prstGeom>
          <a:solidFill>
            <a:schemeClr val="accent5">
              <a:lumMod val="40000"/>
              <a:lumOff val="60000"/>
            </a:schemeClr>
          </a:solidFill>
          <a:ln>
            <a:solidFill>
              <a:srgbClr val="1316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b="1" dirty="0" err="1">
                <a:solidFill>
                  <a:srgbClr val="13161B"/>
                </a:solidFill>
              </a:rPr>
              <a:t>ResNeXt</a:t>
            </a:r>
            <a:endParaRPr lang="zh-TW" altLang="en-US" b="1" dirty="0">
              <a:solidFill>
                <a:srgbClr val="13161B"/>
              </a:solidFill>
            </a:endParaRPr>
          </a:p>
        </p:txBody>
      </p:sp>
      <p:sp>
        <p:nvSpPr>
          <p:cNvPr id="25" name="文字方塊 24">
            <a:extLst>
              <a:ext uri="{FF2B5EF4-FFF2-40B4-BE49-F238E27FC236}">
                <a16:creationId xmlns:a16="http://schemas.microsoft.com/office/drawing/2014/main" id="{3446F297-9CAE-FBED-EBA9-71EBC63DBB3F}"/>
              </a:ext>
            </a:extLst>
          </p:cNvPr>
          <p:cNvSpPr txBox="1"/>
          <p:nvPr/>
        </p:nvSpPr>
        <p:spPr>
          <a:xfrm>
            <a:off x="5524667" y="1462586"/>
            <a:ext cx="2102260" cy="508729"/>
          </a:xfrm>
          <a:prstGeom prst="rect">
            <a:avLst/>
          </a:prstGeom>
          <a:noFill/>
        </p:spPr>
        <p:txBody>
          <a:bodyPr wrap="square">
            <a:spAutoFit/>
          </a:bodyPr>
          <a:lstStyle/>
          <a:p>
            <a:pPr marL="285750" indent="-285750" algn="l">
              <a:lnSpc>
                <a:spcPct val="200000"/>
              </a:lnSpc>
              <a:buFont typeface="Arial" panose="020B0604020202020204" pitchFamily="34" charset="0"/>
              <a:buChar char="•"/>
            </a:pPr>
            <a:r>
              <a:rPr lang="en-US" altLang="zh-TW" sz="1600" b="1" i="0" dirty="0">
                <a:solidFill>
                  <a:srgbClr val="374151"/>
                </a:solidFill>
                <a:effectLst/>
                <a:latin typeface="微軟正黑體" panose="020B0604030504040204" pitchFamily="34" charset="-120"/>
                <a:ea typeface="微軟正黑體" panose="020B0604030504040204" pitchFamily="34" charset="-120"/>
              </a:rPr>
              <a:t>Image Encoders : </a:t>
            </a:r>
          </a:p>
        </p:txBody>
      </p:sp>
      <p:sp>
        <p:nvSpPr>
          <p:cNvPr id="27" name="箭號: 向右 26">
            <a:extLst>
              <a:ext uri="{FF2B5EF4-FFF2-40B4-BE49-F238E27FC236}">
                <a16:creationId xmlns:a16="http://schemas.microsoft.com/office/drawing/2014/main" id="{7A1C8981-F7FB-4661-BCE5-07B48C7DD8AA}"/>
              </a:ext>
            </a:extLst>
          </p:cNvPr>
          <p:cNvSpPr/>
          <p:nvPr/>
        </p:nvSpPr>
        <p:spPr>
          <a:xfrm>
            <a:off x="4620339" y="3172977"/>
            <a:ext cx="483675" cy="419386"/>
          </a:xfrm>
          <a:prstGeom prst="rightArrow">
            <a:avLst/>
          </a:prstGeom>
          <a:solidFill>
            <a:schemeClr val="tx1">
              <a:lumMod val="60000"/>
              <a:lumOff val="40000"/>
            </a:schemeClr>
          </a:solidFill>
          <a:ln>
            <a:solidFill>
              <a:srgbClr val="5D687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extLst>
      <p:ext uri="{BB962C8B-B14F-4D97-AF65-F5344CB8AC3E}">
        <p14:creationId xmlns:p14="http://schemas.microsoft.com/office/powerpoint/2010/main" val="3048920137"/>
      </p:ext>
    </p:extLst>
  </p:cSld>
  <p:clrMapOvr>
    <a:masterClrMapping/>
  </p:clrMapOvr>
  <p:transition>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TIMING" val="|7.6|5.7|2.9|9.9|8.5|8.8"/>
</p:tagLst>
</file>

<file path=ppt/tags/tag10.xml><?xml version="1.0" encoding="utf-8"?>
<p:tagLst xmlns:a="http://schemas.openxmlformats.org/drawingml/2006/main" xmlns:r="http://schemas.openxmlformats.org/officeDocument/2006/relationships" xmlns:p="http://schemas.openxmlformats.org/presentationml/2006/main">
  <p:tag name="TIMING" val="|7.6|5.7|2.9|9.9|8.5|8.8"/>
</p:tagLst>
</file>

<file path=ppt/tags/tag11.xml><?xml version="1.0" encoding="utf-8"?>
<p:tagLst xmlns:a="http://schemas.openxmlformats.org/drawingml/2006/main" xmlns:r="http://schemas.openxmlformats.org/officeDocument/2006/relationships" xmlns:p="http://schemas.openxmlformats.org/presentationml/2006/main">
  <p:tag name="TIMING" val="|7.6|5.7|2.9|9.9|8.5|8.8"/>
</p:tagLst>
</file>

<file path=ppt/tags/tag12.xml><?xml version="1.0" encoding="utf-8"?>
<p:tagLst xmlns:a="http://schemas.openxmlformats.org/drawingml/2006/main" xmlns:r="http://schemas.openxmlformats.org/officeDocument/2006/relationships" xmlns:p="http://schemas.openxmlformats.org/presentationml/2006/main">
  <p:tag name="TIMING" val="|7.6|5.7|2.9|9.9|8.5|8.8"/>
</p:tagLst>
</file>

<file path=ppt/tags/tag13.xml><?xml version="1.0" encoding="utf-8"?>
<p:tagLst xmlns:a="http://schemas.openxmlformats.org/drawingml/2006/main" xmlns:r="http://schemas.openxmlformats.org/officeDocument/2006/relationships" xmlns:p="http://schemas.openxmlformats.org/presentationml/2006/main">
  <p:tag name="TIMING" val="|7.6|5.7|2.9|9.9|8.5|8.8"/>
</p:tagLst>
</file>

<file path=ppt/tags/tag14.xml><?xml version="1.0" encoding="utf-8"?>
<p:tagLst xmlns:a="http://schemas.openxmlformats.org/drawingml/2006/main" xmlns:r="http://schemas.openxmlformats.org/officeDocument/2006/relationships" xmlns:p="http://schemas.openxmlformats.org/presentationml/2006/main">
  <p:tag name="TIMING" val="|7.6|5.7|2.9|9.9|8.5|8.8"/>
</p:tagLst>
</file>

<file path=ppt/tags/tag15.xml><?xml version="1.0" encoding="utf-8"?>
<p:tagLst xmlns:a="http://schemas.openxmlformats.org/drawingml/2006/main" xmlns:r="http://schemas.openxmlformats.org/officeDocument/2006/relationships" xmlns:p="http://schemas.openxmlformats.org/presentationml/2006/main">
  <p:tag name="TIMING" val="|7.6|5.7|2.9|9.9|8.5|8.8"/>
</p:tagLst>
</file>

<file path=ppt/tags/tag16.xml><?xml version="1.0" encoding="utf-8"?>
<p:tagLst xmlns:a="http://schemas.openxmlformats.org/drawingml/2006/main" xmlns:r="http://schemas.openxmlformats.org/officeDocument/2006/relationships" xmlns:p="http://schemas.openxmlformats.org/presentationml/2006/main">
  <p:tag name="TIMING" val="|7.6|5.7|2.9|9.9|8.5|8.8"/>
</p:tagLst>
</file>

<file path=ppt/tags/tag17.xml><?xml version="1.0" encoding="utf-8"?>
<p:tagLst xmlns:a="http://schemas.openxmlformats.org/drawingml/2006/main" xmlns:r="http://schemas.openxmlformats.org/officeDocument/2006/relationships" xmlns:p="http://schemas.openxmlformats.org/presentationml/2006/main">
  <p:tag name="TIMING" val="|7.6|5.7|2.9|9.9|8.5|8.8"/>
</p:tagLst>
</file>

<file path=ppt/tags/tag18.xml><?xml version="1.0" encoding="utf-8"?>
<p:tagLst xmlns:a="http://schemas.openxmlformats.org/drawingml/2006/main" xmlns:r="http://schemas.openxmlformats.org/officeDocument/2006/relationships" xmlns:p="http://schemas.openxmlformats.org/presentationml/2006/main">
  <p:tag name="TIMING" val="|7.6|5.7|2.9|9.9|8.5|8.8"/>
</p:tagLst>
</file>

<file path=ppt/tags/tag19.xml><?xml version="1.0" encoding="utf-8"?>
<p:tagLst xmlns:a="http://schemas.openxmlformats.org/drawingml/2006/main" xmlns:r="http://schemas.openxmlformats.org/officeDocument/2006/relationships" xmlns:p="http://schemas.openxmlformats.org/presentationml/2006/main">
  <p:tag name="TIMING" val="|7.6|5.7|2.9|9.9|8.5|8.8"/>
</p:tagLst>
</file>

<file path=ppt/tags/tag2.xml><?xml version="1.0" encoding="utf-8"?>
<p:tagLst xmlns:a="http://schemas.openxmlformats.org/drawingml/2006/main" xmlns:r="http://schemas.openxmlformats.org/officeDocument/2006/relationships" xmlns:p="http://schemas.openxmlformats.org/presentationml/2006/main">
  <p:tag name="TIMING" val="|7.6|5.7|2.9|9.9|8.5|8.8"/>
</p:tagLst>
</file>

<file path=ppt/tags/tag20.xml><?xml version="1.0" encoding="utf-8"?>
<p:tagLst xmlns:a="http://schemas.openxmlformats.org/drawingml/2006/main" xmlns:r="http://schemas.openxmlformats.org/officeDocument/2006/relationships" xmlns:p="http://schemas.openxmlformats.org/presentationml/2006/main">
  <p:tag name="TIMING" val="|7.6|5.7|2.9|9.9|8.5|8.8"/>
</p:tagLst>
</file>

<file path=ppt/tags/tag21.xml><?xml version="1.0" encoding="utf-8"?>
<p:tagLst xmlns:a="http://schemas.openxmlformats.org/drawingml/2006/main" xmlns:r="http://schemas.openxmlformats.org/officeDocument/2006/relationships" xmlns:p="http://schemas.openxmlformats.org/presentationml/2006/main">
  <p:tag name="TIMING" val="|7.6|5.7|2.9|9.9|8.5|8.8"/>
</p:tagLst>
</file>

<file path=ppt/tags/tag22.xml><?xml version="1.0" encoding="utf-8"?>
<p:tagLst xmlns:a="http://schemas.openxmlformats.org/drawingml/2006/main" xmlns:r="http://schemas.openxmlformats.org/officeDocument/2006/relationships" xmlns:p="http://schemas.openxmlformats.org/presentationml/2006/main">
  <p:tag name="TIMING" val="|7.6|5.7|2.9|9.9|8.5|8.8"/>
</p:tagLst>
</file>

<file path=ppt/tags/tag23.xml><?xml version="1.0" encoding="utf-8"?>
<p:tagLst xmlns:a="http://schemas.openxmlformats.org/drawingml/2006/main" xmlns:r="http://schemas.openxmlformats.org/officeDocument/2006/relationships" xmlns:p="http://schemas.openxmlformats.org/presentationml/2006/main">
  <p:tag name="TIMING" val="|7.6|5.7|2.9|9.9|8.5|8.8"/>
</p:tagLst>
</file>

<file path=ppt/tags/tag3.xml><?xml version="1.0" encoding="utf-8"?>
<p:tagLst xmlns:a="http://schemas.openxmlformats.org/drawingml/2006/main" xmlns:r="http://schemas.openxmlformats.org/officeDocument/2006/relationships" xmlns:p="http://schemas.openxmlformats.org/presentationml/2006/main">
  <p:tag name="TIMING" val="|7.6|5.7|2.9|9.9|8.5|8.8"/>
</p:tagLst>
</file>

<file path=ppt/tags/tag4.xml><?xml version="1.0" encoding="utf-8"?>
<p:tagLst xmlns:a="http://schemas.openxmlformats.org/drawingml/2006/main" xmlns:r="http://schemas.openxmlformats.org/officeDocument/2006/relationships" xmlns:p="http://schemas.openxmlformats.org/presentationml/2006/main">
  <p:tag name="TIMING" val="|7.6|5.7|2.9|9.9|8.5|8.8"/>
</p:tagLst>
</file>

<file path=ppt/tags/tag5.xml><?xml version="1.0" encoding="utf-8"?>
<p:tagLst xmlns:a="http://schemas.openxmlformats.org/drawingml/2006/main" xmlns:r="http://schemas.openxmlformats.org/officeDocument/2006/relationships" xmlns:p="http://schemas.openxmlformats.org/presentationml/2006/main">
  <p:tag name="TIMING" val="|7.6|5.7|2.9|9.9|8.5|8.8"/>
</p:tagLst>
</file>

<file path=ppt/tags/tag6.xml><?xml version="1.0" encoding="utf-8"?>
<p:tagLst xmlns:a="http://schemas.openxmlformats.org/drawingml/2006/main" xmlns:r="http://schemas.openxmlformats.org/officeDocument/2006/relationships" xmlns:p="http://schemas.openxmlformats.org/presentationml/2006/main">
  <p:tag name="TIMING" val="|7.6|5.7|2.9|9.9|8.5|8.8"/>
</p:tagLst>
</file>

<file path=ppt/tags/tag7.xml><?xml version="1.0" encoding="utf-8"?>
<p:tagLst xmlns:a="http://schemas.openxmlformats.org/drawingml/2006/main" xmlns:r="http://schemas.openxmlformats.org/officeDocument/2006/relationships" xmlns:p="http://schemas.openxmlformats.org/presentationml/2006/main">
  <p:tag name="TIMING" val="|7.6|5.7|2.9|9.9|8.5|8.8"/>
</p:tagLst>
</file>

<file path=ppt/tags/tag8.xml><?xml version="1.0" encoding="utf-8"?>
<p:tagLst xmlns:a="http://schemas.openxmlformats.org/drawingml/2006/main" xmlns:r="http://schemas.openxmlformats.org/officeDocument/2006/relationships" xmlns:p="http://schemas.openxmlformats.org/presentationml/2006/main">
  <p:tag name="TIMING" val="|7.6|5.7|2.9|9.9|8.5|8.8"/>
</p:tagLst>
</file>

<file path=ppt/tags/tag9.xml><?xml version="1.0" encoding="utf-8"?>
<p:tagLst xmlns:a="http://schemas.openxmlformats.org/drawingml/2006/main" xmlns:r="http://schemas.openxmlformats.org/officeDocument/2006/relationships" xmlns:p="http://schemas.openxmlformats.org/presentationml/2006/main">
  <p:tag name="TIMING" val="|7.6|5.7|2.9|9.9|8.5|8.8"/>
</p:tagLst>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17022</TotalTime>
  <Words>2819</Words>
  <Application>Microsoft Office PowerPoint</Application>
  <PresentationFormat>如螢幕大小 (16:9)</PresentationFormat>
  <Paragraphs>266</Paragraphs>
  <Slides>30</Slides>
  <Notes>30</Notes>
  <HiddenSlides>0</HiddenSlides>
  <MMClips>0</MMClips>
  <ScaleCrop>false</ScaleCrop>
  <HeadingPairs>
    <vt:vector size="4" baseType="variant">
      <vt:variant>
        <vt:lpstr>佈景主題</vt:lpstr>
      </vt:variant>
      <vt:variant>
        <vt:i4>1</vt:i4>
      </vt:variant>
      <vt:variant>
        <vt:lpstr>投影片標題</vt:lpstr>
      </vt:variant>
      <vt:variant>
        <vt:i4>30</vt:i4>
      </vt:variant>
    </vt:vector>
  </HeadingPairs>
  <TitlesOfParts>
    <vt:vector size="31" baseType="lpstr">
      <vt:lpstr>Salerio template</vt:lpstr>
      <vt:lpstr>PowerPoint 簡報</vt:lpstr>
      <vt:lpstr>PowerPoint 簡報</vt:lpstr>
      <vt:lpstr>Introduction</vt:lpstr>
      <vt:lpstr>Introduction</vt:lpstr>
      <vt:lpstr>Introduction</vt:lpstr>
      <vt:lpstr>Introduction</vt:lpstr>
      <vt:lpstr>Introduction</vt:lpstr>
      <vt:lpstr>PowerPoint 簡報</vt:lpstr>
      <vt:lpstr>Methodology：Deep Learning</vt:lpstr>
      <vt:lpstr>Methodology：Deep Learning</vt:lpstr>
      <vt:lpstr>Methodology：Deep Learning</vt:lpstr>
      <vt:lpstr>Methodology：Deep Learning</vt:lpstr>
      <vt:lpstr>Methodology：Deep Learning</vt:lpstr>
      <vt:lpstr>Methodology：Deep Learning</vt:lpstr>
      <vt:lpstr>Methodology：Deep Learning</vt:lpstr>
      <vt:lpstr>Methodology：Deep Learning</vt:lpstr>
      <vt:lpstr>Methodology：Deep Learning</vt:lpstr>
      <vt:lpstr>Methodology：Deep Learning</vt:lpstr>
      <vt:lpstr>Methodology：Deep Learning</vt:lpstr>
      <vt:lpstr>Methodology：Deep Learning</vt:lpstr>
      <vt:lpstr>Methodology：Deep Learning</vt:lpstr>
      <vt:lpstr>Methodology：Deep Learning</vt:lpstr>
      <vt:lpstr>PowerPoint 簡報</vt:lpstr>
      <vt:lpstr>Result</vt:lpstr>
      <vt:lpstr>Result</vt:lpstr>
      <vt:lpstr>Result：U-Net++ – Efficientnet</vt:lpstr>
      <vt:lpstr>PowerPoint 簡報</vt:lpstr>
      <vt:lpstr>Conclusion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DetectaBall</dc:title>
  <dc:creator>韋潔</dc:creator>
  <cp:lastModifiedBy>鈞瑋 張</cp:lastModifiedBy>
  <cp:revision>1445</cp:revision>
  <dcterms:modified xsi:type="dcterms:W3CDTF">2024-12-29T07:52:45Z</dcterms:modified>
</cp:coreProperties>
</file>