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5"/>
    <p:restoredTop sz="86438"/>
  </p:normalViewPr>
  <p:slideViewPr>
    <p:cSldViewPr snapToGrid="0" snapToObjects="1">
      <p:cViewPr varScale="1">
        <p:scale>
          <a:sx n="90" d="100"/>
          <a:sy n="90" d="100"/>
        </p:scale>
        <p:origin x="6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2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86AE-C53B-0742-BE25-FF4BFB9133AC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8E7-5C45-9545-9681-8D1E91EAF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5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9A8E7-5C45-9545-9681-8D1E91EAF2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4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9A8E7-5C45-9545-9681-8D1E91EAF2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28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9A8E7-5C45-9545-9681-8D1E91EAF2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29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66102-DF98-B141-82F9-0C9C733C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9BB513-0351-5045-82E7-7FD6880A7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F1166-CF51-F64E-B035-9AF6774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638C-17B4-A546-8A8D-2EEA4B87805E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97583-8025-B147-86A2-B8E291D4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C5158-457F-9A42-95CF-F8740D0D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5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615BC-D626-EE4D-81DD-328B61EE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99286D-4892-ED4B-8F9B-8D45BA882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31CBF-9DD3-CE4A-890E-DC0EFEA4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739D-440D-764F-82E2-D37203E8404B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CD9E6-1302-E242-925E-09BF9971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C5B43-4591-D145-9346-344A45F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99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9407DD-328C-D649-92B3-A263A121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0000A7-E95D-284B-84B4-D5013A387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12FFB-6B0F-8549-AAE3-4E731DD3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D3F-8ABD-5C4B-B433-0CFF03C7B978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F50E2-4B6D-6B41-94FA-9C35C373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7D9C89-F99B-624A-8783-05F9887E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B90F1-37DD-DE4A-A3AB-6AC43A4A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D01F0-4F6A-2D42-9D8E-768D0520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16141-AE3B-9743-8791-8A6630A8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776-09B9-7249-BC1A-F716708130F1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1BBEB-400C-8E41-8D02-75D0D035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78395-D2AC-1A41-9A0D-790C20EF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6CEFC-68C8-6F48-953B-8E76549F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952AE-BB00-DA41-A5DE-B79DF168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43818-B89B-EB43-BC5B-89213662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90D5-9B48-AC44-AF8B-15FD4F7898ED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760BCD-7F83-9344-8FEE-E8AA26CF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E0044-8999-6E48-80AB-762EDAA2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4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09D4C-E7C9-3840-8017-054AD437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2DCE4-FBA6-4C4E-A494-11A4DFD43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CC6B5F-2A3E-294E-A5F7-05FFA6C4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6974CE-1A90-4746-9798-B63A75B7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3163-ABC4-5D48-9579-9BDCD2CCDEC7}" type="datetime1">
              <a:rPr lang="fr-FR" smtClean="0"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1C4FC9-9DCE-BC42-8ECD-2861A1CF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5FB870-0FAB-8541-8AC0-E643F769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15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F5D7D-FCC2-A84D-A888-B6D9880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C3863-CE7E-F847-879E-449B1949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B81D8-67E6-9149-AFF8-CF5D0684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89FA73-6A71-1643-8820-2C8F27CF1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ABC01C-99E2-4249-B213-395B0C265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C399CA-D037-1840-B42E-26205FF5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418-E0BA-784B-84C7-8451D828E63A}" type="datetime1">
              <a:rPr lang="fr-FR" smtClean="0"/>
              <a:t>18/03/2020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8894BF-32DE-B949-977D-B27F0AE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B13AC5-C7E7-0F4D-B0F9-DB913F6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FC32C-A93F-694D-B902-28E8C78B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7C1E5C-0B3B-D140-81F2-7AF8642D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235-CE53-4947-BFDF-A8421166E784}" type="datetime1">
              <a:rPr lang="fr-FR" smtClean="0"/>
              <a:t>18/03/2020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872A0D-688E-0A4E-91B5-053FB54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1D3D3A-66D1-A24C-9265-C8812284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0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5C2E94-2399-7045-9ECC-6C4824B2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B4C-0176-6443-9A3D-6DEDE938EB34}" type="datetime1">
              <a:rPr lang="fr-FR" smtClean="0"/>
              <a:t>18/03/2020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A15E76-607C-9D42-8420-480764B7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860A4F-4D1F-EC49-828E-00973C7A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69DD0-4F1A-CC4F-81FC-C99D14EA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ED292-9E18-3349-A0DC-3A61235D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E868D-8A73-5843-87B2-B888B38F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ACB06-C6ED-0A4F-9FB8-1739967F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2B80-C188-164D-BDDD-9D032C76398C}" type="datetime1">
              <a:rPr lang="fr-FR" smtClean="0"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1BBF22-1F50-5E46-881D-1603F28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4699FD-5C91-1F41-9338-67B6635C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F3CF7-51CB-4344-BF71-203B09E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20418E-08AD-CC41-892C-DCDD78531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19ECF5-31A2-8745-9DF4-18539F43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86853C-AB89-2942-A2F4-300BE336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C1-ACA9-0744-BCDE-6E7C7FAD7BDC}" type="datetime1">
              <a:rPr lang="fr-FR" smtClean="0"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77D8A-3EC3-1747-A177-012AC76D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7EF64D-03F0-684D-A452-D18995B2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7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AC8-3E2C-054D-8935-A9CBDE6C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C01E0-5E3F-1844-AC5F-8359A82F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BA7ED-3951-8D44-AB18-D74CA3AAF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28EC-B6CB-1E4D-8989-DC1A66BF5169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6E9E6-EDD0-7248-A127-6F464E169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97BF3-B12F-EF4E-AC13-5A7705F33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BCCC-0B85-194C-A151-447A0E84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9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FCA00-9739-984F-A544-A0D27062E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Weekly meeting 17/03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D418D6-9013-AE40-8C58-ED31E6B13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D8FCF-C20B-9541-A3CA-BDE5278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91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221B6-CC8B-F747-BAF1-F0B6A814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Mismatch</a:t>
            </a:r>
            <a:r>
              <a:rPr lang="fr-FR" b="1" dirty="0"/>
              <a:t> </a:t>
            </a:r>
            <a:r>
              <a:rPr lang="fr-FR" b="1" dirty="0" err="1"/>
              <a:t>filtering</a:t>
            </a:r>
            <a:r>
              <a:rPr lang="fr-FR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B9583F-5FC8-D74A-86DF-A69A8BB2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Changing</a:t>
            </a:r>
            <a:r>
              <a:rPr lang="fr-FR" dirty="0"/>
              <a:t> the </a:t>
            </a:r>
            <a:r>
              <a:rPr lang="fr-FR" dirty="0" err="1"/>
              <a:t>tradeoff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u="sng" dirty="0"/>
              <a:t>SNR</a:t>
            </a:r>
            <a:r>
              <a:rPr lang="fr-FR" dirty="0"/>
              <a:t> </a:t>
            </a:r>
            <a:r>
              <a:rPr lang="fr-FR" dirty="0" err="1"/>
              <a:t>optimality</a:t>
            </a:r>
            <a:r>
              <a:rPr lang="fr-FR" dirty="0"/>
              <a:t> of the </a:t>
            </a:r>
            <a:r>
              <a:rPr lang="fr-FR" dirty="0" err="1"/>
              <a:t>matched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and the </a:t>
            </a:r>
            <a:r>
              <a:rPr lang="fr-FR" u="sng" dirty="0"/>
              <a:t>PSL</a:t>
            </a:r>
            <a:r>
              <a:rPr lang="fr-FR" dirty="0"/>
              <a:t> (or ISL). </a:t>
            </a:r>
          </a:p>
          <a:p>
            <a:endParaRPr lang="fr-FR" dirty="0"/>
          </a:p>
          <a:p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PSL </a:t>
            </a:r>
            <a:r>
              <a:rPr lang="fr-FR" dirty="0" err="1"/>
              <a:t>minimization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in the radar </a:t>
            </a:r>
            <a:r>
              <a:rPr lang="fr-FR" dirty="0" err="1"/>
              <a:t>litterature</a:t>
            </a:r>
            <a:r>
              <a:rPr lang="fr-FR" dirty="0"/>
              <a:t> (﻿</a:t>
            </a:r>
            <a:r>
              <a:rPr lang="fr-FR" b="1" dirty="0" err="1"/>
              <a:t>Quadratically</a:t>
            </a:r>
            <a:r>
              <a:rPr lang="fr-FR" b="1" dirty="0"/>
              <a:t> </a:t>
            </a:r>
            <a:r>
              <a:rPr lang="fr-FR" b="1" dirty="0" err="1"/>
              <a:t>Constrained</a:t>
            </a:r>
            <a:r>
              <a:rPr lang="fr-FR" b="1" dirty="0"/>
              <a:t> </a:t>
            </a:r>
            <a:r>
              <a:rPr lang="fr-FR" b="1" dirty="0" err="1"/>
              <a:t>Quadratic</a:t>
            </a:r>
            <a:r>
              <a:rPr lang="fr-FR" b="1" dirty="0"/>
              <a:t> Programs for </a:t>
            </a:r>
            <a:r>
              <a:rPr lang="fr-FR" b="1" dirty="0" err="1"/>
              <a:t>Mismatched</a:t>
            </a:r>
            <a:r>
              <a:rPr lang="fr-FR" b="1" dirty="0"/>
              <a:t> </a:t>
            </a:r>
            <a:r>
              <a:rPr lang="fr-FR" b="1" dirty="0" err="1"/>
              <a:t>Filter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Radar Applications </a:t>
            </a:r>
            <a:r>
              <a:rPr lang="fr-FR" dirty="0"/>
              <a:t>O. </a:t>
            </a:r>
            <a:r>
              <a:rPr lang="fr-FR" dirty="0" err="1"/>
              <a:t>Rabaste</a:t>
            </a:r>
            <a:r>
              <a:rPr lang="fr-FR" dirty="0"/>
              <a:t>, L. </a:t>
            </a:r>
            <a:r>
              <a:rPr lang="fr-FR" dirty="0" err="1"/>
              <a:t>Savy</a:t>
            </a:r>
            <a:r>
              <a:rPr lang="fr-FR" dirty="0"/>
              <a:t>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854C34-A0B4-D241-BAC7-722B0E81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1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68A0D-77F9-D945-83CE-A82D10C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Mismatch</a:t>
            </a:r>
            <a:r>
              <a:rPr lang="fr-FR" b="1" dirty="0"/>
              <a:t> </a:t>
            </a:r>
            <a:r>
              <a:rPr lang="fr-FR" b="1" dirty="0" err="1"/>
              <a:t>filter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7F38D75-EFDD-B24E-B7E3-E6BB51A24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0438" cy="4875213"/>
              </a:xfrm>
            </p:spPr>
            <p:txBody>
              <a:bodyPr>
                <a:normAutofit/>
              </a:bodyPr>
              <a:lstStyle/>
              <a:p>
                <a:r>
                  <a:rPr lang="fr-FR" sz="2200" dirty="0" err="1"/>
                  <a:t>Classical</a:t>
                </a:r>
                <a:r>
                  <a:rPr lang="fr-FR" sz="2200" dirty="0"/>
                  <a:t> </a:t>
                </a:r>
                <a:r>
                  <a:rPr lang="fr-FR" sz="2200" dirty="0" err="1"/>
                  <a:t>matched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filter</a:t>
                </a:r>
                <a:r>
                  <a:rPr lang="fr-FR" sz="2200" dirty="0"/>
                  <a:t> 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fr-FR" sz="22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FR" sz="2200" dirty="0"/>
                  <a:t> : output of the </a:t>
                </a:r>
                <a:r>
                  <a:rPr lang="fr-FR" sz="2200" dirty="0" err="1"/>
                  <a:t>filter</a:t>
                </a:r>
                <a:r>
                  <a:rPr lang="fr-FR" sz="2200" dirty="0"/>
                  <a:t> of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200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fr-FR" sz="2200" dirty="0"/>
                  <a:t> : </a:t>
                </a:r>
                <a:r>
                  <a:rPr lang="fr-FR" sz="2200" dirty="0" err="1"/>
                  <a:t>correlation</a:t>
                </a:r>
                <a:r>
                  <a:rPr lang="fr-FR" sz="2200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</m:mr>
                                      <m:mr>
                                        <m:e/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d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e>
                                                </m:d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fr-FR" sz="2200" dirty="0"/>
              </a:p>
              <a:p>
                <a:endParaRPr lang="fr-FR" sz="2200" dirty="0"/>
              </a:p>
              <a:p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 : Reveived signal </a:t>
                </a:r>
                <a:r>
                  <a:rPr lang="fr-FR" sz="2200" dirty="0" err="1"/>
                  <a:t>vector</a:t>
                </a:r>
                <a:r>
                  <a:rPr lang="fr-FR" sz="2200" dirty="0"/>
                  <a:t> of size N</a:t>
                </a:r>
              </a:p>
              <a:p>
                <a:endParaRPr lang="fr-FR" sz="22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7F38D75-EFDD-B24E-B7E3-E6BB51A24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0438" cy="4875213"/>
              </a:xfrm>
              <a:blipFill>
                <a:blip r:embed="rId2"/>
                <a:stretch>
                  <a:fillRect l="-570" t="-18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F1F142B-E733-E346-9B58-0A1E7674ACD1}"/>
              </a:ext>
            </a:extLst>
          </p:cNvPr>
          <p:cNvCxnSpPr/>
          <p:nvPr/>
        </p:nvCxnSpPr>
        <p:spPr>
          <a:xfrm>
            <a:off x="5767378" y="2493844"/>
            <a:ext cx="40386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504279-EE31-7E45-9ECF-0AFB889E91D8}"/>
              </a:ext>
            </a:extLst>
          </p:cNvPr>
          <p:cNvCxnSpPr>
            <a:cxnSpLocks/>
          </p:cNvCxnSpPr>
          <p:nvPr/>
        </p:nvCxnSpPr>
        <p:spPr>
          <a:xfrm>
            <a:off x="10301269" y="2644768"/>
            <a:ext cx="0" cy="24892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7C1063F-646E-3F44-B91B-D9C3B9360D0F}"/>
                  </a:ext>
                </a:extLst>
              </p:cNvPr>
              <p:cNvSpPr txBox="1"/>
              <p:nvPr/>
            </p:nvSpPr>
            <p:spPr>
              <a:xfrm>
                <a:off x="7556259" y="212451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7C1063F-646E-3F44-B91B-D9C3B936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59" y="2124511"/>
                <a:ext cx="1371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D8AA21F-77F1-034E-A377-3F8AA13956D5}"/>
                  </a:ext>
                </a:extLst>
              </p:cNvPr>
              <p:cNvSpPr txBox="1"/>
              <p:nvPr/>
            </p:nvSpPr>
            <p:spPr>
              <a:xfrm>
                <a:off x="10275869" y="3704702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D8AA21F-77F1-034E-A377-3F8AA1395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69" y="3704702"/>
                <a:ext cx="1371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922867D-7FB3-974C-ADD5-DCAABA36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9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E8BD2-5126-7A4E-AAD4-F6393BDD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55"/>
            <a:ext cx="10515600" cy="1325563"/>
          </a:xfrm>
        </p:spPr>
        <p:txBody>
          <a:bodyPr/>
          <a:lstStyle/>
          <a:p>
            <a:r>
              <a:rPr lang="fr-FR" b="1" dirty="0" err="1"/>
              <a:t>Mismatch</a:t>
            </a:r>
            <a:r>
              <a:rPr lang="fr-FR" b="1" dirty="0"/>
              <a:t> </a:t>
            </a:r>
            <a:r>
              <a:rPr lang="fr-FR" b="1" dirty="0" err="1"/>
              <a:t>filter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7A829EF-8F5A-5E45-9FDD-97BA6AC52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718"/>
                <a:ext cx="10515600" cy="49180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Mismatch </a:t>
                </a:r>
                <a:r>
                  <a:rPr lang="fr-FR" dirty="0" err="1"/>
                  <a:t>filter</a:t>
                </a:r>
                <a:r>
                  <a:rPr lang="fr-FR" dirty="0"/>
                  <a:t> : computation of convolution </a:t>
                </a:r>
                <a:r>
                  <a:rPr lang="fr-FR" dirty="0" err="1"/>
                  <a:t>between</a:t>
                </a:r>
                <a:r>
                  <a:rPr lang="fr-FR" dirty="0"/>
                  <a:t>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fr-FR" b="1" dirty="0"/>
                  <a:t> </a:t>
                </a:r>
                <a:r>
                  <a:rPr lang="fr-FR" u="sng" dirty="0"/>
                  <a:t>and</a:t>
                </a:r>
                <a:r>
                  <a:rPr lang="fr-FR" dirty="0"/>
                  <a:t> a </a:t>
                </a:r>
                <a:r>
                  <a:rPr lang="fr-FR" dirty="0" err="1"/>
                  <a:t>different</a:t>
                </a:r>
                <a:r>
                  <a:rPr lang="fr-FR" dirty="0"/>
                  <a:t> </a:t>
                </a:r>
                <a:r>
                  <a:rPr lang="fr-FR" dirty="0" err="1"/>
                  <a:t>filter</a:t>
                </a:r>
                <a:r>
                  <a:rPr lang="fr-FR" dirty="0"/>
                  <a:t> </a:t>
                </a:r>
                <a:r>
                  <a:rPr lang="fr-FR" dirty="0" err="1"/>
                  <a:t>sequence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: 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1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1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31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100" b="1" dirty="0"/>
              </a:p>
              <a:p>
                <a:endParaRPr lang="en-US" b="1" dirty="0"/>
              </a:p>
              <a:p>
                <a:r>
                  <a:rPr lang="en-US" dirty="0"/>
                  <a:t>Since the matched filter maximizes the SNR =&gt; loss in processing gain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𝐿𝑃𝐺</m:t>
                    </m:r>
                  </m:oMath>
                </a14:m>
                <a:r>
                  <a:rPr lang="en-US" dirty="0"/>
                  <a:t>),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𝐿𝑃𝐺</m:t>
                      </m:r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e>
                                <m: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𝑚𝑖𝑠𝑚𝑎𝑡𝑐h𝑒𝑑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𝑠𝑚𝑎𝑡𝑐h𝑒𝑑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en-US" sz="31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1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sz="31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sz="31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100" dirty="0"/>
              </a:p>
              <a:p>
                <a:endParaRPr lang="fr-FR" b="1" u="sng" dirty="0"/>
              </a:p>
              <a:p>
                <a:r>
                  <a:rPr lang="fr-FR" dirty="0"/>
                  <a:t>Optimal </a:t>
                </a:r>
                <a:r>
                  <a:rPr lang="fr-FR" dirty="0" err="1"/>
                  <a:t>sequence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minimizes</a:t>
                </a:r>
                <a:r>
                  <a:rPr lang="fr-FR" dirty="0"/>
                  <a:t> the ISL </a:t>
                </a:r>
                <a:r>
                  <a:rPr lang="fr-FR" dirty="0" err="1"/>
                  <a:t>obtained</a:t>
                </a:r>
                <a:r>
                  <a:rPr lang="fr-FR" dirty="0"/>
                  <a:t> by </a:t>
                </a:r>
                <a:r>
                  <a:rPr lang="fr-FR" dirty="0" err="1"/>
                  <a:t>solving</a:t>
                </a:r>
                <a:r>
                  <a:rPr lang="fr-FR" dirty="0"/>
                  <a:t> the </a:t>
                </a:r>
                <a:r>
                  <a:rPr lang="fr-FR" dirty="0" err="1"/>
                  <a:t>following</a:t>
                </a:r>
                <a:r>
                  <a:rPr lang="fr-FR" dirty="0"/>
                  <a:t> optimisation </a:t>
                </a:r>
                <a:r>
                  <a:rPr lang="fr-FR" dirty="0" err="1"/>
                  <a:t>problem</a:t>
                </a:r>
                <a:r>
                  <a:rPr lang="fr-FR" dirty="0"/>
                  <a:t> :  </a:t>
                </a:r>
              </a:p>
              <a:p>
                <a:pPr marL="0" indent="0">
                  <a:buNone/>
                </a:pPr>
                <a:r>
                  <a:rPr lang="fr-FR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3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3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3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lim>
                        </m:limLow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𝐼𝑆𝐿</m:t>
                        </m:r>
                        <m:d>
                          <m:d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3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lim>
                        </m:limLow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𝑭𝒚</m:t>
                        </m:r>
                      </m:e>
                    </m:func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→  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𝐼𝑆𝐿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3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400" b="1" i="1">
                                                <a:latin typeface="Cambria Math" panose="02040503050406030204" pitchFamily="18" charset="0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en-US" sz="3400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3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34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3400" b="1" i="1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3400" b="1" i="1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3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400" b="1" i="1">
                                                <a:latin typeface="Cambria Math" panose="02040503050406030204" pitchFamily="18" charset="0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en-US" sz="3400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3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34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3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400" dirty="0"/>
              </a:p>
              <a:p>
                <a:pPr marL="0" indent="0">
                  <a:buNone/>
                </a:pPr>
                <a:r>
                  <a:rPr lang="fr-FR" dirty="0"/>
                  <a:t>				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7A829EF-8F5A-5E45-9FDD-97BA6AC52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718"/>
                <a:ext cx="10515600" cy="4918075"/>
              </a:xfrm>
              <a:blipFill>
                <a:blip r:embed="rId3"/>
                <a:stretch>
                  <a:fillRect l="-483" t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6E09893-1B5B-4744-B7F3-3334AE3278AE}"/>
              </a:ext>
            </a:extLst>
          </p:cNvPr>
          <p:cNvSpPr/>
          <p:nvPr/>
        </p:nvSpPr>
        <p:spPr>
          <a:xfrm>
            <a:off x="6829425" y="5043488"/>
            <a:ext cx="3914775" cy="1300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C4CD7D8-357B-A94C-AAAC-16100FF8700B}"/>
                  </a:ext>
                </a:extLst>
              </p:cNvPr>
              <p:cNvSpPr txBox="1"/>
              <p:nvPr/>
            </p:nvSpPr>
            <p:spPr>
              <a:xfrm>
                <a:off x="114300" y="6140246"/>
                <a:ext cx="3357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dirty="0"/>
                  <a:t>, diagonal matrix </a:t>
                </a:r>
                <a:r>
                  <a:rPr lang="fr-FR" dirty="0" err="1"/>
                  <a:t>built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vector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1,…1,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1 , …, 1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C4CD7D8-357B-A94C-AAAC-16100FF8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6140246"/>
                <a:ext cx="3357563" cy="646331"/>
              </a:xfrm>
              <a:prstGeom prst="rect">
                <a:avLst/>
              </a:prstGeom>
              <a:blipFill>
                <a:blip r:embed="rId4"/>
                <a:stretch>
                  <a:fillRect l="-1509" t="-1923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53D81BB-1256-4044-9037-2D8A4F2AF00B}"/>
                  </a:ext>
                </a:extLst>
              </p:cNvPr>
              <p:cNvSpPr txBox="1"/>
              <p:nvPr/>
            </p:nvSpPr>
            <p:spPr>
              <a:xfrm>
                <a:off x="2793206" y="5810397"/>
                <a:ext cx="157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53D81BB-1256-4044-9037-2D8A4F2A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206" y="5810397"/>
                <a:ext cx="1571625" cy="369332"/>
              </a:xfrm>
              <a:prstGeom prst="rect">
                <a:avLst/>
              </a:prstGeom>
              <a:blipFill>
                <a:blip r:embed="rId5"/>
                <a:stretch>
                  <a:fillRect r="-24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D029E94-DC36-CD4B-8B6C-289E0829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0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A09D8-9282-554E-A434-D35B421F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Futur </a:t>
            </a:r>
            <a:r>
              <a:rPr lang="fr-FR" b="1" dirty="0" err="1"/>
              <a:t>work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D277769-3990-BB41-85CE-5671AC4EF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Implementing the </a:t>
                </a:r>
                <a:r>
                  <a:rPr lang="fr-FR" dirty="0" err="1"/>
                  <a:t>mismatch</a:t>
                </a:r>
                <a:r>
                  <a:rPr lang="fr-FR" dirty="0"/>
                  <a:t> </a:t>
                </a:r>
                <a:r>
                  <a:rPr lang="fr-FR" dirty="0" err="1"/>
                  <a:t>filter</a:t>
                </a:r>
                <a:r>
                  <a:rPr lang="fr-FR" dirty="0"/>
                  <a:t> </a:t>
                </a:r>
                <a:r>
                  <a:rPr lang="fr-FR" dirty="0" err="1"/>
                  <a:t>minimizing</a:t>
                </a:r>
                <a:r>
                  <a:rPr lang="fr-FR" dirty="0"/>
                  <a:t> the ISL </a:t>
                </a:r>
              </a:p>
              <a:p>
                <a:endParaRPr lang="fr-FR" dirty="0"/>
              </a:p>
              <a:p>
                <a:r>
                  <a:rPr lang="fr-FR" dirty="0" err="1"/>
                  <a:t>Investigate</a:t>
                </a:r>
                <a:r>
                  <a:rPr lang="fr-FR" dirty="0"/>
                  <a:t> the </a:t>
                </a:r>
                <a:r>
                  <a:rPr lang="fr-FR" dirty="0" err="1"/>
                  <a:t>mismatched</a:t>
                </a:r>
                <a:r>
                  <a:rPr lang="fr-FR" dirty="0"/>
                  <a:t> </a:t>
                </a:r>
                <a:r>
                  <a:rPr lang="fr-FR" dirty="0" err="1"/>
                  <a:t>filter</a:t>
                </a:r>
                <a:r>
                  <a:rPr lang="fr-FR" dirty="0"/>
                  <a:t> </a:t>
                </a:r>
                <a:r>
                  <a:rPr lang="fr-FR" dirty="0" err="1"/>
                  <a:t>minimizing</a:t>
                </a:r>
                <a:r>
                  <a:rPr lang="fr-FR" dirty="0"/>
                  <a:t> the PSL </a:t>
                </a:r>
                <a:r>
                  <a:rPr lang="fr-FR" b="1" u="sng" dirty="0"/>
                  <a:t>AND </a:t>
                </a:r>
                <a:r>
                  <a:rPr lang="fr-FR" dirty="0" err="1"/>
                  <a:t>include</a:t>
                </a:r>
                <a:r>
                  <a:rPr lang="fr-FR" dirty="0"/>
                  <a:t> an </a:t>
                </a:r>
                <a:r>
                  <a:rPr lang="fr-FR" dirty="0" err="1"/>
                  <a:t>additional</a:t>
                </a:r>
                <a:r>
                  <a:rPr lang="fr-FR" dirty="0"/>
                  <a:t> </a:t>
                </a:r>
                <a:r>
                  <a:rPr lang="fr-FR" dirty="0" err="1"/>
                  <a:t>constaint</a:t>
                </a:r>
                <a:r>
                  <a:rPr lang="fr-FR" dirty="0"/>
                  <a:t> on the magnitude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𝐿𝑃𝐺</m:t>
                    </m:r>
                  </m:oMath>
                </a14:m>
                <a:endParaRPr lang="fr-FR" b="1" dirty="0"/>
              </a:p>
              <a:p>
                <a:pPr marL="0" indent="0">
                  <a:buNone/>
                </a:pPr>
                <a:r>
                  <a:rPr lang="fr-FR" b="1" dirty="0"/>
                  <a:t>-&gt; </a:t>
                </a:r>
                <a:r>
                  <a:rPr lang="fr-FR" dirty="0" err="1"/>
                  <a:t>implies</a:t>
                </a:r>
                <a:r>
                  <a:rPr lang="fr-FR" dirty="0"/>
                  <a:t> </a:t>
                </a:r>
                <a:r>
                  <a:rPr lang="fr-FR" dirty="0" err="1"/>
                  <a:t>switching</a:t>
                </a:r>
                <a:r>
                  <a:rPr lang="fr-FR" dirty="0"/>
                  <a:t> to </a:t>
                </a:r>
                <a:r>
                  <a:rPr lang="fr-FR" dirty="0" err="1"/>
                  <a:t>numerical</a:t>
                </a:r>
                <a:r>
                  <a:rPr lang="fr-FR" dirty="0"/>
                  <a:t> </a:t>
                </a:r>
                <a:r>
                  <a:rPr lang="fr-FR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because</a:t>
                </a:r>
                <a:r>
                  <a:rPr lang="fr-FR" dirty="0"/>
                  <a:t> the </a:t>
                </a:r>
                <a:r>
                  <a:rPr lang="fr-FR" dirty="0" err="1"/>
                  <a:t>analytic</a:t>
                </a:r>
                <a:r>
                  <a:rPr lang="fr-FR" dirty="0"/>
                  <a:t> solution relies on an </a:t>
                </a:r>
                <a:r>
                  <a:rPr lang="fr-FR" dirty="0" err="1"/>
                  <a:t>iterative</a:t>
                </a:r>
                <a:r>
                  <a:rPr lang="fr-FR" dirty="0"/>
                  <a:t> </a:t>
                </a:r>
                <a:r>
                  <a:rPr lang="fr-FR" dirty="0" err="1"/>
                  <a:t>method</a:t>
                </a:r>
                <a:r>
                  <a:rPr lang="fr-FR" dirty="0"/>
                  <a:t>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an </a:t>
                </a:r>
                <a:r>
                  <a:rPr lang="fr-FR" dirty="0" err="1"/>
                  <a:t>heuristic</a:t>
                </a:r>
                <a:r>
                  <a:rPr lang="fr-FR" dirty="0"/>
                  <a:t> (sol. approximation)</a:t>
                </a:r>
                <a:endParaRPr lang="fr-FR" b="1" dirty="0"/>
              </a:p>
              <a:p>
                <a:pPr marL="0" indent="0">
                  <a:buNone/>
                </a:pPr>
                <a:r>
                  <a:rPr lang="fr-FR" dirty="0" err="1"/>
                  <a:t>Numerical</a:t>
                </a:r>
                <a:r>
                  <a:rPr lang="fr-FR" dirty="0"/>
                  <a:t> </a:t>
                </a:r>
                <a:r>
                  <a:rPr lang="fr-FR" dirty="0" err="1"/>
                  <a:t>method</a:t>
                </a:r>
                <a:r>
                  <a:rPr lang="fr-FR" dirty="0"/>
                  <a:t> </a:t>
                </a:r>
                <a:r>
                  <a:rPr lang="fr-FR" dirty="0" err="1"/>
                  <a:t>implemented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CVX package on Matlab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 err="1"/>
                  <a:t>Optimization</a:t>
                </a:r>
                <a:r>
                  <a:rPr lang="fr-FR" dirty="0"/>
                  <a:t> of </a:t>
                </a:r>
                <a:r>
                  <a:rPr lang="fr-FR" dirty="0" err="1"/>
                  <a:t>both</a:t>
                </a:r>
                <a:r>
                  <a:rPr lang="fr-FR" dirty="0"/>
                  <a:t> </a:t>
                </a:r>
                <a:r>
                  <a:rPr lang="fr-FR" u="sng" dirty="0" err="1"/>
                  <a:t>sequence</a:t>
                </a:r>
                <a:r>
                  <a:rPr lang="fr-FR" dirty="0"/>
                  <a:t> and </a:t>
                </a:r>
                <a:r>
                  <a:rPr lang="fr-FR" u="sng" dirty="0" err="1"/>
                  <a:t>filter</a:t>
                </a:r>
                <a:r>
                  <a:rPr lang="fr-FR" dirty="0"/>
                  <a:t> </a:t>
                </a:r>
                <a:r>
                  <a:rPr lang="fr-FR" dirty="0" err="1"/>
                  <a:t>simoultaneously</a:t>
                </a:r>
                <a:r>
                  <a:rPr lang="fr-FR" dirty="0"/>
                  <a:t> : ﻿</a:t>
                </a:r>
                <a:r>
                  <a:rPr lang="fr-FR" b="1" dirty="0"/>
                  <a:t>A </a:t>
                </a:r>
                <a:r>
                  <a:rPr lang="fr-FR" b="1" dirty="0" err="1"/>
                  <a:t>Sequence</a:t>
                </a:r>
                <a:r>
                  <a:rPr lang="fr-FR" b="1" dirty="0"/>
                  <a:t>–</a:t>
                </a:r>
                <a:r>
                  <a:rPr lang="fr-FR" b="1" dirty="0" err="1"/>
                  <a:t>Filter</a:t>
                </a:r>
                <a:r>
                  <a:rPr lang="fr-FR" b="1" dirty="0"/>
                  <a:t> Joint </a:t>
                </a:r>
                <a:r>
                  <a:rPr lang="fr-FR" b="1" dirty="0" err="1"/>
                  <a:t>Optimization</a:t>
                </a:r>
                <a:r>
                  <a:rPr lang="fr-FR" b="1" dirty="0"/>
                  <a:t> ﻿</a:t>
                </a:r>
                <a:r>
                  <a:rPr lang="fr-FR" dirty="0"/>
                  <a:t>U. Tan, O. </a:t>
                </a:r>
                <a:r>
                  <a:rPr lang="fr-FR" dirty="0" err="1"/>
                  <a:t>Rabaste</a:t>
                </a:r>
                <a:r>
                  <a:rPr lang="fr-FR" dirty="0"/>
                  <a:t>, C. </a:t>
                </a:r>
                <a:r>
                  <a:rPr lang="fr-FR" dirty="0" err="1"/>
                  <a:t>Adnet</a:t>
                </a:r>
                <a:r>
                  <a:rPr lang="fr-FR" dirty="0"/>
                  <a:t>, J.-P. </a:t>
                </a:r>
                <a:r>
                  <a:rPr lang="fr-FR" dirty="0" err="1"/>
                  <a:t>Ovarlez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D277769-3990-BB41-85CE-5671AC4EF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8CB5D-6CEF-AD44-972D-8A80178E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3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0F3B4-325F-BC46-9DF3-6C0A57F2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Decoding</a:t>
            </a:r>
            <a:r>
              <a:rPr lang="fr-FR" b="1" dirty="0"/>
              <a:t>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A4A0F-9CF7-FE45-A6F4-3CDA821E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Technique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Jensen and </a:t>
            </a:r>
            <a:r>
              <a:rPr lang="fr-FR" dirty="0" err="1"/>
              <a:t>Gran</a:t>
            </a:r>
            <a:r>
              <a:rPr lang="fr-FR" dirty="0"/>
              <a:t> (</a:t>
            </a:r>
            <a:r>
              <a:rPr lang="fr-FR" i="1" dirty="0"/>
              <a:t>﻿</a:t>
            </a:r>
            <a:r>
              <a:rPr lang="fr-FR" b="1" i="1" dirty="0"/>
              <a:t>Spatial </a:t>
            </a:r>
            <a:r>
              <a:rPr lang="fr-FR" b="1" i="1" dirty="0" err="1"/>
              <a:t>Encoding</a:t>
            </a:r>
            <a:r>
              <a:rPr lang="fr-FR" b="1" i="1" dirty="0"/>
              <a:t> </a:t>
            </a:r>
            <a:r>
              <a:rPr lang="fr-FR" b="1" i="1" dirty="0" err="1"/>
              <a:t>Using</a:t>
            </a:r>
            <a:r>
              <a:rPr lang="fr-FR" b="1" i="1" dirty="0"/>
              <a:t> a Code Division Technique for </a:t>
            </a:r>
            <a:r>
              <a:rPr lang="fr-FR" b="1" i="1" dirty="0" err="1"/>
              <a:t>Fast</a:t>
            </a:r>
            <a:r>
              <a:rPr lang="fr-FR" b="1" i="1" dirty="0"/>
              <a:t> </a:t>
            </a:r>
            <a:r>
              <a:rPr lang="fr-FR" b="1" i="1" dirty="0" err="1"/>
              <a:t>Ultrasound</a:t>
            </a:r>
            <a:r>
              <a:rPr lang="fr-FR" b="1" i="1" dirty="0"/>
              <a:t> Imaging</a:t>
            </a:r>
            <a:r>
              <a:rPr lang="fr-FR" dirty="0"/>
              <a:t>)</a:t>
            </a:r>
          </a:p>
          <a:p>
            <a:r>
              <a:rPr lang="fr-FR" dirty="0" err="1"/>
              <a:t>Simultaneous</a:t>
            </a:r>
            <a:r>
              <a:rPr lang="fr-FR" dirty="0"/>
              <a:t> </a:t>
            </a:r>
            <a:r>
              <a:rPr lang="fr-FR" dirty="0" err="1"/>
              <a:t>Tramission</a:t>
            </a:r>
            <a:r>
              <a:rPr lang="fr-FR" dirty="0"/>
              <a:t> of PN </a:t>
            </a:r>
            <a:r>
              <a:rPr lang="fr-FR" dirty="0" err="1"/>
              <a:t>sequences</a:t>
            </a:r>
            <a:r>
              <a:rPr lang="fr-FR" dirty="0"/>
              <a:t> in STA (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as us)</a:t>
            </a:r>
          </a:p>
          <a:p>
            <a:r>
              <a:rPr lang="fr-FR" dirty="0" err="1"/>
              <a:t>Received</a:t>
            </a:r>
            <a:r>
              <a:rPr lang="fr-FR" dirty="0"/>
              <a:t>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decoded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 to the </a:t>
            </a:r>
            <a:r>
              <a:rPr lang="fr-FR" b="1" dirty="0" err="1"/>
              <a:t>knowledge</a:t>
            </a:r>
            <a:r>
              <a:rPr lang="fr-FR" b="1" dirty="0"/>
              <a:t> of the </a:t>
            </a:r>
            <a:r>
              <a:rPr lang="fr-FR" b="1" dirty="0" err="1"/>
              <a:t>transmitted</a:t>
            </a:r>
            <a:r>
              <a:rPr lang="fr-FR" b="1" dirty="0"/>
              <a:t> code </a:t>
            </a:r>
            <a:r>
              <a:rPr lang="fr-FR" b="1" dirty="0" err="1"/>
              <a:t>sequences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b="1" dirty="0"/>
              <a:t>Maximum </a:t>
            </a:r>
            <a:r>
              <a:rPr lang="fr-FR" b="1" dirty="0" err="1"/>
              <a:t>Likelihood</a:t>
            </a:r>
            <a:r>
              <a:rPr lang="fr-FR" b="1" dirty="0"/>
              <a:t> estimation</a:t>
            </a:r>
            <a:r>
              <a:rPr lang="fr-FR" dirty="0"/>
              <a:t> of the </a:t>
            </a:r>
            <a:r>
              <a:rPr lang="fr-FR" dirty="0" err="1"/>
              <a:t>scattering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(</a:t>
            </a:r>
            <a:r>
              <a:rPr lang="fr-FR" dirty="0" err="1"/>
              <a:t>equivalent</a:t>
            </a:r>
            <a:r>
              <a:rPr lang="fr-FR" dirty="0"/>
              <a:t> to the medium impulse </a:t>
            </a:r>
            <a:r>
              <a:rPr lang="fr-FR" dirty="0" err="1"/>
              <a:t>response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7BE912-5CBA-E847-90E1-C6F3FE5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62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1B477-0852-984B-A03D-C79C21BA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Decoding</a:t>
            </a:r>
            <a:r>
              <a:rPr lang="fr-FR" b="1" dirty="0"/>
              <a:t> technique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134189-F64F-974D-AA6C-2ED96B971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386" cy="4351338"/>
              </a:xfrm>
            </p:spPr>
            <p:txBody>
              <a:bodyPr/>
              <a:lstStyle/>
              <a:p>
                <a:r>
                  <a:rPr lang="fr-FR" dirty="0"/>
                  <a:t>System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transmitter</a:t>
                </a:r>
                <a:r>
                  <a:rPr lang="fr-FR" dirty="0"/>
                  <a:t> and Q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receivers</a:t>
                </a:r>
                <a:r>
                  <a:rPr lang="fr-FR" dirty="0"/>
                  <a:t>.</a:t>
                </a:r>
              </a:p>
              <a:p>
                <a:r>
                  <a:rPr lang="fr-FR" dirty="0"/>
                  <a:t>Contribution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transmitter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/>
                  <a:t> on the </a:t>
                </a:r>
                <a:r>
                  <a:rPr lang="fr-FR" dirty="0" err="1"/>
                  <a:t>receiver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written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).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Total </a:t>
                </a:r>
                <a:r>
                  <a:rPr lang="fr-FR" dirty="0" err="1"/>
                  <a:t>digitized</a:t>
                </a:r>
                <a:r>
                  <a:rPr lang="fr-FR" dirty="0"/>
                  <a:t> </a:t>
                </a:r>
                <a:r>
                  <a:rPr lang="fr-FR" dirty="0" err="1"/>
                  <a:t>received</a:t>
                </a:r>
                <a:r>
                  <a:rPr lang="fr-FR" dirty="0"/>
                  <a:t>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134189-F64F-974D-AA6C-2ED96B971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386" cy="4351338"/>
              </a:xfrm>
              <a:blipFill>
                <a:blip r:embed="rId3"/>
                <a:stretch>
                  <a:fillRect l="-933" t="-263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9B4C7F1A-E149-384B-A24C-E9C89EF70E86}"/>
              </a:ext>
            </a:extLst>
          </p:cNvPr>
          <p:cNvSpPr/>
          <p:nvPr/>
        </p:nvSpPr>
        <p:spPr>
          <a:xfrm rot="16200000">
            <a:off x="6272218" y="2469702"/>
            <a:ext cx="318405" cy="448219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98B6698-A3EB-C949-BC9F-D6C5DC1C507F}"/>
                  </a:ext>
                </a:extLst>
              </p:cNvPr>
              <p:cNvSpPr txBox="1"/>
              <p:nvPr/>
            </p:nvSpPr>
            <p:spPr>
              <a:xfrm>
                <a:off x="4585259" y="4870003"/>
                <a:ext cx="3940303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98B6698-A3EB-C949-BC9F-D6C5DC1C5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259" y="4870003"/>
                <a:ext cx="3940303" cy="556434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B7BD4-F03A-2A44-A81A-9E7FEDFC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64BCD-27A0-3D41-81A0-722123F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Decoding</a:t>
            </a:r>
            <a:r>
              <a:rPr lang="fr-FR" b="1" dirty="0"/>
              <a:t> technique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8A4C39-BBD7-F243-B9C7-B507A0C6A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Assumption : the </a:t>
                </a:r>
                <a:r>
                  <a:rPr lang="fr-FR" dirty="0" err="1"/>
                  <a:t>attenuation</a:t>
                </a:r>
                <a:r>
                  <a:rPr lang="fr-FR" dirty="0"/>
                  <a:t> in the medium </a:t>
                </a:r>
                <a:r>
                  <a:rPr lang="fr-FR" dirty="0" err="1"/>
                  <a:t>makes</a:t>
                </a:r>
                <a:r>
                  <a:rPr lang="fr-FR" dirty="0"/>
                  <a:t> the </a:t>
                </a:r>
                <a:r>
                  <a:rPr lang="fr-FR" dirty="0" err="1"/>
                  <a:t>received</a:t>
                </a:r>
                <a:r>
                  <a:rPr lang="fr-FR" dirty="0"/>
                  <a:t> signal </a:t>
                </a:r>
                <a:r>
                  <a:rPr lang="fr-FR" dirty="0" err="1"/>
                  <a:t>decay</a:t>
                </a:r>
                <a:r>
                  <a:rPr lang="fr-FR" dirty="0"/>
                  <a:t> over time =&gt; the </a:t>
                </a:r>
                <a:r>
                  <a:rPr lang="fr-FR" dirty="0" err="1"/>
                  <a:t>scattering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modeled as a FIR (</a:t>
                </a:r>
                <a:r>
                  <a:rPr lang="fr-FR" dirty="0" err="1"/>
                  <a:t>Finite</a:t>
                </a:r>
                <a:r>
                  <a:rPr lang="fr-FR" dirty="0"/>
                  <a:t> Impulse </a:t>
                </a:r>
                <a:r>
                  <a:rPr lang="fr-FR" dirty="0" err="1"/>
                  <a:t>Response</a:t>
                </a:r>
                <a:r>
                  <a:rPr lang="fr-FR" dirty="0"/>
                  <a:t>) </a:t>
                </a:r>
                <a:r>
                  <a:rPr lang="fr-FR" dirty="0" err="1"/>
                  <a:t>process</a:t>
                </a:r>
                <a:endParaRPr lang="fr-FR" dirty="0"/>
              </a:p>
              <a:p>
                <a:r>
                  <a:rPr lang="fr-FR" dirty="0" err="1"/>
                  <a:t>Matricial</a:t>
                </a:r>
                <a:r>
                  <a:rPr lang="fr-FR" dirty="0"/>
                  <a:t> </a:t>
                </a:r>
                <a:r>
                  <a:rPr lang="fr-FR" dirty="0" err="1"/>
                  <a:t>writting</a:t>
                </a:r>
                <a:r>
                  <a:rPr lang="fr-FR" dirty="0"/>
                  <a:t>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(0) … 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(0) …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8A4C39-BBD7-F243-B9C7-B507A0C6A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6083C49-4209-1145-B83A-54C8585993C5}"/>
                  </a:ext>
                </a:extLst>
              </p:cNvPr>
              <p:cNvSpPr txBox="1"/>
              <p:nvPr/>
            </p:nvSpPr>
            <p:spPr>
              <a:xfrm>
                <a:off x="5508172" y="3951176"/>
                <a:ext cx="5439219" cy="2808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/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lang="en-US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6083C49-4209-1145-B83A-54C85859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72" y="3951176"/>
                <a:ext cx="5439219" cy="2808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3026B8-6055-8E42-B790-2EFA1611E563}"/>
              </a:ext>
            </a:extLst>
          </p:cNvPr>
          <p:cNvCxnSpPr/>
          <p:nvPr/>
        </p:nvCxnSpPr>
        <p:spPr>
          <a:xfrm>
            <a:off x="6438900" y="3951176"/>
            <a:ext cx="40386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FD30086-DAC7-0345-974C-357DB9815136}"/>
              </a:ext>
            </a:extLst>
          </p:cNvPr>
          <p:cNvCxnSpPr>
            <a:cxnSpLocks/>
          </p:cNvCxnSpPr>
          <p:nvPr/>
        </p:nvCxnSpPr>
        <p:spPr>
          <a:xfrm>
            <a:off x="10972791" y="4102100"/>
            <a:ext cx="0" cy="24892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E6309DF-2F5A-DF43-8994-D43F3A88861E}"/>
                  </a:ext>
                </a:extLst>
              </p:cNvPr>
              <p:cNvSpPr txBox="1"/>
              <p:nvPr/>
            </p:nvSpPr>
            <p:spPr>
              <a:xfrm>
                <a:off x="8227781" y="3581843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E6309DF-2F5A-DF43-8994-D43F3A88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781" y="3581843"/>
                <a:ext cx="1371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AE73A7-6F78-9F49-8EF6-E9B4BD894686}"/>
                  </a:ext>
                </a:extLst>
              </p:cNvPr>
              <p:cNvSpPr txBox="1"/>
              <p:nvPr/>
            </p:nvSpPr>
            <p:spPr>
              <a:xfrm>
                <a:off x="10947391" y="516203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AE73A7-6F78-9F49-8EF6-E9B4BD894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91" y="5162034"/>
                <a:ext cx="1371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E743AD-62EE-314D-A4FA-37C34331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9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ACFCE-3DCD-F14E-9E1D-682ABB84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Decoding</a:t>
            </a:r>
            <a:r>
              <a:rPr lang="fr-FR" b="1" dirty="0"/>
              <a:t> technique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E9A942F-33EA-4A40-A039-06CECD45B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511300"/>
                <a:ext cx="11506200" cy="51323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fr-FR" dirty="0" err="1"/>
                  <a:t>Classical</a:t>
                </a:r>
                <a:r>
                  <a:rPr lang="fr-FR" dirty="0"/>
                  <a:t> estimation </a:t>
                </a:r>
                <a:r>
                  <a:rPr lang="fr-FR" dirty="0" err="1"/>
                  <a:t>problem</a:t>
                </a:r>
                <a:r>
                  <a:rPr lang="fr-FR" dirty="0"/>
                  <a:t> : objective </a:t>
                </a:r>
                <a:r>
                  <a:rPr lang="fr-FR" dirty="0" err="1"/>
                  <a:t>is</a:t>
                </a:r>
                <a:r>
                  <a:rPr lang="fr-FR" dirty="0"/>
                  <a:t> to </a:t>
                </a:r>
                <a:r>
                  <a:rPr lang="fr-FR" dirty="0" err="1"/>
                  <a:t>find</a:t>
                </a:r>
                <a:r>
                  <a:rPr lang="fr-FR" dirty="0"/>
                  <a:t> the </a:t>
                </a:r>
                <a:r>
                  <a:rPr lang="fr-FR" dirty="0" err="1"/>
                  <a:t>scattering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minimizes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E9A942F-33EA-4A40-A039-06CECD45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511300"/>
                <a:ext cx="11506200" cy="5132388"/>
              </a:xfrm>
              <a:blipFill>
                <a:blip r:embed="rId2"/>
                <a:stretch>
                  <a:fillRect l="-882" t="-741" r="-2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55812E81-4767-D64C-93B5-F05AE53BCD34}"/>
              </a:ext>
            </a:extLst>
          </p:cNvPr>
          <p:cNvSpPr/>
          <p:nvPr/>
        </p:nvSpPr>
        <p:spPr>
          <a:xfrm rot="16200000">
            <a:off x="2432951" y="1652698"/>
            <a:ext cx="326572" cy="18124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F2BE901-7A8E-AB48-80EF-590B92F5E541}"/>
                  </a:ext>
                </a:extLst>
              </p:cNvPr>
              <p:cNvSpPr txBox="1"/>
              <p:nvPr/>
            </p:nvSpPr>
            <p:spPr>
              <a:xfrm>
                <a:off x="1959423" y="2711931"/>
                <a:ext cx="12736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fr-FR" sz="26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F2BE901-7A8E-AB48-80EF-590B92F5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3" y="2711931"/>
                <a:ext cx="127362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9826F64-18E3-AB4B-8C3F-5871322B3502}"/>
                  </a:ext>
                </a:extLst>
              </p:cNvPr>
              <p:cNvSpPr txBox="1"/>
              <p:nvPr/>
            </p:nvSpPr>
            <p:spPr>
              <a:xfrm>
                <a:off x="3706589" y="2958152"/>
                <a:ext cx="1273628" cy="523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sz="26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9826F64-18E3-AB4B-8C3F-5871322B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9" y="2958152"/>
                <a:ext cx="1273628" cy="523348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B0CE00D8-FA44-EB49-B7AF-29CA6C57BF72}"/>
              </a:ext>
            </a:extLst>
          </p:cNvPr>
          <p:cNvSpPr/>
          <p:nvPr/>
        </p:nvSpPr>
        <p:spPr>
          <a:xfrm rot="16200000">
            <a:off x="4229749" y="2487871"/>
            <a:ext cx="227308" cy="925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B8E4F51-5256-1C47-A93F-797241A3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8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73A02-C52B-6247-93F8-B450B0FB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Decoding</a:t>
            </a:r>
            <a:r>
              <a:rPr lang="fr-FR" b="1" dirty="0"/>
              <a:t> technique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1568C76-35F6-8A45-9A81-0A9628A8A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﻿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Separation</a:t>
                </a:r>
                <a:r>
                  <a:rPr lang="fr-FR" dirty="0"/>
                  <a:t> by ML estimation solution 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﻿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Constraints</a:t>
                </a:r>
                <a:r>
                  <a:rPr lang="fr-FR" dirty="0"/>
                  <a:t> on inversion </a:t>
                </a:r>
                <a:r>
                  <a:rPr lang="fr-FR" dirty="0" err="1"/>
                  <a:t>respected</a:t>
                </a:r>
                <a:r>
                  <a:rPr lang="fr-FR" dirty="0"/>
                  <a:t> in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study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1568C76-35F6-8A45-9A81-0A9628A8A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27E7773-B37E-EE4D-88CF-6FF493AF993D}"/>
              </a:ext>
            </a:extLst>
          </p:cNvPr>
          <p:cNvSpPr/>
          <p:nvPr/>
        </p:nvSpPr>
        <p:spPr>
          <a:xfrm>
            <a:off x="6807200" y="3149600"/>
            <a:ext cx="3670300" cy="1028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064D76-19C5-5442-B1FC-702F1058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2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8D9AB-A963-E541-B9B4-437817BC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Results</a:t>
            </a:r>
            <a:endParaRPr lang="fr-FR" b="1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B6D11AD-D44D-DF47-B799-9BCDE248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452" y="1528763"/>
            <a:ext cx="6387644" cy="4964112"/>
          </a:xfr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FA6C667-1FB4-DE49-977D-07D94FFD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6" y="1239839"/>
            <a:ext cx="4490804" cy="53703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823DBC-50D8-B04D-8AE8-D685DC4F50B5}"/>
              </a:ext>
            </a:extLst>
          </p:cNvPr>
          <p:cNvSpPr txBox="1"/>
          <p:nvPr/>
        </p:nvSpPr>
        <p:spPr>
          <a:xfrm>
            <a:off x="8204200" y="84324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Matched</a:t>
            </a:r>
            <a:r>
              <a:rPr lang="fr-FR" dirty="0"/>
              <a:t> </a:t>
            </a:r>
            <a:r>
              <a:rPr lang="fr-FR" dirty="0" err="1"/>
              <a:t>filter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A20828-E562-F042-88D7-B471A487F6D1}"/>
                  </a:ext>
                </a:extLst>
              </p:cNvPr>
              <p:cNvSpPr txBox="1"/>
              <p:nvPr/>
            </p:nvSpPr>
            <p:spPr>
              <a:xfrm>
                <a:off x="3060799" y="4111809"/>
                <a:ext cx="172720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A20828-E562-F042-88D7-B471A487F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99" y="4111809"/>
                <a:ext cx="1727200" cy="397032"/>
              </a:xfrm>
              <a:prstGeom prst="rect">
                <a:avLst/>
              </a:prstGeom>
              <a:blipFill>
                <a:blip r:embed="rId5"/>
                <a:stretch>
                  <a:fillRect t="-6452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774198A-7F33-3A4F-9484-76B5B3111F67}"/>
                  </a:ext>
                </a:extLst>
              </p:cNvPr>
              <p:cNvSpPr txBox="1"/>
              <p:nvPr/>
            </p:nvSpPr>
            <p:spPr>
              <a:xfrm>
                <a:off x="2556651" y="1755814"/>
                <a:ext cx="1727200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774198A-7F33-3A4F-9484-76B5B311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51" y="1755814"/>
                <a:ext cx="1727200" cy="3719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2060E48-40E0-0D4F-9B98-99FE4A56080D}"/>
                  </a:ext>
                </a:extLst>
              </p:cNvPr>
              <p:cNvSpPr txBox="1"/>
              <p:nvPr/>
            </p:nvSpPr>
            <p:spPr>
              <a:xfrm>
                <a:off x="5520047" y="1702605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2060E48-40E0-0D4F-9B98-99FE4A560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047" y="1702605"/>
                <a:ext cx="17272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3B3810-2638-2344-B789-318D1436DEEE}"/>
                  </a:ext>
                </a:extLst>
              </p:cNvPr>
              <p:cNvSpPr/>
              <p:nvPr/>
            </p:nvSpPr>
            <p:spPr>
              <a:xfrm>
                <a:off x="3225800" y="610154"/>
                <a:ext cx="4021447" cy="402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3B3810-2638-2344-B789-318D1436D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00" y="610154"/>
                <a:ext cx="4021447" cy="402033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647CED-E811-3F4E-ACBA-C41D906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10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A4E58-1751-7146-924C-C4273A77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Results</a:t>
            </a:r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B05988D-913D-8140-B204-C57B9170B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040" y="1379328"/>
            <a:ext cx="9367749" cy="538977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77E196-CCBF-0C4C-A900-5F568C66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3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D41C1-374A-5245-8173-7BD1FF44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Future </a:t>
            </a:r>
            <a:r>
              <a:rPr lang="fr-FR" b="1" dirty="0" err="1"/>
              <a:t>work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C161CD-ECE1-1147-B51A-8B84FEEEC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The inversion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﻿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will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computationally</a:t>
                </a:r>
                <a:r>
                  <a:rPr lang="fr-FR" dirty="0"/>
                  <a:t> </a:t>
                </a:r>
                <a:r>
                  <a:rPr lang="fr-FR" dirty="0" err="1"/>
                  <a:t>complex</a:t>
                </a:r>
                <a:r>
                  <a:rPr lang="fr-FR" dirty="0"/>
                  <a:t> of long codes -&gt; solution stands in </a:t>
                </a:r>
                <a:r>
                  <a:rPr lang="fr-FR" dirty="0" err="1"/>
                  <a:t>statistical</a:t>
                </a:r>
                <a:r>
                  <a:rPr lang="fr-FR" dirty="0"/>
                  <a:t> </a:t>
                </a:r>
                <a:r>
                  <a:rPr lang="fr-FR" dirty="0" err="1"/>
                  <a:t>learning</a:t>
                </a: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Statistical</a:t>
                </a:r>
                <a:r>
                  <a:rPr lang="fr-FR" dirty="0"/>
                  <a:t> </a:t>
                </a:r>
                <a:r>
                  <a:rPr lang="fr-FR" dirty="0" err="1"/>
                  <a:t>learning</a:t>
                </a:r>
                <a:r>
                  <a:rPr lang="fr-FR" dirty="0"/>
                  <a:t> (DNN-</a:t>
                </a:r>
                <a:r>
                  <a:rPr lang="fr-FR" dirty="0" err="1"/>
                  <a:t>based</a:t>
                </a:r>
                <a:r>
                  <a:rPr lang="fr-FR" dirty="0"/>
                  <a:t> source </a:t>
                </a:r>
                <a:r>
                  <a:rPr lang="fr-FR" dirty="0" err="1"/>
                  <a:t>separation</a:t>
                </a:r>
                <a:r>
                  <a:rPr lang="fr-FR" dirty="0"/>
                  <a:t>). Blind Source </a:t>
                </a:r>
                <a:r>
                  <a:rPr lang="fr-FR" dirty="0" err="1"/>
                  <a:t>Separatrion</a:t>
                </a:r>
                <a:r>
                  <a:rPr lang="fr-FR" dirty="0"/>
                  <a:t> </a:t>
                </a:r>
                <a:r>
                  <a:rPr lang="fr-FR" dirty="0" err="1"/>
                  <a:t>litterature</a:t>
                </a:r>
                <a:r>
                  <a:rPr lang="fr-FR" dirty="0"/>
                  <a:t> BUT lots of </a:t>
                </a:r>
                <a:r>
                  <a:rPr lang="fr-FR" dirty="0" err="1"/>
                  <a:t>priors</a:t>
                </a:r>
                <a:r>
                  <a:rPr lang="fr-FR" dirty="0"/>
                  <a:t> on </a:t>
                </a:r>
                <a:r>
                  <a:rPr lang="fr-FR" dirty="0" err="1"/>
                  <a:t>emitting</a:t>
                </a:r>
                <a:r>
                  <a:rPr lang="fr-FR" dirty="0"/>
                  <a:t> </a:t>
                </a:r>
                <a:r>
                  <a:rPr lang="fr-FR" dirty="0" err="1"/>
                  <a:t>waves</a:t>
                </a:r>
                <a:r>
                  <a:rPr lang="fr-FR" dirty="0"/>
                  <a:t> (not </a:t>
                </a:r>
                <a:r>
                  <a:rPr lang="fr-FR" dirty="0" err="1"/>
                  <a:t>our</a:t>
                </a:r>
                <a:r>
                  <a:rPr lang="fr-FR" dirty="0"/>
                  <a:t> case) OR </a:t>
                </a:r>
                <a:r>
                  <a:rPr lang="fr-FR" dirty="0" err="1"/>
                  <a:t>demixing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based</a:t>
                </a:r>
                <a:r>
                  <a:rPr lang="fr-FR" dirty="0"/>
                  <a:t> on STFT </a:t>
                </a:r>
                <a:r>
                  <a:rPr lang="fr-FR" dirty="0" err="1"/>
                  <a:t>properties</a:t>
                </a:r>
                <a:r>
                  <a:rPr lang="fr-FR" dirty="0"/>
                  <a:t> of </a:t>
                </a:r>
                <a:r>
                  <a:rPr lang="fr-FR" dirty="0" err="1"/>
                  <a:t>signals</a:t>
                </a:r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 err="1"/>
                  <a:t>Supervised</a:t>
                </a:r>
                <a:r>
                  <a:rPr lang="fr-FR" dirty="0"/>
                  <a:t> </a:t>
                </a:r>
                <a:r>
                  <a:rPr lang="fr-FR" dirty="0" err="1"/>
                  <a:t>Multivariate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-&gt; </a:t>
                </a:r>
                <a:r>
                  <a:rPr lang="fr-FR" dirty="0" err="1"/>
                  <a:t>optimality</a:t>
                </a:r>
                <a:r>
                  <a:rPr lang="fr-FR" dirty="0"/>
                  <a:t> ?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C161CD-ECE1-1147-B51A-8B84FEEE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5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563AC-0D43-564D-B79B-FCAF91A4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CCC-0B85-194C-A151-447A0E84A8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016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641</Words>
  <Application>Microsoft Macintosh PowerPoint</Application>
  <PresentationFormat>Grand écran</PresentationFormat>
  <Paragraphs>108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Weekly meeting 17/03</vt:lpstr>
      <vt:lpstr>Decoding technique</vt:lpstr>
      <vt:lpstr>Decoding technique</vt:lpstr>
      <vt:lpstr>Decoding technique</vt:lpstr>
      <vt:lpstr>Decoding technique</vt:lpstr>
      <vt:lpstr>Decoding technique</vt:lpstr>
      <vt:lpstr>Results</vt:lpstr>
      <vt:lpstr>Results</vt:lpstr>
      <vt:lpstr>Future work</vt:lpstr>
      <vt:lpstr>Mismatch filtering </vt:lpstr>
      <vt:lpstr>Mismatch filter optimization</vt:lpstr>
      <vt:lpstr>Mismatch filter optimization</vt:lpstr>
      <vt:lpstr>Futur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17/03</dc:title>
  <dc:creator>octave guinebretiere</dc:creator>
  <cp:lastModifiedBy>octave guinebretiere</cp:lastModifiedBy>
  <cp:revision>178</cp:revision>
  <dcterms:created xsi:type="dcterms:W3CDTF">2020-03-17T08:06:55Z</dcterms:created>
  <dcterms:modified xsi:type="dcterms:W3CDTF">2020-03-18T12:55:40Z</dcterms:modified>
</cp:coreProperties>
</file>