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58" r:id="rId4"/>
    <p:sldId id="266" r:id="rId5"/>
    <p:sldId id="259" r:id="rId6"/>
    <p:sldId id="302" r:id="rId7"/>
    <p:sldId id="303" r:id="rId8"/>
    <p:sldId id="267" r:id="rId9"/>
    <p:sldId id="268" r:id="rId10"/>
    <p:sldId id="269" r:id="rId11"/>
    <p:sldId id="270" r:id="rId12"/>
    <p:sldId id="275" r:id="rId13"/>
    <p:sldId id="276" r:id="rId14"/>
    <p:sldId id="277" r:id="rId15"/>
    <p:sldId id="278" r:id="rId16"/>
    <p:sldId id="304" r:id="rId17"/>
    <p:sldId id="325" r:id="rId18"/>
    <p:sldId id="326" r:id="rId19"/>
    <p:sldId id="318" r:id="rId20"/>
    <p:sldId id="319" r:id="rId21"/>
    <p:sldId id="320" r:id="rId22"/>
    <p:sldId id="322" r:id="rId23"/>
    <p:sldId id="323" r:id="rId24"/>
    <p:sldId id="324" r:id="rId25"/>
    <p:sldId id="328" r:id="rId26"/>
    <p:sldId id="286" r:id="rId27"/>
    <p:sldId id="287" r:id="rId28"/>
    <p:sldId id="321" r:id="rId29"/>
    <p:sldId id="295" r:id="rId30"/>
    <p:sldId id="296" r:id="rId31"/>
    <p:sldId id="297" r:id="rId32"/>
    <p:sldId id="298" r:id="rId33"/>
    <p:sldId id="299" r:id="rId34"/>
    <p:sldId id="317" r:id="rId35"/>
    <p:sldId id="305" r:id="rId36"/>
    <p:sldId id="306" r:id="rId37"/>
    <p:sldId id="307" r:id="rId38"/>
    <p:sldId id="308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182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F7B83C-328D-8C49-B416-D48EA150227E}" type="datetimeFigureOut">
              <a:rPr lang="en-US" smtClean="0"/>
              <a:t>5/11/18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ACFB50-42D6-B240-B801-3F9B7FDC6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036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ACFB50-42D6-B240-B801-3F9B7FDC646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3441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ACFB50-42D6-B240-B801-3F9B7FDC646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2578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ACFB50-42D6-B240-B801-3F9B7FDC6464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882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ACFB50-42D6-B240-B801-3F9B7FDC6464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529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ACFB50-42D6-B240-B801-3F9B7FDC646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3441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ACFB50-42D6-B240-B801-3F9B7FDC646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3441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ACFB50-42D6-B240-B801-3F9B7FDC646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82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ACFB50-42D6-B240-B801-3F9B7FDC646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652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ACFB50-42D6-B240-B801-3F9B7FDC646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652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ACFB50-42D6-B240-B801-3F9B7FDC646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652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ACFB50-42D6-B240-B801-3F9B7FDC646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6065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ACFB50-42D6-B240-B801-3F9B7FDC646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958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2993E-8B04-D34A-A80B-A9F863813F67}" type="datetimeFigureOut">
              <a:rPr lang="en-US" smtClean="0"/>
              <a:t>5/11/18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1F456-E084-1F4B-8E06-1F2E610ED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760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2993E-8B04-D34A-A80B-A9F863813F67}" type="datetimeFigureOut">
              <a:rPr lang="en-US" smtClean="0"/>
              <a:t>5/11/18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1F456-E084-1F4B-8E06-1F2E610ED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805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2993E-8B04-D34A-A80B-A9F863813F67}" type="datetimeFigureOut">
              <a:rPr lang="en-US" smtClean="0"/>
              <a:t>5/11/18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1F456-E084-1F4B-8E06-1F2E610ED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423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2993E-8B04-D34A-A80B-A9F863813F67}" type="datetimeFigureOut">
              <a:rPr lang="en-US" smtClean="0"/>
              <a:t>5/11/18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1F456-E084-1F4B-8E06-1F2E610ED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595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2993E-8B04-D34A-A80B-A9F863813F67}" type="datetimeFigureOut">
              <a:rPr lang="en-US" smtClean="0"/>
              <a:t>5/11/18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1F456-E084-1F4B-8E06-1F2E610ED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985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2993E-8B04-D34A-A80B-A9F863813F67}" type="datetimeFigureOut">
              <a:rPr lang="en-US" smtClean="0"/>
              <a:t>5/11/18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1F456-E084-1F4B-8E06-1F2E610ED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223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2993E-8B04-D34A-A80B-A9F863813F67}" type="datetimeFigureOut">
              <a:rPr lang="en-US" smtClean="0"/>
              <a:t>5/11/18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1F456-E084-1F4B-8E06-1F2E610ED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958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2993E-8B04-D34A-A80B-A9F863813F67}" type="datetimeFigureOut">
              <a:rPr lang="en-US" smtClean="0"/>
              <a:t>5/11/18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1F456-E084-1F4B-8E06-1F2E610ED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847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2993E-8B04-D34A-A80B-A9F863813F67}" type="datetimeFigureOut">
              <a:rPr lang="en-US" smtClean="0"/>
              <a:t>5/11/18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1F456-E084-1F4B-8E06-1F2E610ED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976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2993E-8B04-D34A-A80B-A9F863813F67}" type="datetimeFigureOut">
              <a:rPr lang="en-US" smtClean="0"/>
              <a:t>5/11/18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1F456-E084-1F4B-8E06-1F2E610ED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154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2993E-8B04-D34A-A80B-A9F863813F67}" type="datetimeFigureOut">
              <a:rPr lang="en-US" smtClean="0"/>
              <a:t>5/11/18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1F456-E084-1F4B-8E06-1F2E610ED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870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2993E-8B04-D34A-A80B-A9F863813F67}" type="datetimeFigureOut">
              <a:rPr lang="en-US" smtClean="0"/>
              <a:t>5/11/18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1F456-E084-1F4B-8E06-1F2E610ED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781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2538" y="1208757"/>
            <a:ext cx="7772400" cy="1470025"/>
          </a:xfrm>
        </p:spPr>
        <p:txBody>
          <a:bodyPr/>
          <a:lstStyle/>
          <a:p>
            <a:r>
              <a:rPr lang="en-US" dirty="0"/>
              <a:t>CAP Theorem</a:t>
            </a:r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1002632" y="3538621"/>
            <a:ext cx="6911474" cy="1752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Prof R Kotagiri 2018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Adapted from Prof. Dong Wang</a:t>
            </a:r>
          </a:p>
          <a:p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2982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 Theorem: Proof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47254"/>
            <a:ext cx="7349958" cy="83285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 simple proof using two nodes with partitioning but imposing consistency: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537368" y="3048000"/>
            <a:ext cx="1122948" cy="109621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8" name="Oval 7"/>
          <p:cNvSpPr/>
          <p:nvPr/>
        </p:nvSpPr>
        <p:spPr>
          <a:xfrm>
            <a:off x="5005136" y="3048000"/>
            <a:ext cx="1122948" cy="109621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00000"/>
                </a:solidFill>
              </a:rPr>
              <a:t>B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3930315" y="2673684"/>
            <a:ext cx="0" cy="2820737"/>
          </a:xfrm>
          <a:prstGeom prst="line">
            <a:avLst/>
          </a:prstGeom>
          <a:ln w="635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4852737" y="4318002"/>
            <a:ext cx="614947" cy="1604211"/>
          </a:xfrm>
          <a:prstGeom prst="straightConnector1">
            <a:avLst/>
          </a:prstGeom>
          <a:ln w="508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5-Point Star 15"/>
          <p:cNvSpPr/>
          <p:nvPr/>
        </p:nvSpPr>
        <p:spPr>
          <a:xfrm>
            <a:off x="5753769" y="4919578"/>
            <a:ext cx="748631" cy="668422"/>
          </a:xfrm>
          <a:prstGeom prst="star5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118895" y="4318002"/>
            <a:ext cx="688474" cy="1604211"/>
          </a:xfrm>
          <a:prstGeom prst="straightConnector1">
            <a:avLst/>
          </a:prstGeom>
          <a:ln w="508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128085" y="2511410"/>
            <a:ext cx="2802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Not Available!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452" y="4144210"/>
            <a:ext cx="703833" cy="69449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42211" y="6114352"/>
            <a:ext cx="36362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Wait to be updated</a:t>
            </a:r>
          </a:p>
        </p:txBody>
      </p:sp>
    </p:spTree>
    <p:extLst>
      <p:ext uri="{BB962C8B-B14F-4D97-AF65-F5344CB8AC3E}">
        <p14:creationId xmlns:p14="http://schemas.microsoft.com/office/powerpoint/2010/main" val="1733320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 Theorem: Proof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47254"/>
            <a:ext cx="7349958" cy="83285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 simple proof using two nodes with consistency and availability: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537368" y="3048000"/>
            <a:ext cx="1122948" cy="109621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8" name="Oval 7"/>
          <p:cNvSpPr/>
          <p:nvPr/>
        </p:nvSpPr>
        <p:spPr>
          <a:xfrm>
            <a:off x="5005136" y="3048000"/>
            <a:ext cx="1122948" cy="109621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00000"/>
                </a:solidFill>
              </a:rPr>
              <a:t>B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4852737" y="4318002"/>
            <a:ext cx="614947" cy="1604211"/>
          </a:xfrm>
          <a:prstGeom prst="straightConnector1">
            <a:avLst/>
          </a:prstGeom>
          <a:ln w="508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5-Point Star 15"/>
          <p:cNvSpPr/>
          <p:nvPr/>
        </p:nvSpPr>
        <p:spPr>
          <a:xfrm>
            <a:off x="5753769" y="4919578"/>
            <a:ext cx="748631" cy="668422"/>
          </a:xfrm>
          <a:prstGeom prst="star5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118895" y="4318002"/>
            <a:ext cx="688474" cy="1604211"/>
          </a:xfrm>
          <a:prstGeom prst="straightConnector1">
            <a:avLst/>
          </a:prstGeom>
          <a:ln w="508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128084" y="2511412"/>
            <a:ext cx="28153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Not Partition Tolerant!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42211" y="6114352"/>
            <a:ext cx="36362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gets updated from B</a:t>
            </a:r>
          </a:p>
        </p:txBody>
      </p:sp>
      <p:sp>
        <p:nvSpPr>
          <p:cNvPr id="14" name="5-Point Star 13"/>
          <p:cNvSpPr/>
          <p:nvPr/>
        </p:nvSpPr>
        <p:spPr>
          <a:xfrm>
            <a:off x="1370264" y="4737767"/>
            <a:ext cx="748631" cy="668422"/>
          </a:xfrm>
          <a:prstGeom prst="star5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2807369" y="3556000"/>
            <a:ext cx="2045369" cy="1"/>
          </a:xfrm>
          <a:prstGeom prst="straightConnector1">
            <a:avLst/>
          </a:prstGeom>
          <a:ln w="508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5-Point Star 18"/>
          <p:cNvSpPr/>
          <p:nvPr/>
        </p:nvSpPr>
        <p:spPr>
          <a:xfrm>
            <a:off x="3513222" y="2713788"/>
            <a:ext cx="748631" cy="668422"/>
          </a:xfrm>
          <a:prstGeom prst="star5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295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this is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40"/>
            <a:ext cx="8229600" cy="4708525"/>
          </a:xfrm>
        </p:spPr>
        <p:txBody>
          <a:bodyPr>
            <a:normAutofit/>
          </a:bodyPr>
          <a:lstStyle/>
          <a:p>
            <a:r>
              <a:rPr lang="en-US" dirty="0"/>
              <a:t>The future of databases is </a:t>
            </a:r>
            <a:r>
              <a:rPr lang="en-US" b="1" dirty="0"/>
              <a:t>distributed</a:t>
            </a:r>
            <a:r>
              <a:rPr lang="en-US" dirty="0"/>
              <a:t> (Big Data Trend, Face Book, Airline reservations, etc.)</a:t>
            </a:r>
          </a:p>
          <a:p>
            <a:r>
              <a:rPr lang="en-US" dirty="0"/>
              <a:t>CAP theorem describes the </a:t>
            </a:r>
            <a:r>
              <a:rPr lang="en-US" b="1" dirty="0"/>
              <a:t>trade-offs </a:t>
            </a:r>
            <a:r>
              <a:rPr lang="en-US" dirty="0"/>
              <a:t>involved in distributed systems</a:t>
            </a:r>
          </a:p>
          <a:p>
            <a:r>
              <a:rPr lang="en-US" dirty="0"/>
              <a:t>A proper understanding of CAP theorem is essential for </a:t>
            </a:r>
            <a:r>
              <a:rPr lang="en-US" b="1" dirty="0"/>
              <a:t>making decisions </a:t>
            </a:r>
            <a:r>
              <a:rPr lang="en-US" dirty="0"/>
              <a:t>about the future of distributed database </a:t>
            </a:r>
            <a:r>
              <a:rPr lang="en-US" b="1" dirty="0"/>
              <a:t>design </a:t>
            </a:r>
            <a:r>
              <a:rPr lang="mr-IN" b="1" dirty="0"/>
              <a:t>–</a:t>
            </a:r>
            <a:r>
              <a:rPr lang="en-US" b="1" dirty="0"/>
              <a:t> </a:t>
            </a:r>
            <a:r>
              <a:rPr lang="en-US" dirty="0"/>
              <a:t>what is important </a:t>
            </a:r>
            <a:r>
              <a:rPr lang="mr-IN" dirty="0"/>
              <a:t>–</a:t>
            </a:r>
            <a:r>
              <a:rPr lang="en-US" dirty="0"/>
              <a:t> CA, CP or AP</a:t>
            </a:r>
          </a:p>
        </p:txBody>
      </p:sp>
    </p:spTree>
    <p:extLst>
      <p:ext uri="{BB962C8B-B14F-4D97-AF65-F5344CB8AC3E}">
        <p14:creationId xmlns:p14="http://schemas.microsoft.com/office/powerpoint/2010/main" val="2409026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054" y="274638"/>
            <a:ext cx="8689473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 for Relational Database to Scale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Relational Database is built on the principle of </a:t>
            </a:r>
            <a:r>
              <a:rPr lang="en-US" b="1" dirty="0"/>
              <a:t>ACID</a:t>
            </a:r>
            <a:r>
              <a:rPr lang="en-US" dirty="0"/>
              <a:t> (Atomicity, Consistency, Isolation, Durability)</a:t>
            </a:r>
          </a:p>
          <a:p>
            <a:r>
              <a:rPr lang="en-US" dirty="0"/>
              <a:t>It implies that a truly distributed relational database should have </a:t>
            </a:r>
            <a:r>
              <a:rPr lang="en-US" b="1" dirty="0"/>
              <a:t>availability, consistency and partition tolerance</a:t>
            </a:r>
            <a:r>
              <a:rPr lang="en-US" dirty="0"/>
              <a:t>.</a:t>
            </a:r>
          </a:p>
          <a:p>
            <a:r>
              <a:rPr lang="en-US" dirty="0"/>
              <a:t>Which unfortunately is </a:t>
            </a:r>
            <a:r>
              <a:rPr lang="en-US" b="1" dirty="0"/>
              <a:t>impossible</a:t>
            </a:r>
            <a:r>
              <a:rPr lang="en-US" dirty="0"/>
              <a:t> …</a:t>
            </a:r>
          </a:p>
        </p:txBody>
      </p:sp>
    </p:spTree>
    <p:extLst>
      <p:ext uri="{BB962C8B-B14F-4D97-AF65-F5344CB8AC3E}">
        <p14:creationId xmlns:p14="http://schemas.microsoft.com/office/powerpoint/2010/main" val="28749063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158" y="114219"/>
            <a:ext cx="8529052" cy="955257"/>
          </a:xfrm>
        </p:spPr>
        <p:txBody>
          <a:bodyPr>
            <a:normAutofit/>
          </a:bodyPr>
          <a:lstStyle/>
          <a:p>
            <a:r>
              <a:rPr lang="en-US" dirty="0"/>
              <a:t>Revisit CAP Theorem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834385" y="2260950"/>
            <a:ext cx="3916958" cy="3261308"/>
            <a:chOff x="1657674" y="1417639"/>
            <a:chExt cx="5748420" cy="5012571"/>
          </a:xfrm>
        </p:grpSpPr>
        <p:sp>
          <p:nvSpPr>
            <p:cNvPr id="4" name="Oval 3"/>
            <p:cNvSpPr/>
            <p:nvPr/>
          </p:nvSpPr>
          <p:spPr>
            <a:xfrm>
              <a:off x="1657674" y="1417639"/>
              <a:ext cx="3141579" cy="3154362"/>
            </a:xfrm>
            <a:prstGeom prst="ellipse">
              <a:avLst/>
            </a:prstGeom>
            <a:ln>
              <a:solidFill>
                <a:schemeClr val="accent1">
                  <a:shade val="95000"/>
                  <a:satMod val="10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b="1" dirty="0"/>
                <a:t>C</a:t>
              </a:r>
            </a:p>
          </p:txBody>
        </p:sp>
        <p:sp>
          <p:nvSpPr>
            <p:cNvPr id="5" name="Oval 4"/>
            <p:cNvSpPr/>
            <p:nvPr/>
          </p:nvSpPr>
          <p:spPr>
            <a:xfrm>
              <a:off x="4069338" y="1417639"/>
              <a:ext cx="3336756" cy="3154362"/>
            </a:xfrm>
            <a:prstGeom prst="ellipse">
              <a:avLst/>
            </a:prstGeom>
            <a:solidFill>
              <a:srgbClr val="008000">
                <a:alpha val="5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b="1" dirty="0"/>
                <a:t>A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2847464" y="3088105"/>
              <a:ext cx="3395578" cy="3342105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>
              <a:solidFill>
                <a:schemeClr val="accent1">
                  <a:shade val="95000"/>
                  <a:satMod val="10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b="1" dirty="0"/>
                <a:t>P</a:t>
              </a:r>
            </a:p>
          </p:txBody>
        </p:sp>
        <p:sp>
          <p:nvSpPr>
            <p:cNvPr id="7" name="Multiply 6"/>
            <p:cNvSpPr/>
            <p:nvPr/>
          </p:nvSpPr>
          <p:spPr>
            <a:xfrm>
              <a:off x="4197684" y="2954421"/>
              <a:ext cx="507990" cy="1002632"/>
            </a:xfrm>
            <a:prstGeom prst="mathMultiply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41158" y="949158"/>
            <a:ext cx="4892842" cy="5632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•"/>
            </a:pPr>
            <a:r>
              <a:rPr lang="en-US" sz="2800" dirty="0"/>
              <a:t>Of the following three guarantees potentially offered a by distributed systems:</a:t>
            </a:r>
          </a:p>
          <a:p>
            <a:pPr marL="742950" lvl="1" indent="-285750">
              <a:buFontTx/>
              <a:buChar char="•"/>
            </a:pPr>
            <a:r>
              <a:rPr lang="en-US" sz="2800" dirty="0"/>
              <a:t>Consistency</a:t>
            </a:r>
          </a:p>
          <a:p>
            <a:pPr marL="742950" lvl="1" indent="-285750">
              <a:buFontTx/>
              <a:buChar char="•"/>
            </a:pPr>
            <a:r>
              <a:rPr lang="en-US" sz="2800" dirty="0"/>
              <a:t>Availability</a:t>
            </a:r>
          </a:p>
          <a:p>
            <a:pPr marL="742950" lvl="1" indent="-285750">
              <a:buFontTx/>
              <a:buChar char="•"/>
            </a:pPr>
            <a:r>
              <a:rPr lang="en-US" sz="2800" dirty="0"/>
              <a:t>Partition tolerance</a:t>
            </a:r>
          </a:p>
          <a:p>
            <a:pPr lvl="1"/>
            <a:endParaRPr lang="en-US" sz="1200" dirty="0"/>
          </a:p>
          <a:p>
            <a:pPr marL="285750" indent="-285750">
              <a:buFontTx/>
              <a:buChar char="•"/>
            </a:pPr>
            <a:r>
              <a:rPr lang="en-US" sz="2800" dirty="0"/>
              <a:t>Pick two</a:t>
            </a:r>
          </a:p>
          <a:p>
            <a:endParaRPr lang="en-US" sz="1200" dirty="0"/>
          </a:p>
          <a:p>
            <a:pPr marL="285750" indent="-285750">
              <a:buFontTx/>
              <a:buChar char="•"/>
            </a:pPr>
            <a:r>
              <a:rPr lang="en-US" sz="2800" dirty="0"/>
              <a:t>This suggests there are three kinds of distributed systems:</a:t>
            </a:r>
          </a:p>
          <a:p>
            <a:pPr marL="742950" lvl="1" indent="-285750">
              <a:buFontTx/>
              <a:buChar char="•"/>
            </a:pPr>
            <a:r>
              <a:rPr lang="en-US" sz="2800" dirty="0"/>
              <a:t>CP</a:t>
            </a:r>
          </a:p>
          <a:p>
            <a:pPr marL="742950" lvl="1" indent="-285750">
              <a:buFontTx/>
              <a:buChar char="•"/>
            </a:pPr>
            <a:r>
              <a:rPr lang="en-US" sz="2800" dirty="0"/>
              <a:t>AP</a:t>
            </a:r>
          </a:p>
          <a:p>
            <a:pPr marL="742950" lvl="1" indent="-285750">
              <a:buFontTx/>
              <a:buChar char="•"/>
            </a:pPr>
            <a:r>
              <a:rPr lang="en-US" sz="2800" dirty="0"/>
              <a:t>CA</a:t>
            </a:r>
          </a:p>
        </p:txBody>
      </p:sp>
      <p:sp>
        <p:nvSpPr>
          <p:cNvPr id="9" name="Rectangle 8"/>
          <p:cNvSpPr/>
          <p:nvPr/>
        </p:nvSpPr>
        <p:spPr>
          <a:xfrm>
            <a:off x="2811000" y="5522260"/>
            <a:ext cx="2406316" cy="65505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i="1" dirty="0">
                <a:solidFill>
                  <a:srgbClr val="000000"/>
                </a:solidFill>
              </a:rPr>
              <a:t>Any problems?</a:t>
            </a:r>
          </a:p>
        </p:txBody>
      </p:sp>
    </p:spTree>
    <p:extLst>
      <p:ext uri="{BB962C8B-B14F-4D97-AF65-F5344CB8AC3E}">
        <p14:creationId xmlns:p14="http://schemas.microsoft.com/office/powerpoint/2010/main" val="378907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popular misconception: 2 out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058" y="1600202"/>
            <a:ext cx="5491747" cy="4525963"/>
          </a:xfrm>
        </p:spPr>
        <p:txBody>
          <a:bodyPr/>
          <a:lstStyle/>
          <a:p>
            <a:r>
              <a:rPr lang="en-US" dirty="0"/>
              <a:t>How about CA?</a:t>
            </a:r>
          </a:p>
          <a:p>
            <a:r>
              <a:rPr lang="en-US" dirty="0"/>
              <a:t>Can a distributed system (with unreliable network) really be not tolerant of partitions?</a:t>
            </a:r>
          </a:p>
        </p:txBody>
      </p:sp>
      <p:sp>
        <p:nvSpPr>
          <p:cNvPr id="5" name="Oval 4"/>
          <p:cNvSpPr/>
          <p:nvPr/>
        </p:nvSpPr>
        <p:spPr>
          <a:xfrm>
            <a:off x="5016571" y="1966847"/>
            <a:ext cx="2140664" cy="2052309"/>
          </a:xfrm>
          <a:prstGeom prst="ellipse">
            <a:avLst/>
          </a:prstGeom>
          <a:ln>
            <a:solidFill>
              <a:schemeClr val="accent1">
                <a:shade val="95000"/>
                <a:satMod val="105000"/>
                <a:alpha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6659872" y="1966847"/>
            <a:ext cx="2273657" cy="2052309"/>
          </a:xfrm>
          <a:prstGeom prst="ellipse">
            <a:avLst/>
          </a:prstGeom>
          <a:solidFill>
            <a:srgbClr val="008000">
              <a:alpha val="5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5897064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Consistency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7638"/>
            <a:ext cx="8406063" cy="514625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Strong Consistency</a:t>
            </a:r>
          </a:p>
          <a:p>
            <a:pPr lvl="1"/>
            <a:r>
              <a:rPr lang="en-US" dirty="0"/>
              <a:t>After the update completes, </a:t>
            </a:r>
            <a:r>
              <a:rPr lang="en-US" b="1" dirty="0"/>
              <a:t>any subsequent access</a:t>
            </a:r>
            <a:r>
              <a:rPr lang="en-US" dirty="0"/>
              <a:t> will return the </a:t>
            </a:r>
            <a:r>
              <a:rPr lang="en-US" b="1" dirty="0"/>
              <a:t>same</a:t>
            </a:r>
            <a:r>
              <a:rPr lang="en-US" dirty="0"/>
              <a:t> updated value.</a:t>
            </a:r>
          </a:p>
          <a:p>
            <a:r>
              <a:rPr lang="en-US" dirty="0"/>
              <a:t>Weak Consistency</a:t>
            </a:r>
          </a:p>
          <a:p>
            <a:pPr lvl="1"/>
            <a:r>
              <a:rPr lang="en-US" dirty="0"/>
              <a:t>It is </a:t>
            </a:r>
            <a:r>
              <a:rPr lang="en-US" b="1" dirty="0"/>
              <a:t>not guaranteed </a:t>
            </a:r>
            <a:r>
              <a:rPr lang="en-US" dirty="0"/>
              <a:t>that subsequent accesses will return the updated value.</a:t>
            </a:r>
          </a:p>
          <a:p>
            <a:r>
              <a:rPr lang="en-US" b="1" dirty="0"/>
              <a:t>Eventual Consistency</a:t>
            </a:r>
          </a:p>
          <a:p>
            <a:pPr lvl="1"/>
            <a:r>
              <a:rPr lang="en-US" dirty="0"/>
              <a:t>Specific form of weak consistency</a:t>
            </a:r>
          </a:p>
          <a:p>
            <a:pPr lvl="1"/>
            <a:r>
              <a:rPr lang="en-US" dirty="0"/>
              <a:t>It is guaranteed that if </a:t>
            </a:r>
            <a:r>
              <a:rPr lang="en-US" b="1" dirty="0"/>
              <a:t>no new updates </a:t>
            </a:r>
            <a:r>
              <a:rPr lang="en-US" dirty="0"/>
              <a:t>are made to object, </a:t>
            </a:r>
            <a:r>
              <a:rPr lang="en-US" b="1" dirty="0"/>
              <a:t>eventually</a:t>
            </a:r>
            <a:r>
              <a:rPr lang="en-US" dirty="0"/>
              <a:t> all accesses will return the last updated value (e.g., </a:t>
            </a:r>
            <a:r>
              <a:rPr lang="en-US" i="1" dirty="0"/>
              <a:t>propagate updates to replicas in a lazy fashion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969985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Eventual Consistency Variations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7638"/>
            <a:ext cx="8406063" cy="5146257"/>
          </a:xfrm>
        </p:spPr>
        <p:txBody>
          <a:bodyPr>
            <a:normAutofit/>
          </a:bodyPr>
          <a:lstStyle/>
          <a:p>
            <a:r>
              <a:rPr lang="en-US" dirty="0"/>
              <a:t>Causal consistency</a:t>
            </a:r>
          </a:p>
          <a:p>
            <a:pPr lvl="1"/>
            <a:r>
              <a:rPr lang="en-US" dirty="0"/>
              <a:t>Processes that have causal relationship will see consistent data</a:t>
            </a:r>
          </a:p>
          <a:p>
            <a:r>
              <a:rPr lang="en-US" dirty="0"/>
              <a:t>Read-your-write consistency</a:t>
            </a:r>
          </a:p>
          <a:p>
            <a:pPr lvl="1"/>
            <a:r>
              <a:rPr lang="en-US" dirty="0"/>
              <a:t>A process always accesses the data item after its update operation and never sees an older value</a:t>
            </a:r>
          </a:p>
          <a:p>
            <a:r>
              <a:rPr lang="en-US" dirty="0"/>
              <a:t>Session consistency</a:t>
            </a:r>
          </a:p>
          <a:p>
            <a:pPr lvl="1"/>
            <a:r>
              <a:rPr lang="en-US" dirty="0"/>
              <a:t>As long as session exists, system guarantees read-your-write consistency</a:t>
            </a:r>
          </a:p>
          <a:p>
            <a:pPr lvl="1"/>
            <a:r>
              <a:rPr lang="en-US" dirty="0"/>
              <a:t>Guarantees do not overlap sessions</a:t>
            </a:r>
          </a:p>
        </p:txBody>
      </p:sp>
    </p:spTree>
    <p:extLst>
      <p:ext uri="{BB962C8B-B14F-4D97-AF65-F5344CB8AC3E}">
        <p14:creationId xmlns:p14="http://schemas.microsoft.com/office/powerpoint/2010/main" val="7470875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Eventual Consistency Variations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7638"/>
            <a:ext cx="8406063" cy="514625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Monotonic read consistency</a:t>
            </a:r>
          </a:p>
          <a:p>
            <a:pPr lvl="1"/>
            <a:r>
              <a:rPr lang="en-US" dirty="0"/>
              <a:t>If a process has seen a particular value of data item, any subsequent processes will never return any previous values</a:t>
            </a:r>
          </a:p>
          <a:p>
            <a:r>
              <a:rPr lang="en-US" dirty="0"/>
              <a:t>Monotonic write consistency</a:t>
            </a:r>
          </a:p>
          <a:p>
            <a:pPr lvl="1"/>
            <a:r>
              <a:rPr lang="en-US" dirty="0"/>
              <a:t>The system guarantees to serialize the writes by the </a:t>
            </a:r>
            <a:r>
              <a:rPr lang="en-US" i="1" dirty="0"/>
              <a:t>same</a:t>
            </a:r>
            <a:r>
              <a:rPr lang="en-US" dirty="0"/>
              <a:t> process </a:t>
            </a:r>
          </a:p>
          <a:p>
            <a:r>
              <a:rPr lang="en-US" dirty="0"/>
              <a:t>In practice </a:t>
            </a:r>
          </a:p>
          <a:p>
            <a:pPr lvl="1"/>
            <a:r>
              <a:rPr lang="en-US" dirty="0"/>
              <a:t>A number of these properties can be combined</a:t>
            </a:r>
          </a:p>
          <a:p>
            <a:pPr lvl="1"/>
            <a:r>
              <a:rPr lang="en-US" dirty="0"/>
              <a:t>Monotonic reads and read-your-writes are most desirable</a:t>
            </a:r>
          </a:p>
        </p:txBody>
      </p:sp>
    </p:spTree>
    <p:extLst>
      <p:ext uri="{BB962C8B-B14F-4D97-AF65-F5344CB8AC3E}">
        <p14:creationId xmlns:p14="http://schemas.microsoft.com/office/powerpoint/2010/main" val="42667078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Eventual Consistency</a:t>
            </a:r>
            <a:br>
              <a:rPr lang="en-US" dirty="0"/>
            </a:br>
            <a:r>
              <a:rPr lang="en-US" dirty="0"/>
              <a:t>- A Facebook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Bob finds an interesting story and shares with Alice by posting on her Facebook wall</a:t>
            </a:r>
          </a:p>
          <a:p>
            <a:r>
              <a:rPr lang="en-US" dirty="0"/>
              <a:t>Bob asks Alice to check it out</a:t>
            </a:r>
          </a:p>
          <a:p>
            <a:r>
              <a:rPr lang="en-US" dirty="0"/>
              <a:t>Alice logs in her account, checks her Facebook wall but finds:</a:t>
            </a:r>
          </a:p>
          <a:p>
            <a:pPr marL="0" indent="0">
              <a:buNone/>
            </a:pPr>
            <a:r>
              <a:rPr lang="en-US" dirty="0"/>
              <a:t>	- </a:t>
            </a:r>
            <a:r>
              <a:rPr lang="en-US" b="1" dirty="0"/>
              <a:t>Nothing is there!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25" y="5072141"/>
            <a:ext cx="2417519" cy="14689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9972" y="4684300"/>
            <a:ext cx="1952400" cy="1952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4502" y="4889075"/>
            <a:ext cx="1560652" cy="1560652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3140744" y="5775877"/>
            <a:ext cx="764703" cy="35028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5735269" y="5798454"/>
            <a:ext cx="764703" cy="35028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889596" y="4852547"/>
            <a:ext cx="505555" cy="92333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165943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CAP Theorem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0435" y="986795"/>
            <a:ext cx="804245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•"/>
            </a:pPr>
            <a:r>
              <a:rPr lang="en-US" sz="2800" dirty="0"/>
              <a:t> It is conjectured  by Eric Brewer in 2000 that it is impossible to provide simultaneously guaranteeing the following properties in distributed system:</a:t>
            </a:r>
          </a:p>
          <a:p>
            <a:pPr marL="285750" indent="-285750">
              <a:buFontTx/>
              <a:buChar char="•"/>
            </a:pPr>
            <a:endParaRPr lang="en-US" sz="2800" dirty="0"/>
          </a:p>
          <a:p>
            <a:pPr marL="1200150" lvl="2" indent="-285750">
              <a:buFontTx/>
              <a:buChar char="•"/>
            </a:pPr>
            <a:r>
              <a:rPr lang="en-US" sz="2800" dirty="0"/>
              <a:t>Consistency</a:t>
            </a:r>
          </a:p>
          <a:p>
            <a:pPr marL="1200150" lvl="2" indent="-285750">
              <a:buFontTx/>
              <a:buChar char="•"/>
            </a:pPr>
            <a:r>
              <a:rPr lang="en-US" sz="2800" dirty="0"/>
              <a:t>Availability</a:t>
            </a:r>
          </a:p>
          <a:p>
            <a:pPr marL="1200150" lvl="2" indent="-285750">
              <a:buFontTx/>
              <a:buChar char="•"/>
            </a:pPr>
            <a:r>
              <a:rPr lang="en-US" sz="2800" dirty="0"/>
              <a:t>Partition-tolerance  </a:t>
            </a:r>
          </a:p>
        </p:txBody>
      </p:sp>
    </p:spTree>
    <p:extLst>
      <p:ext uri="{BB962C8B-B14F-4D97-AF65-F5344CB8AC3E}">
        <p14:creationId xmlns:p14="http://schemas.microsoft.com/office/powerpoint/2010/main" val="27690917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Eventual Consistency</a:t>
            </a:r>
            <a:br>
              <a:rPr lang="en-US" dirty="0"/>
            </a:br>
            <a:r>
              <a:rPr lang="en-US" dirty="0"/>
              <a:t>- A Facebook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Bob tells Alice to wait a bit and check out later</a:t>
            </a:r>
          </a:p>
          <a:p>
            <a:r>
              <a:rPr lang="en-US" dirty="0"/>
              <a:t>Alice waits for a minute or so and checks back:</a:t>
            </a:r>
          </a:p>
          <a:p>
            <a:pPr marL="0" indent="0">
              <a:buNone/>
            </a:pPr>
            <a:r>
              <a:rPr lang="en-US" dirty="0"/>
              <a:t>	- </a:t>
            </a:r>
            <a:r>
              <a:rPr lang="en-US" b="1" dirty="0"/>
              <a:t>She finds the story Bob shared with her!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5072141"/>
            <a:ext cx="2417519" cy="14689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4400" y="4684300"/>
            <a:ext cx="1952400" cy="1952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3327" y="4884343"/>
            <a:ext cx="1560652" cy="1560652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2874719" y="5775877"/>
            <a:ext cx="764703" cy="35028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5735269" y="5798454"/>
            <a:ext cx="764703" cy="35028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8408" y="4566206"/>
            <a:ext cx="1105993" cy="1011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7746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Eventual Consistency</a:t>
            </a:r>
            <a:br>
              <a:rPr lang="en-US" dirty="0"/>
            </a:br>
            <a:r>
              <a:rPr lang="en-US" dirty="0"/>
              <a:t>- A Facebook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Reason: it is possible because Facebook uses an </a:t>
            </a:r>
            <a:r>
              <a:rPr lang="en-US" b="1" dirty="0"/>
              <a:t>eventual consistent model</a:t>
            </a:r>
          </a:p>
          <a:p>
            <a:r>
              <a:rPr lang="en-US" dirty="0"/>
              <a:t>Why Facebook chooses eventual consistent model over the strong consistent one?</a:t>
            </a:r>
          </a:p>
          <a:p>
            <a:pPr lvl="1"/>
            <a:r>
              <a:rPr lang="en-US" dirty="0"/>
              <a:t>Facebook has more than 1 billion active users</a:t>
            </a:r>
          </a:p>
          <a:p>
            <a:pPr lvl="1"/>
            <a:r>
              <a:rPr lang="en-US" dirty="0"/>
              <a:t>It is non-trivial to efficiently and reliably store the huge amount of data generated at any given time</a:t>
            </a:r>
          </a:p>
          <a:p>
            <a:pPr lvl="1"/>
            <a:r>
              <a:rPr lang="en-US" dirty="0"/>
              <a:t>Eventual consistent model offers the option to </a:t>
            </a:r>
            <a:r>
              <a:rPr lang="en-US" b="1" dirty="0"/>
              <a:t>reduce the load and improve availability </a:t>
            </a:r>
          </a:p>
        </p:txBody>
      </p:sp>
    </p:spTree>
    <p:extLst>
      <p:ext uri="{BB962C8B-B14F-4D97-AF65-F5344CB8AC3E}">
        <p14:creationId xmlns:p14="http://schemas.microsoft.com/office/powerpoint/2010/main" val="2150547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Eventual Consistency</a:t>
            </a:r>
            <a:br>
              <a:rPr lang="en-US" dirty="0"/>
            </a:br>
            <a:r>
              <a:rPr lang="en-US" dirty="0"/>
              <a:t>- A </a:t>
            </a:r>
            <a:r>
              <a:rPr lang="en-US" dirty="0" err="1"/>
              <a:t>Dropbox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Dropbox</a:t>
            </a:r>
            <a:r>
              <a:rPr lang="en-US" dirty="0"/>
              <a:t> enabled immediate consistency via synchronization in many cases.</a:t>
            </a:r>
          </a:p>
          <a:p>
            <a:r>
              <a:rPr lang="en-US" dirty="0"/>
              <a:t>However, what happens in case of a network partition? 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0299" y="3959820"/>
            <a:ext cx="2348508" cy="234850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404" y="3959822"/>
            <a:ext cx="2793913" cy="256705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7198" y="4164640"/>
            <a:ext cx="1605227" cy="160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6289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Eventual Consistency</a:t>
            </a:r>
            <a:br>
              <a:rPr lang="en-US" dirty="0"/>
            </a:br>
            <a:r>
              <a:rPr lang="en-US" dirty="0"/>
              <a:t>- A </a:t>
            </a:r>
            <a:r>
              <a:rPr lang="en-US" dirty="0" err="1"/>
              <a:t>Dropbox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Let’s do a simple experiment here:</a:t>
            </a:r>
          </a:p>
          <a:p>
            <a:pPr lvl="1"/>
            <a:r>
              <a:rPr lang="en-US" dirty="0"/>
              <a:t>Open a file in your drop box</a:t>
            </a:r>
          </a:p>
          <a:p>
            <a:pPr lvl="1"/>
            <a:r>
              <a:rPr lang="en-US" dirty="0"/>
              <a:t>Disable your network connection (e.g., </a:t>
            </a:r>
            <a:r>
              <a:rPr lang="en-US" dirty="0" err="1"/>
              <a:t>WiFi</a:t>
            </a:r>
            <a:r>
              <a:rPr lang="en-US" dirty="0"/>
              <a:t>, 4G) </a:t>
            </a:r>
          </a:p>
          <a:p>
            <a:pPr lvl="1"/>
            <a:r>
              <a:rPr lang="en-US" dirty="0"/>
              <a:t>Try to edit the file in the drop box: can you do that?</a:t>
            </a:r>
          </a:p>
          <a:p>
            <a:pPr lvl="1"/>
            <a:r>
              <a:rPr lang="en-US" dirty="0"/>
              <a:t>Re-enable your network connection: what happens to your </a:t>
            </a:r>
            <a:r>
              <a:rPr lang="en-US" dirty="0" err="1"/>
              <a:t>dropbox</a:t>
            </a:r>
            <a:r>
              <a:rPr lang="en-US" dirty="0"/>
              <a:t> folder?</a:t>
            </a:r>
          </a:p>
        </p:txBody>
      </p:sp>
    </p:spTree>
    <p:extLst>
      <p:ext uri="{BB962C8B-B14F-4D97-AF65-F5344CB8AC3E}">
        <p14:creationId xmlns:p14="http://schemas.microsoft.com/office/powerpoint/2010/main" val="24998621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Eventual Consistency</a:t>
            </a:r>
            <a:br>
              <a:rPr lang="en-US" dirty="0"/>
            </a:br>
            <a:r>
              <a:rPr lang="en-US" dirty="0"/>
              <a:t>- A </a:t>
            </a:r>
            <a:r>
              <a:rPr lang="en-US" dirty="0" err="1"/>
              <a:t>Dropbox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Dropbox</a:t>
            </a:r>
            <a:r>
              <a:rPr lang="en-US" dirty="0"/>
              <a:t> embraces eventual consistency:</a:t>
            </a:r>
          </a:p>
          <a:p>
            <a:pPr lvl="1"/>
            <a:r>
              <a:rPr lang="en-US" dirty="0"/>
              <a:t>Immediate consistency is impossible in case of a network partition</a:t>
            </a:r>
          </a:p>
          <a:p>
            <a:pPr lvl="1"/>
            <a:r>
              <a:rPr lang="en-US" dirty="0"/>
              <a:t>Users will feel bad if their word documents freeze each time they hit </a:t>
            </a:r>
            <a:r>
              <a:rPr lang="en-US" dirty="0" err="1"/>
              <a:t>Ctrl+S</a:t>
            </a:r>
            <a:r>
              <a:rPr lang="en-US" dirty="0"/>
              <a:t> , simply due to the large latency to update all devices across WAN </a:t>
            </a:r>
          </a:p>
          <a:p>
            <a:pPr lvl="1"/>
            <a:r>
              <a:rPr lang="en-US" dirty="0" err="1"/>
              <a:t>Dropbox</a:t>
            </a:r>
            <a:r>
              <a:rPr lang="en-US" dirty="0"/>
              <a:t> is oriented to </a:t>
            </a:r>
            <a:r>
              <a:rPr lang="en-US" b="1" dirty="0"/>
              <a:t>personal syncing</a:t>
            </a:r>
            <a:r>
              <a:rPr lang="en-US" dirty="0"/>
              <a:t>, not on collaboration, so it is not a real limitation.</a:t>
            </a:r>
          </a:p>
        </p:txBody>
      </p:sp>
    </p:spTree>
    <p:extLst>
      <p:ext uri="{BB962C8B-B14F-4D97-AF65-F5344CB8AC3E}">
        <p14:creationId xmlns:p14="http://schemas.microsoft.com/office/powerpoint/2010/main" val="10238001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44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Eventual Consistency</a:t>
            </a:r>
            <a:br>
              <a:rPr lang="en-US" dirty="0"/>
            </a:br>
            <a:r>
              <a:rPr lang="en-US" dirty="0"/>
              <a:t>- An ATM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0329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 design of automated teller machine (ATM):</a:t>
            </a:r>
          </a:p>
          <a:p>
            <a:pPr lvl="1"/>
            <a:r>
              <a:rPr lang="en-US" dirty="0"/>
              <a:t>Strong consistency appear to be a nature choice</a:t>
            </a:r>
          </a:p>
          <a:p>
            <a:pPr lvl="1"/>
            <a:r>
              <a:rPr lang="en-US" dirty="0"/>
              <a:t>However, in practice, </a:t>
            </a:r>
            <a:r>
              <a:rPr lang="en-US" b="1" dirty="0"/>
              <a:t>A beats C</a:t>
            </a:r>
          </a:p>
          <a:p>
            <a:pPr lvl="1"/>
            <a:r>
              <a:rPr lang="en-US" dirty="0"/>
              <a:t>Higher availability means </a:t>
            </a:r>
            <a:r>
              <a:rPr lang="en-US" b="1" dirty="0"/>
              <a:t>higher revenue</a:t>
            </a:r>
          </a:p>
          <a:p>
            <a:pPr lvl="1"/>
            <a:r>
              <a:rPr lang="en-US" dirty="0"/>
              <a:t>ATM will allow you to withdraw money </a:t>
            </a:r>
            <a:r>
              <a:rPr lang="en-US" i="1" dirty="0"/>
              <a:t>even if the machine is partitioned from the network</a:t>
            </a:r>
          </a:p>
          <a:p>
            <a:pPr lvl="1"/>
            <a:r>
              <a:rPr lang="en-US" dirty="0"/>
              <a:t>However, it puts </a:t>
            </a:r>
            <a:r>
              <a:rPr lang="en-US" b="1" dirty="0"/>
              <a:t>a limit </a:t>
            </a:r>
            <a:r>
              <a:rPr lang="en-US" dirty="0"/>
              <a:t>on the amount of withdraw (e.g., $200)</a:t>
            </a:r>
          </a:p>
          <a:p>
            <a:pPr lvl="1"/>
            <a:r>
              <a:rPr lang="en-US" dirty="0"/>
              <a:t>The bank might also charge you a fee when a overdraft happens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8087" y="5379892"/>
            <a:ext cx="2625285" cy="1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213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Dynamic Tradeoff between </a:t>
            </a:r>
            <a:r>
              <a:rPr lang="en-US" b="1" dirty="0"/>
              <a:t>C</a:t>
            </a:r>
            <a:r>
              <a:rPr lang="en-US" dirty="0"/>
              <a:t> and </a:t>
            </a:r>
            <a:r>
              <a:rPr lang="en-US" b="1" dirty="0"/>
              <a:t>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 airline reservation system:</a:t>
            </a:r>
          </a:p>
          <a:p>
            <a:pPr lvl="1"/>
            <a:r>
              <a:rPr lang="en-US" dirty="0"/>
              <a:t>When most of seats are available: it is ok to rely on somewhat out-of-date data, availability is more critical</a:t>
            </a:r>
          </a:p>
          <a:p>
            <a:pPr lvl="1"/>
            <a:r>
              <a:rPr lang="en-US" dirty="0"/>
              <a:t>When the plane is close to be filled: it needs more accurate data to ensure the plane is not overbooked, consistency is more critical</a:t>
            </a:r>
          </a:p>
          <a:p>
            <a:r>
              <a:rPr lang="en-US" dirty="0"/>
              <a:t>Neither strong consistency nor guaranteed availability, but it may significantly increase the tolerance of network disruption</a:t>
            </a:r>
          </a:p>
        </p:txBody>
      </p:sp>
    </p:spTree>
    <p:extLst>
      <p:ext uri="{BB962C8B-B14F-4D97-AF65-F5344CB8AC3E}">
        <p14:creationId xmlns:p14="http://schemas.microsoft.com/office/powerpoint/2010/main" val="19905959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Heterogeneity: Segmenting </a:t>
            </a:r>
            <a:r>
              <a:rPr lang="en-US" b="1" dirty="0"/>
              <a:t>C</a:t>
            </a:r>
            <a:r>
              <a:rPr lang="en-US" dirty="0"/>
              <a:t> and </a:t>
            </a:r>
            <a:r>
              <a:rPr lang="en-US" b="1" dirty="0"/>
              <a:t>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No single uniform requirement</a:t>
            </a:r>
          </a:p>
          <a:p>
            <a:pPr lvl="1"/>
            <a:r>
              <a:rPr lang="en-US" dirty="0"/>
              <a:t>Some aspects require strong consistency</a:t>
            </a:r>
          </a:p>
          <a:p>
            <a:pPr lvl="1"/>
            <a:r>
              <a:rPr lang="en-US" dirty="0"/>
              <a:t>Others require high availability</a:t>
            </a:r>
          </a:p>
          <a:p>
            <a:r>
              <a:rPr lang="en-US" dirty="0"/>
              <a:t>Segment the system into different components</a:t>
            </a:r>
          </a:p>
          <a:p>
            <a:pPr lvl="1"/>
            <a:r>
              <a:rPr lang="en-US" dirty="0"/>
              <a:t>Each provides different types of guarantees </a:t>
            </a:r>
          </a:p>
          <a:p>
            <a:r>
              <a:rPr lang="en-US" dirty="0"/>
              <a:t>Overall guarantees neither consistency nor availability</a:t>
            </a:r>
          </a:p>
          <a:p>
            <a:pPr lvl="1"/>
            <a:r>
              <a:rPr lang="en-US" dirty="0"/>
              <a:t>Each part of the service gets exactly what it needs 	</a:t>
            </a:r>
          </a:p>
          <a:p>
            <a:r>
              <a:rPr lang="en-US" dirty="0"/>
              <a:t>Can be partitioned along different dimensions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5620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53236" cy="499495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 an e-commercial system (e.g., Amazon, e-Bay, etc.), what are the trade-offs between consistency and availability you can think of? What is your strategy?</a:t>
            </a:r>
          </a:p>
          <a:p>
            <a:r>
              <a:rPr lang="en-US" dirty="0"/>
              <a:t>Hint -&gt; Things you might want to consider:</a:t>
            </a:r>
          </a:p>
          <a:p>
            <a:pPr lvl="1"/>
            <a:r>
              <a:rPr lang="en-US" dirty="0"/>
              <a:t>Different types of data (e.g., shopping cart, billing, product, etc.)</a:t>
            </a:r>
          </a:p>
          <a:p>
            <a:pPr lvl="1"/>
            <a:r>
              <a:rPr lang="en-US" dirty="0"/>
              <a:t>Different types of operations (e.g., query, purchase, etc.)</a:t>
            </a:r>
          </a:p>
          <a:p>
            <a:pPr lvl="1"/>
            <a:r>
              <a:rPr lang="en-US" dirty="0"/>
              <a:t>Different types of services (e.g., distributed lock, DNS, etc.)</a:t>
            </a:r>
          </a:p>
          <a:p>
            <a:pPr lvl="1"/>
            <a:r>
              <a:rPr lang="en-US" dirty="0"/>
              <a:t>Different groups of users (e.g., users in different geographic areas, etc.)</a:t>
            </a:r>
          </a:p>
        </p:txBody>
      </p:sp>
    </p:spTree>
    <p:extLst>
      <p:ext uri="{BB962C8B-B14F-4D97-AF65-F5344CB8AC3E}">
        <p14:creationId xmlns:p14="http://schemas.microsoft.com/office/powerpoint/2010/main" val="27977432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Partitioning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Partitioning</a:t>
            </a:r>
          </a:p>
          <a:p>
            <a:r>
              <a:rPr lang="en-US" dirty="0"/>
              <a:t>Operational Partitioning</a:t>
            </a:r>
          </a:p>
          <a:p>
            <a:r>
              <a:rPr lang="en-US" dirty="0"/>
              <a:t>Functional Partitioning</a:t>
            </a:r>
          </a:p>
          <a:p>
            <a:r>
              <a:rPr lang="en-US" dirty="0"/>
              <a:t>User Partitioning</a:t>
            </a:r>
          </a:p>
          <a:p>
            <a:r>
              <a:rPr lang="en-US" dirty="0"/>
              <a:t>Hierarchical Partitioning</a:t>
            </a:r>
          </a:p>
        </p:txBody>
      </p:sp>
    </p:spTree>
    <p:extLst>
      <p:ext uri="{BB962C8B-B14F-4D97-AF65-F5344CB8AC3E}">
        <p14:creationId xmlns:p14="http://schemas.microsoft.com/office/powerpoint/2010/main" val="1207707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u="sng" dirty="0"/>
              <a:t>C</a:t>
            </a:r>
            <a:r>
              <a:rPr lang="en-US" dirty="0"/>
              <a:t>onsistency:</a:t>
            </a:r>
          </a:p>
          <a:p>
            <a:pPr lvl="1"/>
            <a:r>
              <a:rPr lang="en-US" dirty="0"/>
              <a:t>All nodes should see the same data at the same time with or without data replication</a:t>
            </a:r>
          </a:p>
          <a:p>
            <a:r>
              <a:rPr lang="en-US" b="1" u="sng" dirty="0"/>
              <a:t>A</a:t>
            </a:r>
            <a:r>
              <a:rPr lang="en-US" dirty="0"/>
              <a:t>vailability:</a:t>
            </a:r>
          </a:p>
          <a:p>
            <a:pPr lvl="1"/>
            <a:r>
              <a:rPr lang="en-US" dirty="0"/>
              <a:t>Node failures do not prevent survivors from continuing to operate implies data  replication</a:t>
            </a:r>
          </a:p>
          <a:p>
            <a:r>
              <a:rPr lang="en-US" b="1" u="sng" dirty="0"/>
              <a:t>P</a:t>
            </a:r>
            <a:r>
              <a:rPr lang="en-US" dirty="0"/>
              <a:t>artition-tolerance:</a:t>
            </a:r>
          </a:p>
          <a:p>
            <a:pPr lvl="1"/>
            <a:r>
              <a:rPr lang="en-US" dirty="0"/>
              <a:t>The system continues to operate despite network partitions implies data replication</a:t>
            </a:r>
          </a:p>
          <a:p>
            <a:r>
              <a:rPr lang="en-US" dirty="0"/>
              <a:t>A distributed system can satisfy any two of these guarantees at the same time </a:t>
            </a:r>
            <a:r>
              <a:rPr lang="en-US" b="1" dirty="0"/>
              <a:t>but not all three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372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Partitioning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Data Partitioning</a:t>
            </a:r>
          </a:p>
          <a:p>
            <a:pPr>
              <a:buFontTx/>
              <a:buChar char="•"/>
            </a:pPr>
            <a:r>
              <a:rPr lang="en-US" dirty="0"/>
              <a:t>Different data may require different consistency and availability</a:t>
            </a:r>
          </a:p>
          <a:p>
            <a:pPr>
              <a:buFontTx/>
              <a:buChar char="•"/>
            </a:pPr>
            <a:r>
              <a:rPr lang="en-US" dirty="0"/>
              <a:t>Example:</a:t>
            </a:r>
          </a:p>
          <a:p>
            <a:pPr lvl="1">
              <a:buFontTx/>
              <a:buChar char="•"/>
            </a:pPr>
            <a:r>
              <a:rPr lang="en-US" dirty="0"/>
              <a:t>Shopping cart: high availability, responsive, can sometimes suffer anomalies</a:t>
            </a:r>
          </a:p>
          <a:p>
            <a:pPr lvl="1">
              <a:buFontTx/>
              <a:buChar char="•"/>
            </a:pPr>
            <a:r>
              <a:rPr lang="en-US" dirty="0"/>
              <a:t>Product information need to be available, slight variation in inventory is sufferable</a:t>
            </a:r>
          </a:p>
          <a:p>
            <a:pPr lvl="1">
              <a:buFontTx/>
              <a:buChar char="•"/>
            </a:pPr>
            <a:r>
              <a:rPr lang="en-US" dirty="0"/>
              <a:t>Checkout, billing, shipping records must be consistent</a:t>
            </a:r>
          </a:p>
        </p:txBody>
      </p:sp>
    </p:spTree>
    <p:extLst>
      <p:ext uri="{BB962C8B-B14F-4D97-AF65-F5344CB8AC3E}">
        <p14:creationId xmlns:p14="http://schemas.microsoft.com/office/powerpoint/2010/main" val="17400994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Partitioning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Operational Partitioning</a:t>
            </a:r>
          </a:p>
          <a:p>
            <a:pPr>
              <a:buFontTx/>
              <a:buChar char="•"/>
            </a:pPr>
            <a:r>
              <a:rPr lang="en-US" dirty="0"/>
              <a:t>Each operation may require different balance between consistency and availability</a:t>
            </a:r>
          </a:p>
          <a:p>
            <a:pPr>
              <a:buFontTx/>
              <a:buChar char="•"/>
            </a:pPr>
            <a:r>
              <a:rPr lang="en-US" dirty="0"/>
              <a:t>Example:</a:t>
            </a:r>
          </a:p>
          <a:p>
            <a:pPr lvl="1">
              <a:buFontTx/>
              <a:buChar char="•"/>
            </a:pPr>
            <a:r>
              <a:rPr lang="en-US" dirty="0"/>
              <a:t>Reads: high availability; e.g.., “query”</a:t>
            </a:r>
          </a:p>
          <a:p>
            <a:pPr lvl="1">
              <a:buFontTx/>
              <a:buChar char="•"/>
            </a:pPr>
            <a:r>
              <a:rPr lang="en-US" dirty="0"/>
              <a:t>Writes: high consistency, lock when writing; e.g., “purchase”</a:t>
            </a:r>
          </a:p>
        </p:txBody>
      </p:sp>
    </p:spTree>
    <p:extLst>
      <p:ext uri="{BB962C8B-B14F-4D97-AF65-F5344CB8AC3E}">
        <p14:creationId xmlns:p14="http://schemas.microsoft.com/office/powerpoint/2010/main" val="40806935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Partitioning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Functional Partitioning</a:t>
            </a:r>
          </a:p>
          <a:p>
            <a:pPr>
              <a:buFontTx/>
              <a:buChar char="•"/>
            </a:pPr>
            <a:r>
              <a:rPr lang="en-US" dirty="0"/>
              <a:t>System consists of sub-services</a:t>
            </a:r>
          </a:p>
          <a:p>
            <a:pPr>
              <a:buFontTx/>
              <a:buChar char="•"/>
            </a:pPr>
            <a:r>
              <a:rPr lang="en-US" dirty="0"/>
              <a:t>Different sub-services provide different balances</a:t>
            </a:r>
          </a:p>
          <a:p>
            <a:r>
              <a:rPr lang="en-US" dirty="0"/>
              <a:t>Example: A comprehensive distributed system</a:t>
            </a:r>
          </a:p>
          <a:p>
            <a:pPr lvl="1"/>
            <a:r>
              <a:rPr lang="en-US" dirty="0"/>
              <a:t>Distributed lock service (e.g., Chubby) :</a:t>
            </a:r>
          </a:p>
          <a:p>
            <a:pPr lvl="2"/>
            <a:r>
              <a:rPr lang="en-US" dirty="0"/>
              <a:t>Strong consistency</a:t>
            </a:r>
          </a:p>
          <a:p>
            <a:pPr lvl="1"/>
            <a:r>
              <a:rPr lang="en-US" dirty="0"/>
              <a:t>DNS (</a:t>
            </a:r>
            <a:r>
              <a:rPr lang="en-AU" dirty="0"/>
              <a:t>Domain Name System</a:t>
            </a:r>
            <a:r>
              <a:rPr lang="en-US" dirty="0"/>
              <a:t>) service:</a:t>
            </a:r>
          </a:p>
          <a:p>
            <a:pPr lvl="2"/>
            <a:r>
              <a:rPr lang="en-US" dirty="0"/>
              <a:t>High availability</a:t>
            </a:r>
          </a:p>
        </p:txBody>
      </p:sp>
    </p:spTree>
    <p:extLst>
      <p:ext uri="{BB962C8B-B14F-4D97-AF65-F5344CB8AC3E}">
        <p14:creationId xmlns:p14="http://schemas.microsoft.com/office/powerpoint/2010/main" val="36556643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Partitioning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2"/>
            <a:ext cx="8594333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User Partitioning</a:t>
            </a:r>
          </a:p>
          <a:p>
            <a:pPr>
              <a:buFontTx/>
              <a:buChar char="•"/>
            </a:pPr>
            <a:r>
              <a:rPr lang="en-US" dirty="0"/>
              <a:t>Try to keep related data close together to assure better performance</a:t>
            </a:r>
          </a:p>
          <a:p>
            <a:r>
              <a:rPr lang="en-US" dirty="0"/>
              <a:t>Example: </a:t>
            </a:r>
            <a:r>
              <a:rPr lang="en-US" dirty="0" err="1"/>
              <a:t>Craglist</a:t>
            </a:r>
            <a:r>
              <a:rPr lang="en-US" dirty="0"/>
              <a:t> (</a:t>
            </a:r>
            <a:r>
              <a:rPr lang="en-AU" dirty="0"/>
              <a:t> American classified advertisements website)</a:t>
            </a:r>
            <a:endParaRPr lang="en-US" dirty="0"/>
          </a:p>
          <a:p>
            <a:pPr lvl="1"/>
            <a:r>
              <a:rPr lang="en-US" dirty="0"/>
              <a:t>Might want to divide its service into several data centers,  e.g., east coast and west coast in USA</a:t>
            </a:r>
          </a:p>
          <a:p>
            <a:pPr lvl="2"/>
            <a:r>
              <a:rPr lang="en-US" dirty="0"/>
              <a:t>Users get high performance (e.g., high availability and good consistency) if they query servers closet to them</a:t>
            </a:r>
          </a:p>
          <a:p>
            <a:pPr lvl="2"/>
            <a:r>
              <a:rPr lang="en-US" dirty="0"/>
              <a:t>Poorer performance if a New York user query </a:t>
            </a:r>
            <a:r>
              <a:rPr lang="en-US" dirty="0" err="1"/>
              <a:t>Craglist</a:t>
            </a:r>
            <a:r>
              <a:rPr lang="en-US" dirty="0"/>
              <a:t> in San Francisco</a:t>
            </a:r>
          </a:p>
        </p:txBody>
      </p:sp>
    </p:spTree>
    <p:extLst>
      <p:ext uri="{BB962C8B-B14F-4D97-AF65-F5344CB8AC3E}">
        <p14:creationId xmlns:p14="http://schemas.microsoft.com/office/powerpoint/2010/main" val="35191196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Partitioning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Hierarchical Partitioning</a:t>
            </a:r>
          </a:p>
          <a:p>
            <a:pPr>
              <a:buFontTx/>
              <a:buChar char="•"/>
            </a:pPr>
            <a:r>
              <a:rPr lang="en-US" dirty="0"/>
              <a:t>Large global service with local “extensions”</a:t>
            </a:r>
          </a:p>
          <a:p>
            <a:r>
              <a:rPr lang="en-US" dirty="0"/>
              <a:t>Different location in hierarchy may use different consistency</a:t>
            </a:r>
          </a:p>
          <a:p>
            <a:r>
              <a:rPr lang="en-US" dirty="0"/>
              <a:t>Example: </a:t>
            </a:r>
          </a:p>
          <a:p>
            <a:pPr lvl="1"/>
            <a:r>
              <a:rPr lang="en-US" dirty="0"/>
              <a:t>Local servers (better connected) guarantee more consistency and availability</a:t>
            </a:r>
          </a:p>
          <a:p>
            <a:pPr lvl="1"/>
            <a:r>
              <a:rPr lang="en-US" dirty="0"/>
              <a:t>Global servers has more partition and relax one of the requirement</a:t>
            </a:r>
          </a:p>
        </p:txBody>
      </p:sp>
    </p:spTree>
    <p:extLst>
      <p:ext uri="{BB962C8B-B14F-4D97-AF65-F5344CB8AC3E}">
        <p14:creationId xmlns:p14="http://schemas.microsoft.com/office/powerpoint/2010/main" val="39052498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there are no partitions?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36958"/>
          </a:xfrm>
        </p:spPr>
        <p:txBody>
          <a:bodyPr>
            <a:normAutofit fontScale="92500"/>
          </a:bodyPr>
          <a:lstStyle/>
          <a:p>
            <a:r>
              <a:rPr lang="en-US" dirty="0"/>
              <a:t>Tradeoff between </a:t>
            </a:r>
            <a:r>
              <a:rPr lang="en-US" b="1" dirty="0"/>
              <a:t>Consistency</a:t>
            </a:r>
            <a:r>
              <a:rPr lang="en-US" dirty="0"/>
              <a:t> and </a:t>
            </a:r>
            <a:r>
              <a:rPr lang="en-US" b="1" dirty="0"/>
              <a:t>Latency</a:t>
            </a:r>
            <a:r>
              <a:rPr lang="en-US" dirty="0"/>
              <a:t>:</a:t>
            </a:r>
          </a:p>
          <a:p>
            <a:r>
              <a:rPr lang="en-US" dirty="0"/>
              <a:t>Caused by the </a:t>
            </a:r>
            <a:r>
              <a:rPr lang="en-US" b="1" dirty="0"/>
              <a:t>possibility of failure </a:t>
            </a:r>
            <a:r>
              <a:rPr lang="en-US" dirty="0"/>
              <a:t>in distributed systems</a:t>
            </a:r>
          </a:p>
          <a:p>
            <a:pPr lvl="1"/>
            <a:r>
              <a:rPr lang="en-US" dirty="0"/>
              <a:t>High availability -&gt; replicate data -&gt; consistency problem</a:t>
            </a:r>
          </a:p>
          <a:p>
            <a:r>
              <a:rPr lang="en-US" dirty="0"/>
              <a:t>Basic idea:</a:t>
            </a:r>
          </a:p>
          <a:p>
            <a:pPr lvl="1"/>
            <a:r>
              <a:rPr lang="en-US" dirty="0"/>
              <a:t>Availability and latency are arguably </a:t>
            </a:r>
            <a:r>
              <a:rPr lang="en-US" b="1" dirty="0"/>
              <a:t>the same thing</a:t>
            </a:r>
            <a:r>
              <a:rPr lang="en-US" dirty="0"/>
              <a:t>: unavailable -&gt; extreme high latency</a:t>
            </a:r>
          </a:p>
          <a:p>
            <a:pPr lvl="1"/>
            <a:r>
              <a:rPr lang="en-US" dirty="0"/>
              <a:t>Achieving different levels of consistency/availability takes different amount of time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8922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 -&gt; PACELC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more complete description of the space of potential tradeoffs for distributed system:</a:t>
            </a:r>
          </a:p>
          <a:p>
            <a:pPr lvl="1"/>
            <a:r>
              <a:rPr lang="en-US" dirty="0"/>
              <a:t>If there is a </a:t>
            </a:r>
            <a:r>
              <a:rPr lang="en-US" b="1" dirty="0"/>
              <a:t>partition (P)</a:t>
            </a:r>
            <a:r>
              <a:rPr lang="en-US" dirty="0"/>
              <a:t>, how does the system trade off </a:t>
            </a:r>
            <a:r>
              <a:rPr lang="en-US" b="1" dirty="0"/>
              <a:t>availability and consistency (A and C)</a:t>
            </a:r>
            <a:r>
              <a:rPr lang="en-US" dirty="0"/>
              <a:t>; </a:t>
            </a:r>
            <a:r>
              <a:rPr lang="en-US" b="1" dirty="0"/>
              <a:t>else (E)</a:t>
            </a:r>
            <a:r>
              <a:rPr lang="en-US" dirty="0"/>
              <a:t>, when the system is running normally in the absence of partitions, how does the system trade off </a:t>
            </a:r>
            <a:r>
              <a:rPr lang="en-US" b="1" dirty="0"/>
              <a:t>latency (L) and consistency (C)</a:t>
            </a:r>
            <a:r>
              <a:rPr lang="en-US"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6632" y="5323151"/>
            <a:ext cx="6924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Abadi</a:t>
            </a:r>
            <a:r>
              <a:rPr lang="en-US" dirty="0"/>
              <a:t>, Daniel J. "Consistency tradeoffs in modern distributed database system design." Computer-IEEE Computer Magazine 45.2 (2012): 37.</a:t>
            </a:r>
          </a:p>
        </p:txBody>
      </p:sp>
    </p:spTree>
    <p:extLst>
      <p:ext uri="{BB962C8B-B14F-4D97-AF65-F5344CB8AC3E}">
        <p14:creationId xmlns:p14="http://schemas.microsoft.com/office/powerpoint/2010/main" val="16815860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833" y="274638"/>
            <a:ext cx="8229600" cy="1143000"/>
          </a:xfrm>
        </p:spPr>
        <p:txBody>
          <a:bodyPr/>
          <a:lstStyle/>
          <a:p>
            <a:r>
              <a:rPr lang="en-US" dirty="0"/>
              <a:t>PACELC</a:t>
            </a:r>
          </a:p>
        </p:txBody>
      </p:sp>
      <p:sp>
        <p:nvSpPr>
          <p:cNvPr id="5" name="Oval 4"/>
          <p:cNvSpPr/>
          <p:nvPr/>
        </p:nvSpPr>
        <p:spPr>
          <a:xfrm>
            <a:off x="489805" y="2174611"/>
            <a:ext cx="2140664" cy="2052309"/>
          </a:xfrm>
          <a:prstGeom prst="ellipse">
            <a:avLst/>
          </a:prstGeom>
          <a:ln>
            <a:solidFill>
              <a:schemeClr val="accent1">
                <a:shade val="95000"/>
                <a:satMod val="105000"/>
                <a:alpha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2133106" y="2174611"/>
            <a:ext cx="2273657" cy="2052309"/>
          </a:xfrm>
          <a:prstGeom prst="ellipse">
            <a:avLst/>
          </a:prstGeom>
          <a:solidFill>
            <a:srgbClr val="008000">
              <a:alpha val="5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A</a:t>
            </a:r>
          </a:p>
        </p:txBody>
      </p:sp>
      <p:sp>
        <p:nvSpPr>
          <p:cNvPr id="9" name="Oval 8"/>
          <p:cNvSpPr/>
          <p:nvPr/>
        </p:nvSpPr>
        <p:spPr>
          <a:xfrm>
            <a:off x="4893362" y="2073011"/>
            <a:ext cx="2140664" cy="2052309"/>
          </a:xfrm>
          <a:prstGeom prst="ellipse">
            <a:avLst/>
          </a:prstGeom>
          <a:ln>
            <a:solidFill>
              <a:schemeClr val="accent1">
                <a:shade val="95000"/>
                <a:satMod val="105000"/>
                <a:alpha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C</a:t>
            </a:r>
          </a:p>
        </p:txBody>
      </p:sp>
      <p:sp>
        <p:nvSpPr>
          <p:cNvPr id="10" name="Oval 9"/>
          <p:cNvSpPr/>
          <p:nvPr/>
        </p:nvSpPr>
        <p:spPr>
          <a:xfrm>
            <a:off x="6536663" y="2073011"/>
            <a:ext cx="2273657" cy="2052309"/>
          </a:xfrm>
          <a:prstGeom prst="ellipse">
            <a:avLst/>
          </a:prstGeom>
          <a:solidFill>
            <a:srgbClr val="008000">
              <a:alpha val="5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L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4697445" y="1430419"/>
            <a:ext cx="0" cy="4117474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168182" y="4799262"/>
            <a:ext cx="2005263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000000"/>
                </a:solidFill>
              </a:rPr>
              <a:t>Partitioned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879213" y="4633493"/>
            <a:ext cx="2005263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000000"/>
                </a:solidFill>
              </a:rPr>
              <a:t>Normal </a:t>
            </a:r>
          </a:p>
        </p:txBody>
      </p:sp>
    </p:spTree>
    <p:extLst>
      <p:ext uri="{BB962C8B-B14F-4D97-AF65-F5344CB8AC3E}">
        <p14:creationId xmlns:p14="http://schemas.microsoft.com/office/powerpoint/2010/main" val="11442661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8"/>
            <a:ext cx="8229600" cy="1143000"/>
          </a:xfrm>
        </p:spPr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541" y="1027668"/>
            <a:ext cx="8229600" cy="5279941"/>
          </a:xfrm>
        </p:spPr>
        <p:txBody>
          <a:bodyPr>
            <a:noAutofit/>
          </a:bodyPr>
          <a:lstStyle/>
          <a:p>
            <a:r>
              <a:rPr lang="en-US" sz="2600" b="1" dirty="0"/>
              <a:t>PA/EL Systems: </a:t>
            </a:r>
            <a:r>
              <a:rPr lang="en-US" sz="2600" dirty="0"/>
              <a:t>Give up both Cs for availability and lower latency</a:t>
            </a:r>
          </a:p>
          <a:p>
            <a:pPr lvl="1"/>
            <a:r>
              <a:rPr lang="en-US" sz="2600" dirty="0"/>
              <a:t>Dynamo, Cassandra, </a:t>
            </a:r>
            <a:r>
              <a:rPr lang="en-US" sz="2600" dirty="0" err="1"/>
              <a:t>Riak</a:t>
            </a:r>
            <a:endParaRPr lang="en-US" sz="2600" dirty="0"/>
          </a:p>
          <a:p>
            <a:r>
              <a:rPr lang="en-US" sz="2600" b="1" dirty="0"/>
              <a:t>PC/EC Systems: </a:t>
            </a:r>
            <a:r>
              <a:rPr lang="en-US" sz="2600" dirty="0"/>
              <a:t>Refuse to give up consistency and pay the cost of availability and latency</a:t>
            </a:r>
          </a:p>
          <a:p>
            <a:pPr lvl="1"/>
            <a:r>
              <a:rPr lang="en-US" sz="2600" dirty="0" err="1"/>
              <a:t>BigTable</a:t>
            </a:r>
            <a:r>
              <a:rPr lang="en-US" sz="2600" dirty="0"/>
              <a:t>, </a:t>
            </a:r>
            <a:r>
              <a:rPr lang="en-US" sz="2600" dirty="0" err="1"/>
              <a:t>Hbase</a:t>
            </a:r>
            <a:r>
              <a:rPr lang="en-US" sz="2600" dirty="0"/>
              <a:t>, </a:t>
            </a:r>
            <a:r>
              <a:rPr lang="en-US" sz="2600" dirty="0" err="1"/>
              <a:t>VoltDB</a:t>
            </a:r>
            <a:r>
              <a:rPr lang="en-US" sz="2600" dirty="0"/>
              <a:t>/H-Store</a:t>
            </a:r>
            <a:endParaRPr lang="en-US" sz="2600" b="1" dirty="0"/>
          </a:p>
          <a:p>
            <a:r>
              <a:rPr lang="en-US" sz="2600" b="1" dirty="0"/>
              <a:t>PA/EC Systems: </a:t>
            </a:r>
            <a:r>
              <a:rPr lang="en-US" sz="2600" dirty="0"/>
              <a:t>Give up consistency when a partition happens and keep consistency in normal operations</a:t>
            </a:r>
          </a:p>
          <a:p>
            <a:pPr lvl="1"/>
            <a:r>
              <a:rPr lang="en-US" sz="2600" dirty="0" err="1"/>
              <a:t>MongoDB</a:t>
            </a:r>
            <a:endParaRPr lang="en-US" sz="2600" dirty="0"/>
          </a:p>
          <a:p>
            <a:r>
              <a:rPr lang="en-US" sz="2600" b="1" dirty="0"/>
              <a:t>PC/EL System: </a:t>
            </a:r>
            <a:r>
              <a:rPr lang="en-US" sz="2600" dirty="0"/>
              <a:t>Keep consistency if a partition occurs but gives up consistency for latency in normal operations</a:t>
            </a:r>
          </a:p>
          <a:p>
            <a:pPr lvl="1"/>
            <a:r>
              <a:rPr lang="en-US" sz="2600" dirty="0"/>
              <a:t>Yahoo! PNUTS</a:t>
            </a:r>
          </a:p>
        </p:txBody>
      </p:sp>
    </p:spTree>
    <p:extLst>
      <p:ext uri="{BB962C8B-B14F-4D97-AF65-F5344CB8AC3E}">
        <p14:creationId xmlns:p14="http://schemas.microsoft.com/office/powerpoint/2010/main" val="3899255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253" y="114217"/>
            <a:ext cx="8229600" cy="1143000"/>
          </a:xfrm>
        </p:spPr>
        <p:txBody>
          <a:bodyPr/>
          <a:lstStyle/>
          <a:p>
            <a:r>
              <a:rPr lang="en-US" dirty="0"/>
              <a:t>CAP Theorem</a:t>
            </a:r>
          </a:p>
        </p:txBody>
      </p:sp>
      <p:sp>
        <p:nvSpPr>
          <p:cNvPr id="4" name="Oval 3"/>
          <p:cNvSpPr/>
          <p:nvPr/>
        </p:nvSpPr>
        <p:spPr>
          <a:xfrm>
            <a:off x="1657675" y="1417639"/>
            <a:ext cx="3141579" cy="3154362"/>
          </a:xfrm>
          <a:prstGeom prst="ellipse">
            <a:avLst/>
          </a:prstGeom>
          <a:ln>
            <a:solidFill>
              <a:schemeClr val="accent1">
                <a:shade val="95000"/>
                <a:satMod val="105000"/>
                <a:alpha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C</a:t>
            </a:r>
          </a:p>
        </p:txBody>
      </p:sp>
      <p:sp>
        <p:nvSpPr>
          <p:cNvPr id="5" name="Oval 4"/>
          <p:cNvSpPr/>
          <p:nvPr/>
        </p:nvSpPr>
        <p:spPr>
          <a:xfrm>
            <a:off x="4069339" y="1417639"/>
            <a:ext cx="3336756" cy="3154362"/>
          </a:xfrm>
          <a:prstGeom prst="ellipse">
            <a:avLst/>
          </a:prstGeom>
          <a:solidFill>
            <a:srgbClr val="008000">
              <a:alpha val="5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A</a:t>
            </a:r>
          </a:p>
        </p:txBody>
      </p:sp>
      <p:sp>
        <p:nvSpPr>
          <p:cNvPr id="6" name="Oval 5"/>
          <p:cNvSpPr/>
          <p:nvPr/>
        </p:nvSpPr>
        <p:spPr>
          <a:xfrm>
            <a:off x="2847464" y="3088107"/>
            <a:ext cx="3395578" cy="3342105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solidFill>
              <a:schemeClr val="accent1">
                <a:shade val="95000"/>
                <a:satMod val="105000"/>
                <a:alpha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P</a:t>
            </a:r>
          </a:p>
        </p:txBody>
      </p:sp>
      <p:sp>
        <p:nvSpPr>
          <p:cNvPr id="7" name="Multiply 6"/>
          <p:cNvSpPr/>
          <p:nvPr/>
        </p:nvSpPr>
        <p:spPr>
          <a:xfrm>
            <a:off x="4197684" y="2954421"/>
            <a:ext cx="507990" cy="1002632"/>
          </a:xfrm>
          <a:prstGeom prst="mathMultiply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462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1293"/>
            <a:ext cx="8229600" cy="4985836"/>
          </a:xfrm>
        </p:spPr>
        <p:txBody>
          <a:bodyPr/>
          <a:lstStyle/>
          <a:p>
            <a:r>
              <a:rPr lang="en-US" dirty="0"/>
              <a:t>A simple example: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30947" y="2219161"/>
            <a:ext cx="66708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Hotel Booking</a:t>
            </a:r>
            <a:r>
              <a:rPr lang="en-US" sz="2800" dirty="0"/>
              <a:t>: are we double-booking the same room?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0423" y="5551287"/>
            <a:ext cx="1323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Bob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63328" y="5551287"/>
            <a:ext cx="1323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Dong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0052" y="4523617"/>
            <a:ext cx="757040" cy="90036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474" y="4380474"/>
            <a:ext cx="794175" cy="944529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339475" y="4487113"/>
            <a:ext cx="1096211" cy="95275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379452" y="4483515"/>
            <a:ext cx="1197810" cy="95275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rapezoid 13"/>
          <p:cNvSpPr/>
          <p:nvPr/>
        </p:nvSpPr>
        <p:spPr>
          <a:xfrm>
            <a:off x="2900948" y="4781837"/>
            <a:ext cx="347579" cy="345831"/>
          </a:xfrm>
          <a:prstGeom prst="trapezoid">
            <a:avLst/>
          </a:prstGeom>
          <a:solidFill>
            <a:srgbClr val="8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rapezoid 14"/>
          <p:cNvSpPr/>
          <p:nvPr/>
        </p:nvSpPr>
        <p:spPr>
          <a:xfrm>
            <a:off x="5486400" y="4852739"/>
            <a:ext cx="347579" cy="345831"/>
          </a:xfrm>
          <a:prstGeom prst="trapezoid">
            <a:avLst/>
          </a:prstGeom>
          <a:solidFill>
            <a:srgbClr val="8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1390317" y="4655402"/>
            <a:ext cx="534737" cy="543166"/>
          </a:xfrm>
          <a:prstGeom prst="rightArrow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Arrow 16"/>
          <p:cNvSpPr/>
          <p:nvPr/>
        </p:nvSpPr>
        <p:spPr>
          <a:xfrm>
            <a:off x="6858001" y="4667023"/>
            <a:ext cx="612274" cy="571244"/>
          </a:xfrm>
          <a:prstGeom prst="leftArrow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3494509" y="4963490"/>
            <a:ext cx="1804736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Multiply 22"/>
          <p:cNvSpPr/>
          <p:nvPr/>
        </p:nvSpPr>
        <p:spPr>
          <a:xfrm>
            <a:off x="3983789" y="4257511"/>
            <a:ext cx="868948" cy="1411961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775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985836"/>
          </a:xfrm>
        </p:spPr>
        <p:txBody>
          <a:bodyPr/>
          <a:lstStyle/>
          <a:p>
            <a:r>
              <a:rPr lang="en-US" dirty="0"/>
              <a:t>A simple example: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30947" y="2219161"/>
            <a:ext cx="66708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Hotel Booking</a:t>
            </a:r>
            <a:r>
              <a:rPr lang="en-US" sz="2800" dirty="0"/>
              <a:t>: are we double-booking the same room?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0423" y="5551287"/>
            <a:ext cx="1323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Bob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63328" y="5551287"/>
            <a:ext cx="1323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Dong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0052" y="4523617"/>
            <a:ext cx="757040" cy="90036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474" y="4380474"/>
            <a:ext cx="794175" cy="944529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339475" y="4487113"/>
            <a:ext cx="1096211" cy="95275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379452" y="4483515"/>
            <a:ext cx="1197810" cy="95275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rapezoid 13"/>
          <p:cNvSpPr/>
          <p:nvPr/>
        </p:nvSpPr>
        <p:spPr>
          <a:xfrm>
            <a:off x="2900948" y="4781837"/>
            <a:ext cx="347579" cy="345831"/>
          </a:xfrm>
          <a:prstGeom prst="trapezoid">
            <a:avLst/>
          </a:prstGeom>
          <a:solidFill>
            <a:srgbClr val="8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rapezoid 14"/>
          <p:cNvSpPr/>
          <p:nvPr/>
        </p:nvSpPr>
        <p:spPr>
          <a:xfrm>
            <a:off x="5486400" y="4852739"/>
            <a:ext cx="347579" cy="345831"/>
          </a:xfrm>
          <a:prstGeom prst="trapezoid">
            <a:avLst/>
          </a:prstGeom>
          <a:solidFill>
            <a:srgbClr val="8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1390317" y="4655402"/>
            <a:ext cx="534737" cy="543166"/>
          </a:xfrm>
          <a:prstGeom prst="rightArrow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Arrow 16"/>
          <p:cNvSpPr/>
          <p:nvPr/>
        </p:nvSpPr>
        <p:spPr>
          <a:xfrm>
            <a:off x="6858001" y="4667023"/>
            <a:ext cx="612274" cy="571244"/>
          </a:xfrm>
          <a:prstGeom prst="leftArrow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3494509" y="4963490"/>
            <a:ext cx="1804736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Multiply 22"/>
          <p:cNvSpPr/>
          <p:nvPr/>
        </p:nvSpPr>
        <p:spPr>
          <a:xfrm>
            <a:off x="3983789" y="4257511"/>
            <a:ext cx="868948" cy="1411961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Multiply 17"/>
          <p:cNvSpPr/>
          <p:nvPr/>
        </p:nvSpPr>
        <p:spPr>
          <a:xfrm>
            <a:off x="1156365" y="4199409"/>
            <a:ext cx="868948" cy="1411961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Multiply 19"/>
          <p:cNvSpPr/>
          <p:nvPr/>
        </p:nvSpPr>
        <p:spPr>
          <a:xfrm>
            <a:off x="6771104" y="4193601"/>
            <a:ext cx="868948" cy="1411961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316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985836"/>
          </a:xfrm>
        </p:spPr>
        <p:txBody>
          <a:bodyPr/>
          <a:lstStyle/>
          <a:p>
            <a:r>
              <a:rPr lang="en-US" dirty="0"/>
              <a:t>A simple example: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30947" y="2219161"/>
            <a:ext cx="66708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Hotel Booking</a:t>
            </a:r>
            <a:r>
              <a:rPr lang="en-US" sz="2800" dirty="0"/>
              <a:t>: are we double-booking the same room?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0423" y="5551287"/>
            <a:ext cx="1323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Bob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63328" y="5551287"/>
            <a:ext cx="1323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Dong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0052" y="4523617"/>
            <a:ext cx="757040" cy="90036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474" y="4380474"/>
            <a:ext cx="794175" cy="944529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339475" y="4487113"/>
            <a:ext cx="1096211" cy="95275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379452" y="4483515"/>
            <a:ext cx="1197810" cy="95275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rapezoid 13"/>
          <p:cNvSpPr/>
          <p:nvPr/>
        </p:nvSpPr>
        <p:spPr>
          <a:xfrm>
            <a:off x="2900948" y="4781837"/>
            <a:ext cx="347579" cy="345831"/>
          </a:xfrm>
          <a:prstGeom prst="trapezoid">
            <a:avLst/>
          </a:prstGeom>
          <a:solidFill>
            <a:srgbClr val="8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rapezoid 14"/>
          <p:cNvSpPr/>
          <p:nvPr/>
        </p:nvSpPr>
        <p:spPr>
          <a:xfrm>
            <a:off x="5486400" y="4852739"/>
            <a:ext cx="347579" cy="345831"/>
          </a:xfrm>
          <a:prstGeom prst="trapezoid">
            <a:avLst/>
          </a:prstGeom>
          <a:solidFill>
            <a:srgbClr val="8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1390317" y="4655402"/>
            <a:ext cx="534737" cy="543166"/>
          </a:xfrm>
          <a:prstGeom prst="rightArrow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Arrow 16"/>
          <p:cNvSpPr/>
          <p:nvPr/>
        </p:nvSpPr>
        <p:spPr>
          <a:xfrm>
            <a:off x="6858001" y="4667023"/>
            <a:ext cx="612274" cy="571244"/>
          </a:xfrm>
          <a:prstGeom prst="leftArrow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3494509" y="4963490"/>
            <a:ext cx="1804736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Multiply 22"/>
          <p:cNvSpPr/>
          <p:nvPr/>
        </p:nvSpPr>
        <p:spPr>
          <a:xfrm>
            <a:off x="3983789" y="4257511"/>
            <a:ext cx="868948" cy="1411961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8282" y="3484272"/>
            <a:ext cx="1196473" cy="896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5090" y="3627417"/>
            <a:ext cx="1196473" cy="89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672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 Theorem: Proof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47254"/>
            <a:ext cx="7349958" cy="832853"/>
          </a:xfrm>
        </p:spPr>
        <p:txBody>
          <a:bodyPr>
            <a:normAutofit/>
          </a:bodyPr>
          <a:lstStyle/>
          <a:p>
            <a:r>
              <a:rPr lang="en-US" dirty="0"/>
              <a:t>A simple proof using two nodes: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537368" y="3048000"/>
            <a:ext cx="1122948" cy="109621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8" name="Oval 7"/>
          <p:cNvSpPr/>
          <p:nvPr/>
        </p:nvSpPr>
        <p:spPr>
          <a:xfrm>
            <a:off x="5005136" y="3048000"/>
            <a:ext cx="1122948" cy="109621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00000"/>
                </a:solidFill>
              </a:rPr>
              <a:t>B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3930315" y="2673684"/>
            <a:ext cx="0" cy="2820737"/>
          </a:xfrm>
          <a:prstGeom prst="line">
            <a:avLst/>
          </a:prstGeom>
          <a:ln w="635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4852737" y="4318002"/>
            <a:ext cx="614947" cy="1604211"/>
          </a:xfrm>
          <a:prstGeom prst="straightConnector1">
            <a:avLst/>
          </a:prstGeom>
          <a:ln w="508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5-Point Star 15"/>
          <p:cNvSpPr/>
          <p:nvPr/>
        </p:nvSpPr>
        <p:spPr>
          <a:xfrm>
            <a:off x="5753769" y="4919578"/>
            <a:ext cx="748631" cy="668422"/>
          </a:xfrm>
          <a:prstGeom prst="star5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615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 Theorem: Proof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47254"/>
            <a:ext cx="7349958" cy="83285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 simple proof using two nodes with network partitioning allowing availability: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537368" y="3048000"/>
            <a:ext cx="1122948" cy="109621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8" name="Oval 7"/>
          <p:cNvSpPr/>
          <p:nvPr/>
        </p:nvSpPr>
        <p:spPr>
          <a:xfrm>
            <a:off x="5005136" y="3048000"/>
            <a:ext cx="1122948" cy="109621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00000"/>
                </a:solidFill>
              </a:rPr>
              <a:t>B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3930315" y="2673684"/>
            <a:ext cx="0" cy="2820737"/>
          </a:xfrm>
          <a:prstGeom prst="line">
            <a:avLst/>
          </a:prstGeom>
          <a:ln w="635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4852737" y="4318002"/>
            <a:ext cx="614947" cy="1604211"/>
          </a:xfrm>
          <a:prstGeom prst="straightConnector1">
            <a:avLst/>
          </a:prstGeom>
          <a:ln w="508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5-Point Star 15"/>
          <p:cNvSpPr/>
          <p:nvPr/>
        </p:nvSpPr>
        <p:spPr>
          <a:xfrm>
            <a:off x="5753769" y="4919578"/>
            <a:ext cx="748631" cy="668422"/>
          </a:xfrm>
          <a:prstGeom prst="star5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118895" y="4318002"/>
            <a:ext cx="688474" cy="1604211"/>
          </a:xfrm>
          <a:prstGeom prst="straightConnector1">
            <a:avLst/>
          </a:prstGeom>
          <a:ln w="508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256633" y="4919580"/>
            <a:ext cx="681789" cy="574843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128085" y="2511410"/>
            <a:ext cx="2802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Not Consistent!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42211" y="6114352"/>
            <a:ext cx="36362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Respond to client</a:t>
            </a:r>
          </a:p>
        </p:txBody>
      </p:sp>
    </p:spTree>
    <p:extLst>
      <p:ext uri="{BB962C8B-B14F-4D97-AF65-F5344CB8AC3E}">
        <p14:creationId xmlns:p14="http://schemas.microsoft.com/office/powerpoint/2010/main" val="478018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15163</TotalTime>
  <Words>1666</Words>
  <Application>Microsoft Macintosh PowerPoint</Application>
  <PresentationFormat>On-screen Show (4:3)</PresentationFormat>
  <Paragraphs>252</Paragraphs>
  <Slides>38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Calibri</vt:lpstr>
      <vt:lpstr>Mangal</vt:lpstr>
      <vt:lpstr>Office Theme</vt:lpstr>
      <vt:lpstr>CAP Theorem</vt:lpstr>
      <vt:lpstr>CAP Theorem</vt:lpstr>
      <vt:lpstr>CAP Theorem</vt:lpstr>
      <vt:lpstr>CAP Theorem</vt:lpstr>
      <vt:lpstr>CAP Theorem</vt:lpstr>
      <vt:lpstr>CAP Theorem</vt:lpstr>
      <vt:lpstr>CAP Theorem</vt:lpstr>
      <vt:lpstr>CAP Theorem: Proof</vt:lpstr>
      <vt:lpstr>CAP Theorem: Proof</vt:lpstr>
      <vt:lpstr>CAP Theorem: Proof</vt:lpstr>
      <vt:lpstr>CAP Theorem: Proof</vt:lpstr>
      <vt:lpstr>Why this is important?</vt:lpstr>
      <vt:lpstr>Problem for Relational Database to Scale</vt:lpstr>
      <vt:lpstr>Revisit CAP Theorem</vt:lpstr>
      <vt:lpstr>A popular misconception: 2 out 3</vt:lpstr>
      <vt:lpstr>Types of Consistency</vt:lpstr>
      <vt:lpstr>Eventual Consistency Variations</vt:lpstr>
      <vt:lpstr>Eventual Consistency Variations</vt:lpstr>
      <vt:lpstr>Eventual Consistency - A Facebook Example</vt:lpstr>
      <vt:lpstr>Eventual Consistency - A Facebook Example</vt:lpstr>
      <vt:lpstr>Eventual Consistency - A Facebook Example</vt:lpstr>
      <vt:lpstr>Eventual Consistency - A Dropbox Example</vt:lpstr>
      <vt:lpstr>Eventual Consistency - A Dropbox Example</vt:lpstr>
      <vt:lpstr>Eventual Consistency - A Dropbox Example</vt:lpstr>
      <vt:lpstr>Eventual Consistency - An ATM Example</vt:lpstr>
      <vt:lpstr>Dynamic Tradeoff between C and A</vt:lpstr>
      <vt:lpstr>Heterogeneity: Segmenting C and A</vt:lpstr>
      <vt:lpstr>Discussion</vt:lpstr>
      <vt:lpstr>Partitioning Examples</vt:lpstr>
      <vt:lpstr>Partitioning Examples</vt:lpstr>
      <vt:lpstr>Partitioning Examples</vt:lpstr>
      <vt:lpstr>Partitioning Examples</vt:lpstr>
      <vt:lpstr>Partitioning Examples</vt:lpstr>
      <vt:lpstr>Partitioning Examples</vt:lpstr>
      <vt:lpstr>What if there are no partitions?</vt:lpstr>
      <vt:lpstr>CAP -&gt; PACELC</vt:lpstr>
      <vt:lpstr>PACELC</vt:lpstr>
      <vt:lpstr>Examples</vt:lpstr>
    </vt:vector>
  </TitlesOfParts>
  <Company>UIUC</Company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 Theorem</dc:title>
  <dc:creator>Dong Wang</dc:creator>
  <cp:lastModifiedBy>Rao Kotagiri</cp:lastModifiedBy>
  <cp:revision>234</cp:revision>
  <dcterms:created xsi:type="dcterms:W3CDTF">2014-10-22T21:25:53Z</dcterms:created>
  <dcterms:modified xsi:type="dcterms:W3CDTF">2018-05-10T22:32:25Z</dcterms:modified>
</cp:coreProperties>
</file>