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5" r:id="rId3"/>
    <p:sldId id="266" r:id="rId4"/>
    <p:sldId id="257" r:id="rId5"/>
    <p:sldId id="261" r:id="rId6"/>
    <p:sldId id="258" r:id="rId7"/>
    <p:sldId id="262" r:id="rId8"/>
    <p:sldId id="259" r:id="rId9"/>
    <p:sldId id="260"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E03B7-8346-EE43-949A-4A33A67F0BE9}" type="datetimeFigureOut">
              <a:rPr lang="en-US" smtClean="0"/>
              <a:t>5/25/18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62B62-C3F9-394A-AE02-3CED5CC370E5}" type="slidenum">
              <a:rPr lang="en-US" smtClean="0"/>
              <a:t>‹#›</a:t>
            </a:fld>
            <a:endParaRPr lang="en-US"/>
          </a:p>
        </p:txBody>
      </p:sp>
    </p:spTree>
    <p:extLst>
      <p:ext uri="{BB962C8B-B14F-4D97-AF65-F5344CB8AC3E}">
        <p14:creationId xmlns:p14="http://schemas.microsoft.com/office/powerpoint/2010/main" val="7941451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62B62-C3F9-394A-AE02-3CED5CC370E5}" type="slidenum">
              <a:rPr lang="en-US" smtClean="0"/>
              <a:t>1</a:t>
            </a:fld>
            <a:endParaRPr lang="en-US"/>
          </a:p>
        </p:txBody>
      </p:sp>
    </p:spTree>
    <p:extLst>
      <p:ext uri="{BB962C8B-B14F-4D97-AF65-F5344CB8AC3E}">
        <p14:creationId xmlns:p14="http://schemas.microsoft.com/office/powerpoint/2010/main" val="172646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94B6007-EC19-3C4A-831C-EA8813736C6E}" type="slidenum">
              <a:rPr kumimoji="0" lang="en-AU" sz="1200">
                <a:solidFill>
                  <a:schemeClr val="tx1"/>
                </a:solidFill>
              </a:rPr>
              <a:pPr/>
              <a:t>4</a:t>
            </a:fld>
            <a:endParaRPr kumimoji="0" lang="en-AU" sz="1200">
              <a:solidFill>
                <a:schemeClr val="tx1"/>
              </a:solidFill>
            </a:endParaRPr>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994B6007-EC19-3C4A-831C-EA8813736C6E}" type="slidenum">
              <a:rPr kumimoji="0" lang="en-AU" sz="1200">
                <a:solidFill>
                  <a:schemeClr val="tx1"/>
                </a:solidFill>
              </a:rPr>
              <a:pPr/>
              <a:t>5</a:t>
            </a:fld>
            <a:endParaRPr kumimoji="0" lang="en-AU" sz="1200">
              <a:solidFill>
                <a:schemeClr val="tx1"/>
              </a:solidFill>
            </a:endParaRPr>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extLst>
      <p:ext uri="{BB962C8B-B14F-4D97-AF65-F5344CB8AC3E}">
        <p14:creationId xmlns:p14="http://schemas.microsoft.com/office/powerpoint/2010/main" val="67823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AEDFBF0-9B8D-054A-8A83-882F1E445B8A}" type="slidenum">
              <a:rPr kumimoji="0" lang="en-AU" sz="1200">
                <a:solidFill>
                  <a:schemeClr val="tx1"/>
                </a:solidFill>
              </a:rPr>
              <a:pPr/>
              <a:t>6</a:t>
            </a:fld>
            <a:endParaRPr kumimoji="0" lang="en-AU" sz="1200">
              <a:solidFill>
                <a:schemeClr val="tx1"/>
              </a:solidFill>
            </a:endParaRPr>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rgbClr val="000000"/>
                </a:solidFill>
                <a:latin typeface="Times New Roman" charset="0"/>
                <a:ea typeface="ＭＳ Ｐゴシック" charset="0"/>
                <a:cs typeface="ＭＳ Ｐゴシック" charset="0"/>
              </a:defRPr>
            </a:lvl1pPr>
            <a:lvl2pPr marL="742950" indent="-285750">
              <a:defRPr kumimoji="1" sz="2400">
                <a:solidFill>
                  <a:srgbClr val="000000"/>
                </a:solidFill>
                <a:latin typeface="Times New Roman" charset="0"/>
                <a:ea typeface="ＭＳ Ｐゴシック" charset="0"/>
              </a:defRPr>
            </a:lvl2pPr>
            <a:lvl3pPr marL="1143000" indent="-228600">
              <a:defRPr kumimoji="1" sz="2400">
                <a:solidFill>
                  <a:srgbClr val="000000"/>
                </a:solidFill>
                <a:latin typeface="Times New Roman" charset="0"/>
                <a:ea typeface="ＭＳ Ｐゴシック" charset="0"/>
              </a:defRPr>
            </a:lvl3pPr>
            <a:lvl4pPr marL="1600200" indent="-228600">
              <a:defRPr kumimoji="1" sz="2400">
                <a:solidFill>
                  <a:srgbClr val="000000"/>
                </a:solidFill>
                <a:latin typeface="Times New Roman" charset="0"/>
                <a:ea typeface="ＭＳ Ｐゴシック" charset="0"/>
              </a:defRPr>
            </a:lvl4pPr>
            <a:lvl5pPr marL="2057400" indent="-228600">
              <a:defRPr kumimoji="1" sz="2400">
                <a:solidFill>
                  <a:srgbClr val="000000"/>
                </a:solidFill>
                <a:latin typeface="Times New Roman" charset="0"/>
                <a:ea typeface="ＭＳ Ｐゴシック" charset="0"/>
              </a:defRPr>
            </a:lvl5pPr>
            <a:lvl6pPr marL="25146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6pPr>
            <a:lvl7pPr marL="29718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7pPr>
            <a:lvl8pPr marL="34290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8pPr>
            <a:lvl9pPr marL="3886200" indent="-228600" eaLnBrk="0" fontAlgn="base" hangingPunct="0">
              <a:spcBef>
                <a:spcPct val="20000"/>
              </a:spcBef>
              <a:spcAft>
                <a:spcPct val="0"/>
              </a:spcAft>
              <a:buChar char="•"/>
              <a:defRPr kumimoji="1" sz="2400">
                <a:solidFill>
                  <a:srgbClr val="000000"/>
                </a:solidFill>
                <a:latin typeface="Times New Roman" charset="0"/>
                <a:ea typeface="ＭＳ Ｐゴシック" charset="0"/>
              </a:defRPr>
            </a:lvl9pPr>
          </a:lstStyle>
          <a:p>
            <a:fld id="{1AEDFBF0-9B8D-054A-8A83-882F1E445B8A}" type="slidenum">
              <a:rPr kumimoji="0" lang="en-AU" sz="1200">
                <a:solidFill>
                  <a:schemeClr val="tx1"/>
                </a:solidFill>
              </a:rPr>
              <a:pPr/>
              <a:t>7</a:t>
            </a:fld>
            <a:endParaRPr kumimoji="0" lang="en-AU" sz="1200">
              <a:solidFill>
                <a:schemeClr val="tx1"/>
              </a:solidFill>
            </a:endParaRPr>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endParaRPr lang="en-AU">
              <a:latin typeface="Times New Roman" charset="0"/>
            </a:endParaRPr>
          </a:p>
        </p:txBody>
      </p:sp>
    </p:spTree>
    <p:extLst>
      <p:ext uri="{BB962C8B-B14F-4D97-AF65-F5344CB8AC3E}">
        <p14:creationId xmlns:p14="http://schemas.microsoft.com/office/powerpoint/2010/main" val="100481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BE1A61-96B5-E643-993E-76DE17D3094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2824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1319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96900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BE1A61-96B5-E643-993E-76DE17D3094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66549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E1A61-96B5-E643-993E-76DE17D30947}" type="datetimeFigureOut">
              <a:rPr lang="en-US" smtClean="0"/>
              <a:t>5/25/18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312453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BE1A61-96B5-E643-993E-76DE17D3094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38926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BE1A61-96B5-E643-993E-76DE17D30947}" type="datetimeFigureOut">
              <a:rPr lang="en-US" smtClean="0"/>
              <a:t>5/25/18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211332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BE1A61-96B5-E643-993E-76DE17D30947}" type="datetimeFigureOut">
              <a:rPr lang="en-US" smtClean="0"/>
              <a:t>5/25/18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412252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BE1A61-96B5-E643-993E-76DE17D30947}" type="datetimeFigureOut">
              <a:rPr lang="en-US" smtClean="0"/>
              <a:t>5/25/18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374163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E1A61-96B5-E643-993E-76DE17D3094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44958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BE1A61-96B5-E643-993E-76DE17D30947}" type="datetimeFigureOut">
              <a:rPr lang="en-US" smtClean="0"/>
              <a:t>5/25/18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B183-0DF9-2D46-95D4-3D1CDA180EC4}" type="slidenum">
              <a:rPr lang="en-US" smtClean="0"/>
              <a:t>‹#›</a:t>
            </a:fld>
            <a:endParaRPr lang="en-US"/>
          </a:p>
        </p:txBody>
      </p:sp>
    </p:spTree>
    <p:extLst>
      <p:ext uri="{BB962C8B-B14F-4D97-AF65-F5344CB8AC3E}">
        <p14:creationId xmlns:p14="http://schemas.microsoft.com/office/powerpoint/2010/main" val="115177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E1A61-96B5-E643-993E-76DE17D30947}" type="datetimeFigureOut">
              <a:rPr lang="en-US" smtClean="0"/>
              <a:t>5/25/18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7B183-0DF9-2D46-95D4-3D1CDA180EC4}" type="slidenum">
              <a:rPr lang="en-US" smtClean="0"/>
              <a:t>‹#›</a:t>
            </a:fld>
            <a:endParaRPr lang="en-US"/>
          </a:p>
        </p:txBody>
      </p:sp>
    </p:spTree>
    <p:extLst>
      <p:ext uri="{BB962C8B-B14F-4D97-AF65-F5344CB8AC3E}">
        <p14:creationId xmlns:p14="http://schemas.microsoft.com/office/powerpoint/2010/main" val="106397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Preparing for Exam 2018</a:t>
            </a:r>
          </a:p>
        </p:txBody>
      </p:sp>
      <p:sp>
        <p:nvSpPr>
          <p:cNvPr id="3" name="Subtitle 2"/>
          <p:cNvSpPr>
            <a:spLocks noGrp="1"/>
          </p:cNvSpPr>
          <p:nvPr>
            <p:ph type="subTitle" idx="1"/>
          </p:nvPr>
        </p:nvSpPr>
        <p:spPr/>
        <p:txBody>
          <a:bodyPr/>
          <a:lstStyle/>
          <a:p>
            <a:r>
              <a:rPr lang="en-US" dirty="0" err="1"/>
              <a:t>Rao</a:t>
            </a:r>
            <a:r>
              <a:rPr lang="en-US" dirty="0"/>
              <a:t>  Kotagiri</a:t>
            </a:r>
          </a:p>
        </p:txBody>
      </p:sp>
    </p:spTree>
    <p:extLst>
      <p:ext uri="{BB962C8B-B14F-4D97-AF65-F5344CB8AC3E}">
        <p14:creationId xmlns:p14="http://schemas.microsoft.com/office/powerpoint/2010/main" val="2334149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8FA-A2D9-254B-A6B8-898F575821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F15E2-7F6C-3B4B-A704-AA09D84AB6E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4400" dirty="0"/>
              <a:t>Any questions?</a:t>
            </a:r>
          </a:p>
        </p:txBody>
      </p:sp>
    </p:spTree>
    <p:extLst>
      <p:ext uri="{BB962C8B-B14F-4D97-AF65-F5344CB8AC3E}">
        <p14:creationId xmlns:p14="http://schemas.microsoft.com/office/powerpoint/2010/main" val="411779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3A7-9008-444D-9000-996A765AB6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C74E73-9794-FF46-A9BE-99A460BA1B09}"/>
              </a:ext>
            </a:extLst>
          </p:cNvPr>
          <p:cNvSpPr>
            <a:spLocks noGrp="1"/>
          </p:cNvSpPr>
          <p:nvPr>
            <p:ph idx="1"/>
          </p:nvPr>
        </p:nvSpPr>
        <p:spPr/>
        <p:txBody>
          <a:bodyPr/>
          <a:lstStyle/>
          <a:p>
            <a:pPr algn="ctr"/>
            <a:endParaRPr lang="en-US" dirty="0">
              <a:cs typeface="MS PGothic" charset="0"/>
            </a:endParaRPr>
          </a:p>
          <a:p>
            <a:endParaRPr lang="en-US" dirty="0"/>
          </a:p>
          <a:p>
            <a:endParaRPr lang="en-US" dirty="0"/>
          </a:p>
          <a:p>
            <a:pPr marL="0" indent="0" algn="ctr">
              <a:buNone/>
            </a:pPr>
            <a:r>
              <a:rPr lang="en-US" sz="4000" dirty="0">
                <a:cs typeface="MS PGothic" charset="0"/>
              </a:rPr>
              <a:t>GOOD LUCK </a:t>
            </a:r>
          </a:p>
          <a:p>
            <a:pPr marL="0" indent="0" algn="ctr">
              <a:buNone/>
            </a:pPr>
            <a:r>
              <a:rPr lang="en-US" sz="4000" dirty="0">
                <a:cs typeface="MS PGothic" charset="0"/>
              </a:rPr>
              <a:t> Best wishes</a:t>
            </a:r>
          </a:p>
          <a:p>
            <a:endParaRPr lang="en-US" dirty="0"/>
          </a:p>
        </p:txBody>
      </p:sp>
    </p:spTree>
    <p:extLst>
      <p:ext uri="{BB962C8B-B14F-4D97-AF65-F5344CB8AC3E}">
        <p14:creationId xmlns:p14="http://schemas.microsoft.com/office/powerpoint/2010/main" val="322742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B50C-9D80-8844-B8CF-B35015455150}"/>
              </a:ext>
            </a:extLst>
          </p:cNvPr>
          <p:cNvSpPr>
            <a:spLocks noGrp="1"/>
          </p:cNvSpPr>
          <p:nvPr>
            <p:ph type="title"/>
          </p:nvPr>
        </p:nvSpPr>
        <p:spPr/>
        <p:txBody>
          <a:bodyPr/>
          <a:lstStyle/>
          <a:p>
            <a:r>
              <a:rPr lang="en-US" dirty="0"/>
              <a:t>What we have covered in 2018.</a:t>
            </a:r>
          </a:p>
        </p:txBody>
      </p:sp>
      <p:sp>
        <p:nvSpPr>
          <p:cNvPr id="3" name="Content Placeholder 2">
            <a:extLst>
              <a:ext uri="{FF2B5EF4-FFF2-40B4-BE49-F238E27FC236}">
                <a16:creationId xmlns:a16="http://schemas.microsoft.com/office/drawing/2014/main" id="{653CF925-4F2F-8B42-A609-9766F1237466}"/>
              </a:ext>
            </a:extLst>
          </p:cNvPr>
          <p:cNvSpPr>
            <a:spLocks noGrp="1"/>
          </p:cNvSpPr>
          <p:nvPr>
            <p:ph idx="1"/>
          </p:nvPr>
        </p:nvSpPr>
        <p:spPr/>
        <p:txBody>
          <a:bodyPr>
            <a:normAutofit fontScale="92500" lnSpcReduction="20000"/>
          </a:bodyPr>
          <a:lstStyle/>
          <a:p>
            <a:r>
              <a:rPr lang="en-US" dirty="0"/>
              <a:t>Various forms of Database Systems and their features.</a:t>
            </a:r>
          </a:p>
          <a:p>
            <a:r>
              <a:rPr lang="en-US" dirty="0"/>
              <a:t>How hardware can impact on performance.</a:t>
            </a:r>
          </a:p>
          <a:p>
            <a:r>
              <a:rPr lang="en-US" dirty="0"/>
              <a:t>We have discussed how to build highly reliable systems using replication of hardware and software – discussed how to compute MTTF.</a:t>
            </a:r>
          </a:p>
          <a:p>
            <a:r>
              <a:rPr lang="en-US" dirty="0"/>
              <a:t>Discussed ACID properties – Snap-shot</a:t>
            </a:r>
          </a:p>
          <a:p>
            <a:r>
              <a:rPr lang="en-US" dirty="0"/>
              <a:t>Extensively studied how to improve performance with high transaction throughput – using the notion of intention locks</a:t>
            </a:r>
          </a:p>
          <a:p>
            <a:pPr marL="0" indent="0">
              <a:buNone/>
            </a:pPr>
            <a:endParaRPr lang="en-US" dirty="0"/>
          </a:p>
        </p:txBody>
      </p:sp>
    </p:spTree>
    <p:extLst>
      <p:ext uri="{BB962C8B-B14F-4D97-AF65-F5344CB8AC3E}">
        <p14:creationId xmlns:p14="http://schemas.microsoft.com/office/powerpoint/2010/main" val="418984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B50C-9D80-8844-B8CF-B35015455150}"/>
              </a:ext>
            </a:extLst>
          </p:cNvPr>
          <p:cNvSpPr>
            <a:spLocks noGrp="1"/>
          </p:cNvSpPr>
          <p:nvPr>
            <p:ph type="title"/>
          </p:nvPr>
        </p:nvSpPr>
        <p:spPr/>
        <p:txBody>
          <a:bodyPr/>
          <a:lstStyle/>
          <a:p>
            <a:r>
              <a:rPr lang="en-US" dirty="0"/>
              <a:t>What we have covered</a:t>
            </a:r>
          </a:p>
        </p:txBody>
      </p:sp>
      <p:sp>
        <p:nvSpPr>
          <p:cNvPr id="3" name="Content Placeholder 2">
            <a:extLst>
              <a:ext uri="{FF2B5EF4-FFF2-40B4-BE49-F238E27FC236}">
                <a16:creationId xmlns:a16="http://schemas.microsoft.com/office/drawing/2014/main" id="{653CF925-4F2F-8B42-A609-9766F1237466}"/>
              </a:ext>
            </a:extLst>
          </p:cNvPr>
          <p:cNvSpPr>
            <a:spLocks noGrp="1"/>
          </p:cNvSpPr>
          <p:nvPr>
            <p:ph idx="1"/>
          </p:nvPr>
        </p:nvSpPr>
        <p:spPr>
          <a:xfrm>
            <a:off x="457200" y="1047964"/>
            <a:ext cx="8229600" cy="5640512"/>
          </a:xfrm>
        </p:spPr>
        <p:txBody>
          <a:bodyPr>
            <a:normAutofit fontScale="92500" lnSpcReduction="10000"/>
          </a:bodyPr>
          <a:lstStyle/>
          <a:p>
            <a:r>
              <a:rPr lang="en-US" sz="2800" dirty="0"/>
              <a:t>Discussed Deadlocks – its avoidance and the probability of causing a deadlock</a:t>
            </a:r>
          </a:p>
          <a:p>
            <a:r>
              <a:rPr lang="en-US" sz="2800" dirty="0"/>
              <a:t>We discussed recovery – one of the most important features of database system – can be applied to any application once we have a notion of transaction concept.</a:t>
            </a:r>
          </a:p>
          <a:p>
            <a:r>
              <a:rPr lang="en-US" sz="2800" dirty="0"/>
              <a:t>Discussed CAP (not examinable  but recommend to study – if you wish work with any of the leading IT companies  who have to deal with CAP – Also study PAXOS (not covered in the lectures – this is to do with consensus algorithm for updating in distributed system with replications). It is frequently asked in the job interviews. </a:t>
            </a:r>
          </a:p>
          <a:p>
            <a:r>
              <a:rPr lang="en-US" sz="2800" dirty="0"/>
              <a:t>Discussed Benchmarking (not examinable)</a:t>
            </a:r>
          </a:p>
          <a:p>
            <a:r>
              <a:rPr lang="en-US" sz="2800" dirty="0"/>
              <a:t>Also briefly discussed Google’s system</a:t>
            </a:r>
          </a:p>
          <a:p>
            <a:endParaRPr lang="en-US" dirty="0"/>
          </a:p>
          <a:p>
            <a:pPr marL="0" indent="0">
              <a:buNone/>
            </a:pPr>
            <a:endParaRPr lang="en-US" dirty="0"/>
          </a:p>
        </p:txBody>
      </p:sp>
    </p:spTree>
    <p:extLst>
      <p:ext uri="{BB962C8B-B14F-4D97-AF65-F5344CB8AC3E}">
        <p14:creationId xmlns:p14="http://schemas.microsoft.com/office/powerpoint/2010/main" val="167715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normAutofit/>
          </a:bodyPr>
          <a:lstStyle/>
          <a:p>
            <a:r>
              <a:rPr lang="en-AU" sz="3600" dirty="0">
                <a:latin typeface="Times New Roman" charset="0"/>
              </a:rPr>
              <a:t>Topics of Interest for the Examination </a:t>
            </a:r>
          </a:p>
        </p:txBody>
      </p:sp>
      <p:sp>
        <p:nvSpPr>
          <p:cNvPr id="215042" name="Rectangle 3"/>
          <p:cNvSpPr>
            <a:spLocks noGrp="1" noChangeArrowheads="1"/>
          </p:cNvSpPr>
          <p:nvPr>
            <p:ph type="body" idx="1"/>
          </p:nvPr>
        </p:nvSpPr>
        <p:spPr>
          <a:xfrm>
            <a:off x="195209" y="1196974"/>
            <a:ext cx="8630291" cy="5661025"/>
          </a:xfrm>
        </p:spPr>
        <p:txBody>
          <a:bodyPr>
            <a:normAutofit/>
          </a:bodyPr>
          <a:lstStyle/>
          <a:p>
            <a:pPr marL="457200" lvl="1" indent="0">
              <a:lnSpc>
                <a:spcPts val="3480"/>
              </a:lnSpc>
              <a:buNone/>
            </a:pPr>
            <a:r>
              <a:rPr lang="en-AU" sz="3000" dirty="0">
                <a:solidFill>
                  <a:srgbClr val="000000"/>
                </a:solidFill>
              </a:rPr>
              <a:t>You should prepare all the following topics</a:t>
            </a:r>
          </a:p>
          <a:p>
            <a:pPr marL="914400" lvl="1" indent="-457200">
              <a:lnSpc>
                <a:spcPts val="3480"/>
              </a:lnSpc>
              <a:buFont typeface="+mj-lt"/>
              <a:buAutoNum type="arabicPeriod"/>
            </a:pPr>
            <a:r>
              <a:rPr lang="en-AU" sz="2600" dirty="0"/>
              <a:t>D</a:t>
            </a:r>
            <a:r>
              <a:rPr lang="en-AU" sz="2600" b="0" dirty="0"/>
              <a:t>atabase architectures (both hardware and software issues) For example, you should be able to compute memory or disk access times with and without caches.</a:t>
            </a:r>
          </a:p>
          <a:p>
            <a:pPr marL="914400" lvl="1" indent="-457200">
              <a:lnSpc>
                <a:spcPts val="3480"/>
              </a:lnSpc>
              <a:buFont typeface="+mj-lt"/>
              <a:buAutoNum type="arabicPeriod"/>
            </a:pPr>
            <a:r>
              <a:rPr lang="en-AU" sz="2600" b="0" dirty="0"/>
              <a:t>ACID Properties: You should know all these properties and do not describe them unless explicitly asked. You should have a clear understanding how these properties can be enforced by what mechanism. We have discussed these issues many times in the lectures.</a:t>
            </a:r>
          </a:p>
          <a:p>
            <a:pPr marL="914400" lvl="1" indent="-457200">
              <a:lnSpc>
                <a:spcPts val="3480"/>
              </a:lnSpc>
              <a:buFont typeface="+mj-lt"/>
              <a:buAutoNum type="arabicPeriod"/>
            </a:pPr>
            <a:r>
              <a:rPr lang="en-AU" sz="2600" b="0" dirty="0"/>
              <a:t> </a:t>
            </a:r>
            <a:r>
              <a:rPr lang="en-AU" sz="2600" dirty="0"/>
              <a:t>T</a:t>
            </a:r>
            <a:r>
              <a:rPr lang="en-AU" sz="2600" b="0" dirty="0"/>
              <a:t>ypes of transaction models </a:t>
            </a:r>
            <a:r>
              <a:rPr lang="mr-IN" sz="2600" b="0" dirty="0"/>
              <a:t>–</a:t>
            </a:r>
            <a:r>
              <a:rPr lang="en-AU" sz="2600" b="0" dirty="0"/>
              <a:t> why they are interesting</a:t>
            </a:r>
          </a:p>
          <a:p>
            <a:pPr marL="971550" lvl="1" indent="-514350">
              <a:lnSpc>
                <a:spcPct val="90000"/>
              </a:lnSpc>
              <a:buFont typeface="+mj-lt"/>
              <a:buAutoNum type="arabicPeriod"/>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72564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p:txBody>
          <a:bodyPr>
            <a:normAutofit/>
          </a:bodyPr>
          <a:lstStyle/>
          <a:p>
            <a:r>
              <a:rPr lang="en-AU" sz="3600" dirty="0">
                <a:latin typeface="Times New Roman" charset="0"/>
              </a:rPr>
              <a:t>Topics of Interest for the Examination </a:t>
            </a:r>
          </a:p>
        </p:txBody>
      </p:sp>
      <p:sp>
        <p:nvSpPr>
          <p:cNvPr id="215042" name="Rectangle 3"/>
          <p:cNvSpPr>
            <a:spLocks noGrp="1" noChangeArrowheads="1"/>
          </p:cNvSpPr>
          <p:nvPr>
            <p:ph type="body" idx="1"/>
          </p:nvPr>
        </p:nvSpPr>
        <p:spPr>
          <a:xfrm>
            <a:off x="457200" y="1196975"/>
            <a:ext cx="7772400" cy="5314950"/>
          </a:xfrm>
        </p:spPr>
        <p:txBody>
          <a:bodyPr>
            <a:normAutofit/>
          </a:bodyPr>
          <a:lstStyle/>
          <a:p>
            <a:pPr marL="914400" lvl="1" indent="-457200">
              <a:lnSpc>
                <a:spcPts val="3280"/>
              </a:lnSpc>
              <a:buFont typeface="+mj-lt"/>
              <a:buAutoNum type="arabicPeriod" startAt="4"/>
            </a:pPr>
            <a:r>
              <a:rPr lang="en-AU" sz="2400" dirty="0"/>
              <a:t>I</a:t>
            </a:r>
            <a:r>
              <a:rPr lang="en-AU" sz="2400" b="0" dirty="0"/>
              <a:t>solation concepts, degrees of isolation and their usefulness </a:t>
            </a:r>
          </a:p>
          <a:p>
            <a:pPr marL="914400" lvl="1" indent="-457200">
              <a:lnSpc>
                <a:spcPts val="3280"/>
              </a:lnSpc>
              <a:buFont typeface="+mj-lt"/>
              <a:buAutoNum type="arabicPeriod" startAt="4"/>
            </a:pPr>
            <a:r>
              <a:rPr lang="en-AU" sz="2400" dirty="0"/>
              <a:t>Lock compatibility issues, including granular locks. Do not need to study implementation details locks). You are asked the use Fault tolerance and reliability (expected you to know the basic mathematics to solve simple problems – no need of a calculator to answer the questions in the exam). You will be given disk storage configuration and you are expected to compute say MTTF.</a:t>
            </a:r>
          </a:p>
          <a:p>
            <a:pPr marL="914400" lvl="1" indent="-457200">
              <a:lnSpc>
                <a:spcPts val="3280"/>
              </a:lnSpc>
              <a:buFont typeface="+mj-lt"/>
              <a:buAutoNum type="arabicPeriod" startAt="4"/>
            </a:pPr>
            <a:r>
              <a:rPr lang="en-AU" sz="2400" dirty="0"/>
              <a:t>You  will be asked  question on granular locks. You need to know when such a concept  is applicable.</a:t>
            </a:r>
          </a:p>
          <a:p>
            <a:pPr lvl="1">
              <a:lnSpc>
                <a:spcPts val="2880"/>
              </a:lnSpc>
              <a:buFontTx/>
              <a:buChar char="•"/>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lvl="1">
              <a:lnSpc>
                <a:spcPct val="90000"/>
              </a:lnSpc>
              <a:buFontTx/>
              <a:buChar char="•"/>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59124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normAutofit fontScale="90000"/>
          </a:bodyPr>
          <a:lstStyle/>
          <a:p>
            <a:r>
              <a:rPr lang="en-AU" dirty="0">
                <a:latin typeface="Times New Roman" charset="0"/>
              </a:rPr>
              <a:t>Topics of Interest for the Examination </a:t>
            </a:r>
          </a:p>
        </p:txBody>
      </p:sp>
      <p:sp>
        <p:nvSpPr>
          <p:cNvPr id="217090" name="Rectangle 3"/>
          <p:cNvSpPr>
            <a:spLocks noGrp="1" noChangeArrowheads="1"/>
          </p:cNvSpPr>
          <p:nvPr>
            <p:ph type="body" idx="1"/>
          </p:nvPr>
        </p:nvSpPr>
        <p:spPr>
          <a:xfrm>
            <a:off x="457200" y="1241639"/>
            <a:ext cx="7772400" cy="5314950"/>
          </a:xfrm>
        </p:spPr>
        <p:txBody>
          <a:bodyPr>
            <a:normAutofit/>
          </a:bodyPr>
          <a:lstStyle/>
          <a:p>
            <a:pPr>
              <a:lnSpc>
                <a:spcPct val="90000"/>
              </a:lnSpc>
            </a:pPr>
            <a:endParaRPr lang="en-AU" sz="2400" dirty="0">
              <a:latin typeface="Times New Roman" charset="0"/>
            </a:endParaRPr>
          </a:p>
          <a:p>
            <a:pPr marL="914400" lvl="1" indent="-457200">
              <a:lnSpc>
                <a:spcPts val="3380"/>
              </a:lnSpc>
              <a:buFont typeface="+mj-lt"/>
              <a:buAutoNum type="arabicPeriod" startAt="7"/>
            </a:pPr>
            <a:r>
              <a:rPr lang="en-AU" dirty="0"/>
              <a:t>D</a:t>
            </a:r>
            <a:r>
              <a:rPr lang="en-AU" b="0" dirty="0"/>
              <a:t>eadlocks (make sure you know how to compute probability of a deadlock occurring). You will be given a situation of an application say with the number of transactions running, average number of records a transaction accesses and  the size of the database and you are sked to estimate probability of deadlock</a:t>
            </a:r>
          </a:p>
          <a:p>
            <a:pPr marL="457200" lvl="1" indent="0">
              <a:lnSpc>
                <a:spcPct val="90000"/>
              </a:lnSpc>
              <a:buNone/>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56139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p:txBody>
          <a:bodyPr>
            <a:normAutofit fontScale="90000"/>
          </a:bodyPr>
          <a:lstStyle/>
          <a:p>
            <a:r>
              <a:rPr lang="en-AU" dirty="0">
                <a:latin typeface="Times New Roman" charset="0"/>
              </a:rPr>
              <a:t>Topics of Interest for the Examination </a:t>
            </a:r>
          </a:p>
        </p:txBody>
      </p:sp>
      <p:sp>
        <p:nvSpPr>
          <p:cNvPr id="217090" name="Rectangle 3"/>
          <p:cNvSpPr>
            <a:spLocks noGrp="1" noChangeArrowheads="1"/>
          </p:cNvSpPr>
          <p:nvPr>
            <p:ph type="body" idx="1"/>
          </p:nvPr>
        </p:nvSpPr>
        <p:spPr>
          <a:xfrm>
            <a:off x="433388" y="1108075"/>
            <a:ext cx="7772400" cy="5314950"/>
          </a:xfrm>
        </p:spPr>
        <p:txBody>
          <a:bodyPr>
            <a:normAutofit fontScale="85000" lnSpcReduction="10000"/>
          </a:bodyPr>
          <a:lstStyle/>
          <a:p>
            <a:pPr>
              <a:lnSpc>
                <a:spcPct val="90000"/>
              </a:lnSpc>
            </a:pPr>
            <a:endParaRPr lang="en-AU" sz="2400" dirty="0">
              <a:latin typeface="Times New Roman" charset="0"/>
            </a:endParaRPr>
          </a:p>
          <a:p>
            <a:pPr marL="914400" lvl="1" indent="-457200">
              <a:lnSpc>
                <a:spcPts val="3280"/>
              </a:lnSpc>
              <a:buFont typeface="+mj-lt"/>
              <a:buAutoNum type="arabicPeriod" startAt="8"/>
            </a:pPr>
            <a:r>
              <a:rPr lang="en-AU" dirty="0">
                <a:solidFill>
                  <a:srgbClr val="000000"/>
                </a:solidFill>
              </a:rPr>
              <a:t>O</a:t>
            </a:r>
            <a:r>
              <a:rPr lang="en-AU" b="0" dirty="0">
                <a:solidFill>
                  <a:srgbClr val="000000"/>
                </a:solidFill>
              </a:rPr>
              <a:t>ptimistic </a:t>
            </a:r>
            <a:r>
              <a:rPr lang="en-AU" dirty="0">
                <a:solidFill>
                  <a:srgbClr val="000000"/>
                </a:solidFill>
              </a:rPr>
              <a:t>L</a:t>
            </a:r>
            <a:r>
              <a:rPr lang="en-AU" b="0" dirty="0">
                <a:solidFill>
                  <a:srgbClr val="000000"/>
                </a:solidFill>
              </a:rPr>
              <a:t>ocking and its relationship to Snapshot Isolation. You need to know why they are useful and when. You also need to know when they fail and should be able to demonstrate say by an example.</a:t>
            </a:r>
          </a:p>
          <a:p>
            <a:pPr marL="914400" lvl="1" indent="-457200">
              <a:lnSpc>
                <a:spcPts val="3280"/>
              </a:lnSpc>
              <a:buFont typeface="+mj-lt"/>
              <a:buAutoNum type="arabicPeriod" startAt="8"/>
            </a:pPr>
            <a:r>
              <a:rPr lang="en-AU" b="0" dirty="0">
                <a:solidFill>
                  <a:srgbClr val="000000"/>
                </a:solidFill>
              </a:rPr>
              <a:t>Database Recovery </a:t>
            </a:r>
            <a:r>
              <a:rPr lang="en-AU" b="1" dirty="0"/>
              <a:t>-- </a:t>
            </a:r>
            <a:r>
              <a:rPr lang="en-AU" dirty="0">
                <a:solidFill>
                  <a:srgbClr val="000000"/>
                </a:solidFill>
              </a:rPr>
              <a:t>A</a:t>
            </a:r>
            <a:r>
              <a:rPr lang="en-AU" b="0" dirty="0">
                <a:solidFill>
                  <a:srgbClr val="000000"/>
                </a:solidFill>
              </a:rPr>
              <a:t>ries (you need to fully understand this). You need 100% understanding of it works. I will give you a crash scenario and you need to show how Aries restores the database system to its normal state. </a:t>
            </a:r>
          </a:p>
          <a:p>
            <a:pPr marL="914400" lvl="1" indent="-457200">
              <a:lnSpc>
                <a:spcPts val="3280"/>
              </a:lnSpc>
              <a:buFont typeface="+mj-lt"/>
              <a:buAutoNum type="arabicPeriod" startAt="8"/>
            </a:pPr>
            <a:r>
              <a:rPr lang="en-AU" dirty="0">
                <a:solidFill>
                  <a:srgbClr val="000000"/>
                </a:solidFill>
              </a:rPr>
              <a:t>D</a:t>
            </a:r>
            <a:r>
              <a:rPr lang="en-AU" b="0" dirty="0">
                <a:solidFill>
                  <a:srgbClr val="000000"/>
                </a:solidFill>
              </a:rPr>
              <a:t>istributed committed protocols  for Database recovery</a:t>
            </a:r>
          </a:p>
          <a:p>
            <a:pPr lvl="1">
              <a:lnSpc>
                <a:spcPct val="90000"/>
              </a:lnSpc>
              <a:buFontTx/>
              <a:buChar char="•"/>
            </a:pPr>
            <a:endParaRPr lang="en-AU" b="0" dirty="0">
              <a:solidFill>
                <a:srgbClr val="000000"/>
              </a:solidFill>
              <a:latin typeface="Times New Roman" charset="0"/>
            </a:endParaRPr>
          </a:p>
          <a:p>
            <a:pPr marL="457200" lvl="1" indent="0">
              <a:lnSpc>
                <a:spcPct val="90000"/>
              </a:lnSpc>
              <a:buNone/>
            </a:pPr>
            <a:endParaRPr lang="en-AU" b="0" dirty="0">
              <a:solidFill>
                <a:srgbClr val="000000"/>
              </a:solidFill>
              <a:latin typeface="Times New Roman" charset="0"/>
            </a:endParaRPr>
          </a:p>
          <a:p>
            <a:pPr>
              <a:lnSpc>
                <a:spcPct val="90000"/>
              </a:lnSpc>
            </a:pPr>
            <a:endParaRPr lang="en-AU" sz="2400" dirty="0">
              <a:latin typeface="Times New Roman" charset="0"/>
            </a:endParaRPr>
          </a:p>
        </p:txBody>
      </p:sp>
    </p:spTree>
    <p:extLst>
      <p:ext uri="{BB962C8B-B14F-4D97-AF65-F5344CB8AC3E}">
        <p14:creationId xmlns:p14="http://schemas.microsoft.com/office/powerpoint/2010/main" val="79634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Possibility of  consulting</a:t>
            </a:r>
          </a:p>
        </p:txBody>
      </p:sp>
      <p:sp>
        <p:nvSpPr>
          <p:cNvPr id="3" name="Content Placeholder 2"/>
          <p:cNvSpPr>
            <a:spLocks noGrp="1"/>
          </p:cNvSpPr>
          <p:nvPr>
            <p:ph idx="1"/>
          </p:nvPr>
        </p:nvSpPr>
        <p:spPr/>
        <p:txBody>
          <a:bodyPr>
            <a:normAutofit/>
          </a:bodyPr>
          <a:lstStyle/>
          <a:p>
            <a:pPr marL="0" indent="0">
              <a:lnSpc>
                <a:spcPts val="3900"/>
              </a:lnSpc>
              <a:buNone/>
            </a:pPr>
            <a:r>
              <a:rPr lang="en-US" sz="2800" dirty="0"/>
              <a:t>I am happy to have a one hour session just before the examination if you have any questions or clarifications- please let me know in advance and I can book a room.</a:t>
            </a:r>
          </a:p>
          <a:p>
            <a:pPr marL="0" indent="0">
              <a:lnSpc>
                <a:spcPts val="3900"/>
              </a:lnSpc>
              <a:buNone/>
            </a:pPr>
            <a:r>
              <a:rPr lang="en-US" sz="2800" dirty="0"/>
              <a:t>I am available generally from next week: Monday morning; Tuesday afternoon; Wednesday morning; Friday morning for consultation. Please come in groups as it will be useful for many.</a:t>
            </a:r>
          </a:p>
        </p:txBody>
      </p:sp>
    </p:spTree>
    <p:extLst>
      <p:ext uri="{BB962C8B-B14F-4D97-AF65-F5344CB8AC3E}">
        <p14:creationId xmlns:p14="http://schemas.microsoft.com/office/powerpoint/2010/main" val="266811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Possibility of  consulting</a:t>
            </a:r>
          </a:p>
        </p:txBody>
      </p:sp>
      <p:sp>
        <p:nvSpPr>
          <p:cNvPr id="3" name="Content Placeholder 2"/>
          <p:cNvSpPr>
            <a:spLocks noGrp="1"/>
          </p:cNvSpPr>
          <p:nvPr>
            <p:ph idx="1"/>
          </p:nvPr>
        </p:nvSpPr>
        <p:spPr>
          <a:xfrm>
            <a:off x="457200" y="1600200"/>
            <a:ext cx="8229600" cy="4964987"/>
          </a:xfrm>
        </p:spPr>
        <p:txBody>
          <a:bodyPr>
            <a:normAutofit fontScale="92500"/>
          </a:bodyPr>
          <a:lstStyle/>
          <a:p>
            <a:pPr>
              <a:lnSpc>
                <a:spcPts val="3060"/>
              </a:lnSpc>
            </a:pPr>
            <a:r>
              <a:rPr lang="en-US" sz="2900" dirty="0">
                <a:cs typeface="MS PGothic" charset="0"/>
              </a:rPr>
              <a:t>The examination will be a fair one (not too difficult)</a:t>
            </a:r>
          </a:p>
          <a:p>
            <a:pPr>
              <a:lnSpc>
                <a:spcPts val="3060"/>
              </a:lnSpc>
            </a:pPr>
            <a:r>
              <a:rPr lang="en-US" sz="2900" dirty="0">
                <a:cs typeface="MS PGothic" charset="0"/>
              </a:rPr>
              <a:t>You should not be too stressed for the  preparation.</a:t>
            </a:r>
          </a:p>
          <a:p>
            <a:pPr>
              <a:lnSpc>
                <a:spcPts val="3060"/>
              </a:lnSpc>
            </a:pPr>
            <a:r>
              <a:rPr lang="en-US" sz="2900" dirty="0">
                <a:cs typeface="MS PGothic" charset="0"/>
              </a:rPr>
              <a:t>One of the main goals of an examination is consolidation and if you do not forget your concepts and they will be useful </a:t>
            </a:r>
            <a:r>
              <a:rPr lang="en-US" sz="2900">
                <a:cs typeface="MS PGothic" charset="0"/>
              </a:rPr>
              <a:t>for lifelong. </a:t>
            </a:r>
            <a:endParaRPr lang="en-US" sz="2900" dirty="0">
              <a:cs typeface="MS PGothic" charset="0"/>
            </a:endParaRPr>
          </a:p>
          <a:p>
            <a:pPr>
              <a:lnSpc>
                <a:spcPts val="3060"/>
              </a:lnSpc>
            </a:pPr>
            <a:r>
              <a:rPr lang="en-US" sz="2900" dirty="0">
                <a:cs typeface="MS PGothic" charset="0"/>
              </a:rPr>
              <a:t>Most of you should score very well based on my previous student results provided you go through the lecture slides and have a good grasp of the contents.</a:t>
            </a:r>
          </a:p>
          <a:p>
            <a:pPr>
              <a:lnSpc>
                <a:spcPts val="3060"/>
              </a:lnSpc>
            </a:pPr>
            <a:r>
              <a:rPr lang="en-US" sz="2900" dirty="0">
                <a:cs typeface="MS PGothic" charset="0"/>
              </a:rPr>
              <a:t>You can email me or make an appointment to see me to ask any questions you have but try to  come and see me with many students so that most will benefit.</a:t>
            </a:r>
          </a:p>
          <a:p>
            <a:pPr>
              <a:lnSpc>
                <a:spcPts val="3060"/>
              </a:lnSpc>
            </a:pPr>
            <a:endParaRPr lang="en-US" sz="2000" dirty="0">
              <a:cs typeface="MS PGothic" charset="0"/>
            </a:endParaRPr>
          </a:p>
        </p:txBody>
      </p:sp>
    </p:spTree>
    <p:extLst>
      <p:ext uri="{BB962C8B-B14F-4D97-AF65-F5344CB8AC3E}">
        <p14:creationId xmlns:p14="http://schemas.microsoft.com/office/powerpoint/2010/main" val="2748555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TotalTime>
  <Words>741</Words>
  <Application>Microsoft Macintosh PowerPoint</Application>
  <PresentationFormat>On-screen Show (4:3)</PresentationFormat>
  <Paragraphs>58</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ＭＳ Ｐゴシック</vt:lpstr>
      <vt:lpstr>Arial</vt:lpstr>
      <vt:lpstr>Calibri</vt:lpstr>
      <vt:lpstr>Mangal</vt:lpstr>
      <vt:lpstr>Times New Roman</vt:lpstr>
      <vt:lpstr>Office Theme</vt:lpstr>
      <vt:lpstr>Preparing for Exam 2018</vt:lpstr>
      <vt:lpstr>What we have covered in 2018.</vt:lpstr>
      <vt:lpstr>What we have covered</vt:lpstr>
      <vt:lpstr>Topics of Interest for the Examination </vt:lpstr>
      <vt:lpstr>Topics of Interest for the Examination </vt:lpstr>
      <vt:lpstr>Topics of Interest for the Examination </vt:lpstr>
      <vt:lpstr>Topics of Interest for the Examination </vt:lpstr>
      <vt:lpstr>Possibility of  consulting</vt:lpstr>
      <vt:lpstr>Possibility of  consulting</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Exam 2013</dc:title>
  <dc:creator>Ramamohanarao Kotagiri</dc:creator>
  <cp:lastModifiedBy>Rao Kotagiri</cp:lastModifiedBy>
  <cp:revision>16</cp:revision>
  <dcterms:created xsi:type="dcterms:W3CDTF">2013-05-27T22:41:42Z</dcterms:created>
  <dcterms:modified xsi:type="dcterms:W3CDTF">2018-05-24T21:55:28Z</dcterms:modified>
</cp:coreProperties>
</file>