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93"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6" r:id="rId30"/>
    <p:sldId id="29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1" autoAdjust="0"/>
    <p:restoredTop sz="94612" autoAdjust="0"/>
  </p:normalViewPr>
  <p:slideViewPr>
    <p:cSldViewPr snapToGrid="0" snapToObjects="1">
      <p:cViewPr varScale="1">
        <p:scale>
          <a:sx n="155" d="100"/>
          <a:sy n="155" d="100"/>
        </p:scale>
        <p:origin x="1520" y="184"/>
      </p:cViewPr>
      <p:guideLst>
        <p:guide orient="horz" pos="2160"/>
        <p:guide pos="2880"/>
      </p:guideLst>
    </p:cSldViewPr>
  </p:slideViewPr>
  <p:outlineViewPr>
    <p:cViewPr>
      <p:scale>
        <a:sx n="33" d="100"/>
        <a:sy n="33" d="100"/>
      </p:scale>
      <p:origin x="8" y="3800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8FCFF-9388-7248-9A50-52429375B921}" type="datetimeFigureOut">
              <a:rPr lang="en-US" smtClean="0"/>
              <a:t>5/18/18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057B95-122F-2E42-97D6-F6CAE4EA75A8}" type="slidenum">
              <a:rPr lang="en-US" smtClean="0"/>
              <a:t>‹#›</a:t>
            </a:fld>
            <a:endParaRPr lang="en-US"/>
          </a:p>
        </p:txBody>
      </p:sp>
    </p:spTree>
    <p:extLst>
      <p:ext uri="{BB962C8B-B14F-4D97-AF65-F5344CB8AC3E}">
        <p14:creationId xmlns:p14="http://schemas.microsoft.com/office/powerpoint/2010/main" val="9510621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F06601E-DC04-DA40-A404-546278CE11E4}" type="slidenum">
              <a:rPr kumimoji="0" lang="en-AU" sz="1200">
                <a:solidFill>
                  <a:schemeClr val="tx1"/>
                </a:solidFill>
              </a:rPr>
              <a:pPr/>
              <a:t>1</a:t>
            </a:fld>
            <a:endParaRPr kumimoji="0" lang="en-AU" sz="1200">
              <a:solidFill>
                <a:schemeClr val="tx1"/>
              </a:solidFill>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1862294-5977-BE46-95C4-EFCB718522DB}" type="slidenum">
              <a:rPr kumimoji="0" lang="en-AU" sz="1200">
                <a:solidFill>
                  <a:schemeClr val="tx1"/>
                </a:solidFill>
              </a:rPr>
              <a:pPr/>
              <a:t>10</a:t>
            </a:fld>
            <a:endParaRPr kumimoji="0" lang="en-AU" sz="1200">
              <a:solidFill>
                <a:schemeClr val="tx1"/>
              </a:solidFill>
            </a:endParaRPr>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EF05B97A-CA37-0A44-B1FF-EBBDC29A890B}" type="slidenum">
              <a:rPr kumimoji="0" lang="en-AU" sz="1200">
                <a:solidFill>
                  <a:schemeClr val="tx1"/>
                </a:solidFill>
              </a:rPr>
              <a:pPr/>
              <a:t>11</a:t>
            </a:fld>
            <a:endParaRPr kumimoji="0" lang="en-AU" sz="1200">
              <a:solidFill>
                <a:schemeClr val="tx1"/>
              </a:solidFill>
            </a:endParaRPr>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7E70FCD-DECD-D641-9882-7DCC46D56225}" type="slidenum">
              <a:rPr kumimoji="0" lang="en-AU" sz="1200">
                <a:solidFill>
                  <a:schemeClr val="tx1"/>
                </a:solidFill>
              </a:rPr>
              <a:pPr/>
              <a:t>12</a:t>
            </a:fld>
            <a:endParaRPr kumimoji="0" lang="en-AU" sz="1200">
              <a:solidFill>
                <a:schemeClr val="tx1"/>
              </a:solidFill>
            </a:endParaRP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E72FFA03-AA5A-8D41-9809-065F2030B2C6}" type="slidenum">
              <a:rPr kumimoji="0" lang="en-AU" sz="1200">
                <a:solidFill>
                  <a:schemeClr val="tx1"/>
                </a:solidFill>
              </a:rPr>
              <a:pPr/>
              <a:t>13</a:t>
            </a:fld>
            <a:endParaRPr kumimoji="0" lang="en-AU" sz="1200">
              <a:solidFill>
                <a:schemeClr val="tx1"/>
              </a:solidFill>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A8EA1558-2E05-FF43-944A-72C5EF5E2020}" type="slidenum">
              <a:rPr kumimoji="0" lang="en-AU" sz="1200">
                <a:solidFill>
                  <a:schemeClr val="tx1"/>
                </a:solidFill>
              </a:rPr>
              <a:pPr/>
              <a:t>14</a:t>
            </a:fld>
            <a:endParaRPr kumimoji="0" lang="en-AU" sz="1200">
              <a:solidFill>
                <a:schemeClr val="tx1"/>
              </a:solidFill>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61877A45-2D34-B64D-9BF4-8EDC01DE5309}" type="slidenum">
              <a:rPr kumimoji="0" lang="en-AU" sz="1200">
                <a:solidFill>
                  <a:schemeClr val="tx1"/>
                </a:solidFill>
              </a:rPr>
              <a:pPr/>
              <a:t>15</a:t>
            </a:fld>
            <a:endParaRPr kumimoji="0" lang="en-AU" sz="1200">
              <a:solidFill>
                <a:schemeClr val="tx1"/>
              </a:solidFill>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46F5EF1-6FFC-144A-B5FE-3FC43D085B75}" type="slidenum">
              <a:rPr kumimoji="0" lang="en-AU" sz="1200">
                <a:solidFill>
                  <a:schemeClr val="tx1"/>
                </a:solidFill>
              </a:rPr>
              <a:pPr/>
              <a:t>16</a:t>
            </a:fld>
            <a:endParaRPr kumimoji="0" lang="en-AU" sz="1200">
              <a:solidFill>
                <a:schemeClr val="tx1"/>
              </a:solidFill>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615D29D6-F4B0-7145-9150-EFA0CBB03781}" type="slidenum">
              <a:rPr kumimoji="0" lang="en-AU" sz="1200">
                <a:solidFill>
                  <a:schemeClr val="tx1"/>
                </a:solidFill>
              </a:rPr>
              <a:pPr/>
              <a:t>17</a:t>
            </a:fld>
            <a:endParaRPr kumimoji="0" lang="en-AU" sz="1200">
              <a:solidFill>
                <a:schemeClr val="tx1"/>
              </a:solidFill>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377CBB57-D398-CF4C-AB31-1702AAEC3D49}" type="slidenum">
              <a:rPr kumimoji="0" lang="en-AU" sz="1200">
                <a:solidFill>
                  <a:schemeClr val="tx1"/>
                </a:solidFill>
              </a:rPr>
              <a:pPr/>
              <a:t>18</a:t>
            </a:fld>
            <a:endParaRPr kumimoji="0" lang="en-AU" sz="1200">
              <a:solidFill>
                <a:schemeClr val="tx1"/>
              </a:solidFill>
            </a:endParaRP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F03794D-9409-BC4B-8EFA-14321C9C2284}" type="slidenum">
              <a:rPr kumimoji="0" lang="en-AU" sz="1200">
                <a:solidFill>
                  <a:schemeClr val="tx1"/>
                </a:solidFill>
              </a:rPr>
              <a:pPr/>
              <a:t>19</a:t>
            </a:fld>
            <a:endParaRPr kumimoji="0" lang="en-AU" sz="1200">
              <a:solidFill>
                <a:schemeClr val="tx1"/>
              </a:solidFill>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A140A2DB-1F5A-3F45-9A86-12C02482D7FC}" type="slidenum">
              <a:rPr kumimoji="0" lang="en-AU" sz="1200">
                <a:solidFill>
                  <a:schemeClr val="tx1"/>
                </a:solidFill>
              </a:rPr>
              <a:pPr/>
              <a:t>2</a:t>
            </a:fld>
            <a:endParaRPr kumimoji="0" lang="en-AU" sz="1200">
              <a:solidFill>
                <a:schemeClr val="tx1"/>
              </a:solidFill>
            </a:endParaRPr>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3AF2343-3C25-1B4F-8E03-5FF8482AA6AA}" type="slidenum">
              <a:rPr kumimoji="0" lang="en-AU" sz="1200">
                <a:solidFill>
                  <a:schemeClr val="tx1"/>
                </a:solidFill>
              </a:rPr>
              <a:pPr/>
              <a:t>20</a:t>
            </a:fld>
            <a:endParaRPr kumimoji="0" lang="en-AU" sz="1200">
              <a:solidFill>
                <a:schemeClr val="tx1"/>
              </a:solidFill>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188D7224-BD58-8C4C-B323-6E8CF3AF2F69}" type="slidenum">
              <a:rPr kumimoji="0" lang="en-AU" sz="1200">
                <a:solidFill>
                  <a:schemeClr val="tx1"/>
                </a:solidFill>
              </a:rPr>
              <a:pPr/>
              <a:t>21</a:t>
            </a:fld>
            <a:endParaRPr kumimoji="0" lang="en-AU" sz="1200">
              <a:solidFill>
                <a:schemeClr val="tx1"/>
              </a:solidFill>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E4CCB050-1966-EA49-AAA3-ACC67FE6BD91}" type="slidenum">
              <a:rPr kumimoji="0" lang="en-AU" sz="1200">
                <a:solidFill>
                  <a:schemeClr val="tx1"/>
                </a:solidFill>
              </a:rPr>
              <a:pPr/>
              <a:t>22</a:t>
            </a:fld>
            <a:endParaRPr kumimoji="0" lang="en-AU" sz="1200">
              <a:solidFill>
                <a:schemeClr val="tx1"/>
              </a:solidFill>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575680C-E48B-E641-8AAD-13D57DB16627}" type="slidenum">
              <a:rPr kumimoji="0" lang="en-AU" sz="1200">
                <a:solidFill>
                  <a:schemeClr val="tx1"/>
                </a:solidFill>
              </a:rPr>
              <a:pPr/>
              <a:t>23</a:t>
            </a:fld>
            <a:endParaRPr kumimoji="0" lang="en-AU" sz="1200">
              <a:solidFill>
                <a:schemeClr val="tx1"/>
              </a:solidFill>
            </a:endParaRP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D4DD1D2-EB70-7942-9AAF-6D1D6AF3D2DF}" type="slidenum">
              <a:rPr kumimoji="0" lang="en-AU" sz="1200">
                <a:solidFill>
                  <a:schemeClr val="tx1"/>
                </a:solidFill>
              </a:rPr>
              <a:pPr/>
              <a:t>24</a:t>
            </a:fld>
            <a:endParaRPr kumimoji="0" lang="en-AU" sz="1200">
              <a:solidFill>
                <a:schemeClr val="tx1"/>
              </a:solidFill>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023F3D65-11F2-5844-B745-9EA6E42A60FE}" type="slidenum">
              <a:rPr kumimoji="0" lang="en-AU" sz="1200">
                <a:solidFill>
                  <a:schemeClr val="tx1"/>
                </a:solidFill>
              </a:rPr>
              <a:pPr/>
              <a:t>25</a:t>
            </a:fld>
            <a:endParaRPr kumimoji="0" lang="en-AU" sz="1200">
              <a:solidFill>
                <a:schemeClr val="tx1"/>
              </a:solidFill>
            </a:endParaRPr>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51213DD-BCF3-664E-BAE7-E35D7C3FBCC1}" type="slidenum">
              <a:rPr kumimoji="0" lang="en-AU" sz="1200">
                <a:solidFill>
                  <a:schemeClr val="tx1"/>
                </a:solidFill>
              </a:rPr>
              <a:pPr/>
              <a:t>26</a:t>
            </a:fld>
            <a:endParaRPr kumimoji="0" lang="en-AU" sz="1200">
              <a:solidFill>
                <a:schemeClr val="tx1"/>
              </a:solidFill>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9537D943-94FA-EB47-A34B-EA92B84D01C8}" type="slidenum">
              <a:rPr kumimoji="0" lang="en-AU" sz="1200">
                <a:solidFill>
                  <a:schemeClr val="tx1"/>
                </a:solidFill>
              </a:rPr>
              <a:pPr/>
              <a:t>27</a:t>
            </a:fld>
            <a:endParaRPr kumimoji="0" lang="en-AU" sz="1200">
              <a:solidFill>
                <a:schemeClr val="tx1"/>
              </a:solidFill>
            </a:endParaRPr>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6C2F1E2-4FC1-4848-A45D-029F4DED2BF0}" type="slidenum">
              <a:rPr kumimoji="0" lang="en-AU" sz="1200">
                <a:solidFill>
                  <a:schemeClr val="tx1"/>
                </a:solidFill>
              </a:rPr>
              <a:pPr/>
              <a:t>28</a:t>
            </a:fld>
            <a:endParaRPr kumimoji="0" lang="en-AU" sz="1200">
              <a:solidFill>
                <a:schemeClr val="tx1"/>
              </a:solidFill>
            </a:endParaRPr>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271ACF6-C98E-EF45-B54E-E56ED267F892}" type="slidenum">
              <a:rPr kumimoji="0" lang="en-AU" sz="1200">
                <a:solidFill>
                  <a:schemeClr val="tx1"/>
                </a:solidFill>
              </a:rPr>
              <a:pPr/>
              <a:t>30</a:t>
            </a:fld>
            <a:endParaRPr kumimoji="0" lang="en-AU" sz="1200">
              <a:solidFill>
                <a:schemeClr val="tx1"/>
              </a:solidFill>
            </a:endParaRPr>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98DDEF9-6B37-5C4C-AA29-DC5C95160457}" type="slidenum">
              <a:rPr kumimoji="0" lang="en-AU" sz="1200">
                <a:solidFill>
                  <a:schemeClr val="tx1"/>
                </a:solidFill>
              </a:rPr>
              <a:pPr/>
              <a:t>3</a:t>
            </a:fld>
            <a:endParaRPr kumimoji="0" lang="en-AU" sz="1200">
              <a:solidFill>
                <a:schemeClr val="tx1"/>
              </a:solidFill>
            </a:endParaRPr>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F155B90-5AF9-FE44-852A-08A68AC02991}" type="slidenum">
              <a:rPr kumimoji="0" lang="en-AU" sz="1200">
                <a:solidFill>
                  <a:schemeClr val="tx1"/>
                </a:solidFill>
              </a:rPr>
              <a:pPr/>
              <a:t>4</a:t>
            </a:fld>
            <a:endParaRPr kumimoji="0" lang="en-AU" sz="1200">
              <a:solidFill>
                <a:schemeClr val="tx1"/>
              </a:solidFill>
            </a:endParaRPr>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FF971F8B-7094-4048-8511-6DACB54E3F60}" type="slidenum">
              <a:rPr kumimoji="0" lang="en-AU" sz="1200">
                <a:solidFill>
                  <a:schemeClr val="tx1"/>
                </a:solidFill>
              </a:rPr>
              <a:pPr/>
              <a:t>5</a:t>
            </a:fld>
            <a:endParaRPr kumimoji="0" lang="en-AU" sz="1200">
              <a:solidFill>
                <a:schemeClr val="tx1"/>
              </a:solidFill>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D89270DA-EAF5-E540-9AB5-3A1B05955053}" type="slidenum">
              <a:rPr kumimoji="0" lang="en-AU" sz="1200">
                <a:solidFill>
                  <a:schemeClr val="tx1"/>
                </a:solidFill>
              </a:rPr>
              <a:pPr/>
              <a:t>6</a:t>
            </a:fld>
            <a:endParaRPr kumimoji="0" lang="en-AU" sz="1200">
              <a:solidFill>
                <a:schemeClr val="tx1"/>
              </a:solidFill>
            </a:endParaRPr>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2D96D1BE-9F80-C84F-93A5-5D18E829D5E4}" type="slidenum">
              <a:rPr kumimoji="0" lang="en-AU" sz="1200">
                <a:solidFill>
                  <a:schemeClr val="tx1"/>
                </a:solidFill>
              </a:rPr>
              <a:pPr/>
              <a:t>7</a:t>
            </a:fld>
            <a:endParaRPr kumimoji="0" lang="en-AU" sz="1200">
              <a:solidFill>
                <a:schemeClr val="tx1"/>
              </a:solidFill>
            </a:endParaRPr>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8FC43205-C35E-9241-B380-5D36FA49F4D2}" type="slidenum">
              <a:rPr kumimoji="0" lang="en-AU" sz="1200">
                <a:solidFill>
                  <a:schemeClr val="tx1"/>
                </a:solidFill>
              </a:rPr>
              <a:pPr/>
              <a:t>8</a:t>
            </a:fld>
            <a:endParaRPr kumimoji="0" lang="en-AU" sz="1200">
              <a:solidFill>
                <a:schemeClr val="tx1"/>
              </a:solidFill>
            </a:endParaRPr>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B98C4293-CD39-0442-9F1D-8CB267F26CA5}" type="slidenum">
              <a:rPr kumimoji="0" lang="en-AU" sz="1200">
                <a:solidFill>
                  <a:schemeClr val="tx1"/>
                </a:solidFill>
              </a:rPr>
              <a:pPr/>
              <a:t>9</a:t>
            </a:fld>
            <a:endParaRPr kumimoji="0" lang="en-AU" sz="1200">
              <a:solidFill>
                <a:schemeClr val="tx1"/>
              </a:solidFill>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6FB195-20FE-E14A-A536-29DE1606C357}" type="datetimeFigureOut">
              <a:rPr lang="en-US" smtClean="0"/>
              <a:t>5/18/18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352733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B195-20FE-E14A-A536-29DE1606C357}" type="datetimeFigureOut">
              <a:rPr lang="en-US" smtClean="0"/>
              <a:t>5/18/18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177045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B195-20FE-E14A-A536-29DE1606C357}" type="datetimeFigureOut">
              <a:rPr lang="en-US" smtClean="0"/>
              <a:t>5/18/18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287574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B195-20FE-E14A-A536-29DE1606C357}" type="datetimeFigureOut">
              <a:rPr lang="en-US" smtClean="0"/>
              <a:t>5/18/18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226220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FB195-20FE-E14A-A536-29DE1606C357}" type="datetimeFigureOut">
              <a:rPr lang="en-US" smtClean="0"/>
              <a:t>5/18/18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224662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FB195-20FE-E14A-A536-29DE1606C357}" type="datetimeFigureOut">
              <a:rPr lang="en-US" smtClean="0"/>
              <a:t>5/18/18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138258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FB195-20FE-E14A-A536-29DE1606C357}" type="datetimeFigureOut">
              <a:rPr lang="en-US" smtClean="0"/>
              <a:t>5/18/18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126968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FB195-20FE-E14A-A536-29DE1606C357}" type="datetimeFigureOut">
              <a:rPr lang="en-US" smtClean="0"/>
              <a:t>5/18/18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87685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FB195-20FE-E14A-A536-29DE1606C357}" type="datetimeFigureOut">
              <a:rPr lang="en-US" smtClean="0"/>
              <a:t>5/18/18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132210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FB195-20FE-E14A-A536-29DE1606C357}" type="datetimeFigureOut">
              <a:rPr lang="en-US" smtClean="0"/>
              <a:t>5/18/18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270855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FB195-20FE-E14A-A536-29DE1606C357}" type="datetimeFigureOut">
              <a:rPr lang="en-US" smtClean="0"/>
              <a:t>5/18/18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7A434-EC36-CA43-B64D-830BA10C9F0B}" type="slidenum">
              <a:rPr lang="en-US" smtClean="0"/>
              <a:t>‹#›</a:t>
            </a:fld>
            <a:endParaRPr lang="en-US"/>
          </a:p>
        </p:txBody>
      </p:sp>
    </p:spTree>
    <p:extLst>
      <p:ext uri="{BB962C8B-B14F-4D97-AF65-F5344CB8AC3E}">
        <p14:creationId xmlns:p14="http://schemas.microsoft.com/office/powerpoint/2010/main" val="84513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FB195-20FE-E14A-A536-29DE1606C357}" type="datetimeFigureOut">
              <a:rPr lang="en-US" smtClean="0"/>
              <a:t>5/18/18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7A434-EC36-CA43-B64D-830BA10C9F0B}" type="slidenum">
              <a:rPr lang="en-US" smtClean="0"/>
              <a:t>‹#›</a:t>
            </a:fld>
            <a:endParaRPr lang="en-US"/>
          </a:p>
        </p:txBody>
      </p:sp>
    </p:spTree>
    <p:extLst>
      <p:ext uri="{BB962C8B-B14F-4D97-AF65-F5344CB8AC3E}">
        <p14:creationId xmlns:p14="http://schemas.microsoft.com/office/powerpoint/2010/main" val="257535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tpc.org/tpcc/results/tpcc_result_detail.asp?id=111071101" TargetMode="External"/><Relationship Id="rId7" Type="http://schemas.openxmlformats.org/officeDocument/2006/relationships/hyperlink" Target="http://www.tpc.org/tpcc/results/tpcc_result_detail.asp?id=109110401" TargetMode="External"/><Relationship Id="rId2" Type="http://schemas.openxmlformats.org/officeDocument/2006/relationships/hyperlink" Target="http://www.tpc.org/tpcc/results/tpcc_result_detail.asp?id=113032601" TargetMode="External"/><Relationship Id="rId1" Type="http://schemas.openxmlformats.org/officeDocument/2006/relationships/slideLayout" Target="../slideLayouts/slideLayout2.xml"/><Relationship Id="rId6" Type="http://schemas.openxmlformats.org/officeDocument/2006/relationships/hyperlink" Target="http://www.tpc.org/tpcc/results/tpcc_result_detail.asp?id=110081702" TargetMode="External"/><Relationship Id="rId5" Type="http://schemas.openxmlformats.org/officeDocument/2006/relationships/hyperlink" Target="http://www.tpc.org/tpcc/results/tpcc_result_detail.asp?id=110120201" TargetMode="External"/><Relationship Id="rId4" Type="http://schemas.openxmlformats.org/officeDocument/2006/relationships/hyperlink" Target="http://www.tpc.org/tpcc/results/tpcc_result_detail.asp?id=11203270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463550" y="1866900"/>
            <a:ext cx="7772400" cy="2867025"/>
          </a:xfrm>
        </p:spPr>
        <p:txBody>
          <a:bodyPr/>
          <a:lstStyle/>
          <a:p>
            <a:pPr>
              <a:lnSpc>
                <a:spcPct val="80000"/>
              </a:lnSpc>
            </a:pPr>
            <a:r>
              <a:rPr lang="en-US" sz="3600" b="0" dirty="0">
                <a:latin typeface="Helvetica"/>
                <a:cs typeface="Helvetica"/>
              </a:rPr>
              <a:t>COMP90050:Advanced Database Systems</a:t>
            </a:r>
            <a:br>
              <a:rPr lang="en-US" sz="3600" b="0" dirty="0">
                <a:latin typeface="Helvetica"/>
                <a:cs typeface="Helvetica"/>
              </a:rPr>
            </a:br>
            <a:r>
              <a:rPr lang="en-US" sz="3600" b="0" dirty="0">
                <a:latin typeface="Helvetica"/>
                <a:cs typeface="Helvetica"/>
              </a:rPr>
              <a:t>Professor Rao Kotagiri</a:t>
            </a:r>
            <a:br>
              <a:rPr lang="en-US" sz="3600" b="0" dirty="0">
                <a:latin typeface="Helvetica"/>
                <a:cs typeface="Helvetica"/>
              </a:rPr>
            </a:br>
            <a:br>
              <a:rPr lang="en-US" sz="3600" b="0" dirty="0">
                <a:latin typeface="Helvetica"/>
                <a:cs typeface="Helvetica"/>
              </a:rPr>
            </a:br>
            <a:r>
              <a:rPr lang="en-US" sz="3600" b="0" dirty="0">
                <a:latin typeface="Helvetica"/>
                <a:cs typeface="Helvetica"/>
              </a:rPr>
              <a:t>Lecture Set6</a:t>
            </a:r>
            <a:endParaRPr lang="en-AU" sz="3600" b="0" dirty="0">
              <a:latin typeface="Helvetica"/>
              <a:cs typeface="Helvetica"/>
            </a:endParaRPr>
          </a:p>
        </p:txBody>
      </p:sp>
    </p:spTree>
    <p:extLst>
      <p:ext uri="{BB962C8B-B14F-4D97-AF65-F5344CB8AC3E}">
        <p14:creationId xmlns:p14="http://schemas.microsoft.com/office/powerpoint/2010/main" val="49879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p:nvPr>
        </p:nvSpPr>
        <p:spPr/>
        <p:txBody>
          <a:bodyPr>
            <a:normAutofit fontScale="90000"/>
          </a:bodyPr>
          <a:lstStyle/>
          <a:p>
            <a:pPr>
              <a:lnSpc>
                <a:spcPct val="90000"/>
              </a:lnSpc>
            </a:pPr>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74082" name="Rectangle 3"/>
          <p:cNvSpPr>
            <a:spLocks noGrp="1" noChangeArrowheads="1"/>
          </p:cNvSpPr>
          <p:nvPr>
            <p:ph type="body" idx="1"/>
          </p:nvPr>
        </p:nvSpPr>
        <p:spPr/>
        <p:txBody>
          <a:bodyPr/>
          <a:lstStyle/>
          <a:p>
            <a:pPr>
              <a:lnSpc>
                <a:spcPct val="90000"/>
              </a:lnSpc>
            </a:pPr>
            <a:r>
              <a:rPr lang="en-AU" sz="2400" b="0">
                <a:latin typeface="Helvetica"/>
                <a:cs typeface="Helvetica"/>
              </a:rPr>
              <a:t>From 1985 through 1988, vendors used TP1 and DebitCredit--or their own interpretation of these benchmarks. </a:t>
            </a:r>
          </a:p>
          <a:p>
            <a:pPr>
              <a:lnSpc>
                <a:spcPct val="90000"/>
              </a:lnSpc>
            </a:pPr>
            <a:r>
              <a:rPr lang="en-AU" sz="2400" b="0">
                <a:latin typeface="Helvetica"/>
                <a:cs typeface="Helvetica"/>
              </a:rPr>
              <a:t>On August 10, 1988, Serlin had successfully convinced eight companies to form the Transaction Processing Performance Council (TPC).</a:t>
            </a:r>
          </a:p>
          <a:p>
            <a:pPr>
              <a:lnSpc>
                <a:spcPct val="90000"/>
              </a:lnSpc>
            </a:pPr>
            <a:endParaRPr lang="en-AU" sz="2400" b="0">
              <a:latin typeface="Helvetica"/>
              <a:cs typeface="Helvetica"/>
            </a:endParaRPr>
          </a:p>
        </p:txBody>
      </p:sp>
    </p:spTree>
    <p:extLst>
      <p:ext uri="{BB962C8B-B14F-4D97-AF65-F5344CB8AC3E}">
        <p14:creationId xmlns:p14="http://schemas.microsoft.com/office/powerpoint/2010/main" val="138088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p:txBody>
          <a:bodyPr/>
          <a:lstStyle/>
          <a:p>
            <a:r>
              <a:rPr lang="en-AU" b="0" dirty="0">
                <a:latin typeface="Helvetica"/>
                <a:cs typeface="Helvetica"/>
              </a:rPr>
              <a:t>TPC-A</a:t>
            </a:r>
          </a:p>
        </p:txBody>
      </p:sp>
      <p:sp>
        <p:nvSpPr>
          <p:cNvPr id="176130" name="Rectangle 3"/>
          <p:cNvSpPr>
            <a:spLocks noGrp="1" noChangeArrowheads="1"/>
          </p:cNvSpPr>
          <p:nvPr>
            <p:ph type="body" idx="1"/>
          </p:nvPr>
        </p:nvSpPr>
        <p:spPr/>
        <p:txBody>
          <a:bodyPr>
            <a:normAutofit fontScale="70000" lnSpcReduction="20000"/>
          </a:bodyPr>
          <a:lstStyle/>
          <a:p>
            <a:pPr>
              <a:lnSpc>
                <a:spcPts val="3160"/>
              </a:lnSpc>
              <a:buFont typeface="Arial" panose="020B0604020202020204" pitchFamily="34" charset="0"/>
              <a:buChar char="•"/>
            </a:pPr>
            <a:r>
              <a:rPr lang="en-AU" dirty="0">
                <a:solidFill>
                  <a:srgbClr val="000000"/>
                </a:solidFill>
                <a:latin typeface="Helvetica"/>
              </a:rPr>
              <a:t>Using the model around the </a:t>
            </a:r>
            <a:r>
              <a:rPr lang="en-AU" dirty="0" err="1">
                <a:solidFill>
                  <a:srgbClr val="000000"/>
                </a:solidFill>
                <a:latin typeface="Helvetica"/>
              </a:rPr>
              <a:t>DebitCredit</a:t>
            </a:r>
            <a:r>
              <a:rPr lang="en-AU" dirty="0">
                <a:solidFill>
                  <a:srgbClr val="000000"/>
                </a:solidFill>
                <a:latin typeface="Helvetica"/>
              </a:rPr>
              <a:t> benchmark, the TPC published its first benchmark, TPC Benchmark A (TPC-A) within one year (November 1989).</a:t>
            </a:r>
          </a:p>
          <a:p>
            <a:pPr>
              <a:lnSpc>
                <a:spcPts val="3160"/>
              </a:lnSpc>
              <a:buFont typeface="Arial" panose="020B0604020202020204" pitchFamily="34" charset="0"/>
              <a:buChar char="•"/>
            </a:pPr>
            <a:r>
              <a:rPr lang="en-AU" sz="2800" dirty="0">
                <a:solidFill>
                  <a:srgbClr val="000000"/>
                </a:solidFill>
                <a:latin typeface="Helvetica"/>
              </a:rPr>
              <a:t> TPC-A differed from </a:t>
            </a:r>
            <a:r>
              <a:rPr lang="en-AU" sz="2800" dirty="0" err="1">
                <a:solidFill>
                  <a:srgbClr val="000000"/>
                </a:solidFill>
                <a:latin typeface="Helvetica"/>
              </a:rPr>
              <a:t>DebitCredit</a:t>
            </a:r>
            <a:r>
              <a:rPr lang="en-AU" sz="2800" dirty="0">
                <a:solidFill>
                  <a:srgbClr val="000000"/>
                </a:solidFill>
                <a:latin typeface="Helvetica"/>
              </a:rPr>
              <a:t> in the following respects:</a:t>
            </a:r>
          </a:p>
          <a:p>
            <a:pPr lvl="1">
              <a:lnSpc>
                <a:spcPts val="3160"/>
              </a:lnSpc>
              <a:buFont typeface="Arial" panose="020B0604020202020204" pitchFamily="34" charset="0"/>
              <a:buChar char="•"/>
            </a:pPr>
            <a:r>
              <a:rPr lang="en-AU" b="0" dirty="0">
                <a:solidFill>
                  <a:srgbClr val="000000"/>
                </a:solidFill>
                <a:latin typeface="Helvetica"/>
                <a:cs typeface="Helvetica"/>
              </a:rPr>
              <a:t>The requirement that 95 percent of all transactions must complete in less than 1 second was altered to 90 percent of transactions  must complete in less than 2 seconds.</a:t>
            </a:r>
          </a:p>
          <a:p>
            <a:pPr lvl="1">
              <a:lnSpc>
                <a:spcPts val="3160"/>
              </a:lnSpc>
              <a:buFont typeface="Arial" panose="020B0604020202020204" pitchFamily="34" charset="0"/>
              <a:buChar char="•"/>
            </a:pPr>
            <a:r>
              <a:rPr lang="en-AU" b="0" dirty="0">
                <a:solidFill>
                  <a:srgbClr val="000000"/>
                </a:solidFill>
                <a:latin typeface="Helvetica"/>
                <a:cs typeface="Helvetica"/>
              </a:rPr>
              <a:t> The number of emulated terminals interacting was reduced to a requirement of 10 terminals per </a:t>
            </a:r>
            <a:r>
              <a:rPr lang="en-AU" b="0" dirty="0" err="1">
                <a:solidFill>
                  <a:srgbClr val="000000"/>
                </a:solidFill>
                <a:latin typeface="Helvetica"/>
                <a:cs typeface="Helvetica"/>
              </a:rPr>
              <a:t>tps</a:t>
            </a:r>
            <a:r>
              <a:rPr lang="en-AU" b="0" dirty="0">
                <a:solidFill>
                  <a:srgbClr val="000000"/>
                </a:solidFill>
                <a:latin typeface="Helvetica"/>
                <a:cs typeface="Helvetica"/>
              </a:rPr>
              <a:t> and the cost of the terminals was included in the system price.</a:t>
            </a:r>
          </a:p>
        </p:txBody>
      </p:sp>
    </p:spTree>
    <p:extLst>
      <p:ext uri="{BB962C8B-B14F-4D97-AF65-F5344CB8AC3E}">
        <p14:creationId xmlns:p14="http://schemas.microsoft.com/office/powerpoint/2010/main" val="3109713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3"/>
          <p:cNvSpPr>
            <a:spLocks noGrp="1" noChangeArrowheads="1"/>
          </p:cNvSpPr>
          <p:nvPr>
            <p:ph type="body" idx="1"/>
          </p:nvPr>
        </p:nvSpPr>
        <p:spPr>
          <a:xfrm>
            <a:off x="696913" y="495300"/>
            <a:ext cx="7772400" cy="5981700"/>
          </a:xfrm>
        </p:spPr>
        <p:txBody>
          <a:bodyPr>
            <a:normAutofit/>
          </a:bodyPr>
          <a:lstStyle/>
          <a:p>
            <a:pPr lvl="1">
              <a:lnSpc>
                <a:spcPts val="2920"/>
              </a:lnSpc>
              <a:buFontTx/>
              <a:buChar char="•"/>
            </a:pPr>
            <a:r>
              <a:rPr lang="en-AU" sz="2000" b="0" dirty="0">
                <a:solidFill>
                  <a:srgbClr val="000000"/>
                </a:solidFill>
                <a:latin typeface="Helvetica"/>
                <a:cs typeface="Helvetica"/>
              </a:rPr>
              <a:t>TPC-A could be run in a local or wide-area network configuration (</a:t>
            </a:r>
            <a:r>
              <a:rPr lang="en-AU" sz="2000" b="0" dirty="0" err="1">
                <a:solidFill>
                  <a:srgbClr val="000000"/>
                </a:solidFill>
                <a:latin typeface="Helvetica"/>
                <a:cs typeface="Helvetica"/>
              </a:rPr>
              <a:t>DebitCredit</a:t>
            </a:r>
            <a:r>
              <a:rPr lang="en-AU" sz="2000" b="0" dirty="0">
                <a:solidFill>
                  <a:srgbClr val="000000"/>
                </a:solidFill>
                <a:latin typeface="Helvetica"/>
                <a:cs typeface="Helvetica"/>
              </a:rPr>
              <a:t> has specified only WANs).</a:t>
            </a:r>
          </a:p>
          <a:p>
            <a:pPr lvl="1">
              <a:lnSpc>
                <a:spcPts val="2920"/>
              </a:lnSpc>
              <a:buFontTx/>
              <a:buChar char="•"/>
            </a:pPr>
            <a:r>
              <a:rPr lang="en-AU" sz="2000" b="0" dirty="0">
                <a:solidFill>
                  <a:srgbClr val="000000"/>
                </a:solidFill>
                <a:latin typeface="Helvetica"/>
                <a:cs typeface="Helvetica"/>
              </a:rPr>
              <a:t>The production-oriented requirements of the benchmark were strengthened to prevent the reporting of peak, unsustainable performance ratings. </a:t>
            </a:r>
          </a:p>
          <a:p>
            <a:pPr lvl="1">
              <a:lnSpc>
                <a:spcPts val="2920"/>
              </a:lnSpc>
              <a:buFontTx/>
              <a:buChar char="•"/>
            </a:pPr>
            <a:r>
              <a:rPr lang="en-AU" sz="2000" b="0" dirty="0">
                <a:solidFill>
                  <a:srgbClr val="000000"/>
                </a:solidFill>
                <a:latin typeface="Helvetica"/>
                <a:cs typeface="Helvetica"/>
              </a:rPr>
              <a:t>Specifically, the ACID requirements were imposed and specific tests added to ensure ACID viability.</a:t>
            </a:r>
          </a:p>
          <a:p>
            <a:pPr lvl="1">
              <a:lnSpc>
                <a:spcPts val="2920"/>
              </a:lnSpc>
              <a:buFontTx/>
              <a:buChar char="•"/>
            </a:pPr>
            <a:r>
              <a:rPr lang="en-AU" sz="2000" b="0" dirty="0">
                <a:solidFill>
                  <a:srgbClr val="000000"/>
                </a:solidFill>
                <a:latin typeface="Helvetica"/>
                <a:cs typeface="Helvetica"/>
              </a:rPr>
              <a:t>Finally, TPC-A specified that all benchmark testing data should be publicly disclosed in a Full Disclosure Report.</a:t>
            </a:r>
          </a:p>
          <a:p>
            <a:pPr>
              <a:lnSpc>
                <a:spcPts val="2920"/>
              </a:lnSpc>
            </a:pPr>
            <a:r>
              <a:rPr lang="en-AU" sz="2000" b="0" dirty="0">
                <a:solidFill>
                  <a:srgbClr val="000000"/>
                </a:solidFill>
                <a:latin typeface="Helvetica"/>
                <a:cs typeface="Helvetica"/>
              </a:rPr>
              <a:t>The first TPC-A results were announced in July 1990. Four years later, at the peak of its popularity, 33 companies published on TPC benchmarks and 115 different systems had published TPC-A results. In total, about 300 TPC-A benchmark results were published.</a:t>
            </a:r>
          </a:p>
        </p:txBody>
      </p:sp>
    </p:spTree>
    <p:extLst>
      <p:ext uri="{BB962C8B-B14F-4D97-AF65-F5344CB8AC3E}">
        <p14:creationId xmlns:p14="http://schemas.microsoft.com/office/powerpoint/2010/main" val="43346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p:txBody>
          <a:bodyPr>
            <a:normAutofit fontScale="90000"/>
          </a:bodyPr>
          <a:lstStyle/>
          <a:p>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80226" name="Rectangle 3"/>
          <p:cNvSpPr>
            <a:spLocks noGrp="1" noChangeArrowheads="1"/>
          </p:cNvSpPr>
          <p:nvPr>
            <p:ph type="body" idx="1"/>
          </p:nvPr>
        </p:nvSpPr>
        <p:spPr/>
        <p:txBody>
          <a:bodyPr>
            <a:noAutofit/>
          </a:bodyPr>
          <a:lstStyle/>
          <a:p>
            <a:pPr lvl="1">
              <a:lnSpc>
                <a:spcPts val="3020"/>
              </a:lnSpc>
              <a:buFontTx/>
              <a:buChar char="•"/>
            </a:pPr>
            <a:r>
              <a:rPr lang="en-AU" sz="2000" b="0" dirty="0">
                <a:solidFill>
                  <a:srgbClr val="000000"/>
                </a:solidFill>
                <a:latin typeface="Helvetica"/>
                <a:cs typeface="Helvetica"/>
              </a:rPr>
              <a:t>The first TPC-A result was 33 </a:t>
            </a:r>
            <a:r>
              <a:rPr lang="en-AU" sz="2000" b="0" dirty="0" err="1">
                <a:solidFill>
                  <a:srgbClr val="000000"/>
                </a:solidFill>
                <a:latin typeface="Helvetica"/>
                <a:cs typeface="Helvetica"/>
              </a:rPr>
              <a:t>tpsA</a:t>
            </a:r>
            <a:r>
              <a:rPr lang="en-AU" sz="2000" b="0" dirty="0">
                <a:solidFill>
                  <a:srgbClr val="000000"/>
                </a:solidFill>
                <a:latin typeface="Helvetica"/>
                <a:cs typeface="Helvetica"/>
              </a:rPr>
              <a:t> at a cost of $25,500 per transaction or </a:t>
            </a:r>
            <a:r>
              <a:rPr lang="en-AU" sz="2000" b="0" dirty="0" err="1">
                <a:solidFill>
                  <a:srgbClr val="000000"/>
                </a:solidFill>
                <a:latin typeface="Helvetica"/>
                <a:cs typeface="Helvetica"/>
              </a:rPr>
              <a:t>tpsA</a:t>
            </a:r>
            <a:r>
              <a:rPr lang="en-AU" sz="2000" b="0" dirty="0">
                <a:solidFill>
                  <a:srgbClr val="000000"/>
                </a:solidFill>
                <a:latin typeface="Helvetica"/>
                <a:cs typeface="Helvetica"/>
              </a:rPr>
              <a:t> (Total cost in excess of $8.4M in 1990). The highest TPC-A result ever recorded was 3,692 </a:t>
            </a:r>
            <a:r>
              <a:rPr lang="en-AU" sz="2000" b="0" dirty="0" err="1">
                <a:solidFill>
                  <a:srgbClr val="000000"/>
                </a:solidFill>
                <a:latin typeface="Helvetica"/>
                <a:cs typeface="Helvetica"/>
              </a:rPr>
              <a:t>tpsA</a:t>
            </a:r>
            <a:r>
              <a:rPr lang="en-AU" sz="2000" b="0" dirty="0">
                <a:solidFill>
                  <a:srgbClr val="000000"/>
                </a:solidFill>
                <a:latin typeface="Helvetica"/>
                <a:cs typeface="Helvetica"/>
              </a:rPr>
              <a:t> with a cost of $4,873 per </a:t>
            </a:r>
            <a:r>
              <a:rPr lang="en-AU" sz="2000" b="0" dirty="0" err="1">
                <a:solidFill>
                  <a:srgbClr val="000000"/>
                </a:solidFill>
                <a:latin typeface="Helvetica"/>
                <a:cs typeface="Helvetica"/>
              </a:rPr>
              <a:t>tpsA</a:t>
            </a:r>
            <a:r>
              <a:rPr lang="en-AU" sz="2000" b="0" dirty="0">
                <a:solidFill>
                  <a:srgbClr val="000000"/>
                </a:solidFill>
                <a:latin typeface="Helvetica"/>
                <a:cs typeface="Helvetica"/>
              </a:rPr>
              <a:t> (Cost of $18M in 1990!)</a:t>
            </a:r>
          </a:p>
          <a:p>
            <a:pPr>
              <a:lnSpc>
                <a:spcPts val="3020"/>
              </a:lnSpc>
            </a:pPr>
            <a:r>
              <a:rPr lang="en-AU" sz="1800" b="0" dirty="0">
                <a:latin typeface="Helvetica"/>
                <a:cs typeface="Helvetica"/>
              </a:rPr>
              <a:t>The increase was 111</a:t>
            </a:r>
            <a:r>
              <a:rPr lang="en-US" sz="1800" b="0" dirty="0">
                <a:latin typeface="Helvetica"/>
                <a:cs typeface="Helvetica"/>
              </a:rPr>
              <a:t> times</a:t>
            </a:r>
            <a:r>
              <a:rPr lang="en-AU" sz="1800" b="0" dirty="0">
                <a:latin typeface="Helvetica"/>
                <a:cs typeface="Helvetica"/>
              </a:rPr>
              <a:t> but the increase in </a:t>
            </a:r>
            <a:r>
              <a:rPr lang="en-AU" sz="1800" b="0" dirty="0" err="1">
                <a:latin typeface="Helvetica"/>
                <a:cs typeface="Helvetica"/>
              </a:rPr>
              <a:t>tpsA</a:t>
            </a:r>
            <a:r>
              <a:rPr lang="en-AU" sz="1800" b="0" dirty="0">
                <a:latin typeface="Helvetica"/>
                <a:cs typeface="Helvetica"/>
              </a:rPr>
              <a:t> ratings is just too great. The increase can be due to:</a:t>
            </a:r>
          </a:p>
          <a:p>
            <a:pPr lvl="1">
              <a:lnSpc>
                <a:spcPts val="3020"/>
              </a:lnSpc>
              <a:buFontTx/>
              <a:buChar char="•"/>
            </a:pPr>
            <a:r>
              <a:rPr lang="en-AU" sz="2000" b="0" dirty="0">
                <a:solidFill>
                  <a:srgbClr val="000000"/>
                </a:solidFill>
                <a:latin typeface="Helvetica"/>
                <a:cs typeface="Helvetica"/>
              </a:rPr>
              <a:t>the first benchmark test is usually run for bragging rights and is grossly unoptimized compared to later results;</a:t>
            </a:r>
          </a:p>
          <a:p>
            <a:pPr lvl="1">
              <a:lnSpc>
                <a:spcPts val="3020"/>
              </a:lnSpc>
              <a:buFontTx/>
              <a:buChar char="•"/>
            </a:pPr>
            <a:r>
              <a:rPr lang="en-AU" sz="2000" b="0" dirty="0">
                <a:solidFill>
                  <a:srgbClr val="000000"/>
                </a:solidFill>
                <a:latin typeface="Helvetica"/>
                <a:cs typeface="Helvetica"/>
              </a:rPr>
              <a:t>real performance increases of hardware and software products;</a:t>
            </a:r>
          </a:p>
          <a:p>
            <a:pPr lvl="1">
              <a:lnSpc>
                <a:spcPts val="3020"/>
              </a:lnSpc>
              <a:buFontTx/>
              <a:buChar char="•"/>
            </a:pPr>
            <a:r>
              <a:rPr lang="en-AU" sz="2000" b="0" dirty="0">
                <a:solidFill>
                  <a:srgbClr val="000000"/>
                </a:solidFill>
                <a:latin typeface="Helvetica"/>
                <a:cs typeface="Helvetica"/>
              </a:rPr>
              <a:t>vendors improving their products to eliminate performance bugs exposed by the benchmark,</a:t>
            </a:r>
          </a:p>
        </p:txBody>
      </p:sp>
    </p:spTree>
    <p:extLst>
      <p:ext uri="{BB962C8B-B14F-4D97-AF65-F5344CB8AC3E}">
        <p14:creationId xmlns:p14="http://schemas.microsoft.com/office/powerpoint/2010/main" val="111357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normAutofit fontScale="90000"/>
          </a:bodyPr>
          <a:lstStyle/>
          <a:p>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82274" name="Rectangle 3"/>
          <p:cNvSpPr>
            <a:spLocks noGrp="1" noChangeArrowheads="1"/>
          </p:cNvSpPr>
          <p:nvPr>
            <p:ph type="body" idx="1"/>
          </p:nvPr>
        </p:nvSpPr>
        <p:spPr/>
        <p:txBody>
          <a:bodyPr>
            <a:normAutofit/>
          </a:bodyPr>
          <a:lstStyle/>
          <a:p>
            <a:pPr>
              <a:lnSpc>
                <a:spcPts val="3360"/>
              </a:lnSpc>
            </a:pPr>
            <a:endParaRPr lang="en-AU" sz="2400" b="0" dirty="0">
              <a:latin typeface="Helvetica"/>
              <a:cs typeface="Helvetica"/>
            </a:endParaRPr>
          </a:p>
          <a:p>
            <a:pPr marL="342900" lvl="1" indent="-342900">
              <a:lnSpc>
                <a:spcPts val="3360"/>
              </a:lnSpc>
              <a:buFont typeface="Arial"/>
              <a:buChar char="•"/>
            </a:pPr>
            <a:r>
              <a:rPr lang="en-AU" sz="2400" b="0" dirty="0">
                <a:latin typeface="Helvetica"/>
                <a:cs typeface="Helvetica"/>
              </a:rPr>
              <a:t>vendors playing the benchmarking game effectively--learning from each other on how best to run the benchmark. </a:t>
            </a:r>
          </a:p>
          <a:p>
            <a:pPr>
              <a:lnSpc>
                <a:spcPts val="3360"/>
              </a:lnSpc>
            </a:pPr>
            <a:r>
              <a:rPr lang="en-AU" sz="2400" b="0" dirty="0">
                <a:latin typeface="Helvetica"/>
                <a:cs typeface="Helvetica"/>
              </a:rPr>
              <a:t>Achievement of TPC-A that for the first time, it provided the industry with an objective and standard means of comparing the performance of a vast number of systems. </a:t>
            </a:r>
          </a:p>
        </p:txBody>
      </p:sp>
    </p:spTree>
    <p:extLst>
      <p:ext uri="{BB962C8B-B14F-4D97-AF65-F5344CB8AC3E}">
        <p14:creationId xmlns:p14="http://schemas.microsoft.com/office/powerpoint/2010/main" val="328267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p:nvPr>
        </p:nvSpPr>
        <p:spPr/>
        <p:txBody>
          <a:bodyPr>
            <a:normAutofit fontScale="90000"/>
          </a:bodyPr>
          <a:lstStyle/>
          <a:p>
            <a:r>
              <a:rPr lang="en-AU" b="0">
                <a:latin typeface="Helvetica"/>
                <a:cs typeface="Helvetica"/>
              </a:rPr>
              <a:t>TPC-B</a:t>
            </a:r>
            <a:br>
              <a:rPr lang="en-AU" b="0">
                <a:latin typeface="Helvetica"/>
                <a:cs typeface="Helvetica"/>
              </a:rPr>
            </a:br>
            <a:endParaRPr lang="en-AU" b="0">
              <a:latin typeface="Helvetica"/>
              <a:cs typeface="Helvetica"/>
            </a:endParaRPr>
          </a:p>
        </p:txBody>
      </p:sp>
      <p:sp>
        <p:nvSpPr>
          <p:cNvPr id="184322" name="Rectangle 3"/>
          <p:cNvSpPr>
            <a:spLocks noGrp="1" noChangeArrowheads="1"/>
          </p:cNvSpPr>
          <p:nvPr>
            <p:ph type="body" idx="1"/>
          </p:nvPr>
        </p:nvSpPr>
        <p:spPr>
          <a:xfrm>
            <a:off x="542996" y="1255648"/>
            <a:ext cx="7772400" cy="5697537"/>
          </a:xfrm>
        </p:spPr>
        <p:txBody>
          <a:bodyPr>
            <a:normAutofit fontScale="92500"/>
          </a:bodyPr>
          <a:lstStyle/>
          <a:p>
            <a:pPr>
              <a:lnSpc>
                <a:spcPts val="2800"/>
              </a:lnSpc>
            </a:pPr>
            <a:r>
              <a:rPr lang="en-AU" sz="2000" b="0" dirty="0">
                <a:latin typeface="Helvetica"/>
                <a:cs typeface="Helvetica"/>
              </a:rPr>
              <a:t>TPC-A's principal strengths was that it was an end-to-end system benchmark that exercised all aspects of an OLTP system.</a:t>
            </a:r>
          </a:p>
          <a:p>
            <a:pPr>
              <a:lnSpc>
                <a:spcPts val="2800"/>
              </a:lnSpc>
            </a:pPr>
            <a:r>
              <a:rPr lang="en-AU" sz="2000" b="0" dirty="0">
                <a:latin typeface="Helvetica"/>
                <a:cs typeface="Helvetica"/>
              </a:rPr>
              <a:t>TP1 (and later TPC-B) was the batch version of </a:t>
            </a:r>
            <a:r>
              <a:rPr lang="en-AU" sz="2000" b="0" dirty="0" err="1">
                <a:latin typeface="Helvetica"/>
                <a:cs typeface="Helvetica"/>
              </a:rPr>
              <a:t>DebitCredit</a:t>
            </a:r>
            <a:r>
              <a:rPr lang="en-AU" sz="2000" b="0" dirty="0">
                <a:latin typeface="Helvetica"/>
                <a:cs typeface="Helvetica"/>
              </a:rPr>
              <a:t>, without the network and user interaction (terminals)</a:t>
            </a:r>
          </a:p>
          <a:p>
            <a:pPr>
              <a:lnSpc>
                <a:spcPts val="2800"/>
              </a:lnSpc>
            </a:pPr>
            <a:r>
              <a:rPr lang="en-AU" sz="2000" b="0" dirty="0">
                <a:latin typeface="Helvetica"/>
                <a:cs typeface="Helvetica"/>
              </a:rPr>
              <a:t>A strong block of companies within the TPC, including hardware companies who sold "servers" and database software companies, felt that the TPC-B model was more representative of the customer environments they sold into.</a:t>
            </a:r>
          </a:p>
          <a:p>
            <a:pPr>
              <a:lnSpc>
                <a:spcPts val="2800"/>
              </a:lnSpc>
            </a:pPr>
            <a:r>
              <a:rPr lang="en-AU" sz="2000" b="0" dirty="0">
                <a:latin typeface="Helvetica"/>
                <a:cs typeface="Helvetica"/>
              </a:rPr>
              <a:t>Opposition TPC-B is that the </a:t>
            </a:r>
            <a:r>
              <a:rPr lang="en-AU" sz="2000" b="0" dirty="0" err="1">
                <a:latin typeface="Helvetica"/>
                <a:cs typeface="Helvetica"/>
              </a:rPr>
              <a:t>tps</a:t>
            </a:r>
            <a:r>
              <a:rPr lang="en-AU" sz="2000" b="0" dirty="0">
                <a:latin typeface="Helvetica"/>
                <a:cs typeface="Helvetica"/>
              </a:rPr>
              <a:t> rates would be artificially high, the total system cost since the network and terminal pricing would be eliminated would be artificially low, thereby artificially boosting TPC-B's price/performance ratings.</a:t>
            </a:r>
          </a:p>
          <a:p>
            <a:pPr>
              <a:lnSpc>
                <a:spcPts val="2800"/>
              </a:lnSpc>
            </a:pPr>
            <a:r>
              <a:rPr lang="en-AU" sz="2000" b="0" dirty="0">
                <a:latin typeface="Helvetica"/>
                <a:cs typeface="Helvetica"/>
              </a:rPr>
              <a:t>But TPC-B proponents eventually won the day and in August 1990, TPC-B was published as the second TPC benchmark standard.</a:t>
            </a:r>
          </a:p>
        </p:txBody>
      </p:sp>
    </p:spTree>
    <p:extLst>
      <p:ext uri="{BB962C8B-B14F-4D97-AF65-F5344CB8AC3E}">
        <p14:creationId xmlns:p14="http://schemas.microsoft.com/office/powerpoint/2010/main" val="51369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3"/>
          <p:cNvSpPr>
            <a:spLocks noGrp="1" noChangeArrowheads="1"/>
          </p:cNvSpPr>
          <p:nvPr>
            <p:ph type="body" idx="1"/>
          </p:nvPr>
        </p:nvSpPr>
        <p:spPr>
          <a:xfrm>
            <a:off x="711200" y="700088"/>
            <a:ext cx="7772400" cy="5605462"/>
          </a:xfrm>
        </p:spPr>
        <p:txBody>
          <a:bodyPr>
            <a:normAutofit fontScale="92500"/>
          </a:bodyPr>
          <a:lstStyle/>
          <a:p>
            <a:pPr>
              <a:lnSpc>
                <a:spcPts val="2700"/>
              </a:lnSpc>
            </a:pPr>
            <a:r>
              <a:rPr lang="en-AU" sz="2000" b="0" dirty="0">
                <a:latin typeface="Helvetica"/>
                <a:cs typeface="Helvetica"/>
              </a:rPr>
              <a:t>The first TPC-B results were published in mid-1991 and by June 1994, at the peak of its popularity, TPC-B results had been published on 73 systems.</a:t>
            </a:r>
          </a:p>
          <a:p>
            <a:pPr>
              <a:lnSpc>
                <a:spcPts val="2700"/>
              </a:lnSpc>
            </a:pPr>
            <a:r>
              <a:rPr lang="en-AU" sz="2000" b="0" dirty="0">
                <a:latin typeface="Helvetica"/>
                <a:cs typeface="Helvetica"/>
              </a:rPr>
              <a:t> In total, about 130 TPC-B tests were published. </a:t>
            </a:r>
          </a:p>
          <a:p>
            <a:pPr>
              <a:lnSpc>
                <a:spcPts val="2700"/>
              </a:lnSpc>
            </a:pPr>
            <a:r>
              <a:rPr lang="en-AU" sz="2000" b="0" dirty="0">
                <a:latin typeface="Helvetica"/>
                <a:cs typeface="Helvetica"/>
              </a:rPr>
              <a:t>In all, there were about 2.5 times more TPC-A results published.</a:t>
            </a:r>
          </a:p>
          <a:p>
            <a:pPr>
              <a:lnSpc>
                <a:spcPts val="2700"/>
              </a:lnSpc>
            </a:pPr>
            <a:r>
              <a:rPr lang="en-AU" sz="2000" b="0" dirty="0">
                <a:latin typeface="Helvetica"/>
                <a:cs typeface="Helvetica"/>
              </a:rPr>
              <a:t> The first TPC-B result was 102.94 </a:t>
            </a:r>
            <a:r>
              <a:rPr lang="en-AU" sz="2000" b="0" dirty="0" err="1">
                <a:latin typeface="Helvetica"/>
                <a:cs typeface="Helvetica"/>
              </a:rPr>
              <a:t>tpsB</a:t>
            </a:r>
            <a:r>
              <a:rPr lang="en-AU" sz="2000" b="0" dirty="0">
                <a:latin typeface="Helvetica"/>
                <a:cs typeface="Helvetica"/>
              </a:rPr>
              <a:t> with a cost of $4,167 per </a:t>
            </a:r>
            <a:r>
              <a:rPr lang="en-AU" sz="2000" b="0" dirty="0" err="1">
                <a:latin typeface="Helvetica"/>
                <a:cs typeface="Helvetica"/>
              </a:rPr>
              <a:t>tpsB</a:t>
            </a:r>
            <a:r>
              <a:rPr lang="en-AU" sz="2000" b="0" dirty="0">
                <a:latin typeface="Helvetica"/>
                <a:cs typeface="Helvetica"/>
              </a:rPr>
              <a:t> (Cost. $420K)</a:t>
            </a:r>
          </a:p>
          <a:p>
            <a:pPr>
              <a:lnSpc>
                <a:spcPts val="2700"/>
              </a:lnSpc>
            </a:pPr>
            <a:r>
              <a:rPr lang="en-AU" sz="2000" b="0" dirty="0">
                <a:latin typeface="Helvetica"/>
                <a:cs typeface="Helvetica"/>
              </a:rPr>
              <a:t>The highest TPC-B rating was a 2,025 </a:t>
            </a:r>
            <a:r>
              <a:rPr lang="en-AU" sz="2000" b="0" dirty="0" err="1">
                <a:latin typeface="Helvetica"/>
                <a:cs typeface="Helvetica"/>
              </a:rPr>
              <a:t>tpsB</a:t>
            </a:r>
            <a:r>
              <a:rPr lang="en-AU" sz="2000" b="0" dirty="0">
                <a:latin typeface="Helvetica"/>
                <a:cs typeface="Helvetica"/>
              </a:rPr>
              <a:t> result, and the best price/performance number was $254 per </a:t>
            </a:r>
            <a:r>
              <a:rPr lang="en-AU" sz="2000" b="0" dirty="0" err="1">
                <a:latin typeface="Helvetica"/>
                <a:cs typeface="Helvetica"/>
              </a:rPr>
              <a:t>tpsB</a:t>
            </a:r>
            <a:r>
              <a:rPr lang="en-AU" sz="2000" b="0" dirty="0">
                <a:latin typeface="Helvetica"/>
                <a:cs typeface="Helvetica"/>
              </a:rPr>
              <a:t>. (Cost of $514K)</a:t>
            </a:r>
          </a:p>
          <a:p>
            <a:pPr>
              <a:lnSpc>
                <a:spcPts val="2700"/>
              </a:lnSpc>
            </a:pPr>
            <a:r>
              <a:rPr lang="en-AU" sz="2000" b="0" dirty="0">
                <a:latin typeface="Helvetica"/>
                <a:cs typeface="Helvetica"/>
              </a:rPr>
              <a:t> In summary, the top TPC-B ratings increased by a factor of 19 and the price performance rating improved by a factor of 16.</a:t>
            </a:r>
          </a:p>
          <a:p>
            <a:pPr>
              <a:lnSpc>
                <a:spcPts val="2700"/>
              </a:lnSpc>
            </a:pPr>
            <a:r>
              <a:rPr lang="en-AU" sz="2000" b="0" dirty="0">
                <a:latin typeface="Helvetica"/>
                <a:cs typeface="Helvetica"/>
              </a:rPr>
              <a:t>In January 1998, the TPC announced the formation of a Web Commerce benchmark (TPC-W) which  measured OLTP and browsing performance only of the web server, excluding the network and human interaction components of the overall system.</a:t>
            </a:r>
          </a:p>
        </p:txBody>
      </p:sp>
    </p:spTree>
    <p:extLst>
      <p:ext uri="{BB962C8B-B14F-4D97-AF65-F5344CB8AC3E}">
        <p14:creationId xmlns:p14="http://schemas.microsoft.com/office/powerpoint/2010/main" val="131966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ext Box 4"/>
          <p:cNvSpPr txBox="1">
            <a:spLocks noChangeArrowheads="1"/>
          </p:cNvSpPr>
          <p:nvPr/>
        </p:nvSpPr>
        <p:spPr bwMode="auto">
          <a:xfrm>
            <a:off x="1008063" y="420688"/>
            <a:ext cx="7364412" cy="714375"/>
          </a:xfrm>
          <a:prstGeom prst="rect">
            <a:avLst/>
          </a:prstGeom>
          <a:noFill/>
          <a:ln w="12700" cap="sq">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1980:  TP1: just debit credit– no network or computing cost included</a:t>
            </a:r>
          </a:p>
        </p:txBody>
      </p:sp>
      <p:sp>
        <p:nvSpPr>
          <p:cNvPr id="188418" name="Text Box 9"/>
          <p:cNvSpPr txBox="1">
            <a:spLocks noChangeArrowheads="1"/>
          </p:cNvSpPr>
          <p:nvPr/>
        </p:nvSpPr>
        <p:spPr bwMode="auto">
          <a:xfrm>
            <a:off x="1014413" y="1584325"/>
            <a:ext cx="7364412" cy="714375"/>
          </a:xfrm>
          <a:prstGeom prst="rect">
            <a:avLst/>
          </a:prstGeom>
          <a:noFill/>
          <a:ln w="12700" cap="sq">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1985: DebitCredit: debit credit– with network,  computing and maintenance cost included with 95%completions within 1 sec time</a:t>
            </a:r>
          </a:p>
        </p:txBody>
      </p:sp>
      <p:sp>
        <p:nvSpPr>
          <p:cNvPr id="188419" name="Line 10"/>
          <p:cNvSpPr>
            <a:spLocks noChangeShapeType="1"/>
          </p:cNvSpPr>
          <p:nvPr/>
        </p:nvSpPr>
        <p:spPr bwMode="auto">
          <a:xfrm>
            <a:off x="4700588" y="1120775"/>
            <a:ext cx="20637" cy="466725"/>
          </a:xfrm>
          <a:prstGeom prst="line">
            <a:avLst/>
          </a:prstGeom>
          <a:noFill/>
          <a:ln w="12700" cap="sq">
            <a:solidFill>
              <a:srgbClr val="000000"/>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188420" name="Text Box 11"/>
          <p:cNvSpPr txBox="1">
            <a:spLocks noChangeArrowheads="1"/>
          </p:cNvSpPr>
          <p:nvPr/>
        </p:nvSpPr>
        <p:spPr bwMode="auto">
          <a:xfrm>
            <a:off x="1063625" y="2714625"/>
            <a:ext cx="7364413" cy="714375"/>
          </a:xfrm>
          <a:prstGeom prst="rect">
            <a:avLst/>
          </a:prstGeom>
          <a:noFill/>
          <a:ln w="12700" cap="sq">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1988: TPC-A: Debitcredit– with network, computing and maintenance cost included with 90%completions with in 2 secs time</a:t>
            </a:r>
          </a:p>
        </p:txBody>
      </p:sp>
      <p:sp>
        <p:nvSpPr>
          <p:cNvPr id="188421" name="Line 12"/>
          <p:cNvSpPr>
            <a:spLocks noChangeShapeType="1"/>
          </p:cNvSpPr>
          <p:nvPr/>
        </p:nvSpPr>
        <p:spPr bwMode="auto">
          <a:xfrm>
            <a:off x="4754563" y="2312988"/>
            <a:ext cx="0" cy="404812"/>
          </a:xfrm>
          <a:prstGeom prst="line">
            <a:avLst/>
          </a:prstGeom>
          <a:noFill/>
          <a:ln w="12700" cap="sq">
            <a:solidFill>
              <a:srgbClr val="000000"/>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188422" name="Text Box 15"/>
          <p:cNvSpPr txBox="1">
            <a:spLocks noChangeArrowheads="1"/>
          </p:cNvSpPr>
          <p:nvPr/>
        </p:nvSpPr>
        <p:spPr bwMode="auto">
          <a:xfrm>
            <a:off x="1092200" y="3943350"/>
            <a:ext cx="7364413" cy="714375"/>
          </a:xfrm>
          <a:prstGeom prst="rect">
            <a:avLst/>
          </a:prstGeom>
          <a:noFill/>
          <a:ln w="12700" cap="sq">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1990: TPC-B: debit credit– with no network costs  for benchmarking servers</a:t>
            </a:r>
          </a:p>
        </p:txBody>
      </p:sp>
      <p:sp>
        <p:nvSpPr>
          <p:cNvPr id="188423" name="Line 16"/>
          <p:cNvSpPr>
            <a:spLocks noChangeShapeType="1"/>
          </p:cNvSpPr>
          <p:nvPr/>
        </p:nvSpPr>
        <p:spPr bwMode="auto">
          <a:xfrm flipH="1">
            <a:off x="4762500" y="3448050"/>
            <a:ext cx="9525" cy="442913"/>
          </a:xfrm>
          <a:prstGeom prst="line">
            <a:avLst/>
          </a:prstGeom>
          <a:noFill/>
          <a:ln w="12700" cap="sq">
            <a:solidFill>
              <a:srgbClr val="000000"/>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188424" name="Text Box 17"/>
          <p:cNvSpPr txBox="1">
            <a:spLocks noChangeArrowheads="1"/>
          </p:cNvSpPr>
          <p:nvPr/>
        </p:nvSpPr>
        <p:spPr bwMode="auto">
          <a:xfrm>
            <a:off x="1133475" y="5095875"/>
            <a:ext cx="7364413" cy="1141413"/>
          </a:xfrm>
          <a:prstGeom prst="rect">
            <a:avLst/>
          </a:prstGeom>
          <a:noFill/>
          <a:ln w="12700" cap="sq">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pPr>
              <a:spcBef>
                <a:spcPct val="50000"/>
              </a:spcBef>
              <a:buFontTx/>
              <a:buNone/>
            </a:pPr>
            <a:r>
              <a:rPr kumimoji="0" lang="en-US" sz="2000" b="1" i="1"/>
              <a:t>1998: TPC-W: </a:t>
            </a:r>
            <a:r>
              <a:rPr lang="en-AU" sz="2000" b="1" i="1"/>
              <a:t>Web Commerce benchmark</a:t>
            </a:r>
            <a:r>
              <a:rPr lang="en-AU" sz="2000" b="1" i="1">
                <a:solidFill>
                  <a:schemeClr val="tx1"/>
                </a:solidFill>
              </a:rPr>
              <a:t> </a:t>
            </a:r>
            <a:r>
              <a:rPr lang="en-AU" sz="2000" b="1" i="1"/>
              <a:t>measured OLTP and browsing performance only of the web server, excluding the network and human interaction</a:t>
            </a:r>
            <a:r>
              <a:rPr lang="en-AU" sz="2800" b="1" i="1">
                <a:solidFill>
                  <a:schemeClr val="tx1"/>
                </a:solidFill>
              </a:rPr>
              <a:t> </a:t>
            </a:r>
            <a:endParaRPr lang="en-US" sz="2800" b="1" i="1">
              <a:solidFill>
                <a:schemeClr val="tx1"/>
              </a:solidFill>
            </a:endParaRPr>
          </a:p>
        </p:txBody>
      </p:sp>
      <p:sp>
        <p:nvSpPr>
          <p:cNvPr id="188425" name="Line 18"/>
          <p:cNvSpPr>
            <a:spLocks noChangeShapeType="1"/>
          </p:cNvSpPr>
          <p:nvPr/>
        </p:nvSpPr>
        <p:spPr bwMode="auto">
          <a:xfrm flipH="1">
            <a:off x="4795838" y="4729163"/>
            <a:ext cx="1587" cy="261937"/>
          </a:xfrm>
          <a:prstGeom prst="line">
            <a:avLst/>
          </a:prstGeom>
          <a:noFill/>
          <a:ln w="12700" cap="sq">
            <a:solidFill>
              <a:srgbClr val="000000"/>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2952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p:txBody>
          <a:bodyPr>
            <a:normAutofit fontScale="90000"/>
          </a:bodyPr>
          <a:lstStyle/>
          <a:p>
            <a:r>
              <a:rPr lang="en-AU" b="0">
                <a:latin typeface="Helvetica"/>
                <a:cs typeface="Helvetica"/>
              </a:rPr>
              <a:t>Political Reform Begins Immediately</a:t>
            </a:r>
          </a:p>
        </p:txBody>
      </p:sp>
      <p:sp>
        <p:nvSpPr>
          <p:cNvPr id="190466" name="Rectangle 3"/>
          <p:cNvSpPr>
            <a:spLocks noGrp="1" noChangeArrowheads="1"/>
          </p:cNvSpPr>
          <p:nvPr>
            <p:ph type="body" idx="1"/>
          </p:nvPr>
        </p:nvSpPr>
        <p:spPr/>
        <p:txBody>
          <a:bodyPr>
            <a:normAutofit fontScale="70000" lnSpcReduction="20000"/>
          </a:bodyPr>
          <a:lstStyle/>
          <a:p>
            <a:pPr>
              <a:lnSpc>
                <a:spcPts val="2940"/>
              </a:lnSpc>
            </a:pPr>
            <a:r>
              <a:rPr lang="en-AU" sz="2400" b="0" dirty="0">
                <a:latin typeface="Helvetica"/>
                <a:cs typeface="Helvetica"/>
              </a:rPr>
              <a:t>As soon as vendors began to publish TPC results, complaints from rival vendors began to surface.</a:t>
            </a:r>
          </a:p>
          <a:p>
            <a:pPr>
              <a:lnSpc>
                <a:spcPts val="2940"/>
              </a:lnSpc>
            </a:pPr>
            <a:r>
              <a:rPr lang="en-AU" sz="2400" b="0" dirty="0">
                <a:latin typeface="Helvetica"/>
                <a:cs typeface="Helvetica"/>
              </a:rPr>
              <a:t>Every TPC result had to be accompanied by a Full Disclosure Report (FDR).</a:t>
            </a:r>
          </a:p>
          <a:p>
            <a:pPr>
              <a:lnSpc>
                <a:spcPts val="2940"/>
              </a:lnSpc>
            </a:pPr>
            <a:r>
              <a:rPr lang="en-AU" sz="2400" b="0" dirty="0">
                <a:latin typeface="Helvetica"/>
                <a:cs typeface="Helvetica"/>
              </a:rPr>
              <a:t>But, what happens when people reviewed the FDR and didn't like what they read?</a:t>
            </a:r>
          </a:p>
          <a:p>
            <a:pPr>
              <a:lnSpc>
                <a:spcPts val="2940"/>
              </a:lnSpc>
            </a:pPr>
            <a:r>
              <a:rPr lang="en-AU" sz="2400" b="0" dirty="0">
                <a:latin typeface="Helvetica"/>
                <a:cs typeface="Helvetica"/>
              </a:rPr>
              <a:t>How could protest be registered and how would it be adjudicated?</a:t>
            </a:r>
          </a:p>
          <a:p>
            <a:pPr>
              <a:lnSpc>
                <a:spcPts val="2940"/>
              </a:lnSpc>
            </a:pPr>
            <a:r>
              <a:rPr lang="en-AU" sz="2400" b="0" dirty="0">
                <a:latin typeface="Helvetica"/>
                <a:cs typeface="Helvetica"/>
              </a:rPr>
              <a:t>It became apparent to the Council that without an active process for reviewing and challenging benchmark compliance, there was no way that the TPC could guarantee the level playing field that the TPC had promised the industry.</a:t>
            </a:r>
          </a:p>
          <a:p>
            <a:pPr>
              <a:lnSpc>
                <a:spcPts val="2940"/>
              </a:lnSpc>
            </a:pPr>
            <a:r>
              <a:rPr lang="en-AU" sz="2400" b="0" dirty="0">
                <a:latin typeface="Helvetica"/>
                <a:cs typeface="Helvetica"/>
              </a:rPr>
              <a:t>Throughout 1990 and 1991, the TPC embarked on a political journey to fix this hole in its process.</a:t>
            </a:r>
          </a:p>
        </p:txBody>
      </p:sp>
    </p:spTree>
    <p:extLst>
      <p:ext uri="{BB962C8B-B14F-4D97-AF65-F5344CB8AC3E}">
        <p14:creationId xmlns:p14="http://schemas.microsoft.com/office/powerpoint/2010/main" val="129428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p:txBody>
          <a:bodyPr/>
          <a:lstStyle/>
          <a:p>
            <a:pPr>
              <a:lnSpc>
                <a:spcPct val="90000"/>
              </a:lnSpc>
            </a:pPr>
            <a:r>
              <a:rPr lang="en-AU" b="0">
                <a:latin typeface="Helvetica"/>
                <a:cs typeface="Helvetica"/>
              </a:rPr>
              <a:t>Technical Advisory Board</a:t>
            </a:r>
          </a:p>
        </p:txBody>
      </p:sp>
      <p:sp>
        <p:nvSpPr>
          <p:cNvPr id="192514" name="Rectangle 3"/>
          <p:cNvSpPr>
            <a:spLocks noGrp="1" noChangeArrowheads="1"/>
          </p:cNvSpPr>
          <p:nvPr>
            <p:ph type="body" idx="1"/>
          </p:nvPr>
        </p:nvSpPr>
        <p:spPr/>
        <p:txBody>
          <a:bodyPr>
            <a:normAutofit fontScale="85000" lnSpcReduction="10000"/>
          </a:bodyPr>
          <a:lstStyle/>
          <a:p>
            <a:pPr>
              <a:lnSpc>
                <a:spcPts val="2880"/>
              </a:lnSpc>
            </a:pPr>
            <a:r>
              <a:rPr lang="en-AU" sz="2400" b="0" dirty="0">
                <a:latin typeface="Helvetica"/>
                <a:cs typeface="Helvetica"/>
              </a:rPr>
              <a:t>The Technical Advisory Board (TAB), constituted as just an advisory board, became the arm of the TPC where the public or companies could challenge published TPC benchmarks.</a:t>
            </a:r>
          </a:p>
          <a:p>
            <a:pPr>
              <a:lnSpc>
                <a:spcPts val="2880"/>
              </a:lnSpc>
            </a:pPr>
            <a:r>
              <a:rPr lang="en-AU" sz="2400" b="0" dirty="0">
                <a:latin typeface="Helvetica"/>
                <a:cs typeface="Helvetica"/>
              </a:rPr>
              <a:t>The TAB process, which remains in place today, established a fair, deliberative mechanism for reviewing benchmark compliance challenges. Once the TAB has thoroughly researched and reviewed a challenge, the TAB makes a recommendation to the full Council.</a:t>
            </a:r>
          </a:p>
          <a:p>
            <a:pPr>
              <a:lnSpc>
                <a:spcPts val="2880"/>
              </a:lnSpc>
            </a:pPr>
            <a:r>
              <a:rPr lang="en-AU" sz="2400" b="0" dirty="0">
                <a:latin typeface="Helvetica"/>
                <a:cs typeface="Helvetica"/>
              </a:rPr>
              <a:t>The full Council then hears the TAB's report, discusses and debates the challenge, and then votes on the challenge.</a:t>
            </a:r>
          </a:p>
          <a:p>
            <a:pPr>
              <a:lnSpc>
                <a:spcPts val="2880"/>
              </a:lnSpc>
            </a:pPr>
            <a:r>
              <a:rPr lang="en-AU" sz="2400" b="0" dirty="0">
                <a:latin typeface="Helvetica"/>
                <a:cs typeface="Helvetica"/>
              </a:rPr>
              <a:t>If the Council finds the result non-compliant in a significant or major way, the result is immediately removed as an official TPC result.</a:t>
            </a:r>
          </a:p>
          <a:p>
            <a:pPr>
              <a:lnSpc>
                <a:spcPct val="90000"/>
              </a:lnSpc>
            </a:pPr>
            <a:endParaRPr lang="en-AU" sz="2400" b="0" dirty="0">
              <a:latin typeface="Helvetica"/>
              <a:cs typeface="Helvetica"/>
            </a:endParaRPr>
          </a:p>
        </p:txBody>
      </p:sp>
    </p:spTree>
    <p:extLst>
      <p:ext uri="{BB962C8B-B14F-4D97-AF65-F5344CB8AC3E}">
        <p14:creationId xmlns:p14="http://schemas.microsoft.com/office/powerpoint/2010/main" val="332296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p:txBody>
          <a:bodyPr/>
          <a:lstStyle/>
          <a:p>
            <a:r>
              <a:rPr lang="en-AU" b="0" dirty="0">
                <a:latin typeface="Helvetica"/>
                <a:cs typeface="Helvetica"/>
              </a:rPr>
              <a:t>TPC</a:t>
            </a:r>
          </a:p>
        </p:txBody>
      </p:sp>
      <p:sp>
        <p:nvSpPr>
          <p:cNvPr id="157698" name="Rectangle 5"/>
          <p:cNvSpPr>
            <a:spLocks noGrp="1" noChangeArrowheads="1"/>
          </p:cNvSpPr>
          <p:nvPr>
            <p:ph type="body" idx="1"/>
          </p:nvPr>
        </p:nvSpPr>
        <p:spPr>
          <a:xfrm>
            <a:off x="457200" y="1135465"/>
            <a:ext cx="8229600" cy="5475465"/>
          </a:xfrm>
          <a:noFill/>
        </p:spPr>
        <p:txBody>
          <a:bodyPr>
            <a:normAutofit fontScale="92500"/>
          </a:bodyPr>
          <a:lstStyle/>
          <a:p>
            <a:pPr marL="0" indent="0">
              <a:lnSpc>
                <a:spcPts val="2840"/>
              </a:lnSpc>
              <a:buNone/>
            </a:pPr>
            <a:r>
              <a:rPr lang="en-AU" b="0" dirty="0">
                <a:latin typeface="Helvetica"/>
                <a:cs typeface="Helvetica"/>
              </a:rPr>
              <a:t>Aims of  TPC (Transaction Processing Council)</a:t>
            </a:r>
          </a:p>
          <a:p>
            <a:pPr>
              <a:lnSpc>
                <a:spcPts val="2840"/>
              </a:lnSpc>
            </a:pPr>
            <a:r>
              <a:rPr lang="en-AU" sz="2400" b="0" dirty="0">
                <a:latin typeface="Helvetica"/>
                <a:cs typeface="Helvetica"/>
              </a:rPr>
              <a:t>Create good benchmarks </a:t>
            </a:r>
          </a:p>
          <a:p>
            <a:pPr lvl="1">
              <a:lnSpc>
                <a:spcPts val="2840"/>
              </a:lnSpc>
              <a:buFontTx/>
              <a:buChar char="•"/>
            </a:pPr>
            <a:r>
              <a:rPr lang="en-AU" sz="2200" b="0" dirty="0">
                <a:solidFill>
                  <a:srgbClr val="000000"/>
                </a:solidFill>
                <a:latin typeface="Helvetica"/>
                <a:cs typeface="Helvetica"/>
              </a:rPr>
              <a:t>Good benchmarks are like good laws. They lay the foundation for civilized (fair) competition.</a:t>
            </a:r>
          </a:p>
          <a:p>
            <a:pPr lvl="1">
              <a:lnSpc>
                <a:spcPts val="2840"/>
              </a:lnSpc>
              <a:buFontTx/>
              <a:buChar char="•"/>
            </a:pPr>
            <a:r>
              <a:rPr lang="en-AU" sz="2200" b="0" dirty="0">
                <a:solidFill>
                  <a:srgbClr val="000000"/>
                </a:solidFill>
                <a:latin typeface="Helvetica"/>
                <a:cs typeface="Helvetica"/>
              </a:rPr>
              <a:t>No matter how clear-cut the rules appear to be when the benchmark specifications are written, there are always gr</a:t>
            </a:r>
            <a:r>
              <a:rPr lang="en-US" sz="2200" b="0" dirty="0">
                <a:solidFill>
                  <a:srgbClr val="000000"/>
                </a:solidFill>
                <a:latin typeface="Helvetica"/>
                <a:cs typeface="Helvetica"/>
              </a:rPr>
              <a:t>e</a:t>
            </a:r>
            <a:r>
              <a:rPr lang="en-AU" sz="2200" b="0" dirty="0">
                <a:solidFill>
                  <a:srgbClr val="000000"/>
                </a:solidFill>
                <a:latin typeface="Helvetica"/>
                <a:cs typeface="Helvetica"/>
              </a:rPr>
              <a:t>y areas, and  loopholes left in the benchmark law. Classic examples are many loop holes in Taxation Laws.</a:t>
            </a:r>
          </a:p>
          <a:p>
            <a:pPr lvl="1">
              <a:lnSpc>
                <a:spcPts val="2840"/>
              </a:lnSpc>
              <a:buFontTx/>
              <a:buChar char="•"/>
            </a:pPr>
            <a:r>
              <a:rPr lang="en-AU" sz="2200" b="0" dirty="0">
                <a:solidFill>
                  <a:srgbClr val="000000"/>
                </a:solidFill>
                <a:latin typeface="Helvetica"/>
                <a:cs typeface="Helvetica"/>
              </a:rPr>
              <a:t>There must be a way of addressing and resolving these gr</a:t>
            </a:r>
            <a:r>
              <a:rPr lang="en-US" sz="2200" b="0" dirty="0">
                <a:solidFill>
                  <a:srgbClr val="000000"/>
                </a:solidFill>
                <a:latin typeface="Helvetica"/>
                <a:cs typeface="Helvetica"/>
              </a:rPr>
              <a:t>e</a:t>
            </a:r>
            <a:r>
              <a:rPr lang="en-AU" sz="2200" b="0" dirty="0">
                <a:solidFill>
                  <a:srgbClr val="000000"/>
                </a:solidFill>
                <a:latin typeface="Helvetica"/>
                <a:cs typeface="Helvetica"/>
              </a:rPr>
              <a:t>y areas and loopholes in a fair manner. </a:t>
            </a:r>
          </a:p>
          <a:p>
            <a:pPr>
              <a:lnSpc>
                <a:spcPts val="2840"/>
              </a:lnSpc>
            </a:pPr>
            <a:r>
              <a:rPr lang="en-AU" sz="2400" b="0" dirty="0">
                <a:latin typeface="Helvetica"/>
                <a:cs typeface="Helvetica"/>
              </a:rPr>
              <a:t>Take  the role to see the reported benchmarks are valid.</a:t>
            </a:r>
          </a:p>
          <a:p>
            <a:pPr lvl="1">
              <a:lnSpc>
                <a:spcPts val="2840"/>
              </a:lnSpc>
              <a:buFontTx/>
              <a:buChar char="•"/>
            </a:pPr>
            <a:r>
              <a:rPr lang="en-AU" b="0" dirty="0">
                <a:solidFill>
                  <a:srgbClr val="000000"/>
                </a:solidFill>
                <a:latin typeface="Helvetica"/>
                <a:cs typeface="Helvetica"/>
              </a:rPr>
              <a:t> </a:t>
            </a:r>
            <a:r>
              <a:rPr lang="en-AU" sz="2000" b="0" dirty="0">
                <a:solidFill>
                  <a:srgbClr val="000000"/>
                </a:solidFill>
                <a:latin typeface="Helvetica"/>
                <a:cs typeface="Helvetica"/>
              </a:rPr>
              <a:t>Creating a good process for reviewing and monitoring those benchmarks. </a:t>
            </a:r>
          </a:p>
          <a:p>
            <a:pPr>
              <a:lnSpc>
                <a:spcPct val="90000"/>
              </a:lnSpc>
            </a:pPr>
            <a:endParaRPr lang="en-AU" sz="2400" b="0" dirty="0">
              <a:latin typeface="Helvetica"/>
              <a:cs typeface="Helvetica"/>
            </a:endParaRPr>
          </a:p>
          <a:p>
            <a:pPr>
              <a:lnSpc>
                <a:spcPct val="90000"/>
              </a:lnSpc>
            </a:pPr>
            <a:endParaRPr lang="en-AU" b="0" dirty="0">
              <a:latin typeface="Helvetica"/>
              <a:cs typeface="Helvetica"/>
            </a:endParaRPr>
          </a:p>
        </p:txBody>
      </p:sp>
    </p:spTree>
    <p:extLst>
      <p:ext uri="{BB962C8B-B14F-4D97-AF65-F5344CB8AC3E}">
        <p14:creationId xmlns:p14="http://schemas.microsoft.com/office/powerpoint/2010/main" val="2625460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p:nvPr>
        </p:nvSpPr>
        <p:spPr/>
        <p:txBody>
          <a:bodyPr>
            <a:normAutofit fontScale="90000"/>
          </a:bodyPr>
          <a:lstStyle/>
          <a:p>
            <a:r>
              <a:rPr lang="en-AU" b="0">
                <a:latin typeface="Helvetica"/>
                <a:cs typeface="Helvetica"/>
              </a:rPr>
              <a:t> Benchmarking Versus Benchmarketing</a:t>
            </a:r>
          </a:p>
        </p:txBody>
      </p:sp>
      <p:sp>
        <p:nvSpPr>
          <p:cNvPr id="194562" name="Rectangle 3"/>
          <p:cNvSpPr>
            <a:spLocks noGrp="1" noChangeArrowheads="1"/>
          </p:cNvSpPr>
          <p:nvPr>
            <p:ph type="body" idx="1"/>
          </p:nvPr>
        </p:nvSpPr>
        <p:spPr/>
        <p:txBody>
          <a:bodyPr>
            <a:normAutofit fontScale="85000" lnSpcReduction="10000"/>
          </a:bodyPr>
          <a:lstStyle/>
          <a:p>
            <a:pPr>
              <a:lnSpc>
                <a:spcPts val="2500"/>
              </a:lnSpc>
            </a:pPr>
            <a:r>
              <a:rPr lang="en-AU" sz="2000" b="0" dirty="0">
                <a:latin typeface="Helvetica"/>
                <a:cs typeface="Helvetica"/>
              </a:rPr>
              <a:t>By the spring of 1991, the TPC was clearly a success. Dozens of companies were running multiple TPC-A and TPC-B results.</a:t>
            </a:r>
          </a:p>
          <a:p>
            <a:pPr>
              <a:lnSpc>
                <a:spcPts val="2500"/>
              </a:lnSpc>
            </a:pPr>
            <a:r>
              <a:rPr lang="en-AU" sz="2000" b="0" dirty="0">
                <a:latin typeface="Helvetica"/>
                <a:cs typeface="Helvetica"/>
              </a:rPr>
              <a:t>Not surprisingly, these companies wanted to capitalize on the TPC's cachet and leverage the investment they had made in TPC benchmarking. </a:t>
            </a:r>
          </a:p>
          <a:p>
            <a:pPr>
              <a:lnSpc>
                <a:spcPts val="2500"/>
              </a:lnSpc>
            </a:pPr>
            <a:r>
              <a:rPr lang="en-AU" sz="2000" b="0" dirty="0">
                <a:latin typeface="Helvetica"/>
                <a:cs typeface="Helvetica"/>
              </a:rPr>
              <a:t>Several companies launched aggressive advertising and public relations campaigns based around their TPC results.</a:t>
            </a:r>
          </a:p>
          <a:p>
            <a:pPr>
              <a:lnSpc>
                <a:spcPts val="2500"/>
              </a:lnSpc>
            </a:pPr>
            <a:r>
              <a:rPr lang="en-AU" sz="2000" b="0" dirty="0">
                <a:latin typeface="Helvetica"/>
                <a:cs typeface="Helvetica"/>
              </a:rPr>
              <a:t>In many ways, this was exactly why the TPC was created: to provide objective measures of performance.</a:t>
            </a:r>
          </a:p>
          <a:p>
            <a:pPr>
              <a:lnSpc>
                <a:spcPts val="2500"/>
              </a:lnSpc>
            </a:pPr>
            <a:r>
              <a:rPr lang="en-AU" sz="2000" b="0" dirty="0">
                <a:latin typeface="Helvetica"/>
                <a:cs typeface="Helvetica"/>
              </a:rPr>
              <a:t>What was wrong, therefore, with companies wanting to brag about their good results?</a:t>
            </a:r>
          </a:p>
          <a:p>
            <a:pPr>
              <a:lnSpc>
                <a:spcPts val="2500"/>
              </a:lnSpc>
            </a:pPr>
            <a:r>
              <a:rPr lang="en-AU" sz="2000" b="0" dirty="0">
                <a:latin typeface="Helvetica"/>
                <a:cs typeface="Helvetica"/>
              </a:rPr>
              <a:t>What was wrong is that there was often a large gap between the objective benchmark results and their benchmark marketing claims--this gap, over the years, has been dubbed "</a:t>
            </a:r>
            <a:r>
              <a:rPr lang="en-AU" sz="2000" b="0" dirty="0" err="1">
                <a:latin typeface="Helvetica"/>
                <a:cs typeface="Helvetica"/>
              </a:rPr>
              <a:t>benchmarketing</a:t>
            </a:r>
            <a:r>
              <a:rPr lang="en-AU" sz="2000" b="0" dirty="0">
                <a:latin typeface="Helvetica"/>
                <a:cs typeface="Helvetica"/>
              </a:rPr>
              <a:t>."</a:t>
            </a:r>
          </a:p>
        </p:txBody>
      </p:sp>
    </p:spTree>
    <p:extLst>
      <p:ext uri="{BB962C8B-B14F-4D97-AF65-F5344CB8AC3E}">
        <p14:creationId xmlns:p14="http://schemas.microsoft.com/office/powerpoint/2010/main" val="1359962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3"/>
          <p:cNvSpPr>
            <a:spLocks noGrp="1" noChangeArrowheads="1"/>
          </p:cNvSpPr>
          <p:nvPr>
            <p:ph type="body" idx="1"/>
          </p:nvPr>
        </p:nvSpPr>
        <p:spPr>
          <a:xfrm>
            <a:off x="457200" y="504652"/>
            <a:ext cx="8229600" cy="5621512"/>
          </a:xfrm>
        </p:spPr>
        <p:txBody>
          <a:bodyPr>
            <a:normAutofit fontScale="92500"/>
          </a:bodyPr>
          <a:lstStyle/>
          <a:p>
            <a:pPr lvl="1">
              <a:lnSpc>
                <a:spcPts val="2920"/>
              </a:lnSpc>
              <a:buFontTx/>
              <a:buChar char="•"/>
            </a:pPr>
            <a:r>
              <a:rPr lang="en-AU" sz="2000" b="0" dirty="0">
                <a:solidFill>
                  <a:srgbClr val="000000"/>
                </a:solidFill>
                <a:latin typeface="Helvetica"/>
                <a:cs typeface="Helvetica"/>
              </a:rPr>
              <a:t>TPC was faced with an ironic situation.</a:t>
            </a:r>
          </a:p>
          <a:p>
            <a:pPr lvl="1">
              <a:lnSpc>
                <a:spcPts val="2920"/>
              </a:lnSpc>
              <a:buFontTx/>
              <a:buChar char="•"/>
            </a:pPr>
            <a:r>
              <a:rPr lang="en-AU" sz="2000" dirty="0">
                <a:solidFill>
                  <a:srgbClr val="000000"/>
                </a:solidFill>
                <a:latin typeface="Helvetica"/>
                <a:cs typeface="Helvetica"/>
              </a:rPr>
              <a:t>I</a:t>
            </a:r>
            <a:r>
              <a:rPr lang="en-AU" sz="2000" b="0" dirty="0">
                <a:solidFill>
                  <a:srgbClr val="000000"/>
                </a:solidFill>
                <a:latin typeface="Helvetica"/>
                <a:cs typeface="Helvetica"/>
              </a:rPr>
              <a:t>t had poured an enormous amount of time and energy into creating good benchmark and even a good benchmark review process.</a:t>
            </a:r>
          </a:p>
          <a:p>
            <a:pPr lvl="1">
              <a:lnSpc>
                <a:spcPts val="2920"/>
              </a:lnSpc>
              <a:buFontTx/>
              <a:buChar char="•"/>
            </a:pPr>
            <a:r>
              <a:rPr lang="en-AU" sz="2000" dirty="0">
                <a:solidFill>
                  <a:srgbClr val="000000"/>
                </a:solidFill>
                <a:latin typeface="Helvetica"/>
                <a:cs typeface="Helvetica"/>
              </a:rPr>
              <a:t>T</a:t>
            </a:r>
            <a:r>
              <a:rPr lang="en-AU" sz="2000" b="0" dirty="0">
                <a:solidFill>
                  <a:srgbClr val="000000"/>
                </a:solidFill>
                <a:latin typeface="Helvetica"/>
                <a:cs typeface="Helvetica"/>
              </a:rPr>
              <a:t>he TPC had no means to control how those results were used once they were approved. Out of these Council debates emerged the TPC's Fair Use policies adopted in June, 1991.</a:t>
            </a:r>
          </a:p>
          <a:p>
            <a:pPr lvl="1">
              <a:lnSpc>
                <a:spcPts val="2920"/>
              </a:lnSpc>
              <a:buFontTx/>
              <a:buChar char="•"/>
            </a:pPr>
            <a:r>
              <a:rPr lang="en-AU" sz="2000" b="0" dirty="0">
                <a:solidFill>
                  <a:srgbClr val="000000"/>
                </a:solidFill>
                <a:latin typeface="Helvetica"/>
                <a:cs typeface="Helvetica"/>
              </a:rPr>
              <a:t>When TPC results are used in publicity, the use is expected to adhere to basic standards of fidelity, </a:t>
            </a:r>
            <a:r>
              <a:rPr lang="en-AU" sz="2000" b="0" dirty="0" err="1">
                <a:solidFill>
                  <a:srgbClr val="000000"/>
                </a:solidFill>
                <a:latin typeface="Helvetica"/>
                <a:cs typeface="Helvetica"/>
              </a:rPr>
              <a:t>candor</a:t>
            </a:r>
            <a:r>
              <a:rPr lang="en-AU" sz="2000" b="0" dirty="0">
                <a:solidFill>
                  <a:srgbClr val="000000"/>
                </a:solidFill>
                <a:latin typeface="Helvetica"/>
                <a:cs typeface="Helvetica"/>
              </a:rPr>
              <a:t>, and due diligence,</a:t>
            </a:r>
          </a:p>
          <a:p>
            <a:pPr lvl="1">
              <a:lnSpc>
                <a:spcPts val="2920"/>
              </a:lnSpc>
              <a:buFontTx/>
              <a:buChar char="•"/>
            </a:pPr>
            <a:r>
              <a:rPr lang="en-AU" sz="2000" b="0" dirty="0">
                <a:solidFill>
                  <a:srgbClr val="000000"/>
                </a:solidFill>
                <a:latin typeface="Helvetica"/>
                <a:cs typeface="Helvetica"/>
              </a:rPr>
              <a:t>The qualities that together add up to, and define, Fair Use of TPC Results. </a:t>
            </a:r>
          </a:p>
          <a:p>
            <a:pPr lvl="1">
              <a:lnSpc>
                <a:spcPts val="2920"/>
              </a:lnSpc>
              <a:buFontTx/>
              <a:buChar char="•"/>
            </a:pPr>
            <a:r>
              <a:rPr lang="en-AU" sz="2000" b="0" dirty="0">
                <a:solidFill>
                  <a:srgbClr val="000000"/>
                </a:solidFill>
                <a:latin typeface="Helvetica"/>
                <a:cs typeface="Helvetica"/>
              </a:rPr>
              <a:t>Fidelity: Adherence to facts; accuracy </a:t>
            </a:r>
          </a:p>
          <a:p>
            <a:pPr lvl="1">
              <a:lnSpc>
                <a:spcPts val="2920"/>
              </a:lnSpc>
              <a:buFontTx/>
              <a:buChar char="•"/>
            </a:pPr>
            <a:r>
              <a:rPr lang="en-AU" sz="2000" b="0" dirty="0" err="1">
                <a:solidFill>
                  <a:srgbClr val="000000"/>
                </a:solidFill>
                <a:latin typeface="Helvetica"/>
                <a:cs typeface="Helvetica"/>
              </a:rPr>
              <a:t>Candor</a:t>
            </a:r>
            <a:r>
              <a:rPr lang="en-AU" sz="2000" b="0" dirty="0">
                <a:solidFill>
                  <a:srgbClr val="000000"/>
                </a:solidFill>
                <a:latin typeface="Helvetica"/>
                <a:cs typeface="Helvetica"/>
              </a:rPr>
              <a:t>: Above-board; needful completeness </a:t>
            </a:r>
          </a:p>
          <a:p>
            <a:pPr lvl="1">
              <a:lnSpc>
                <a:spcPts val="2920"/>
              </a:lnSpc>
              <a:buFontTx/>
              <a:buChar char="•"/>
            </a:pPr>
            <a:r>
              <a:rPr lang="en-AU" sz="2000" b="0" dirty="0">
                <a:solidFill>
                  <a:srgbClr val="000000"/>
                </a:solidFill>
                <a:latin typeface="Helvetica"/>
                <a:cs typeface="Helvetica"/>
              </a:rPr>
              <a:t>Due Diligence: Care for integrity of TPC results </a:t>
            </a:r>
          </a:p>
        </p:txBody>
      </p:sp>
    </p:spTree>
    <p:extLst>
      <p:ext uri="{BB962C8B-B14F-4D97-AF65-F5344CB8AC3E}">
        <p14:creationId xmlns:p14="http://schemas.microsoft.com/office/powerpoint/2010/main" val="317302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3"/>
          <p:cNvSpPr>
            <a:spLocks noGrp="1" noChangeArrowheads="1"/>
          </p:cNvSpPr>
          <p:nvPr>
            <p:ph type="body" idx="1"/>
          </p:nvPr>
        </p:nvSpPr>
        <p:spPr>
          <a:xfrm>
            <a:off x="457200" y="773800"/>
            <a:ext cx="8229600" cy="5352364"/>
          </a:xfrm>
        </p:spPr>
        <p:txBody>
          <a:bodyPr>
            <a:normAutofit fontScale="85000" lnSpcReduction="10000"/>
          </a:bodyPr>
          <a:lstStyle/>
          <a:p>
            <a:pPr lvl="1">
              <a:lnSpc>
                <a:spcPts val="2720"/>
              </a:lnSpc>
              <a:buFontTx/>
              <a:buChar char="•"/>
            </a:pPr>
            <a:r>
              <a:rPr lang="en-AU" sz="2000" b="0" dirty="0">
                <a:solidFill>
                  <a:srgbClr val="000000"/>
                </a:solidFill>
                <a:latin typeface="Helvetica"/>
                <a:cs typeface="Helvetica"/>
              </a:rPr>
              <a:t>This issue has two sides.</a:t>
            </a:r>
          </a:p>
          <a:p>
            <a:pPr lvl="1">
              <a:lnSpc>
                <a:spcPts val="2720"/>
              </a:lnSpc>
              <a:buFontTx/>
              <a:buChar char="•"/>
            </a:pPr>
            <a:r>
              <a:rPr lang="en-AU" sz="2000" b="0" dirty="0">
                <a:solidFill>
                  <a:srgbClr val="000000"/>
                </a:solidFill>
                <a:latin typeface="Helvetica"/>
                <a:cs typeface="Helvetica"/>
              </a:rPr>
              <a:t>On the one hand, companies spend hundreds of thousands of dollars, even millions of dollars, running TPC benchmarks to demonstrate objective performance results.</a:t>
            </a:r>
          </a:p>
          <a:p>
            <a:pPr lvl="1">
              <a:lnSpc>
                <a:spcPts val="2720"/>
              </a:lnSpc>
              <a:buFontTx/>
              <a:buChar char="•"/>
            </a:pPr>
            <a:r>
              <a:rPr lang="en-AU" sz="2000" b="0" dirty="0">
                <a:solidFill>
                  <a:srgbClr val="000000"/>
                </a:solidFill>
                <a:latin typeface="Helvetica"/>
                <a:cs typeface="Helvetica"/>
              </a:rPr>
              <a:t>It's quite legitimate, therefore, for these companies to market the results of these tests and compare them with the results of their competitors.</a:t>
            </a:r>
          </a:p>
          <a:p>
            <a:pPr lvl="1">
              <a:lnSpc>
                <a:spcPts val="2720"/>
              </a:lnSpc>
              <a:buFontTx/>
              <a:buChar char="•"/>
            </a:pPr>
            <a:r>
              <a:rPr lang="en-AU" sz="2000" b="0" dirty="0">
                <a:solidFill>
                  <a:srgbClr val="000000"/>
                </a:solidFill>
                <a:latin typeface="Helvetica"/>
                <a:cs typeface="Helvetica"/>
              </a:rPr>
              <a:t>On the other hand, no company has a right to misrepresent or mislead the public, regardless of how legitimate the benchmark tests may be.</a:t>
            </a:r>
          </a:p>
          <a:p>
            <a:pPr lvl="1">
              <a:lnSpc>
                <a:spcPts val="2720"/>
              </a:lnSpc>
              <a:buFontTx/>
              <a:buChar char="•"/>
            </a:pPr>
            <a:r>
              <a:rPr lang="en-AU" sz="2000" b="0" dirty="0">
                <a:solidFill>
                  <a:srgbClr val="000000"/>
                </a:solidFill>
                <a:latin typeface="Helvetica"/>
                <a:cs typeface="Helvetica"/>
              </a:rPr>
              <a:t>So where does the "war" on </a:t>
            </a:r>
            <a:r>
              <a:rPr lang="en-AU" sz="2100" b="1" dirty="0" err="1">
                <a:solidFill>
                  <a:srgbClr val="000000"/>
                </a:solidFill>
                <a:latin typeface="Helvetica"/>
                <a:cs typeface="Helvetica"/>
              </a:rPr>
              <a:t>benchmarketing</a:t>
            </a:r>
            <a:r>
              <a:rPr lang="en-AU" sz="2000" b="0" dirty="0">
                <a:solidFill>
                  <a:srgbClr val="000000"/>
                </a:solidFill>
                <a:latin typeface="Helvetica"/>
                <a:cs typeface="Helvetica"/>
              </a:rPr>
              <a:t> stand? </a:t>
            </a:r>
          </a:p>
          <a:p>
            <a:pPr lvl="1">
              <a:lnSpc>
                <a:spcPts val="2720"/>
              </a:lnSpc>
              <a:buFontTx/>
              <a:buChar char="•"/>
            </a:pPr>
            <a:r>
              <a:rPr lang="en-AU" sz="2000" b="0" dirty="0">
                <a:solidFill>
                  <a:srgbClr val="000000"/>
                </a:solidFill>
                <a:latin typeface="Helvetica"/>
                <a:cs typeface="Helvetica"/>
              </a:rPr>
              <a:t>In April, 1993 the Standish Group, a Massachusetts-based consulting firm, charged Oracle that it had added a special option (discrete transactions) to its database software, with the sole purpose of inflating Oracle's TPC-A results. </a:t>
            </a:r>
          </a:p>
        </p:txBody>
      </p:sp>
    </p:spTree>
    <p:extLst>
      <p:ext uri="{BB962C8B-B14F-4D97-AF65-F5344CB8AC3E}">
        <p14:creationId xmlns:p14="http://schemas.microsoft.com/office/powerpoint/2010/main" val="2648740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3"/>
          <p:cNvSpPr>
            <a:spLocks noGrp="1" noChangeArrowheads="1"/>
          </p:cNvSpPr>
          <p:nvPr>
            <p:ph type="body" idx="1"/>
          </p:nvPr>
        </p:nvSpPr>
        <p:spPr>
          <a:xfrm>
            <a:off x="666750" y="596900"/>
            <a:ext cx="7772400" cy="5314950"/>
          </a:xfrm>
        </p:spPr>
        <p:txBody>
          <a:bodyPr>
            <a:normAutofit fontScale="85000" lnSpcReduction="10000"/>
          </a:bodyPr>
          <a:lstStyle/>
          <a:p>
            <a:pPr>
              <a:lnSpc>
                <a:spcPts val="3460"/>
              </a:lnSpc>
            </a:pPr>
            <a:r>
              <a:rPr lang="en-AU" sz="2200" b="0" dirty="0">
                <a:latin typeface="Helvetica"/>
                <a:cs typeface="Helvetica"/>
              </a:rPr>
              <a:t>May 17, 1993 issue of Network World were not uncommon, "Report Finds Oracle TPC results to be misleading; says option discredits TPC-A as benchmark."</a:t>
            </a:r>
          </a:p>
          <a:p>
            <a:pPr>
              <a:lnSpc>
                <a:spcPts val="3460"/>
              </a:lnSpc>
            </a:pPr>
            <a:r>
              <a:rPr lang="en-AU" sz="2200" b="0" dirty="0">
                <a:latin typeface="Helvetica"/>
                <a:cs typeface="Helvetica"/>
              </a:rPr>
              <a:t>New Anti-Benchmark Special Prohibition</a:t>
            </a:r>
          </a:p>
          <a:p>
            <a:pPr marL="342900" lvl="1" indent="-342900">
              <a:lnSpc>
                <a:spcPts val="3460"/>
              </a:lnSpc>
              <a:buFont typeface="Arial"/>
              <a:buChar char="•"/>
            </a:pPr>
            <a:r>
              <a:rPr lang="en-AU" sz="2200" b="0" dirty="0">
                <a:latin typeface="Helvetica"/>
                <a:cs typeface="Helvetica"/>
              </a:rPr>
              <a:t>September, 1993, the TPC passed Clause 0.2, which contains the sweeping prohibition against benchmark specials that become a bedrock of the TPC process to ensure, relevant benchmarks</a:t>
            </a:r>
          </a:p>
          <a:p>
            <a:pPr>
              <a:lnSpc>
                <a:spcPts val="3460"/>
              </a:lnSpc>
            </a:pPr>
            <a:r>
              <a:rPr lang="en-AU" sz="2200" b="0" dirty="0">
                <a:latin typeface="Helvetica"/>
                <a:cs typeface="Helvetica"/>
              </a:rPr>
              <a:t>Clause 0.2 in TPC-A and TPC-B went into effect in June, 1994. Oracle decided not to test its discrete transaction option against the new anti-benchmark special rules in the specifications and withdrew all of its results by October, 1994</a:t>
            </a:r>
          </a:p>
        </p:txBody>
      </p:sp>
    </p:spTree>
    <p:extLst>
      <p:ext uri="{BB962C8B-B14F-4D97-AF65-F5344CB8AC3E}">
        <p14:creationId xmlns:p14="http://schemas.microsoft.com/office/powerpoint/2010/main" val="4258907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p:txBody>
          <a:bodyPr/>
          <a:lstStyle/>
          <a:p>
            <a:r>
              <a:rPr lang="en-AU" b="0">
                <a:latin typeface="Helvetica"/>
                <a:cs typeface="Helvetica"/>
              </a:rPr>
              <a:t>New TPC Auditing Process</a:t>
            </a:r>
          </a:p>
        </p:txBody>
      </p:sp>
      <p:sp>
        <p:nvSpPr>
          <p:cNvPr id="202754" name="Rectangle 3"/>
          <p:cNvSpPr>
            <a:spLocks noGrp="1" noChangeArrowheads="1"/>
          </p:cNvSpPr>
          <p:nvPr>
            <p:ph type="body" idx="1"/>
          </p:nvPr>
        </p:nvSpPr>
        <p:spPr>
          <a:xfrm>
            <a:off x="457200" y="1279460"/>
            <a:ext cx="8229600" cy="4846703"/>
          </a:xfrm>
        </p:spPr>
        <p:txBody>
          <a:bodyPr>
            <a:normAutofit fontScale="92500"/>
          </a:bodyPr>
          <a:lstStyle/>
          <a:p>
            <a:pPr>
              <a:lnSpc>
                <a:spcPts val="2980"/>
              </a:lnSpc>
            </a:pPr>
            <a:r>
              <a:rPr lang="en-AU" sz="2400" b="0" dirty="0">
                <a:latin typeface="Helvetica"/>
                <a:cs typeface="Helvetica"/>
              </a:rPr>
              <a:t>As a result of the 1993 controversies, the TPC realized that the millions of dollars being invested in the running of TPC benchmarks would be completely wasted if the credibility of the results were challenged.</a:t>
            </a:r>
          </a:p>
          <a:p>
            <a:pPr>
              <a:lnSpc>
                <a:spcPts val="2980"/>
              </a:lnSpc>
            </a:pPr>
            <a:r>
              <a:rPr lang="en-AU" sz="2400" b="0" dirty="0">
                <a:latin typeface="Helvetica"/>
                <a:cs typeface="Helvetica"/>
              </a:rPr>
              <a:t> The result of  this,  TPC in September and December, 1993, created  a group of TPC certified auditors who would review and approve every TPC benchmark test and result before it was even submitted to the TPC as an official benchmark or publicized.</a:t>
            </a:r>
          </a:p>
          <a:p>
            <a:pPr>
              <a:lnSpc>
                <a:spcPts val="2980"/>
              </a:lnSpc>
            </a:pPr>
            <a:r>
              <a:rPr lang="en-AU" sz="2400" b="0" dirty="0">
                <a:latin typeface="Helvetica"/>
                <a:cs typeface="Helvetica"/>
              </a:rPr>
              <a:t>While TPC benchmarks are still reviewed and challenged on a regular basis, the TPC auditing system has been very effective in preventing most of the bad benchmarking.</a:t>
            </a:r>
          </a:p>
        </p:txBody>
      </p:sp>
    </p:spTree>
    <p:extLst>
      <p:ext uri="{BB962C8B-B14F-4D97-AF65-F5344CB8AC3E}">
        <p14:creationId xmlns:p14="http://schemas.microsoft.com/office/powerpoint/2010/main" val="975885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p:txBody>
          <a:bodyPr/>
          <a:lstStyle/>
          <a:p>
            <a:r>
              <a:rPr lang="en-AU" b="0">
                <a:latin typeface="Helvetica"/>
                <a:cs typeface="Helvetica"/>
              </a:rPr>
              <a:t>New and Better Benchmarks</a:t>
            </a:r>
          </a:p>
        </p:txBody>
      </p:sp>
      <p:sp>
        <p:nvSpPr>
          <p:cNvPr id="204802" name="Rectangle 3"/>
          <p:cNvSpPr>
            <a:spLocks noGrp="1" noChangeArrowheads="1"/>
          </p:cNvSpPr>
          <p:nvPr>
            <p:ph type="body" idx="1"/>
          </p:nvPr>
        </p:nvSpPr>
        <p:spPr/>
        <p:txBody>
          <a:bodyPr>
            <a:normAutofit fontScale="92500"/>
          </a:bodyPr>
          <a:lstStyle/>
          <a:p>
            <a:pPr>
              <a:lnSpc>
                <a:spcPts val="2880"/>
              </a:lnSpc>
            </a:pPr>
            <a:r>
              <a:rPr lang="en-AU" sz="2400" b="0" dirty="0">
                <a:latin typeface="Helvetica"/>
                <a:cs typeface="Helvetica"/>
              </a:rPr>
              <a:t>Two benchmark activities were launched in 1990, the development of TPC-C, the next generation OLTP benchmark, and TPC-D, a decision support benchmark.</a:t>
            </a:r>
          </a:p>
          <a:p>
            <a:pPr>
              <a:lnSpc>
                <a:spcPts val="2880"/>
              </a:lnSpc>
            </a:pPr>
            <a:r>
              <a:rPr lang="en-AU" sz="2400" b="0" dirty="0">
                <a:latin typeface="Helvetica"/>
                <a:cs typeface="Helvetica"/>
              </a:rPr>
              <a:t>Both TPC-C, which was approved as a new benchmark in July, 1992 and TPC-D, which was approved in April, 1994.</a:t>
            </a:r>
          </a:p>
          <a:p>
            <a:pPr>
              <a:lnSpc>
                <a:spcPts val="2880"/>
              </a:lnSpc>
            </a:pPr>
            <a:r>
              <a:rPr lang="en-AU" sz="2400" b="0" dirty="0">
                <a:latin typeface="Helvetica"/>
                <a:cs typeface="Helvetica"/>
              </a:rPr>
              <a:t>The first TPC-C result published in September, 1992 was 54 </a:t>
            </a:r>
            <a:r>
              <a:rPr lang="en-AU" sz="2400" b="0" dirty="0" err="1">
                <a:latin typeface="Helvetica"/>
                <a:cs typeface="Helvetica"/>
              </a:rPr>
              <a:t>tpmC</a:t>
            </a:r>
            <a:r>
              <a:rPr lang="en-AU" sz="2400" b="0" dirty="0">
                <a:latin typeface="Helvetica"/>
                <a:cs typeface="Helvetica"/>
              </a:rPr>
              <a:t> result with a cost per </a:t>
            </a:r>
            <a:r>
              <a:rPr lang="en-AU" sz="2400" b="0" dirty="0" err="1">
                <a:latin typeface="Helvetica"/>
                <a:cs typeface="Helvetica"/>
              </a:rPr>
              <a:t>tpmC</a:t>
            </a:r>
            <a:r>
              <a:rPr lang="en-AU" sz="2400" b="0" dirty="0">
                <a:latin typeface="Helvetica"/>
                <a:cs typeface="Helvetica"/>
              </a:rPr>
              <a:t> of $188,562 (cost $10M)</a:t>
            </a:r>
          </a:p>
          <a:p>
            <a:pPr>
              <a:lnSpc>
                <a:spcPts val="2880"/>
              </a:lnSpc>
            </a:pPr>
            <a:r>
              <a:rPr lang="en-AU" sz="2400" b="0" dirty="0">
                <a:latin typeface="Helvetica"/>
                <a:cs typeface="Helvetica"/>
              </a:rPr>
              <a:t>More than six years later, the top result is a 52,871 </a:t>
            </a:r>
            <a:r>
              <a:rPr lang="en-AU" sz="2400" b="0" dirty="0" err="1">
                <a:latin typeface="Helvetica"/>
                <a:cs typeface="Helvetica"/>
              </a:rPr>
              <a:t>tpmC</a:t>
            </a:r>
            <a:r>
              <a:rPr lang="en-AU" sz="2400" b="0" dirty="0">
                <a:latin typeface="Helvetica"/>
                <a:cs typeface="Helvetica"/>
              </a:rPr>
              <a:t> with a cost per </a:t>
            </a:r>
            <a:r>
              <a:rPr lang="en-AU" sz="2400" b="0" dirty="0" err="1">
                <a:latin typeface="Helvetica"/>
                <a:cs typeface="Helvetica"/>
              </a:rPr>
              <a:t>tpmC</a:t>
            </a:r>
            <a:r>
              <a:rPr lang="en-AU" sz="2400" b="0" dirty="0">
                <a:latin typeface="Helvetica"/>
                <a:cs typeface="Helvetica"/>
              </a:rPr>
              <a:t> of $135 (cost 0f $7M) with  performance improvement 1578.3 times taking into consideration of inflation of 13% over 6 years.</a:t>
            </a:r>
            <a:endParaRPr lang="en-US" sz="2400" b="0" dirty="0">
              <a:latin typeface="Helvetica"/>
              <a:cs typeface="Helvetica"/>
            </a:endParaRPr>
          </a:p>
        </p:txBody>
      </p:sp>
    </p:spTree>
    <p:extLst>
      <p:ext uri="{BB962C8B-B14F-4D97-AF65-F5344CB8AC3E}">
        <p14:creationId xmlns:p14="http://schemas.microsoft.com/office/powerpoint/2010/main" val="333869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p:nvPr>
        </p:nvSpPr>
        <p:spPr/>
        <p:txBody>
          <a:bodyPr/>
          <a:lstStyle/>
          <a:p>
            <a:r>
              <a:rPr lang="en-AU" b="0">
                <a:latin typeface="Helvetica"/>
                <a:cs typeface="Helvetica"/>
              </a:rPr>
              <a:t> </a:t>
            </a:r>
          </a:p>
        </p:txBody>
      </p:sp>
      <p:sp>
        <p:nvSpPr>
          <p:cNvPr id="206850" name="Rectangle 3"/>
          <p:cNvSpPr>
            <a:spLocks noGrp="1" noChangeArrowheads="1"/>
          </p:cNvSpPr>
          <p:nvPr>
            <p:ph type="body" idx="1"/>
          </p:nvPr>
        </p:nvSpPr>
        <p:spPr/>
        <p:txBody>
          <a:bodyPr/>
          <a:lstStyle/>
          <a:p>
            <a:pPr>
              <a:lnSpc>
                <a:spcPct val="90000"/>
              </a:lnSpc>
            </a:pPr>
            <a:r>
              <a:rPr lang="en-AU" sz="2400" b="0">
                <a:latin typeface="Helvetica"/>
                <a:cs typeface="Helvetica"/>
              </a:rPr>
              <a:t>The first TPC-D result was a 100 GB result in December, 1995 with a throughput performance rating of 84 QthD</a:t>
            </a:r>
            <a:r>
              <a:rPr lang="en-US" sz="2400" b="0">
                <a:latin typeface="Helvetica"/>
                <a:cs typeface="Helvetica"/>
              </a:rPr>
              <a:t> (Query throughput for D)</a:t>
            </a:r>
            <a:r>
              <a:rPr lang="en-AU" sz="2400" b="0">
                <a:latin typeface="Helvetica"/>
                <a:cs typeface="Helvetica"/>
              </a:rPr>
              <a:t> and a price/performance rating of $52,170 QphD. (In 2000, the top 100 GB throughput result that has been produced is 1205 QthD and $1877 QphD.</a:t>
            </a:r>
          </a:p>
          <a:p>
            <a:pPr>
              <a:lnSpc>
                <a:spcPct val="90000"/>
              </a:lnSpc>
            </a:pPr>
            <a:r>
              <a:rPr lang="en-AU" sz="2400" b="0">
                <a:latin typeface="Helvetica"/>
                <a:cs typeface="Helvetica"/>
              </a:rPr>
              <a:t> Currently, there are 28 official TPC-D results.</a:t>
            </a:r>
          </a:p>
        </p:txBody>
      </p:sp>
    </p:spTree>
    <p:extLst>
      <p:ext uri="{BB962C8B-B14F-4D97-AF65-F5344CB8AC3E}">
        <p14:creationId xmlns:p14="http://schemas.microsoft.com/office/powerpoint/2010/main" val="3210951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p:txBody>
          <a:bodyPr/>
          <a:lstStyle/>
          <a:p>
            <a:r>
              <a:rPr lang="en-AU" b="0">
                <a:latin typeface="Helvetica"/>
                <a:cs typeface="Helvetica"/>
              </a:rPr>
              <a:t>Aborted Benchmark Efforts</a:t>
            </a:r>
          </a:p>
        </p:txBody>
      </p:sp>
      <p:sp>
        <p:nvSpPr>
          <p:cNvPr id="208898" name="Rectangle 3"/>
          <p:cNvSpPr>
            <a:spLocks noGrp="1" noChangeArrowheads="1"/>
          </p:cNvSpPr>
          <p:nvPr>
            <p:ph type="body" idx="1"/>
          </p:nvPr>
        </p:nvSpPr>
        <p:spPr/>
        <p:txBody>
          <a:bodyPr>
            <a:normAutofit fontScale="62500" lnSpcReduction="20000"/>
          </a:bodyPr>
          <a:lstStyle/>
          <a:p>
            <a:pPr>
              <a:lnSpc>
                <a:spcPts val="3120"/>
              </a:lnSpc>
            </a:pPr>
            <a:r>
              <a:rPr lang="en-AU" sz="2600" b="0" dirty="0">
                <a:latin typeface="Helvetica"/>
                <a:cs typeface="Helvetica"/>
              </a:rPr>
              <a:t>TPC Server Benchmark (TPC-S)</a:t>
            </a:r>
          </a:p>
          <a:p>
            <a:pPr lvl="1">
              <a:lnSpc>
                <a:spcPts val="3120"/>
              </a:lnSpc>
              <a:buFontTx/>
              <a:buChar char="•"/>
            </a:pPr>
            <a:r>
              <a:rPr lang="en-AU" b="0" dirty="0">
                <a:solidFill>
                  <a:srgbClr val="000000"/>
                </a:solidFill>
                <a:latin typeface="Helvetica"/>
                <a:cs typeface="Helvetica"/>
              </a:rPr>
              <a:t>a server version of TPC-C (as opposed to TPC's end-to-end system model) that would be both easier and less expensive to run.</a:t>
            </a:r>
          </a:p>
          <a:p>
            <a:pPr>
              <a:lnSpc>
                <a:spcPts val="3120"/>
              </a:lnSpc>
            </a:pPr>
            <a:r>
              <a:rPr lang="en-AU" sz="2600" b="0" dirty="0">
                <a:latin typeface="Helvetica"/>
                <a:cs typeface="Helvetica"/>
              </a:rPr>
              <a:t>TPC-E, the "Enterprise" Benchmark</a:t>
            </a:r>
          </a:p>
          <a:p>
            <a:pPr lvl="1">
              <a:lnSpc>
                <a:spcPts val="3120"/>
              </a:lnSpc>
              <a:buFontTx/>
              <a:buChar char="•"/>
            </a:pPr>
            <a:r>
              <a:rPr lang="en-AU" b="0" dirty="0">
                <a:solidFill>
                  <a:srgbClr val="000000"/>
                </a:solidFill>
                <a:latin typeface="Helvetica"/>
                <a:cs typeface="Helvetica"/>
              </a:rPr>
              <a:t>TPC-C was significantly more complex and robust than earlier TPC-A benchmark, but it still wasn't complex enough to stress very large, enterprise-class systems. TPC-E would demand that systems provide faster response times, higher I/O bandwidth, and concurrent batch processing, as well as fast recovery times which are not required of smaller systems. </a:t>
            </a:r>
          </a:p>
        </p:txBody>
      </p:sp>
    </p:spTree>
    <p:extLst>
      <p:ext uri="{BB962C8B-B14F-4D97-AF65-F5344CB8AC3E}">
        <p14:creationId xmlns:p14="http://schemas.microsoft.com/office/powerpoint/2010/main" val="1421471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p:txBody>
          <a:bodyPr/>
          <a:lstStyle/>
          <a:p>
            <a:r>
              <a:rPr lang="en-AU" b="0">
                <a:latin typeface="Helvetica"/>
                <a:cs typeface="Helvetica"/>
              </a:rPr>
              <a:t>Aborted Benchmark Efforts</a:t>
            </a:r>
          </a:p>
        </p:txBody>
      </p:sp>
      <p:sp>
        <p:nvSpPr>
          <p:cNvPr id="210946" name="Rectangle 3"/>
          <p:cNvSpPr>
            <a:spLocks noGrp="1" noChangeArrowheads="1"/>
          </p:cNvSpPr>
          <p:nvPr>
            <p:ph type="body" idx="1"/>
          </p:nvPr>
        </p:nvSpPr>
        <p:spPr/>
        <p:txBody>
          <a:bodyPr/>
          <a:lstStyle/>
          <a:p>
            <a:pPr>
              <a:lnSpc>
                <a:spcPct val="90000"/>
              </a:lnSpc>
            </a:pPr>
            <a:endParaRPr lang="en-AU" b="0" dirty="0">
              <a:latin typeface="Helvetica"/>
              <a:cs typeface="Helvetica"/>
            </a:endParaRPr>
          </a:p>
          <a:p>
            <a:pPr>
              <a:lnSpc>
                <a:spcPts val="3360"/>
              </a:lnSpc>
            </a:pPr>
            <a:r>
              <a:rPr lang="en-AU" sz="2400" b="0" dirty="0">
                <a:latin typeface="Helvetica"/>
                <a:cs typeface="Helvetica"/>
              </a:rPr>
              <a:t>TPC Client/Server</a:t>
            </a:r>
          </a:p>
          <a:p>
            <a:pPr lvl="1">
              <a:lnSpc>
                <a:spcPts val="3360"/>
              </a:lnSpc>
              <a:buFontTx/>
              <a:buChar char="•"/>
            </a:pPr>
            <a:r>
              <a:rPr lang="en-AU" b="0" dirty="0">
                <a:solidFill>
                  <a:srgbClr val="000000"/>
                </a:solidFill>
                <a:latin typeface="Helvetica"/>
                <a:cs typeface="Helvetica"/>
              </a:rPr>
              <a:t> TPC-C/S was designed to model the more complex client/server environment with a wider range of applications and data.</a:t>
            </a:r>
          </a:p>
          <a:p>
            <a:pPr lvl="1">
              <a:lnSpc>
                <a:spcPts val="3360"/>
              </a:lnSpc>
              <a:buFontTx/>
              <a:buChar char="•"/>
            </a:pPr>
            <a:r>
              <a:rPr lang="en-AU" b="0" dirty="0">
                <a:solidFill>
                  <a:srgbClr val="000000"/>
                </a:solidFill>
                <a:latin typeface="Helvetica"/>
                <a:cs typeface="Helvetica"/>
              </a:rPr>
              <a:t> Three new transactions were to be added to TPC-C, including an order analysis, market analysis and an image transaction.</a:t>
            </a:r>
          </a:p>
        </p:txBody>
      </p:sp>
    </p:spTree>
    <p:extLst>
      <p:ext uri="{BB962C8B-B14F-4D97-AF65-F5344CB8AC3E}">
        <p14:creationId xmlns:p14="http://schemas.microsoft.com/office/powerpoint/2010/main" val="3111047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75195993"/>
              </p:ext>
            </p:extLst>
          </p:nvPr>
        </p:nvGraphicFramePr>
        <p:xfrm>
          <a:off x="2" y="0"/>
          <a:ext cx="9144000" cy="678877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1616375">
                <a:tc>
                  <a:txBody>
                    <a:bodyPr/>
                    <a:lstStyle/>
                    <a:p>
                      <a:pPr algn="ctr" fontAlgn="ctr"/>
                      <a:r>
                        <a:rPr lang="en-US" sz="1800" b="1" i="0" u="none" strike="noStrike" dirty="0">
                          <a:solidFill>
                            <a:srgbClr val="FFFFFF"/>
                          </a:solidFill>
                          <a:effectLst/>
                          <a:latin typeface="Calibri"/>
                        </a:rPr>
                        <a:t>Company</a:t>
                      </a:r>
                    </a:p>
                  </a:txBody>
                  <a:tcPr marL="0" marR="0" marT="0" marB="0" anchor="ctr"/>
                </a:tc>
                <a:tc>
                  <a:txBody>
                    <a:bodyPr/>
                    <a:lstStyle/>
                    <a:p>
                      <a:pPr algn="ctr" fontAlgn="ctr"/>
                      <a:r>
                        <a:rPr lang="en-US" sz="1800" b="1" i="0" u="none" strike="noStrike" dirty="0">
                          <a:solidFill>
                            <a:srgbClr val="FFFFFF"/>
                          </a:solidFill>
                          <a:effectLst/>
                          <a:latin typeface="Calibri"/>
                        </a:rPr>
                        <a:t>System</a:t>
                      </a:r>
                    </a:p>
                  </a:txBody>
                  <a:tcPr marL="0" marR="0" marT="0" marB="0" anchor="ctr"/>
                </a:tc>
                <a:tc>
                  <a:txBody>
                    <a:bodyPr/>
                    <a:lstStyle/>
                    <a:p>
                      <a:pPr algn="ctr" fontAlgn="ctr"/>
                      <a:r>
                        <a:rPr lang="en-US" sz="1800" b="1" i="0" u="none" strike="noStrike">
                          <a:solidFill>
                            <a:srgbClr val="FFFFFF"/>
                          </a:solidFill>
                          <a:effectLst/>
                          <a:latin typeface="Calibri"/>
                        </a:rPr>
                        <a:t>tpmC</a:t>
                      </a:r>
                    </a:p>
                  </a:txBody>
                  <a:tcPr marL="0" marR="0" marT="0" marB="0" anchor="ctr"/>
                </a:tc>
                <a:tc>
                  <a:txBody>
                    <a:bodyPr/>
                    <a:lstStyle/>
                    <a:p>
                      <a:pPr algn="ctr" fontAlgn="ctr"/>
                      <a:r>
                        <a:rPr lang="en-US" sz="1800" b="1" i="0" u="none" strike="noStrike" dirty="0">
                          <a:solidFill>
                            <a:srgbClr val="FFFFFF"/>
                          </a:solidFill>
                          <a:effectLst/>
                          <a:latin typeface="Calibri"/>
                        </a:rPr>
                        <a:t>Price/</a:t>
                      </a:r>
                      <a:r>
                        <a:rPr lang="en-US" sz="1800" b="1" i="0" u="none" strike="noStrike" dirty="0" err="1">
                          <a:solidFill>
                            <a:srgbClr val="FFFFFF"/>
                          </a:solidFill>
                          <a:effectLst/>
                          <a:latin typeface="Calibri"/>
                        </a:rPr>
                        <a:t>tpmC</a:t>
                      </a:r>
                      <a:endParaRPr lang="en-US" sz="1800" b="1" i="0" u="none" strike="noStrike" dirty="0">
                        <a:solidFill>
                          <a:srgbClr val="FFFFFF"/>
                        </a:solidFill>
                        <a:effectLst/>
                        <a:latin typeface="Calibri"/>
                      </a:endParaRPr>
                    </a:p>
                    <a:p>
                      <a:pPr algn="ctr" fontAlgn="ctr"/>
                      <a:r>
                        <a:rPr lang="en-US" sz="1800" b="1" i="0" u="none" strike="noStrike" dirty="0">
                          <a:solidFill>
                            <a:srgbClr val="FFFFFF"/>
                          </a:solidFill>
                          <a:effectLst/>
                          <a:latin typeface="Calibri"/>
                        </a:rPr>
                        <a:t>USD</a:t>
                      </a:r>
                    </a:p>
                  </a:txBody>
                  <a:tcPr marL="0" marR="0" marT="0" marB="0" anchor="ctr"/>
                </a:tc>
                <a:tc>
                  <a:txBody>
                    <a:bodyPr/>
                    <a:lstStyle/>
                    <a:p>
                      <a:pPr algn="ctr" fontAlgn="ctr"/>
                      <a:r>
                        <a:rPr lang="en-US" sz="1800" b="1" i="0" u="none" strike="noStrike">
                          <a:solidFill>
                            <a:srgbClr val="FFFFFF"/>
                          </a:solidFill>
                          <a:effectLst/>
                          <a:latin typeface="Calibri"/>
                        </a:rPr>
                        <a:t>Time result reported</a:t>
                      </a:r>
                    </a:p>
                  </a:txBody>
                  <a:tcPr marL="0" marR="0" marT="0" marB="0" anchor="ctr"/>
                </a:tc>
                <a:tc>
                  <a:txBody>
                    <a:bodyPr/>
                    <a:lstStyle/>
                    <a:p>
                      <a:pPr algn="ctr" fontAlgn="ctr"/>
                      <a:r>
                        <a:rPr lang="en-US" sz="1800" b="1" i="0" u="none" strike="noStrike">
                          <a:solidFill>
                            <a:srgbClr val="FFFFFF"/>
                          </a:solidFill>
                          <a:effectLst/>
                          <a:latin typeface="Calibri"/>
                        </a:rPr>
                        <a:t>Total Cost of the Systemin US$s</a:t>
                      </a:r>
                    </a:p>
                  </a:txBody>
                  <a:tcPr marL="0" marR="0" marT="0" marB="0" anchor="ctr"/>
                </a:tc>
                <a:extLst>
                  <a:ext uri="{0D108BD9-81ED-4DB2-BD59-A6C34878D82A}">
                    <a16:rowId xmlns:a16="http://schemas.microsoft.com/office/drawing/2014/main" val="10000"/>
                  </a:ext>
                </a:extLst>
              </a:tr>
              <a:tr h="862067">
                <a:tc>
                  <a:txBody>
                    <a:bodyPr/>
                    <a:lstStyle/>
                    <a:p>
                      <a:pPr algn="ctr" fontAlgn="ctr"/>
                      <a:r>
                        <a:rPr lang="en-US" sz="2400" b="1" i="0" u="none" strike="noStrike">
                          <a:solidFill>
                            <a:srgbClr val="000000"/>
                          </a:solidFill>
                          <a:effectLst/>
                          <a:latin typeface="Calibri"/>
                        </a:rPr>
                        <a:t>Oracle</a:t>
                      </a:r>
                    </a:p>
                  </a:txBody>
                  <a:tcPr marL="0" marR="0" marT="0" marB="0" anchor="ctr"/>
                </a:tc>
                <a:tc>
                  <a:txBody>
                    <a:bodyPr/>
                    <a:lstStyle/>
                    <a:p>
                      <a:pPr algn="l" fontAlgn="ctr"/>
                      <a:r>
                        <a:rPr lang="en-US" sz="1200" b="0" i="0" u="sng" strike="noStrike">
                          <a:solidFill>
                            <a:srgbClr val="0000FF"/>
                          </a:solidFill>
                          <a:effectLst/>
                          <a:latin typeface="Calibri"/>
                          <a:hlinkClick r:id="rId2"/>
                        </a:rPr>
                        <a:t>SPARC T5-8 Server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8,552,523 </a:t>
                      </a:r>
                    </a:p>
                  </a:txBody>
                  <a:tcPr marL="0" marR="0" marT="0" marB="0" anchor="ctr"/>
                </a:tc>
                <a:tc>
                  <a:txBody>
                    <a:bodyPr/>
                    <a:lstStyle/>
                    <a:p>
                      <a:pPr algn="ctr" fontAlgn="ctr"/>
                      <a:r>
                        <a:rPr lang="en-US" sz="2400" b="0" i="0" u="none" strike="noStrike">
                          <a:solidFill>
                            <a:srgbClr val="000000"/>
                          </a:solidFill>
                          <a:effectLst/>
                          <a:latin typeface="Calibri"/>
                        </a:rPr>
                        <a:t>0.55 </a:t>
                      </a:r>
                    </a:p>
                  </a:txBody>
                  <a:tcPr marL="0" marR="0" marT="0" marB="0" anchor="ctr"/>
                </a:tc>
                <a:tc>
                  <a:txBody>
                    <a:bodyPr/>
                    <a:lstStyle/>
                    <a:p>
                      <a:pPr algn="ctr" fontAlgn="ctr"/>
                      <a:r>
                        <a:rPr lang="en-US" sz="1200" b="0" i="0" u="none" strike="noStrike">
                          <a:solidFill>
                            <a:srgbClr val="000000"/>
                          </a:solidFill>
                          <a:effectLst/>
                          <a:latin typeface="Calibri"/>
                        </a:rPr>
                        <a:t>09/25/13 </a:t>
                      </a:r>
                    </a:p>
                  </a:txBody>
                  <a:tcPr marL="0" marR="0" marT="0" marB="0" anchor="ctr"/>
                </a:tc>
                <a:tc>
                  <a:txBody>
                    <a:bodyPr/>
                    <a:lstStyle/>
                    <a:p>
                      <a:pPr algn="ctr" fontAlgn="ctr"/>
                      <a:r>
                        <a:rPr lang="en-US" sz="2000" b="0" i="0" u="none" strike="noStrike">
                          <a:solidFill>
                            <a:srgbClr val="000000"/>
                          </a:solidFill>
                          <a:effectLst/>
                          <a:latin typeface="Calibri"/>
                        </a:rPr>
                        <a:t>$4.7M</a:t>
                      </a:r>
                    </a:p>
                  </a:txBody>
                  <a:tcPr marL="0" marR="0" marT="0" marB="0" anchor="ctr"/>
                </a:tc>
                <a:extLst>
                  <a:ext uri="{0D108BD9-81ED-4DB2-BD59-A6C34878D82A}">
                    <a16:rowId xmlns:a16="http://schemas.microsoft.com/office/drawing/2014/main" val="10001"/>
                  </a:ext>
                </a:extLst>
              </a:tr>
              <a:tr h="862067">
                <a:tc>
                  <a:txBody>
                    <a:bodyPr/>
                    <a:lstStyle/>
                    <a:p>
                      <a:pPr algn="ctr" fontAlgn="ctr"/>
                      <a:r>
                        <a:rPr lang="en-US" sz="2400" b="1" i="0" u="none" strike="noStrike">
                          <a:solidFill>
                            <a:srgbClr val="000000"/>
                          </a:solidFill>
                          <a:effectLst/>
                          <a:latin typeface="Calibri"/>
                        </a:rPr>
                        <a:t>IBM</a:t>
                      </a:r>
                    </a:p>
                  </a:txBody>
                  <a:tcPr marL="0" marR="0" marT="0" marB="0" anchor="ctr"/>
                </a:tc>
                <a:tc>
                  <a:txBody>
                    <a:bodyPr/>
                    <a:lstStyle/>
                    <a:p>
                      <a:pPr algn="l" fontAlgn="ctr"/>
                      <a:r>
                        <a:rPr lang="en-US" sz="1200" b="0" i="0" u="sng" strike="noStrike">
                          <a:solidFill>
                            <a:srgbClr val="0000FF"/>
                          </a:solidFill>
                          <a:effectLst/>
                          <a:latin typeface="Calibri"/>
                          <a:hlinkClick r:id="rId3"/>
                        </a:rPr>
                        <a:t>IBM System x3850 X5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3,014,684 </a:t>
                      </a:r>
                    </a:p>
                  </a:txBody>
                  <a:tcPr marL="0" marR="0" marT="0" marB="0" anchor="ctr"/>
                </a:tc>
                <a:tc>
                  <a:txBody>
                    <a:bodyPr/>
                    <a:lstStyle/>
                    <a:p>
                      <a:pPr algn="ctr" fontAlgn="ctr"/>
                      <a:r>
                        <a:rPr lang="en-US" sz="2400" b="0" i="0" u="none" strike="noStrike">
                          <a:solidFill>
                            <a:srgbClr val="000000"/>
                          </a:solidFill>
                          <a:effectLst/>
                          <a:latin typeface="Calibri"/>
                        </a:rPr>
                        <a:t>0.59</a:t>
                      </a:r>
                    </a:p>
                  </a:txBody>
                  <a:tcPr marL="0" marR="0" marT="0" marB="0" anchor="ctr"/>
                </a:tc>
                <a:tc>
                  <a:txBody>
                    <a:bodyPr/>
                    <a:lstStyle/>
                    <a:p>
                      <a:pPr algn="ctr" fontAlgn="ctr"/>
                      <a:r>
                        <a:rPr lang="en-US" sz="1200" b="0" i="0" u="none" strike="noStrike">
                          <a:solidFill>
                            <a:srgbClr val="000000"/>
                          </a:solidFill>
                          <a:effectLst/>
                          <a:latin typeface="Calibri"/>
                        </a:rPr>
                        <a:t>09/22/11 </a:t>
                      </a:r>
                    </a:p>
                  </a:txBody>
                  <a:tcPr marL="0" marR="0" marT="0" marB="0" anchor="ctr"/>
                </a:tc>
                <a:tc>
                  <a:txBody>
                    <a:bodyPr/>
                    <a:lstStyle/>
                    <a:p>
                      <a:pPr algn="ctr" fontAlgn="ctr"/>
                      <a:r>
                        <a:rPr lang="en-US" sz="2000" b="0" i="0" u="none" strike="noStrike">
                          <a:solidFill>
                            <a:srgbClr val="000000"/>
                          </a:solidFill>
                          <a:effectLst/>
                          <a:latin typeface="Calibri"/>
                        </a:rPr>
                        <a:t>$1.78M</a:t>
                      </a:r>
                    </a:p>
                  </a:txBody>
                  <a:tcPr marL="0" marR="0" marT="0" marB="0" anchor="ctr"/>
                </a:tc>
                <a:extLst>
                  <a:ext uri="{0D108BD9-81ED-4DB2-BD59-A6C34878D82A}">
                    <a16:rowId xmlns:a16="http://schemas.microsoft.com/office/drawing/2014/main" val="10002"/>
                  </a:ext>
                </a:extLst>
              </a:tr>
              <a:tr h="862067">
                <a:tc>
                  <a:txBody>
                    <a:bodyPr/>
                    <a:lstStyle/>
                    <a:p>
                      <a:pPr algn="ctr" fontAlgn="ctr"/>
                      <a:r>
                        <a:rPr lang="en-US" sz="2400" b="1" i="0" u="none" strike="noStrike">
                          <a:solidFill>
                            <a:srgbClr val="000000"/>
                          </a:solidFill>
                          <a:effectLst/>
                          <a:latin typeface="Calibri"/>
                        </a:rPr>
                        <a:t>Oracle</a:t>
                      </a:r>
                    </a:p>
                  </a:txBody>
                  <a:tcPr marL="0" marR="0" marT="0" marB="0" anchor="ctr"/>
                </a:tc>
                <a:tc>
                  <a:txBody>
                    <a:bodyPr/>
                    <a:lstStyle/>
                    <a:p>
                      <a:pPr algn="l" fontAlgn="ctr"/>
                      <a:r>
                        <a:rPr lang="en-US" sz="1200" b="0" i="0" u="sng" strike="noStrike">
                          <a:solidFill>
                            <a:srgbClr val="0000FF"/>
                          </a:solidFill>
                          <a:effectLst/>
                          <a:latin typeface="Calibri"/>
                          <a:hlinkClick r:id="rId4"/>
                        </a:rPr>
                        <a:t>Sun Server X2-8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5,055,888 </a:t>
                      </a:r>
                    </a:p>
                  </a:txBody>
                  <a:tcPr marL="0" marR="0" marT="0" marB="0" anchor="ctr"/>
                </a:tc>
                <a:tc>
                  <a:txBody>
                    <a:bodyPr/>
                    <a:lstStyle/>
                    <a:p>
                      <a:pPr algn="ctr" fontAlgn="ctr"/>
                      <a:r>
                        <a:rPr lang="en-US" sz="2400" b="0" i="0" u="none" strike="noStrike">
                          <a:solidFill>
                            <a:srgbClr val="000000"/>
                          </a:solidFill>
                          <a:effectLst/>
                          <a:latin typeface="Calibri"/>
                        </a:rPr>
                        <a:t>0.89</a:t>
                      </a:r>
                    </a:p>
                  </a:txBody>
                  <a:tcPr marL="0" marR="0" marT="0" marB="0" anchor="ctr"/>
                </a:tc>
                <a:tc>
                  <a:txBody>
                    <a:bodyPr/>
                    <a:lstStyle/>
                    <a:p>
                      <a:pPr algn="ctr" fontAlgn="ctr"/>
                      <a:r>
                        <a:rPr lang="en-US" sz="1200" b="0" i="0" u="none" strike="noStrike">
                          <a:solidFill>
                            <a:srgbClr val="000000"/>
                          </a:solidFill>
                          <a:effectLst/>
                          <a:latin typeface="Calibri"/>
                        </a:rPr>
                        <a:t>07/10/12 </a:t>
                      </a:r>
                    </a:p>
                  </a:txBody>
                  <a:tcPr marL="0" marR="0" marT="0" marB="0" anchor="ctr"/>
                </a:tc>
                <a:tc>
                  <a:txBody>
                    <a:bodyPr/>
                    <a:lstStyle/>
                    <a:p>
                      <a:pPr algn="ctr" fontAlgn="ctr"/>
                      <a:r>
                        <a:rPr lang="en-US" sz="2000" b="0" i="0" u="none" strike="noStrike">
                          <a:solidFill>
                            <a:srgbClr val="000000"/>
                          </a:solidFill>
                          <a:effectLst/>
                          <a:latin typeface="Calibri"/>
                        </a:rPr>
                        <a:t>$4.5M</a:t>
                      </a:r>
                    </a:p>
                  </a:txBody>
                  <a:tcPr marL="0" marR="0" marT="0" marB="0" anchor="ctr"/>
                </a:tc>
                <a:extLst>
                  <a:ext uri="{0D108BD9-81ED-4DB2-BD59-A6C34878D82A}">
                    <a16:rowId xmlns:a16="http://schemas.microsoft.com/office/drawing/2014/main" val="10003"/>
                  </a:ext>
                </a:extLst>
              </a:tr>
              <a:tr h="862067">
                <a:tc>
                  <a:txBody>
                    <a:bodyPr/>
                    <a:lstStyle/>
                    <a:p>
                      <a:pPr algn="ctr" fontAlgn="ctr"/>
                      <a:r>
                        <a:rPr lang="en-US" sz="2400" b="1" i="0" u="none" strike="noStrike">
                          <a:solidFill>
                            <a:srgbClr val="000000"/>
                          </a:solidFill>
                          <a:effectLst/>
                          <a:latin typeface="Calibri"/>
                        </a:rPr>
                        <a:t>Oracle</a:t>
                      </a:r>
                    </a:p>
                  </a:txBody>
                  <a:tcPr marL="0" marR="0" marT="0" marB="0" anchor="ctr"/>
                </a:tc>
                <a:tc>
                  <a:txBody>
                    <a:bodyPr/>
                    <a:lstStyle/>
                    <a:p>
                      <a:pPr algn="l" fontAlgn="ctr"/>
                      <a:r>
                        <a:rPr lang="en-US" sz="1200" b="0" i="0" u="sng" strike="noStrike">
                          <a:solidFill>
                            <a:srgbClr val="0000FF"/>
                          </a:solidFill>
                          <a:effectLst/>
                          <a:latin typeface="Calibri"/>
                          <a:hlinkClick r:id="rId5"/>
                        </a:rPr>
                        <a:t>SPARC SuperCluster with T3-4 Servers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30,249,688 </a:t>
                      </a:r>
                    </a:p>
                  </a:txBody>
                  <a:tcPr marL="0" marR="0" marT="0" marB="0" anchor="ctr"/>
                </a:tc>
                <a:tc>
                  <a:txBody>
                    <a:bodyPr/>
                    <a:lstStyle/>
                    <a:p>
                      <a:pPr algn="ctr" fontAlgn="ctr"/>
                      <a:r>
                        <a:rPr lang="en-US" sz="2400" b="0" i="0" u="none" strike="noStrike">
                          <a:solidFill>
                            <a:srgbClr val="000000"/>
                          </a:solidFill>
                          <a:effectLst/>
                          <a:latin typeface="Calibri"/>
                        </a:rPr>
                        <a:t>1.01 </a:t>
                      </a:r>
                    </a:p>
                  </a:txBody>
                  <a:tcPr marL="0" marR="0" marT="0" marB="0" anchor="ctr"/>
                </a:tc>
                <a:tc>
                  <a:txBody>
                    <a:bodyPr/>
                    <a:lstStyle/>
                    <a:p>
                      <a:pPr algn="ctr" fontAlgn="ctr"/>
                      <a:r>
                        <a:rPr lang="en-US" sz="1200" b="0" i="0" u="none" strike="noStrike">
                          <a:solidFill>
                            <a:srgbClr val="000000"/>
                          </a:solidFill>
                          <a:effectLst/>
                          <a:latin typeface="Calibri"/>
                        </a:rPr>
                        <a:t>06/01/11 </a:t>
                      </a:r>
                    </a:p>
                  </a:txBody>
                  <a:tcPr marL="0" marR="0" marT="0" marB="0" anchor="ctr"/>
                </a:tc>
                <a:tc>
                  <a:txBody>
                    <a:bodyPr/>
                    <a:lstStyle/>
                    <a:p>
                      <a:pPr algn="ctr" fontAlgn="ctr"/>
                      <a:r>
                        <a:rPr lang="en-US" sz="2000" b="0" i="0" u="none" strike="noStrike">
                          <a:solidFill>
                            <a:srgbClr val="000000"/>
                          </a:solidFill>
                          <a:effectLst/>
                          <a:latin typeface="Calibri"/>
                        </a:rPr>
                        <a:t>$30.2M</a:t>
                      </a:r>
                    </a:p>
                  </a:txBody>
                  <a:tcPr marL="0" marR="0" marT="0" marB="0" anchor="ctr"/>
                </a:tc>
                <a:extLst>
                  <a:ext uri="{0D108BD9-81ED-4DB2-BD59-A6C34878D82A}">
                    <a16:rowId xmlns:a16="http://schemas.microsoft.com/office/drawing/2014/main" val="10004"/>
                  </a:ext>
                </a:extLst>
              </a:tr>
              <a:tr h="862067">
                <a:tc>
                  <a:txBody>
                    <a:bodyPr/>
                    <a:lstStyle/>
                    <a:p>
                      <a:pPr algn="ctr" fontAlgn="ctr"/>
                      <a:r>
                        <a:rPr lang="en-US" sz="2400" b="1" i="0" u="none" strike="noStrike">
                          <a:solidFill>
                            <a:srgbClr val="000000"/>
                          </a:solidFill>
                          <a:effectLst/>
                          <a:latin typeface="Calibri"/>
                        </a:rPr>
                        <a:t>IBM</a:t>
                      </a:r>
                    </a:p>
                  </a:txBody>
                  <a:tcPr marL="0" marR="0" marT="0" marB="0" anchor="ctr"/>
                </a:tc>
                <a:tc>
                  <a:txBody>
                    <a:bodyPr/>
                    <a:lstStyle/>
                    <a:p>
                      <a:pPr algn="l" fontAlgn="ctr"/>
                      <a:r>
                        <a:rPr lang="en-US" sz="1200" b="0" i="0" u="sng" strike="noStrike">
                          <a:solidFill>
                            <a:srgbClr val="0000FF"/>
                          </a:solidFill>
                          <a:effectLst/>
                          <a:latin typeface="Calibri"/>
                          <a:hlinkClick r:id="rId6"/>
                        </a:rPr>
                        <a:t>IBM Power 780 Server Model 9179-MHB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10,366,254 </a:t>
                      </a:r>
                    </a:p>
                  </a:txBody>
                  <a:tcPr marL="0" marR="0" marT="0" marB="0" anchor="ctr"/>
                </a:tc>
                <a:tc>
                  <a:txBody>
                    <a:bodyPr/>
                    <a:lstStyle/>
                    <a:p>
                      <a:pPr algn="ctr" fontAlgn="ctr"/>
                      <a:r>
                        <a:rPr lang="en-US" sz="2400" b="0" i="0" u="none" strike="noStrike">
                          <a:solidFill>
                            <a:srgbClr val="000000"/>
                          </a:solidFill>
                          <a:effectLst/>
                          <a:latin typeface="Calibri"/>
                        </a:rPr>
                        <a:t>1.38</a:t>
                      </a:r>
                    </a:p>
                  </a:txBody>
                  <a:tcPr marL="0" marR="0" marT="0" marB="0" anchor="ctr"/>
                </a:tc>
                <a:tc>
                  <a:txBody>
                    <a:bodyPr/>
                    <a:lstStyle/>
                    <a:p>
                      <a:pPr algn="ctr" fontAlgn="ctr"/>
                      <a:r>
                        <a:rPr lang="en-US" sz="1200" b="0" i="0" u="none" strike="noStrike">
                          <a:solidFill>
                            <a:srgbClr val="000000"/>
                          </a:solidFill>
                          <a:effectLst/>
                          <a:latin typeface="Calibri"/>
                        </a:rPr>
                        <a:t>10/13/10 </a:t>
                      </a:r>
                    </a:p>
                  </a:txBody>
                  <a:tcPr marL="0" marR="0" marT="0" marB="0" anchor="ctr"/>
                </a:tc>
                <a:tc>
                  <a:txBody>
                    <a:bodyPr/>
                    <a:lstStyle/>
                    <a:p>
                      <a:pPr algn="ctr" fontAlgn="ctr"/>
                      <a:r>
                        <a:rPr lang="en-US" sz="2000" b="0" i="0" u="none" strike="noStrike">
                          <a:solidFill>
                            <a:srgbClr val="000000"/>
                          </a:solidFill>
                          <a:effectLst/>
                          <a:latin typeface="Calibri"/>
                        </a:rPr>
                        <a:t>$14.3M</a:t>
                      </a:r>
                    </a:p>
                  </a:txBody>
                  <a:tcPr marL="0" marR="0" marT="0" marB="0" anchor="ctr"/>
                </a:tc>
                <a:extLst>
                  <a:ext uri="{0D108BD9-81ED-4DB2-BD59-A6C34878D82A}">
                    <a16:rowId xmlns:a16="http://schemas.microsoft.com/office/drawing/2014/main" val="10005"/>
                  </a:ext>
                </a:extLst>
              </a:tr>
              <a:tr h="862067">
                <a:tc>
                  <a:txBody>
                    <a:bodyPr/>
                    <a:lstStyle/>
                    <a:p>
                      <a:pPr algn="ctr" fontAlgn="ctr"/>
                      <a:r>
                        <a:rPr lang="en-US" sz="2400" b="1" i="0" u="none" strike="noStrike">
                          <a:solidFill>
                            <a:srgbClr val="000000"/>
                          </a:solidFill>
                          <a:effectLst/>
                          <a:latin typeface="Calibri"/>
                        </a:rPr>
                        <a:t>Oracle</a:t>
                      </a:r>
                    </a:p>
                  </a:txBody>
                  <a:tcPr marL="0" marR="0" marT="0" marB="0" anchor="ctr"/>
                </a:tc>
                <a:tc>
                  <a:txBody>
                    <a:bodyPr/>
                    <a:lstStyle/>
                    <a:p>
                      <a:pPr algn="l" fontAlgn="ctr"/>
                      <a:r>
                        <a:rPr lang="en-US" sz="1200" b="0" i="0" u="sng" strike="noStrike">
                          <a:solidFill>
                            <a:srgbClr val="0000FF"/>
                          </a:solidFill>
                          <a:effectLst/>
                          <a:latin typeface="Calibri"/>
                          <a:hlinkClick r:id="rId7"/>
                        </a:rPr>
                        <a:t>Sun SPARC Enterprise T5440 Server Cluster  </a:t>
                      </a:r>
                      <a:endParaRPr lang="en-US" sz="1200" b="0" i="0" u="sng" strike="noStrike">
                        <a:solidFill>
                          <a:srgbClr val="0000FF"/>
                        </a:solidFill>
                        <a:effectLst/>
                        <a:latin typeface="Calibri"/>
                      </a:endParaRPr>
                    </a:p>
                  </a:txBody>
                  <a:tcPr marL="0" marR="0" marT="0" marB="0" anchor="ctr"/>
                </a:tc>
                <a:tc>
                  <a:txBody>
                    <a:bodyPr/>
                    <a:lstStyle/>
                    <a:p>
                      <a:pPr algn="l" fontAlgn="ctr"/>
                      <a:r>
                        <a:rPr lang="en-US" sz="2400" b="0" i="0" u="none" strike="noStrike">
                          <a:solidFill>
                            <a:srgbClr val="000000"/>
                          </a:solidFill>
                          <a:effectLst/>
                          <a:latin typeface="Calibri"/>
                        </a:rPr>
                        <a:t>7,646,486 </a:t>
                      </a:r>
                    </a:p>
                  </a:txBody>
                  <a:tcPr marL="0" marR="0" marT="0" marB="0" anchor="ctr"/>
                </a:tc>
                <a:tc>
                  <a:txBody>
                    <a:bodyPr/>
                    <a:lstStyle/>
                    <a:p>
                      <a:pPr algn="ctr" fontAlgn="ctr"/>
                      <a:r>
                        <a:rPr lang="en-US" sz="2400" b="0" i="0" u="none" strike="noStrike">
                          <a:solidFill>
                            <a:srgbClr val="000000"/>
                          </a:solidFill>
                          <a:effectLst/>
                          <a:latin typeface="Calibri"/>
                        </a:rPr>
                        <a:t>2.36</a:t>
                      </a:r>
                    </a:p>
                  </a:txBody>
                  <a:tcPr marL="0" marR="0" marT="0" marB="0" anchor="ctr"/>
                </a:tc>
                <a:tc>
                  <a:txBody>
                    <a:bodyPr/>
                    <a:lstStyle/>
                    <a:p>
                      <a:pPr algn="ctr" fontAlgn="ctr"/>
                      <a:r>
                        <a:rPr lang="en-US" sz="1200" b="0" i="0" u="none" strike="noStrike">
                          <a:solidFill>
                            <a:srgbClr val="000000"/>
                          </a:solidFill>
                          <a:effectLst/>
                          <a:latin typeface="Calibri"/>
                        </a:rPr>
                        <a:t>03/19/10 </a:t>
                      </a:r>
                    </a:p>
                  </a:txBody>
                  <a:tcPr marL="0" marR="0" marT="0" marB="0" anchor="ctr"/>
                </a:tc>
                <a:tc>
                  <a:txBody>
                    <a:bodyPr/>
                    <a:lstStyle/>
                    <a:p>
                      <a:pPr algn="ctr" fontAlgn="ctr"/>
                      <a:r>
                        <a:rPr lang="en-US" sz="2000" b="0" i="0" u="none" strike="noStrike" dirty="0">
                          <a:solidFill>
                            <a:srgbClr val="000000"/>
                          </a:solidFill>
                          <a:effectLst/>
                          <a:latin typeface="Calibri"/>
                        </a:rPr>
                        <a:t>$18.0M</a:t>
                      </a: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1806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r>
              <a:rPr lang="en-AU" b="0">
                <a:latin typeface="Helvetica"/>
                <a:cs typeface="Helvetica"/>
              </a:rPr>
              <a:t>The State Of Nature</a:t>
            </a:r>
          </a:p>
        </p:txBody>
      </p:sp>
      <p:sp>
        <p:nvSpPr>
          <p:cNvPr id="159746" name="Rectangle 3"/>
          <p:cNvSpPr>
            <a:spLocks noGrp="1" noChangeArrowheads="1"/>
          </p:cNvSpPr>
          <p:nvPr>
            <p:ph type="body" idx="1"/>
          </p:nvPr>
        </p:nvSpPr>
        <p:spPr>
          <a:xfrm>
            <a:off x="457200" y="1312094"/>
            <a:ext cx="8229600" cy="5385268"/>
          </a:xfrm>
        </p:spPr>
        <p:txBody>
          <a:bodyPr>
            <a:noAutofit/>
          </a:bodyPr>
          <a:lstStyle/>
          <a:p>
            <a:pPr>
              <a:lnSpc>
                <a:spcPts val="2520"/>
              </a:lnSpc>
            </a:pPr>
            <a:r>
              <a:rPr lang="en-AU" sz="2000" b="0" dirty="0">
                <a:latin typeface="Helvetica"/>
                <a:cs typeface="Helvetica"/>
              </a:rPr>
              <a:t>End-user business transactions  (online transaction processing, OLTP) began to appear in the early 1980's.</a:t>
            </a:r>
          </a:p>
          <a:p>
            <a:pPr lvl="1">
              <a:lnSpc>
                <a:spcPts val="2520"/>
              </a:lnSpc>
              <a:buFontTx/>
              <a:buChar char="•"/>
            </a:pPr>
            <a:r>
              <a:rPr lang="en-AU" sz="2000" b="0" dirty="0">
                <a:solidFill>
                  <a:srgbClr val="000000"/>
                </a:solidFill>
                <a:latin typeface="Helvetica"/>
                <a:cs typeface="Helvetica"/>
              </a:rPr>
              <a:t> The first application that received wide-spread focus was automated teller transactions (ATM),</a:t>
            </a:r>
          </a:p>
          <a:p>
            <a:pPr lvl="1">
              <a:lnSpc>
                <a:spcPts val="2520"/>
              </a:lnSpc>
              <a:buFontTx/>
              <a:buChar char="•"/>
            </a:pPr>
            <a:r>
              <a:rPr lang="en-AU" sz="2000" b="0" dirty="0">
                <a:solidFill>
                  <a:srgbClr val="000000"/>
                </a:solidFill>
                <a:latin typeface="Helvetica"/>
                <a:cs typeface="Helvetica"/>
              </a:rPr>
              <a:t>ATM trend ripple through almost every area of business, from grocery stores to gas (petrol) stations.</a:t>
            </a:r>
          </a:p>
          <a:p>
            <a:pPr>
              <a:lnSpc>
                <a:spcPts val="2520"/>
              </a:lnSpc>
            </a:pPr>
            <a:r>
              <a:rPr lang="en-AU" sz="1800" b="0" dirty="0">
                <a:latin typeface="Helvetica"/>
                <a:cs typeface="Helvetica"/>
              </a:rPr>
              <a:t> </a:t>
            </a:r>
            <a:r>
              <a:rPr lang="en-AU" sz="2000" b="0" dirty="0">
                <a:latin typeface="Helvetica"/>
                <a:cs typeface="Helvetica"/>
              </a:rPr>
              <a:t>As opposed to the batch-computing model that dominated the industry in the 1960's and 1970's, this new online model of computing had </a:t>
            </a:r>
          </a:p>
          <a:p>
            <a:pPr lvl="1">
              <a:lnSpc>
                <a:spcPts val="2520"/>
              </a:lnSpc>
              <a:buFontTx/>
              <a:buChar char="•"/>
            </a:pPr>
            <a:r>
              <a:rPr lang="en-AU" sz="2000" dirty="0">
                <a:solidFill>
                  <a:srgbClr val="000000"/>
                </a:solidFill>
                <a:latin typeface="Helvetica"/>
                <a:cs typeface="Helvetica"/>
              </a:rPr>
              <a:t>R</a:t>
            </a:r>
            <a:r>
              <a:rPr lang="en-AU" sz="2000" b="0" dirty="0">
                <a:solidFill>
                  <a:srgbClr val="000000"/>
                </a:solidFill>
                <a:latin typeface="Helvetica"/>
                <a:cs typeface="Helvetica"/>
              </a:rPr>
              <a:t>elatively unsophisticated clerks and consumers directly conducting simple update transactions against an on-line database system. Almost all transactions are now performed online – from grocery shops, banks to government organisations</a:t>
            </a:r>
          </a:p>
          <a:p>
            <a:pPr lvl="1">
              <a:lnSpc>
                <a:spcPts val="2520"/>
              </a:lnSpc>
              <a:buFontTx/>
              <a:buChar char="•"/>
            </a:pPr>
            <a:r>
              <a:rPr lang="en-AU" sz="2000" dirty="0">
                <a:solidFill>
                  <a:srgbClr val="000000"/>
                </a:solidFill>
                <a:latin typeface="Helvetica"/>
                <a:cs typeface="Helvetica"/>
              </a:rPr>
              <a:t>O</a:t>
            </a:r>
            <a:r>
              <a:rPr lang="en-AU" sz="2000" b="0" dirty="0">
                <a:solidFill>
                  <a:srgbClr val="000000"/>
                </a:solidFill>
                <a:latin typeface="Helvetica"/>
                <a:cs typeface="Helvetica"/>
              </a:rPr>
              <a:t>n-line transaction processing (OLTP) industry now represents several billions of dollars in annual sales. </a:t>
            </a:r>
          </a:p>
        </p:txBody>
      </p:sp>
    </p:spTree>
    <p:extLst>
      <p:ext uri="{BB962C8B-B14F-4D97-AF65-F5344CB8AC3E}">
        <p14:creationId xmlns:p14="http://schemas.microsoft.com/office/powerpoint/2010/main" val="3494705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3"/>
          <p:cNvSpPr>
            <a:spLocks noGrp="1" noChangeArrowheads="1"/>
          </p:cNvSpPr>
          <p:nvPr>
            <p:ph type="body" idx="1"/>
          </p:nvPr>
        </p:nvSpPr>
        <p:spPr>
          <a:xfrm>
            <a:off x="457200" y="945274"/>
            <a:ext cx="8229600" cy="5180890"/>
          </a:xfrm>
        </p:spPr>
        <p:txBody>
          <a:bodyPr>
            <a:normAutofit fontScale="77500" lnSpcReduction="20000"/>
          </a:bodyPr>
          <a:lstStyle/>
          <a:p>
            <a:pPr>
              <a:lnSpc>
                <a:spcPts val="3360"/>
              </a:lnSpc>
            </a:pPr>
            <a:r>
              <a:rPr lang="en-AU" sz="2600" b="0" dirty="0">
                <a:latin typeface="Helvetica"/>
                <a:cs typeface="Helvetica"/>
              </a:rPr>
              <a:t>The TPC's Newest Benchmark: TPC-W</a:t>
            </a:r>
          </a:p>
          <a:p>
            <a:pPr lvl="1">
              <a:lnSpc>
                <a:spcPts val="3360"/>
              </a:lnSpc>
              <a:buFontTx/>
              <a:buChar char="•"/>
            </a:pPr>
            <a:r>
              <a:rPr lang="en-AU" b="0" dirty="0">
                <a:solidFill>
                  <a:srgbClr val="000000"/>
                </a:solidFill>
                <a:latin typeface="Helvetica"/>
                <a:cs typeface="Helvetica"/>
              </a:rPr>
              <a:t>The TPC announced in 1998 a new Web Commerce Benchmark, called TPC-W.</a:t>
            </a:r>
          </a:p>
          <a:p>
            <a:pPr lvl="1">
              <a:lnSpc>
                <a:spcPts val="3360"/>
              </a:lnSpc>
              <a:buFontTx/>
              <a:buChar char="•"/>
            </a:pPr>
            <a:r>
              <a:rPr lang="en-AU" b="0" dirty="0">
                <a:solidFill>
                  <a:srgbClr val="000000"/>
                </a:solidFill>
                <a:latin typeface="Helvetica"/>
                <a:cs typeface="Helvetica"/>
              </a:rPr>
              <a:t>TPC-W is designed to represent a business (retail store, software distribution, airline reservation, etc.) that markets and sells a product or service over the Internet.</a:t>
            </a:r>
          </a:p>
          <a:p>
            <a:pPr lvl="1">
              <a:lnSpc>
                <a:spcPts val="3360"/>
              </a:lnSpc>
              <a:buFontTx/>
              <a:buChar char="•"/>
            </a:pPr>
            <a:r>
              <a:rPr lang="en-AU" b="0" dirty="0">
                <a:solidFill>
                  <a:srgbClr val="000000"/>
                </a:solidFill>
                <a:latin typeface="Helvetica"/>
                <a:cs typeface="Helvetica"/>
              </a:rPr>
              <a:t>The benchmark will measure the performance of systems supporting users browsing and processing orders on a business web site. </a:t>
            </a:r>
          </a:p>
          <a:p>
            <a:pPr lvl="1">
              <a:lnSpc>
                <a:spcPts val="3360"/>
              </a:lnSpc>
              <a:buFontTx/>
              <a:buChar char="•"/>
            </a:pPr>
            <a:r>
              <a:rPr lang="en-AU" b="0" dirty="0">
                <a:solidFill>
                  <a:srgbClr val="000000"/>
                </a:solidFill>
                <a:latin typeface="Helvetica"/>
                <a:cs typeface="Helvetica"/>
              </a:rPr>
              <a:t>TPC-W does not include user interaction aspects in its workload.</a:t>
            </a:r>
            <a:r>
              <a:rPr lang="en-AU" b="0" dirty="0">
                <a:latin typeface="Helvetica"/>
                <a:cs typeface="Helvetica"/>
              </a:rPr>
              <a:t> </a:t>
            </a:r>
          </a:p>
        </p:txBody>
      </p:sp>
    </p:spTree>
    <p:extLst>
      <p:ext uri="{BB962C8B-B14F-4D97-AF65-F5344CB8AC3E}">
        <p14:creationId xmlns:p14="http://schemas.microsoft.com/office/powerpoint/2010/main" val="340165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3"/>
          <p:cNvSpPr>
            <a:spLocks noGrp="1" noChangeArrowheads="1"/>
          </p:cNvSpPr>
          <p:nvPr>
            <p:ph type="body" idx="1"/>
          </p:nvPr>
        </p:nvSpPr>
        <p:spPr>
          <a:xfrm>
            <a:off x="457200" y="563527"/>
            <a:ext cx="8229600" cy="6191499"/>
          </a:xfrm>
        </p:spPr>
        <p:txBody>
          <a:bodyPr>
            <a:normAutofit/>
          </a:bodyPr>
          <a:lstStyle/>
          <a:p>
            <a:pPr>
              <a:lnSpc>
                <a:spcPts val="2580"/>
              </a:lnSpc>
            </a:pPr>
            <a:r>
              <a:rPr lang="en-AU" sz="2400" b="0" dirty="0">
                <a:latin typeface="Helvetica"/>
                <a:cs typeface="Helvetica"/>
              </a:rPr>
              <a:t>Given the size of this market the race--over who could claim the best OLTP system began and the competition among computer vendors was intense.</a:t>
            </a:r>
          </a:p>
          <a:p>
            <a:pPr>
              <a:lnSpc>
                <a:spcPts val="2580"/>
              </a:lnSpc>
            </a:pPr>
            <a:r>
              <a:rPr lang="en-AU" sz="2400" b="0" dirty="0">
                <a:latin typeface="Helvetica"/>
                <a:cs typeface="Helvetica"/>
              </a:rPr>
              <a:t> But, how to prove who was the best? </a:t>
            </a:r>
          </a:p>
          <a:p>
            <a:pPr lvl="1">
              <a:lnSpc>
                <a:spcPts val="2580"/>
              </a:lnSpc>
              <a:buFontTx/>
              <a:buChar char="•"/>
            </a:pPr>
            <a:r>
              <a:rPr lang="en-AU" sz="2200" b="0" dirty="0">
                <a:solidFill>
                  <a:srgbClr val="000000"/>
                </a:solidFill>
                <a:latin typeface="Helvetica"/>
                <a:cs typeface="Helvetica"/>
              </a:rPr>
              <a:t>Benchmarking</a:t>
            </a:r>
          </a:p>
          <a:p>
            <a:pPr lvl="1">
              <a:lnSpc>
                <a:spcPts val="2580"/>
              </a:lnSpc>
              <a:buFontTx/>
              <a:buChar char="•"/>
            </a:pPr>
            <a:r>
              <a:rPr lang="en-AU" sz="2200" b="0" dirty="0">
                <a:solidFill>
                  <a:srgbClr val="000000"/>
                </a:solidFill>
                <a:latin typeface="Helvetica"/>
                <a:cs typeface="Helvetica"/>
              </a:rPr>
              <a:t>It was through </a:t>
            </a:r>
            <a:r>
              <a:rPr lang="en-AU" sz="2200" b="0" dirty="0" err="1">
                <a:solidFill>
                  <a:srgbClr val="000000"/>
                </a:solidFill>
                <a:latin typeface="Helvetica"/>
                <a:cs typeface="Helvetica"/>
              </a:rPr>
              <a:t>Omri's</a:t>
            </a:r>
            <a:r>
              <a:rPr lang="en-AU" sz="2200" b="0" dirty="0">
                <a:solidFill>
                  <a:srgbClr val="000000"/>
                </a:solidFill>
                <a:latin typeface="Helvetica"/>
                <a:cs typeface="Helvetica"/>
              </a:rPr>
              <a:t> initiative and leadership that the TPC was founded 1980.</a:t>
            </a:r>
          </a:p>
          <a:p>
            <a:pPr>
              <a:lnSpc>
                <a:spcPts val="2580"/>
              </a:lnSpc>
            </a:pPr>
            <a:r>
              <a:rPr lang="en-AU" sz="2400" b="0" dirty="0">
                <a:latin typeface="Helvetica"/>
                <a:cs typeface="Helvetica"/>
              </a:rPr>
              <a:t>During mid-1980's, computer system and database vendors began to make performance claims based upon the TP1 benchmark, a benchmark originally developed within IBM that then found its way into the public domain. </a:t>
            </a:r>
          </a:p>
          <a:p>
            <a:pPr>
              <a:lnSpc>
                <a:spcPts val="2580"/>
              </a:lnSpc>
            </a:pPr>
            <a:r>
              <a:rPr lang="en-AU" sz="2400" b="0" dirty="0">
                <a:latin typeface="Helvetica"/>
                <a:cs typeface="Helvetica"/>
              </a:rPr>
              <a:t>TP1 measured the performance of a system handling ATM (Auto Teller Machines) transactions in a batch mode without the network or user interaction components of the system workload (similar in design to what later turned out to be TPC-B).</a:t>
            </a:r>
          </a:p>
        </p:txBody>
      </p:sp>
    </p:spTree>
    <p:extLst>
      <p:ext uri="{BB962C8B-B14F-4D97-AF65-F5344CB8AC3E}">
        <p14:creationId xmlns:p14="http://schemas.microsoft.com/office/powerpoint/2010/main" val="292229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3"/>
          <p:cNvSpPr>
            <a:spLocks noGrp="1" noChangeArrowheads="1"/>
          </p:cNvSpPr>
          <p:nvPr>
            <p:ph type="body" idx="1"/>
          </p:nvPr>
        </p:nvSpPr>
        <p:spPr>
          <a:xfrm>
            <a:off x="457200" y="647636"/>
            <a:ext cx="8229600" cy="5478527"/>
          </a:xfrm>
        </p:spPr>
        <p:txBody>
          <a:bodyPr/>
          <a:lstStyle/>
          <a:p>
            <a:pPr>
              <a:lnSpc>
                <a:spcPts val="3560"/>
              </a:lnSpc>
            </a:pPr>
            <a:r>
              <a:rPr lang="en-AU" sz="2400" b="0" dirty="0">
                <a:latin typeface="Helvetica"/>
                <a:cs typeface="Helvetica"/>
              </a:rPr>
              <a:t> The TP1 benchmark had two major flaws. </a:t>
            </a:r>
          </a:p>
          <a:p>
            <a:pPr lvl="1">
              <a:lnSpc>
                <a:spcPts val="3560"/>
              </a:lnSpc>
              <a:buFontTx/>
              <a:buChar char="•"/>
            </a:pPr>
            <a:r>
              <a:rPr lang="en-AU" sz="2000" b="0" dirty="0">
                <a:solidFill>
                  <a:srgbClr val="000000"/>
                </a:solidFill>
                <a:latin typeface="Helvetica"/>
                <a:cs typeface="Helvetica"/>
              </a:rPr>
              <a:t>First, by ignoring the network and user interaction components of an OLTP workload it gave inflated performance numbers.</a:t>
            </a:r>
          </a:p>
          <a:p>
            <a:pPr lvl="1">
              <a:lnSpc>
                <a:spcPts val="3560"/>
              </a:lnSpc>
              <a:buFontTx/>
              <a:buChar char="•"/>
            </a:pPr>
            <a:r>
              <a:rPr lang="en-AU" sz="2000" b="0" dirty="0">
                <a:solidFill>
                  <a:srgbClr val="000000"/>
                </a:solidFill>
                <a:latin typeface="Helvetica"/>
                <a:cs typeface="Helvetica"/>
              </a:rPr>
              <a:t>Secondly, the benchmark was poorly defined and there was no supervision or control of the benchmark process.</a:t>
            </a:r>
          </a:p>
          <a:p>
            <a:pPr>
              <a:lnSpc>
                <a:spcPts val="3560"/>
              </a:lnSpc>
            </a:pPr>
            <a:r>
              <a:rPr lang="en-AU" sz="2400" b="0" dirty="0">
                <a:latin typeface="Helvetica"/>
                <a:cs typeface="Helvetica"/>
              </a:rPr>
              <a:t> As a result, the TP1 marketing claims had little credibility .</a:t>
            </a:r>
          </a:p>
          <a:p>
            <a:pPr>
              <a:lnSpc>
                <a:spcPts val="3560"/>
              </a:lnSpc>
            </a:pPr>
            <a:r>
              <a:rPr lang="en-AU" sz="2400" b="0" dirty="0">
                <a:latin typeface="Helvetica"/>
                <a:cs typeface="Helvetica"/>
              </a:rPr>
              <a:t>The situation also deeply frustrated vendors who felt</a:t>
            </a:r>
            <a:r>
              <a:rPr lang="en-US" sz="2400" b="0" dirty="0">
                <a:latin typeface="Helvetica"/>
                <a:cs typeface="Helvetica"/>
              </a:rPr>
              <a:t> that</a:t>
            </a:r>
            <a:r>
              <a:rPr lang="en-AU" sz="2400" b="0" dirty="0">
                <a:latin typeface="Helvetica"/>
                <a:cs typeface="Helvetica"/>
              </a:rPr>
              <a:t> their competitors' marketing claims</a:t>
            </a:r>
            <a:r>
              <a:rPr lang="en-US" sz="2400" b="0" dirty="0">
                <a:latin typeface="Helvetica"/>
                <a:cs typeface="Helvetica"/>
              </a:rPr>
              <a:t> were</a:t>
            </a:r>
            <a:r>
              <a:rPr lang="en-AU" sz="2400" b="0" dirty="0">
                <a:latin typeface="Helvetica"/>
                <a:cs typeface="Helvetica"/>
              </a:rPr>
              <a:t> based upon flawed benchmark</a:t>
            </a:r>
            <a:r>
              <a:rPr lang="en-US" sz="2400" b="0" dirty="0">
                <a:latin typeface="Helvetica"/>
                <a:cs typeface="Helvetica"/>
              </a:rPr>
              <a:t>s</a:t>
            </a:r>
            <a:r>
              <a:rPr lang="en-AU" sz="2400" b="0" dirty="0">
                <a:latin typeface="Helvetica"/>
                <a:cs typeface="Helvetica"/>
              </a:rPr>
              <a:t>.</a:t>
            </a:r>
          </a:p>
          <a:p>
            <a:pPr>
              <a:lnSpc>
                <a:spcPct val="90000"/>
              </a:lnSpc>
            </a:pPr>
            <a:endParaRPr lang="en-AU" sz="2400" b="0" dirty="0">
              <a:latin typeface="Helvetica"/>
              <a:cs typeface="Helvetica"/>
            </a:endParaRPr>
          </a:p>
        </p:txBody>
      </p:sp>
    </p:spTree>
    <p:extLst>
      <p:ext uri="{BB962C8B-B14F-4D97-AF65-F5344CB8AC3E}">
        <p14:creationId xmlns:p14="http://schemas.microsoft.com/office/powerpoint/2010/main" val="371407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p:txBody>
          <a:bodyPr>
            <a:normAutofit fontScale="90000"/>
          </a:bodyPr>
          <a:lstStyle/>
          <a:p>
            <a:r>
              <a:rPr lang="en-AU" b="0">
                <a:latin typeface="Helvetica"/>
                <a:cs typeface="Helvetica"/>
              </a:rPr>
              <a:t>Early Attempts at Civilized Competition</a:t>
            </a:r>
          </a:p>
        </p:txBody>
      </p:sp>
      <p:sp>
        <p:nvSpPr>
          <p:cNvPr id="165890" name="Rectangle 3"/>
          <p:cNvSpPr>
            <a:spLocks noGrp="1" noChangeArrowheads="1"/>
          </p:cNvSpPr>
          <p:nvPr>
            <p:ph type="body" idx="1"/>
          </p:nvPr>
        </p:nvSpPr>
        <p:spPr/>
        <p:txBody>
          <a:bodyPr/>
          <a:lstStyle/>
          <a:p>
            <a:r>
              <a:rPr lang="en-AU" sz="2400" b="0" dirty="0">
                <a:latin typeface="Helvetica"/>
                <a:cs typeface="Helvetica"/>
              </a:rPr>
              <a:t>In the April 1, 1985 issue of </a:t>
            </a:r>
            <a:r>
              <a:rPr lang="en-AU" sz="2400" b="0" dirty="0" err="1">
                <a:latin typeface="Helvetica"/>
                <a:cs typeface="Helvetica"/>
              </a:rPr>
              <a:t>Datamation</a:t>
            </a:r>
            <a:r>
              <a:rPr lang="en-AU" sz="2400" b="0" dirty="0">
                <a:latin typeface="Helvetica"/>
                <a:cs typeface="Helvetica"/>
              </a:rPr>
              <a:t>, Jim </a:t>
            </a:r>
            <a:r>
              <a:rPr lang="en-AU" sz="2400" b="0" dirty="0" err="1">
                <a:latin typeface="Helvetica"/>
                <a:cs typeface="Helvetica"/>
              </a:rPr>
              <a:t>Gray</a:t>
            </a:r>
            <a:r>
              <a:rPr lang="en-AU" sz="2400" b="0" dirty="0">
                <a:latin typeface="Helvetica"/>
                <a:cs typeface="Helvetica"/>
              </a:rPr>
              <a:t> in collaboration with 24 others from academy and industry, published (anonymously) an article titled, "A Measure of Transaction Processing Power." </a:t>
            </a:r>
          </a:p>
          <a:p>
            <a:r>
              <a:rPr lang="en-AU" sz="2400" b="0" dirty="0">
                <a:latin typeface="Helvetica"/>
                <a:cs typeface="Helvetica"/>
              </a:rPr>
              <a:t>This article outlined a test for on-line transaction processing which was given the title of "</a:t>
            </a:r>
            <a:r>
              <a:rPr lang="en-AU" sz="2400" b="0" dirty="0" err="1">
                <a:latin typeface="Helvetica"/>
                <a:cs typeface="Helvetica"/>
              </a:rPr>
              <a:t>DebitCredit</a:t>
            </a:r>
            <a:r>
              <a:rPr lang="en-AU" sz="2400" b="0" dirty="0">
                <a:latin typeface="Helvetica"/>
                <a:cs typeface="Helvetica"/>
              </a:rPr>
              <a:t>." </a:t>
            </a:r>
          </a:p>
          <a:p>
            <a:r>
              <a:rPr lang="en-AU" sz="2400" b="0" dirty="0">
                <a:latin typeface="Helvetica"/>
                <a:cs typeface="Helvetica"/>
              </a:rPr>
              <a:t>Unlike the TP1 benchmark, </a:t>
            </a:r>
            <a:r>
              <a:rPr lang="en-AU" sz="2400" b="0" dirty="0" err="1">
                <a:latin typeface="Helvetica"/>
                <a:cs typeface="Helvetica"/>
              </a:rPr>
              <a:t>Gray's</a:t>
            </a:r>
            <a:r>
              <a:rPr lang="en-AU" sz="2400" b="0" dirty="0">
                <a:latin typeface="Helvetica"/>
                <a:cs typeface="Helvetica"/>
              </a:rPr>
              <a:t> </a:t>
            </a:r>
            <a:r>
              <a:rPr lang="en-AU" sz="2400" b="0" dirty="0" err="1">
                <a:latin typeface="Helvetica"/>
                <a:cs typeface="Helvetica"/>
              </a:rPr>
              <a:t>DebitCredit</a:t>
            </a:r>
            <a:r>
              <a:rPr lang="en-AU" sz="2400" b="0" dirty="0">
                <a:latin typeface="Helvetica"/>
                <a:cs typeface="Helvetica"/>
              </a:rPr>
              <a:t> benchmark specified a true system-level benchmark where the network and user interaction components of the workload were included.</a:t>
            </a:r>
          </a:p>
        </p:txBody>
      </p:sp>
    </p:spTree>
    <p:extLst>
      <p:ext uri="{BB962C8B-B14F-4D97-AF65-F5344CB8AC3E}">
        <p14:creationId xmlns:p14="http://schemas.microsoft.com/office/powerpoint/2010/main" val="102362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normAutofit fontScale="90000"/>
          </a:bodyPr>
          <a:lstStyle/>
          <a:p>
            <a:pPr>
              <a:lnSpc>
                <a:spcPct val="90000"/>
              </a:lnSpc>
            </a:pPr>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67938" name="Rectangle 3"/>
          <p:cNvSpPr>
            <a:spLocks noGrp="1" noChangeArrowheads="1"/>
          </p:cNvSpPr>
          <p:nvPr>
            <p:ph type="body" idx="1"/>
          </p:nvPr>
        </p:nvSpPr>
        <p:spPr>
          <a:xfrm>
            <a:off x="711200" y="1417638"/>
            <a:ext cx="7772400" cy="5296200"/>
          </a:xfrm>
        </p:spPr>
        <p:txBody>
          <a:bodyPr>
            <a:normAutofit/>
          </a:bodyPr>
          <a:lstStyle/>
          <a:p>
            <a:pPr>
              <a:lnSpc>
                <a:spcPts val="2620"/>
              </a:lnSpc>
            </a:pPr>
            <a:r>
              <a:rPr lang="en-AU" sz="1800" b="0" dirty="0">
                <a:latin typeface="Helvetica"/>
                <a:cs typeface="Helvetica"/>
              </a:rPr>
              <a:t>In addition, it outlined several other key features of the benchmarking process that were later incorporated into the TPC process:</a:t>
            </a:r>
          </a:p>
          <a:p>
            <a:pPr lvl="1">
              <a:lnSpc>
                <a:spcPts val="2620"/>
              </a:lnSpc>
              <a:buFontTx/>
              <a:buChar char="•"/>
            </a:pPr>
            <a:r>
              <a:rPr lang="en-AU" sz="1800" dirty="0">
                <a:latin typeface="Helvetica"/>
              </a:rPr>
              <a:t>Total system cost published with the performance rating.</a:t>
            </a:r>
          </a:p>
          <a:p>
            <a:pPr lvl="1">
              <a:lnSpc>
                <a:spcPts val="2620"/>
              </a:lnSpc>
              <a:buFontTx/>
              <a:buChar char="•"/>
            </a:pPr>
            <a:r>
              <a:rPr lang="en-AU" sz="1800" dirty="0">
                <a:latin typeface="Helvetica"/>
              </a:rPr>
              <a:t>Total system cost included all hardware and software used to successfully run the benchmark, including 5 years maintenance costs. </a:t>
            </a:r>
          </a:p>
          <a:p>
            <a:pPr>
              <a:lnSpc>
                <a:spcPts val="2620"/>
              </a:lnSpc>
            </a:pPr>
            <a:r>
              <a:rPr lang="en-AU" sz="1800" b="0" dirty="0">
                <a:latin typeface="Helvetica"/>
                <a:cs typeface="Helvetica"/>
              </a:rPr>
              <a:t>Until this concept became law in the TPC process, vendors often quote only part of the overall system cost that generated a given performance rating. </a:t>
            </a:r>
          </a:p>
          <a:p>
            <a:pPr>
              <a:lnSpc>
                <a:spcPts val="2620"/>
              </a:lnSpc>
            </a:pPr>
            <a:r>
              <a:rPr lang="en-AU" sz="1800" b="0" dirty="0">
                <a:latin typeface="Helvetica"/>
                <a:cs typeface="Helvetica"/>
              </a:rPr>
              <a:t>Benchmark was specified in terms of high-level functional requirements rather than specifying any given hardware or software platform or code-level requirements. </a:t>
            </a:r>
          </a:p>
          <a:p>
            <a:pPr>
              <a:lnSpc>
                <a:spcPts val="2620"/>
              </a:lnSpc>
            </a:pPr>
            <a:r>
              <a:rPr lang="en-AU" sz="1800" b="0" dirty="0">
                <a:latin typeface="Helvetica"/>
                <a:cs typeface="Helvetica"/>
              </a:rPr>
              <a:t>This allowed any company to run this benchmark if they could meet the functional requirements of the benchmark. </a:t>
            </a:r>
          </a:p>
        </p:txBody>
      </p:sp>
    </p:spTree>
    <p:extLst>
      <p:ext uri="{BB962C8B-B14F-4D97-AF65-F5344CB8AC3E}">
        <p14:creationId xmlns:p14="http://schemas.microsoft.com/office/powerpoint/2010/main" val="315381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normAutofit fontScale="90000"/>
          </a:bodyPr>
          <a:lstStyle/>
          <a:p>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69986" name="Rectangle 3"/>
          <p:cNvSpPr>
            <a:spLocks noGrp="1" noChangeArrowheads="1"/>
          </p:cNvSpPr>
          <p:nvPr>
            <p:ph type="body" idx="1"/>
          </p:nvPr>
        </p:nvSpPr>
        <p:spPr>
          <a:xfrm>
            <a:off x="711200" y="1539185"/>
            <a:ext cx="7772400" cy="4777477"/>
          </a:xfrm>
        </p:spPr>
        <p:txBody>
          <a:bodyPr>
            <a:normAutofit lnSpcReduction="10000"/>
          </a:bodyPr>
          <a:lstStyle/>
          <a:p>
            <a:pPr marL="0" indent="0">
              <a:buNone/>
            </a:pPr>
            <a:r>
              <a:rPr lang="en-AU" sz="2400" b="0" dirty="0">
                <a:latin typeface="Helvetica"/>
                <a:cs typeface="Helvetica"/>
              </a:rPr>
              <a:t>The benchmark workload scale up rules</a:t>
            </a:r>
            <a:r>
              <a:rPr lang="en-US" sz="2400" b="0" dirty="0">
                <a:latin typeface="Helvetica"/>
                <a:cs typeface="Helvetica"/>
              </a:rPr>
              <a:t>:</a:t>
            </a:r>
            <a:endParaRPr lang="en-AU" sz="2400" b="0" dirty="0">
              <a:latin typeface="Helvetica"/>
              <a:cs typeface="Helvetica"/>
            </a:endParaRPr>
          </a:p>
          <a:p>
            <a:pPr marL="342900" lvl="1" indent="-342900">
              <a:buFont typeface="Arial"/>
              <a:buChar char="•"/>
            </a:pPr>
            <a:r>
              <a:rPr lang="en-AU" sz="2400" dirty="0">
                <a:latin typeface="Helvetica"/>
              </a:rPr>
              <a:t>the number of users and size of the database tables increased proportionally with the  increasing power of the system to produce higher transaction rates.</a:t>
            </a:r>
          </a:p>
          <a:p>
            <a:r>
              <a:rPr lang="en-AU" sz="2400" b="0" dirty="0">
                <a:latin typeface="Helvetica"/>
                <a:cs typeface="Helvetica"/>
              </a:rPr>
              <a:t>The scaling prevented the workload from being overwhelmed  by the rapidly increasing power of OLTP systems. </a:t>
            </a:r>
          </a:p>
          <a:p>
            <a:r>
              <a:rPr lang="en-AU" sz="2400" b="0" dirty="0">
                <a:latin typeface="Helvetica"/>
                <a:cs typeface="Helvetica"/>
              </a:rPr>
              <a:t>The overall transaction rate would be constrained by a response time requirement.</a:t>
            </a:r>
          </a:p>
          <a:p>
            <a:r>
              <a:rPr lang="en-AU" sz="2400" b="0" dirty="0">
                <a:latin typeface="Helvetica"/>
                <a:cs typeface="Helvetica"/>
              </a:rPr>
              <a:t>In </a:t>
            </a:r>
            <a:r>
              <a:rPr lang="en-AU" sz="2400" b="0" dirty="0" err="1">
                <a:latin typeface="Helvetica"/>
                <a:cs typeface="Helvetica"/>
              </a:rPr>
              <a:t>DebitCredit</a:t>
            </a:r>
            <a:r>
              <a:rPr lang="en-AU" sz="2400" b="0" dirty="0">
                <a:latin typeface="Helvetica"/>
                <a:cs typeface="Helvetica"/>
              </a:rPr>
              <a:t>, 95 </a:t>
            </a:r>
            <a:r>
              <a:rPr lang="en-AU" sz="2400" b="0" dirty="0" err="1">
                <a:latin typeface="Helvetica"/>
                <a:cs typeface="Helvetica"/>
              </a:rPr>
              <a:t>percent</a:t>
            </a:r>
            <a:r>
              <a:rPr lang="en-AU" sz="2400" b="0" dirty="0">
                <a:latin typeface="Helvetica"/>
                <a:cs typeface="Helvetica"/>
              </a:rPr>
              <a:t> of all transactions had to be completed in less than 1 second. </a:t>
            </a:r>
          </a:p>
          <a:p>
            <a:r>
              <a:rPr lang="en-AU" sz="2400" b="0" dirty="0">
                <a:latin typeface="Helvetica"/>
                <a:cs typeface="Helvetica"/>
              </a:rPr>
              <a:t>The TPC lays Down the Law.</a:t>
            </a:r>
          </a:p>
        </p:txBody>
      </p:sp>
    </p:spTree>
    <p:extLst>
      <p:ext uri="{BB962C8B-B14F-4D97-AF65-F5344CB8AC3E}">
        <p14:creationId xmlns:p14="http://schemas.microsoft.com/office/powerpoint/2010/main" val="181704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p:txBody>
          <a:bodyPr>
            <a:normAutofit fontScale="90000"/>
          </a:bodyPr>
          <a:lstStyle/>
          <a:p>
            <a:pPr>
              <a:lnSpc>
                <a:spcPct val="90000"/>
              </a:lnSpc>
            </a:pPr>
            <a:r>
              <a:rPr lang="en-AU" b="0">
                <a:latin typeface="Helvetica"/>
                <a:cs typeface="Helvetica"/>
              </a:rPr>
              <a:t>Early Attempts at Civilized Competition</a:t>
            </a:r>
            <a:r>
              <a:rPr lang="en-US" b="0">
                <a:latin typeface="Helvetica"/>
                <a:cs typeface="Helvetica"/>
              </a:rPr>
              <a:t> …</a:t>
            </a:r>
            <a:endParaRPr lang="en-AU" b="0">
              <a:latin typeface="Helvetica"/>
              <a:cs typeface="Helvetica"/>
            </a:endParaRPr>
          </a:p>
        </p:txBody>
      </p:sp>
      <p:sp>
        <p:nvSpPr>
          <p:cNvPr id="172034" name="Rectangle 3"/>
          <p:cNvSpPr>
            <a:spLocks noGrp="1" noChangeArrowheads="1"/>
          </p:cNvSpPr>
          <p:nvPr>
            <p:ph type="body" idx="1"/>
          </p:nvPr>
        </p:nvSpPr>
        <p:spPr/>
        <p:txBody>
          <a:bodyPr/>
          <a:lstStyle/>
          <a:p>
            <a:pPr>
              <a:lnSpc>
                <a:spcPts val="3180"/>
              </a:lnSpc>
            </a:pPr>
            <a:r>
              <a:rPr lang="en-AU" sz="2400" b="0" dirty="0" err="1">
                <a:latin typeface="Helvetica"/>
                <a:cs typeface="Helvetica"/>
              </a:rPr>
              <a:t>Gray's</a:t>
            </a:r>
            <a:r>
              <a:rPr lang="en-AU" sz="2400" b="0" dirty="0">
                <a:latin typeface="Helvetica"/>
                <a:cs typeface="Helvetica"/>
              </a:rPr>
              <a:t> </a:t>
            </a:r>
            <a:r>
              <a:rPr lang="en-AU" sz="2400" b="0" dirty="0" err="1">
                <a:latin typeface="Helvetica"/>
                <a:cs typeface="Helvetica"/>
              </a:rPr>
              <a:t>DebitCredit</a:t>
            </a:r>
            <a:r>
              <a:rPr lang="en-AU" sz="2400" b="0" dirty="0">
                <a:latin typeface="Helvetica"/>
                <a:cs typeface="Helvetica"/>
              </a:rPr>
              <a:t> ideas were widely praised by industry opinion makers, the </a:t>
            </a:r>
            <a:r>
              <a:rPr lang="en-AU" sz="2400" b="0" dirty="0" err="1">
                <a:latin typeface="Helvetica"/>
                <a:cs typeface="Helvetica"/>
              </a:rPr>
              <a:t>DebitCredit</a:t>
            </a:r>
            <a:r>
              <a:rPr lang="en-AU" sz="2400" b="0" dirty="0">
                <a:latin typeface="Helvetica"/>
                <a:cs typeface="Helvetica"/>
              </a:rPr>
              <a:t> benchmark could not stop bad benchmarking. </a:t>
            </a:r>
          </a:p>
          <a:p>
            <a:pPr>
              <a:lnSpc>
                <a:spcPts val="3180"/>
              </a:lnSpc>
            </a:pPr>
            <a:r>
              <a:rPr lang="en-AU" sz="2400" b="0" dirty="0">
                <a:latin typeface="Helvetica"/>
                <a:cs typeface="Helvetica"/>
              </a:rPr>
              <a:t>Without a standards body to supervise the testing and publishing, vendors began to publish extraordinary marketing claims on both TP1 and </a:t>
            </a:r>
            <a:r>
              <a:rPr lang="en-AU" sz="2400" b="0" dirty="0" err="1">
                <a:latin typeface="Helvetica"/>
                <a:cs typeface="Helvetica"/>
              </a:rPr>
              <a:t>DebitCredit</a:t>
            </a:r>
            <a:r>
              <a:rPr lang="en-AU" sz="2400" b="0" dirty="0">
                <a:latin typeface="Helvetica"/>
                <a:cs typeface="Helvetica"/>
              </a:rPr>
              <a:t>.</a:t>
            </a:r>
          </a:p>
          <a:p>
            <a:pPr>
              <a:lnSpc>
                <a:spcPts val="3180"/>
              </a:lnSpc>
            </a:pPr>
            <a:r>
              <a:rPr lang="en-AU" sz="2400" b="0" dirty="0">
                <a:latin typeface="Helvetica"/>
                <a:cs typeface="Helvetica"/>
              </a:rPr>
              <a:t>They often deleted key requirements in </a:t>
            </a:r>
            <a:r>
              <a:rPr lang="en-AU" sz="2400" b="0" dirty="0" err="1">
                <a:latin typeface="Helvetica"/>
                <a:cs typeface="Helvetica"/>
              </a:rPr>
              <a:t>DebitCredit</a:t>
            </a:r>
            <a:r>
              <a:rPr lang="en-AU" sz="2400" b="0" dirty="0">
                <a:latin typeface="Helvetica"/>
                <a:cs typeface="Helvetica"/>
              </a:rPr>
              <a:t> to improve their performance results.</a:t>
            </a:r>
          </a:p>
        </p:txBody>
      </p:sp>
    </p:spTree>
    <p:extLst>
      <p:ext uri="{BB962C8B-B14F-4D97-AF65-F5344CB8AC3E}">
        <p14:creationId xmlns:p14="http://schemas.microsoft.com/office/powerpoint/2010/main" val="2069237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637</TotalTime>
  <Words>3107</Words>
  <Application>Microsoft Macintosh PowerPoint</Application>
  <PresentationFormat>On-screen Show (4:3)</PresentationFormat>
  <Paragraphs>226</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ＭＳ Ｐゴシック</vt:lpstr>
      <vt:lpstr>Arial</vt:lpstr>
      <vt:lpstr>Calibri</vt:lpstr>
      <vt:lpstr>Helvetica</vt:lpstr>
      <vt:lpstr>Times New Roman</vt:lpstr>
      <vt:lpstr>Office Theme</vt:lpstr>
      <vt:lpstr>COMP90050:Advanced Database Systems Professor Rao Kotagiri  Lecture Set6</vt:lpstr>
      <vt:lpstr>TPC</vt:lpstr>
      <vt:lpstr>The State Of Nature</vt:lpstr>
      <vt:lpstr>PowerPoint Presentation</vt:lpstr>
      <vt:lpstr>PowerPoint Presentation</vt:lpstr>
      <vt:lpstr>Early Attempts at Civilized Competition</vt:lpstr>
      <vt:lpstr>Early Attempts at Civilized Competition …</vt:lpstr>
      <vt:lpstr>Early Attempts at Civilized Competition …</vt:lpstr>
      <vt:lpstr>Early Attempts at Civilized Competition …</vt:lpstr>
      <vt:lpstr>Early Attempts at Civilized Competition …</vt:lpstr>
      <vt:lpstr>TPC-A</vt:lpstr>
      <vt:lpstr>PowerPoint Presentation</vt:lpstr>
      <vt:lpstr>Early Attempts at Civilized Competition …</vt:lpstr>
      <vt:lpstr>Early Attempts at Civilized Competition …</vt:lpstr>
      <vt:lpstr>TPC-B </vt:lpstr>
      <vt:lpstr>PowerPoint Presentation</vt:lpstr>
      <vt:lpstr>PowerPoint Presentation</vt:lpstr>
      <vt:lpstr>Political Reform Begins Immediately</vt:lpstr>
      <vt:lpstr>Technical Advisory Board</vt:lpstr>
      <vt:lpstr> Benchmarking Versus Benchmarketing</vt:lpstr>
      <vt:lpstr>PowerPoint Presentation</vt:lpstr>
      <vt:lpstr>PowerPoint Presentation</vt:lpstr>
      <vt:lpstr>PowerPoint Presentation</vt:lpstr>
      <vt:lpstr>New TPC Auditing Process</vt:lpstr>
      <vt:lpstr>New and Better Benchmarks</vt:lpstr>
      <vt:lpstr> </vt:lpstr>
      <vt:lpstr>Aborted Benchmark Efforts</vt:lpstr>
      <vt:lpstr>Aborted Benchmark Efforts</vt:lpstr>
      <vt:lpstr>PowerPoint Presentation</vt:lpstr>
      <vt:lpstr>PowerPoint Presentation</vt:lpstr>
    </vt:vector>
  </TitlesOfParts>
  <Company>The University of Melbourne</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COMP90050:Advanced Database Systems Professor Rao Kotagiri 2013 Lecture Set5</dc:title>
  <dc:creator>Ramamohanarao Kotagiri</dc:creator>
  <cp:lastModifiedBy>Rao Kotagiri</cp:lastModifiedBy>
  <cp:revision>21</cp:revision>
  <dcterms:created xsi:type="dcterms:W3CDTF">2013-05-16T22:21:00Z</dcterms:created>
  <dcterms:modified xsi:type="dcterms:W3CDTF">2018-05-17T22:27:17Z</dcterms:modified>
</cp:coreProperties>
</file>