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oracle.com/cd/B14117_01/network.101/b10777/authuser.htm" TargetMode="External"/><Relationship Id="rId4" Type="http://schemas.openxmlformats.org/officeDocument/2006/relationships/hyperlink" Target="https://docs.oracle.com/cd/B19306_01/network.102/b14266/auditing.htm#CHDJBDHJ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://www.datlabsdatarecovery.co.uk/raid-5-data-recovery/" TargetMode="External"/><Relationship Id="rId5" Type="http://schemas.openxmlformats.org/officeDocument/2006/relationships/hyperlink" Target="http://www.datlabsdatarecovery.co.uk/raid-5-data-recovery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943475" y="4653075"/>
            <a:ext cx="641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434343"/>
                </a:solidFill>
              </a:rPr>
              <a:t>Presented By Group 17 : Wuang Shen, Zhao Peng, Tiange Wang 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804525" y="3268500"/>
            <a:ext cx="7757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434343"/>
                </a:solidFill>
              </a:rPr>
              <a:t>Security in Data Management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cxnSp>
        <p:nvCxnSpPr>
          <p:cNvPr id="56" name="Shape 56"/>
          <p:cNvCxnSpPr/>
          <p:nvPr/>
        </p:nvCxnSpPr>
        <p:spPr>
          <a:xfrm flipH="1" rot="10800000">
            <a:off x="2563875" y="4653075"/>
            <a:ext cx="5945700" cy="3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75" y="409550"/>
            <a:ext cx="5733999" cy="36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uthentication</a:t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Confirm the identities of users: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key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encryption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biological features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Issues: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Unauthorized users access the database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00" y="1152475"/>
            <a:ext cx="2286550" cy="19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577150" y="3254575"/>
            <a:ext cx="2638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Source: https://docs.oracle.com/cd/B19306_01/network.102/b14266/authmeth.htm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Authentication</a:t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provide fundamental authentication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vulnerable to theft and misuse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weak passwords may </a:t>
            </a: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attract attacks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Watermarking: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difficult to remove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do not modify database items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rely on the primary key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38" y="1393375"/>
            <a:ext cx="2566526" cy="10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856250" y="2451300"/>
            <a:ext cx="251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Source: </a:t>
            </a: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http://accesshosting.com/decrypt-ms-access-database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923" y="3077900"/>
            <a:ext cx="2037150" cy="16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856250" y="4697800"/>
            <a:ext cx="256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Source: </a:t>
            </a:r>
            <a:r>
              <a:rPr lang="zh-CN" sz="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https://www.semanticscholar.org/paper/Watermarking-Techniques-for-Relational-Databases%3A-Halder-Pal/7a3e3828ad3c240ba5ce50b5b660777a15a4f04c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ncryption</a:t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Transform data into ciphertext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Protect data from being accessed by unauthrized users.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Issues: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Once attckers obtain the authority, they could theft/read/modify data directly.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Encryption</a:t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Symmetric: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secret key (DES)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fast operation speed and efficiency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Asymmetric: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public key and private key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high level security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high cost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425" y="1152475"/>
            <a:ext cx="2982875" cy="16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600" y="3261400"/>
            <a:ext cx="3632700" cy="15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849425" y="2782550"/>
            <a:ext cx="2982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Source: </a:t>
            </a:r>
            <a:r>
              <a:rPr lang="zh-CN" sz="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https://www.ssl2buy.com/wiki/symmetric-vs-asymmetric-encryption-what-are-differences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312125" y="4709875"/>
            <a:ext cx="3520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Source: </a:t>
            </a:r>
            <a:endParaRPr sz="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http://www.giuseppeurso.eu/en/asymmetric-rsa-encryption-in-java/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47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Data integrity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Data backup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Access control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Auditing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Authentication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Encryption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Conclusion.jp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313225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eference list</a:t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34050" y="1263725"/>
            <a:ext cx="85206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Akhtar, A., Buchholtz, J., Ryan, M. and Setty, K. (2012). Database Backup and Recovery Best Practices. </a:t>
            </a:r>
            <a:r>
              <a:rPr i="1" lang="zh-CN" sz="1000">
                <a:solidFill>
                  <a:schemeClr val="dk1"/>
                </a:solidFill>
              </a:rPr>
              <a:t>ISACA Journal</a:t>
            </a:r>
            <a:r>
              <a:rPr lang="zh-CN" sz="1000">
                <a:solidFill>
                  <a:schemeClr val="dk1"/>
                </a:solidFill>
              </a:rPr>
              <a:t>, 1. 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Akshay Patil, Prof. B. B. Meshram. (2012) Database Access Control Policies. Database Access Control Policies. </a:t>
            </a:r>
            <a:r>
              <a:rPr i="1" lang="zh-CN" sz="1000">
                <a:solidFill>
                  <a:schemeClr val="dk1"/>
                </a:solidFill>
              </a:rPr>
              <a:t>International Journal of Engineering Research and Applications</a:t>
            </a:r>
            <a:r>
              <a:rPr lang="zh-CN" sz="1000">
                <a:solidFill>
                  <a:schemeClr val="dk1"/>
                </a:solidFill>
              </a:rPr>
              <a:t> (IJERA). pp.3150-3154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0000"/>
                </a:solidFill>
                <a:highlight>
                  <a:srgbClr val="FFFFFF"/>
                </a:highlight>
              </a:rPr>
              <a:t>Anon, (2003). </a:t>
            </a:r>
            <a:r>
              <a:rPr i="1" lang="zh-CN" sz="1000">
                <a:solidFill>
                  <a:srgbClr val="000000"/>
                </a:solidFill>
                <a:highlight>
                  <a:srgbClr val="FFFFFF"/>
                </a:highlight>
              </a:rPr>
              <a:t>4 Authenticating Users to the Database</a:t>
            </a:r>
            <a:r>
              <a:rPr lang="zh-CN" sz="1000">
                <a:solidFill>
                  <a:srgbClr val="000000"/>
                </a:solidFill>
                <a:highlight>
                  <a:srgbClr val="FFFFFF"/>
                </a:highlight>
              </a:rPr>
              <a:t>. [online] Available at: </a:t>
            </a:r>
            <a:r>
              <a:rPr lang="zh-CN" sz="1000" u="sng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https://docs.oracle.com/cd/B14117_01/network.101/b10777/authuser.htm</a:t>
            </a:r>
            <a:r>
              <a:rPr lang="zh-CN" sz="10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Ausanka-Crues, R. (2001). Methods for access control: advances and limitations.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</a:rPr>
              <a:t>Harvey Mudd College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, 20, p.301.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Docs.oracle.com. (2018). </a:t>
            </a:r>
            <a:r>
              <a:rPr i="1" lang="zh-CN" sz="1000">
                <a:solidFill>
                  <a:schemeClr val="dk1"/>
                </a:solidFill>
                <a:highlight>
                  <a:srgbClr val="FFFFFF"/>
                </a:highlight>
              </a:rPr>
              <a:t>Database Auditing: Security Considerations</a:t>
            </a: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. [online] Available at: </a:t>
            </a:r>
            <a:r>
              <a:rPr lang="zh-CN" sz="1000" u="sng">
                <a:solidFill>
                  <a:schemeClr val="accent5"/>
                </a:solidFill>
                <a:highlight>
                  <a:srgbClr val="FFFFFF"/>
                </a:highlight>
                <a:hlinkClick r:id="rId4"/>
              </a:rPr>
              <a:t>https://docs.oracle.com/cd/B19306_01/network.102/b14266/auditing.htm#CHDJBDHJ</a:t>
            </a: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Shelar, P., Patil, P., Khamkar, A., Patil, A., Malavi, T. and Parabkar, N. (2016). Database Security using Watermarking Technique. </a:t>
            </a:r>
            <a:r>
              <a:rPr i="1" lang="zh-CN" sz="1000">
                <a:solidFill>
                  <a:schemeClr val="dk1"/>
                </a:solidFill>
              </a:rPr>
              <a:t>International Research Journal of Engineering and Technology (IRJET)</a:t>
            </a:r>
            <a:r>
              <a:rPr lang="zh-CN" sz="1000">
                <a:solidFill>
                  <a:schemeClr val="dk1"/>
                </a:solidFill>
              </a:rPr>
              <a:t>, 03(05).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zh-CN" sz="1000">
                <a:solidFill>
                  <a:srgbClr val="000000"/>
                </a:solidFill>
              </a:rPr>
              <a:t>hmueli, E., Vaisenberg, R., Elovici, Y. and Glezer, C. (2010). Database encryption. </a:t>
            </a:r>
            <a:r>
              <a:rPr i="1" lang="zh-CN" sz="1000">
                <a:solidFill>
                  <a:srgbClr val="000000"/>
                </a:solidFill>
              </a:rPr>
              <a:t>ACM SIGMOD Record</a:t>
            </a:r>
            <a:r>
              <a:rPr lang="zh-CN" sz="1000">
                <a:solidFill>
                  <a:srgbClr val="000000"/>
                </a:solidFill>
              </a:rPr>
              <a:t>, 38(3), p.29.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000000"/>
                </a:solidFill>
                <a:highlight>
                  <a:srgbClr val="FFFFFF"/>
                </a:highlight>
              </a:rPr>
              <a:t>Sivathanu, G., Wright, C.P. and Zadok, E. (2005) Ensuring data integrity in storage: techniques and applications, Proceedings of the 2005 ACM workshop on Storage security and survivability. pp.26-36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4294967295" type="body"/>
          </p:nvPr>
        </p:nvSpPr>
        <p:spPr>
          <a:xfrm>
            <a:off x="311700" y="147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Data integrity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Data backup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Access control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Auditing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Authentication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Encryption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311700" y="520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About security in data management</a:t>
            </a:r>
            <a:endParaRPr sz="28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Integrity - </a:t>
            </a:r>
            <a:r>
              <a:rPr lang="zh-C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Cause of Integrity Violations</a:t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27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Source Code Pro"/>
                <a:ea typeface="Source Code Pro"/>
                <a:cs typeface="Source Code Pro"/>
                <a:sym typeface="Source Code Pro"/>
              </a:rPr>
              <a:t>Software or Hardware Error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44900" y="1215875"/>
            <a:ext cx="27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zh-CN" sz="1400">
                <a:latin typeface="Source Code Pro"/>
                <a:ea typeface="Source Code Pro"/>
                <a:cs typeface="Source Code Pro"/>
                <a:sym typeface="Source Code Pro"/>
              </a:rPr>
              <a:t>Malicious Attack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040500" y="1152475"/>
            <a:ext cx="27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zh-CN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zh-CN" sz="1400">
                <a:latin typeface="Source Code Pro"/>
                <a:ea typeface="Source Code Pro"/>
                <a:cs typeface="Source Code Pro"/>
                <a:sym typeface="Source Code Pro"/>
              </a:rPr>
              <a:t>Human Error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13" y="1971350"/>
            <a:ext cx="2490075" cy="17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580125" y="3769950"/>
            <a:ext cx="200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http://blog.qatestlab.com/2011/12/06/definitions-and-meaning-error-fault-failure-and-defect/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175" y="2021440"/>
            <a:ext cx="2997250" cy="16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945650" y="3816125"/>
            <a:ext cx="29973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https://www.deccanchronicle.com/technology/in-other-news/290617/global-cyber-attack-likely-cover-for-malware-installation-in-ukraine.html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500" y="2034763"/>
            <a:ext cx="2689803" cy="17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6118200" y="3925600"/>
            <a:ext cx="26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https://expertbeacon.com/how-approach-data-deletion-your-records-management-policy/#.Ws2en2Qza8U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Integrity - </a:t>
            </a:r>
            <a:r>
              <a:rPr lang="zh-CN" sz="1800">
                <a:solidFill>
                  <a:schemeClr val="dk2"/>
                </a:solidFill>
              </a:rPr>
              <a:t>Verification methods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25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        Mirroring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989275" y="1249250"/>
            <a:ext cx="33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Check Summing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011675" y="1280975"/>
            <a:ext cx="33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              </a:t>
            </a:r>
            <a:r>
              <a:rPr lang="zh-CN"/>
              <a:t>RAID Parity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850" y="2062150"/>
            <a:ext cx="1888400" cy="25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823725" y="4665650"/>
            <a:ext cx="214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http://www.datlabsdatarecovery.co.uk/raid-5-data-recovery/</a:t>
            </a:r>
            <a:endParaRPr sz="600" u="sng">
              <a:solidFill>
                <a:schemeClr val="hlink"/>
              </a:solidFill>
              <a:latin typeface="Source Code Pro"/>
              <a:ea typeface="Source Code Pro"/>
              <a:cs typeface="Source Code Pro"/>
              <a:sym typeface="Source Code Pro"/>
              <a:hlinkClick r:id="rId5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1250" y="2424625"/>
            <a:ext cx="4561500" cy="15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726200" y="3769850"/>
            <a:ext cx="3849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https://www.slideshare.net/sid15/hash-function-33408341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547" y="1817425"/>
            <a:ext cx="2380042" cy="10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11700" y="3104775"/>
            <a:ext cx="2024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>
                <a:latin typeface="Source Code Pro"/>
                <a:ea typeface="Source Code Pro"/>
                <a:cs typeface="Source Code Pro"/>
                <a:sym typeface="Source Code Pro"/>
              </a:rPr>
              <a:t>https://blog.rocketsoftware.com/2015/06/why-mirroring-alone-falls-short-for-adequate-data-protection/#.Ws2bXWQza8U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Backup</a:t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Potential issues to data mangemnet without backup: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Malicious Attack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Physical Disasters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Different type of backup: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Online Backup vs Offline Backup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Full Backup vs Incrfemental Backup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1700" y="557550"/>
            <a:ext cx="85206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 Control</a:t>
            </a:r>
            <a:endParaRPr sz="2800"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11700" y="113242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The selective restriction of access to a database or other resource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Two main models: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Discretionary access control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Mandatory access control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 Control</a:t>
            </a:r>
            <a:endParaRPr sz="2800"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832400" y="1152475"/>
            <a:ext cx="3999900" cy="3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Mandatory Access Control (MAC)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Constrains the ability of a subject to access or perform operations on an object.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50" y="2647675"/>
            <a:ext cx="2643775" cy="24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025" y="2416425"/>
            <a:ext cx="3269750" cy="2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2" type="body"/>
          </p:nvPr>
        </p:nvSpPr>
        <p:spPr>
          <a:xfrm>
            <a:off x="372675" y="1152475"/>
            <a:ext cx="3999900" cy="3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Discretionary Access Control (DAC)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The owner of the object specifies which subjects can access the object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311700" y="238950"/>
            <a:ext cx="85206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Auditing</a:t>
            </a:r>
            <a:endParaRPr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11700" y="1064775"/>
            <a:ext cx="85206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The monitoring and recording of the selected user database action. it can be based on individual actions, such as of the type of SQL statement executed.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Purpose: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investigate suspicous activities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monitor and analyze the database activities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keep track of changes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detect and analyze user behavior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311700" y="312550"/>
            <a:ext cx="8520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Auditing</a:t>
            </a:r>
            <a:endParaRPr sz="2800"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311700" y="1127725"/>
            <a:ext cx="85206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ource Code Pro"/>
                <a:ea typeface="Source Code Pro"/>
                <a:cs typeface="Source Code Pro"/>
                <a:sym typeface="Source Code Pro"/>
              </a:rPr>
              <a:t>Auditing techniques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Trace-based auditing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built directly into the native capacity of DBMS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Scan and Parse the database transaction logs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zh-CN" sz="1800">
                <a:latin typeface="Source Code Pro"/>
                <a:ea typeface="Source Code Pro"/>
                <a:cs typeface="Source Code Pro"/>
                <a:sym typeface="Source Code Pro"/>
              </a:rPr>
              <a:t>use transaction logs to capture database modification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