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66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14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21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77987-E6B7-A44E-AB28-F2D923A1A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3E3787-1FBA-5946-8F6B-9D8F1A348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00D95-592A-4B47-AB5A-AD959E77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CC4C-B2F5-494B-86F6-0FF22886B20C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FCE8E-EC8F-F245-91F5-C7E17C57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56BC7-A0D4-6146-AE07-0A5A498B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6644-185B-8942-ADBC-D1F7721346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47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EFB1F-B08E-6F46-BD0D-F92E560B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F0B4AA-989B-824C-8D7D-C013F0EB5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B9F4B-44B2-624A-88DA-EAD2A920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CC4C-B2F5-494B-86F6-0FF22886B20C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71E30-E9D7-A74A-8DA9-588CF2DA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6BBE6-42FC-6C44-B00A-E6479D1F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6644-185B-8942-ADBC-D1F7721346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76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2E7EDF-2B85-BB42-8459-343576CC0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95518F-AF71-2542-B8EA-A77F16B63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38D16-CCD8-F94B-AF8A-FFEE4EB6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CC4C-B2F5-494B-86F6-0FF22886B20C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E8232-8278-6F4D-875A-22900D6F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BD7C0-A21A-C249-BD3B-84B28961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6644-185B-8942-ADBC-D1F7721346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0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32748-00A8-4944-875A-6535C840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C10FF-0A7E-4D48-8791-7899E399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BBD30-1BB4-5142-BC15-2E10E90F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CC4C-B2F5-494B-86F6-0FF22886B20C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70F7-4C8A-8E4B-8360-52BF3389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B8773-9146-5440-B9C8-E39D2AE6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6644-185B-8942-ADBC-D1F7721346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32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44E1F-16BB-BF44-87A7-AFBB49C2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C5AF36-E0A9-7E49-BFD7-AE16B93C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10625-5BFA-6241-8DDA-A4498F79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CC4C-B2F5-494B-86F6-0FF22886B20C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B4E9C-4683-CC42-AD99-9C16D73D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BDBD3-A3A6-C04C-8D0E-A6BA2272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6644-185B-8942-ADBC-D1F7721346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31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47391-C215-E049-88B7-E159F137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CB1F4-3C5D-2C41-B093-83AB68510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1F8A3C-F22C-3E45-91BF-CF3212021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699DD7-AC04-2448-965E-4D0DF639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CC4C-B2F5-494B-86F6-0FF22886B20C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AF00D-1776-1D43-A8E8-8B70F3F4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DADA25-5A24-2647-BAA6-79C2FFD4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6644-185B-8942-ADBC-D1F7721346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279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D0051-FFAB-374E-9C03-F84F3FBC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ED5EC7-9FCF-624D-B72A-D1E92BFF5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07800A-8D33-4043-B661-81617FF6C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C47E93-F863-7743-ACE2-0337FA670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A034A3-9FB8-A64B-86B1-E38E96696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74D8A8-EFCF-504C-8F9D-345946C2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CC4C-B2F5-494B-86F6-0FF22886B20C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7C2A10-FB36-A54B-807A-86EDBC91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959A7E-BDD3-2B4A-8BED-C0D53ACB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6644-185B-8942-ADBC-D1F7721346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45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CB943-027F-0549-AB3F-1BE382D6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DC0A35-72FD-2E4A-AACD-875EB5CB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CC4C-B2F5-494B-86F6-0FF22886B20C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4DDBE0-FEBD-8441-875E-881C0994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7A1CFD-49DD-9A4D-A074-C51DA624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6644-185B-8942-ADBC-D1F7721346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440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031C64-4E07-B84D-8B8A-5860E2AA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CC4C-B2F5-494B-86F6-0FF22886B20C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655595-947A-2F4C-A177-4CD4238F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5F8DF4-1546-C643-9E19-D3E6B151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6644-185B-8942-ADBC-D1F7721346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797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EF90E-0371-514E-8816-842AE5B2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EB9F0-A933-D744-B3DD-39AC02492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1035A-A202-FC43-BD62-851FEF865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87FC06-222E-1F41-84A9-537E27C7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CC4C-B2F5-494B-86F6-0FF22886B20C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40D31E-0FD8-3346-ABBE-15D1D9C8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8D4FA-48D2-7B4B-8F21-07669D78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6644-185B-8942-ADBC-D1F7721346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542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24B52-E04B-B940-91CA-036FD094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65AE95-052E-BD4F-8C5A-18DD23C3A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EED002-461F-B449-8EAB-A22B145D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F82288-5119-4246-9463-14658EAD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CC4C-B2F5-494B-86F6-0FF22886B20C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2BE43B-B61E-4944-B262-DD2CD45D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2339B0-D46D-EE43-AEDE-6A646D19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6644-185B-8942-ADBC-D1F7721346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13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A3AAF3-B5D0-884B-81F3-FA7132C0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F3B0C-B003-3144-9766-8E8FFC1F6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B2D19-5028-0E4A-9A25-0675B1F94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4CC4C-B2F5-494B-86F6-0FF22886B20C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5DBF6-9648-CC4A-B0CD-600239027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37591-93B0-8044-A42B-4FA5FE22E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6644-185B-8942-ADBC-D1F7721346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65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class_profile/get_resource/k440kkcj3o9516/k74k4sal74n4fw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cai.org/Proceedings/2017/0610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0DAC5-8BEF-9745-80A7-97C90E2A5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6940"/>
            <a:ext cx="9144000" cy="2387600"/>
          </a:xfrm>
        </p:spPr>
        <p:txBody>
          <a:bodyPr/>
          <a:lstStyle/>
          <a:p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 </a:t>
            </a:r>
            <a:br>
              <a:rPr kumimoji="1" lang="en-US" altLang="zh-CN"/>
            </a:br>
            <a:r>
              <a:rPr kumimoji="1" lang="en-US" altLang="zh-CN"/>
              <a:t>4.23</a:t>
            </a:r>
            <a:r>
              <a:rPr kumimoji="1" lang="zh-CN" altLang="en-US"/>
              <a:t> </a:t>
            </a:r>
            <a:r>
              <a:rPr kumimoji="1" lang="en-US" altLang="zh-CN" dirty="0"/>
              <a:t>Report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F3845-A838-514B-9927-023F1A9C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4787"/>
            <a:ext cx="9144000" cy="111161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Group Members: </a:t>
            </a:r>
          </a:p>
          <a:p>
            <a:r>
              <a:rPr kumimoji="1" lang="en-US" altLang="zh-CN" dirty="0" err="1"/>
              <a:t>Junchao</a:t>
            </a:r>
            <a:r>
              <a:rPr kumimoji="1" lang="en-US" altLang="zh-CN" dirty="0"/>
              <a:t> Wang, </a:t>
            </a:r>
            <a:r>
              <a:rPr kumimoji="1" lang="en-US" altLang="zh-CN" dirty="0" err="1"/>
              <a:t>Yingnan</a:t>
            </a:r>
            <a:r>
              <a:rPr kumimoji="1" lang="en-US" altLang="zh-CN" dirty="0"/>
              <a:t> Zhao, </a:t>
            </a:r>
            <a:r>
              <a:rPr kumimoji="1" lang="en-US" altLang="zh-CN" dirty="0" err="1"/>
              <a:t>Qingfeng</a:t>
            </a:r>
            <a:r>
              <a:rPr kumimoji="1" lang="en-US" altLang="zh-CN" dirty="0"/>
              <a:t> Xu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EEB722-8004-F540-8223-768A16FBB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555" y="169863"/>
            <a:ext cx="189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7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DDBAE-A489-3041-9815-B8C90C17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Expected Outcomes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733FC7F-B96A-3944-89B4-ED24F43C9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684" y="2707735"/>
            <a:ext cx="8655023" cy="3123438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10F70E-8536-9244-9150-3913249CE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555" y="169863"/>
            <a:ext cx="189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6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97C6B-3413-8A47-BC26-EAE3D0B9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103" y="2766218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Part 2 Current Project State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1D2047-FE9A-A640-B611-E6ACB76C6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555" y="169863"/>
            <a:ext cx="189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3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90AA14FF-1A91-E94B-BE32-0BFCE7B0A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318" y="2091340"/>
            <a:ext cx="8243331" cy="2974866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59FFBF-D3A9-DA40-99D4-0140EF2850DC}"/>
              </a:ext>
            </a:extLst>
          </p:cNvPr>
          <p:cNvSpPr txBox="1"/>
          <p:nvPr/>
        </p:nvSpPr>
        <p:spPr>
          <a:xfrm>
            <a:off x="1308179" y="2091340"/>
            <a:ext cx="4787821" cy="3169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0A01DA9-0C30-A042-91CF-9182AAD662D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702090" y="5260865"/>
            <a:ext cx="2877386" cy="6564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FEA428F-7827-6A47-90CE-432E55FEAFDA}"/>
              </a:ext>
            </a:extLst>
          </p:cNvPr>
          <p:cNvSpPr txBox="1"/>
          <p:nvPr/>
        </p:nvSpPr>
        <p:spPr>
          <a:xfrm>
            <a:off x="6752538" y="5623034"/>
            <a:ext cx="213921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Generate Best Path According to a single Q-table</a:t>
            </a:r>
            <a:endParaRPr kumimoji="1"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53EABCC-7C24-264E-8EF4-9D1FA119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Finished Work</a:t>
            </a:r>
            <a:endParaRPr kumimoji="1"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B2C7AEE-884F-A547-9C02-C3387451D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555" y="169863"/>
            <a:ext cx="189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4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91F0D-5601-8D49-AE9F-240A8D39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 Result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1AC375-3BFD-444B-9189-CE0E941F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948789"/>
            <a:ext cx="3558847" cy="32168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C14E84-5D37-C149-9949-1F2F10CF0EA8}"/>
              </a:ext>
            </a:extLst>
          </p:cNvPr>
          <p:cNvSpPr txBox="1"/>
          <p:nvPr/>
        </p:nvSpPr>
        <p:spPr>
          <a:xfrm>
            <a:off x="1797269" y="5465379"/>
            <a:ext cx="335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Optimal Path Planning according to a single Q-Table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054BAE-B572-F349-9CF3-FB9D11201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583" y="2542628"/>
            <a:ext cx="3506680" cy="22737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B26474-A71E-DF4D-A609-C3FE05DEBB9F}"/>
              </a:ext>
            </a:extLst>
          </p:cNvPr>
          <p:cNvSpPr txBox="1"/>
          <p:nvPr/>
        </p:nvSpPr>
        <p:spPr>
          <a:xfrm>
            <a:off x="6526924" y="5188379"/>
            <a:ext cx="3195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 train Q table with fake goal and real goal separately, and then integrate to be one table.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57F2B6-38CD-E443-A63F-349FB3B46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1555" y="169863"/>
            <a:ext cx="189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50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F82905-8E1F-6342-8033-B017D0E1FE59}"/>
              </a:ext>
            </a:extLst>
          </p:cNvPr>
          <p:cNvSpPr/>
          <p:nvPr/>
        </p:nvSpPr>
        <p:spPr>
          <a:xfrm>
            <a:off x="101793" y="1215837"/>
            <a:ext cx="5902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self.q_table</a:t>
            </a:r>
            <a:r>
              <a:rPr lang="es-E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s-E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width</a:t>
            </a:r>
            <a:r>
              <a:rPr lang="es-E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s-E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hight</a:t>
            </a:r>
            <a:r>
              <a:rPr lang="es-E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s-E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action_number</a:t>
            </a:r>
            <a:r>
              <a:rPr lang="es-E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s-E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9DEE79-9196-054F-B124-18D9373C4956}"/>
              </a:ext>
            </a:extLst>
          </p:cNvPr>
          <p:cNvSpPr txBox="1"/>
          <p:nvPr/>
        </p:nvSpPr>
        <p:spPr>
          <a:xfrm>
            <a:off x="1003565" y="1891130"/>
            <a:ext cx="4099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final Q-Table comes to be a </a:t>
            </a:r>
            <a:r>
              <a:rPr kumimoji="1" lang="en-US" altLang="zh-CN" i="1" dirty="0"/>
              <a:t>Width*Hight*</a:t>
            </a:r>
            <a:r>
              <a:rPr kumimoji="1" lang="en-US" altLang="zh-CN" i="1" dirty="0" err="1"/>
              <a:t>Action_Number</a:t>
            </a:r>
            <a:r>
              <a:rPr kumimoji="1" lang="en-US" altLang="zh-CN" i="1" dirty="0"/>
              <a:t> </a:t>
            </a:r>
            <a:r>
              <a:rPr kumimoji="1" lang="en-US" altLang="zh-CN" dirty="0" err="1"/>
              <a:t>metrix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C68378-8E69-DD4F-8DAF-82423C619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631" y="941042"/>
            <a:ext cx="4083847" cy="46868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59838E0-AB2A-1945-9B1F-D6A352B0901F}"/>
              </a:ext>
            </a:extLst>
          </p:cNvPr>
          <p:cNvSpPr txBox="1"/>
          <p:nvPr/>
        </p:nvSpPr>
        <p:spPr>
          <a:xfrm>
            <a:off x="2422634" y="3684663"/>
            <a:ext cx="280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Then we use </a:t>
            </a:r>
            <a:r>
              <a:rPr kumimoji="1" lang="en-US" altLang="zh-CN" dirty="0" err="1"/>
              <a:t>Astar</a:t>
            </a:r>
            <a:r>
              <a:rPr kumimoji="1" lang="en-US" altLang="zh-CN" dirty="0"/>
              <a:t> to generate an optimal path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1F2168E-7E9A-A84F-92FB-A2B6DD96D346}"/>
              </a:ext>
            </a:extLst>
          </p:cNvPr>
          <p:cNvCxnSpPr>
            <a:cxnSpLocks/>
          </p:cNvCxnSpPr>
          <p:nvPr/>
        </p:nvCxnSpPr>
        <p:spPr>
          <a:xfrm>
            <a:off x="2680138" y="2648607"/>
            <a:ext cx="767912" cy="1036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1C8AD2C-96A1-354D-A615-CB12BF5C2CFB}"/>
              </a:ext>
            </a:extLst>
          </p:cNvPr>
          <p:cNvSpPr txBox="1"/>
          <p:nvPr/>
        </p:nvSpPr>
        <p:spPr>
          <a:xfrm>
            <a:off x="7384832" y="5916958"/>
            <a:ext cx="236482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But this is also the current problem!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D2AFC2-862C-CC48-B183-4FB968F5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555" y="169863"/>
            <a:ext cx="189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46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97C6B-3413-8A47-BC26-EAE3D0B9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323" y="2766218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Part 3 Problems and Assumptions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1D2047-FE9A-A640-B611-E6ACB76C6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555" y="169863"/>
            <a:ext cx="189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3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1F5DF-DB14-9846-8BD3-8C0AD160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B5DDB-707D-5346-AF63-3AE7739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33355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Currently the method of integrating different reward function as a single Q-table is adding various result together. However, more methods can be applied. For example, the paper </a:t>
            </a:r>
            <a:r>
              <a:rPr lang="en-US" altLang="zh-CN" dirty="0"/>
              <a:t>Interaction model which deals with multiple reward function and goals (</a:t>
            </a:r>
            <a:r>
              <a:rPr lang="en-US" altLang="zh-CN" dirty="0" err="1"/>
              <a:t>Gouglas</a:t>
            </a:r>
            <a:r>
              <a:rPr lang="en-US" altLang="zh-CN" dirty="0"/>
              <a:t> M. </a:t>
            </a:r>
            <a:r>
              <a:rPr lang="en-US" altLang="zh-CN" dirty="0" err="1"/>
              <a:t>Guisi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Currently we do not have a good solution to use a single Q-Table to design deceptive path. Since both popular models ambiguity model and irrational models based on the reward function and related Q-Value.</a:t>
            </a:r>
          </a:p>
          <a:p>
            <a:r>
              <a:rPr lang="en-US" altLang="zh-CN" dirty="0"/>
              <a:t>But we have some assumptive methods which will be tested later.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C2641D-EE67-D641-9274-CAD3ED60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555" y="169863"/>
            <a:ext cx="189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29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29BF0-522B-DD4B-881D-B2EB5A71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Assumption A: Models Transformation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C9BED-D007-264D-8695-5C63AAC76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33355" cy="1325563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We can transform the irrationality model or ambiguity model to be a new model that can only use single Q-table to generate deceptive path. For example, irrationality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E46188-4163-DC4B-B4A6-06222694C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49" y="3706812"/>
            <a:ext cx="5496233" cy="13255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DC9D4A-40D1-B94F-9CE8-4A41F4012201}"/>
              </a:ext>
            </a:extLst>
          </p:cNvPr>
          <p:cNvSpPr txBox="1"/>
          <p:nvPr/>
        </p:nvSpPr>
        <p:spPr>
          <a:xfrm>
            <a:off x="7715249" y="3484363"/>
            <a:ext cx="311150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Here we need using </a:t>
            </a:r>
            <a:r>
              <a:rPr kumimoji="1" lang="en-US" altLang="zh-CN" dirty="0">
                <a:solidFill>
                  <a:srgbClr val="FF0000"/>
                </a:solidFill>
              </a:rPr>
              <a:t>reward function</a:t>
            </a:r>
            <a:r>
              <a:rPr kumimoji="1" lang="en-US" altLang="zh-CN" dirty="0"/>
              <a:t> to compute irrationality measure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7DE403-E310-7749-B22A-D7FCFECEFDEE}"/>
              </a:ext>
            </a:extLst>
          </p:cNvPr>
          <p:cNvSpPr txBox="1"/>
          <p:nvPr/>
        </p:nvSpPr>
        <p:spPr>
          <a:xfrm>
            <a:off x="7715249" y="5032374"/>
            <a:ext cx="334010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 can replace the measurement by computing the Q-value of serval key points such as the largest Q-value and the sub-largest Q-value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D43D0FAF-8B82-E24D-BB76-1C8A36B0F3AA}"/>
              </a:ext>
            </a:extLst>
          </p:cNvPr>
          <p:cNvCxnSpPr>
            <a:stCxn id="5" idx="2"/>
          </p:cNvCxnSpPr>
          <p:nvPr/>
        </p:nvCxnSpPr>
        <p:spPr>
          <a:xfrm>
            <a:off x="9271000" y="4407693"/>
            <a:ext cx="44450" cy="624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0BC2863-204D-034F-8A8B-4AC1BA8FD15A}"/>
              </a:ext>
            </a:extLst>
          </p:cNvPr>
          <p:cNvSpPr/>
          <p:nvPr/>
        </p:nvSpPr>
        <p:spPr>
          <a:xfrm>
            <a:off x="838200" y="56340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zh-CN" dirty="0">
                <a:hlinkClick r:id="rId3"/>
              </a:rPr>
              <a:t>https://piazza.com/class_profile/get_resource/k440kkcj3o9516/k74k4sal74n4fw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7BB069-E7E6-0E4F-BE86-AB4C70909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1555" y="169863"/>
            <a:ext cx="189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07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29BF0-522B-DD4B-881D-B2EB5A71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Assumption B: The radius of maximum probability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564553-B9C0-984D-B173-1A69592C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5" y="2225585"/>
            <a:ext cx="4800809" cy="21653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77206F0-EA38-8449-BD62-F633AA9B3221}"/>
              </a:ext>
            </a:extLst>
          </p:cNvPr>
          <p:cNvSpPr txBox="1"/>
          <p:nvPr/>
        </p:nvSpPr>
        <p:spPr>
          <a:xfrm>
            <a:off x="5727694" y="1863635"/>
            <a:ext cx="4292606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 assign every point on the map with a probability of going to real goal at the beginning of the problem. If the probability is high, the observer may think this point is going to a goal.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669B38-474E-F749-A6FA-77ABA5E46A8B}"/>
              </a:ext>
            </a:extLst>
          </p:cNvPr>
          <p:cNvSpPr/>
          <p:nvPr/>
        </p:nvSpPr>
        <p:spPr>
          <a:xfrm>
            <a:off x="673105" y="5968484"/>
            <a:ext cx="5054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dirty="0">
                <a:hlinkClick r:id="rId3"/>
              </a:rPr>
              <a:t>https://www.ijcai.org/Proceedings/2017/0610.pdf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A35F62-5178-444C-951D-E200328B1B8A}"/>
              </a:ext>
            </a:extLst>
          </p:cNvPr>
          <p:cNvSpPr txBox="1"/>
          <p:nvPr/>
        </p:nvSpPr>
        <p:spPr>
          <a:xfrm>
            <a:off x="5727694" y="4390935"/>
            <a:ext cx="429260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On the one hand, we avoid to go to the points that have the high probability to go to a real goal, on the other hand, we reduce the cost of the path.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F5F1126-3410-934A-9C26-3397264D14D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873997" y="3340963"/>
            <a:ext cx="0" cy="104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905CCAC-2826-6A41-B335-F7BE83EE6EA4}"/>
              </a:ext>
            </a:extLst>
          </p:cNvPr>
          <p:cNvSpPr txBox="1"/>
          <p:nvPr/>
        </p:nvSpPr>
        <p:spPr>
          <a:xfrm>
            <a:off x="6286500" y="5868263"/>
            <a:ext cx="344805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b="1" i="1" dirty="0"/>
              <a:t>However, it is hard to integrate this method with Q-Value!</a:t>
            </a:r>
            <a:endParaRPr kumimoji="1" lang="zh-CN" altLang="en-US" b="1" i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86326F8-E68B-0049-A3C1-EA8E99F09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1555" y="169863"/>
            <a:ext cx="189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97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29BF0-522B-DD4B-881D-B2EB5A71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Assumption C: Using Entropy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C9BED-D007-264D-8695-5C63AAC76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kumimoji="1" lang="en-US" altLang="zh-CN" dirty="0"/>
              <a:t>This method is basing on Assumption B. Rather than using maximum probability, we use entropy to measure the performance of the agent.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DC38EE-C008-4B47-82AF-DCC9A465B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555" y="169863"/>
            <a:ext cx="189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4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97C6B-3413-8A47-BC26-EAE3D0B9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103" y="2766218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Part 1 Research Proposal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1D2047-FE9A-A640-B611-E6ACB76C6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555" y="169863"/>
            <a:ext cx="189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03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170E1-D25D-734F-9D9E-14E401F8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0" y="2613818"/>
            <a:ext cx="10515600" cy="1325563"/>
          </a:xfrm>
        </p:spPr>
        <p:txBody>
          <a:bodyPr/>
          <a:lstStyle/>
          <a:p>
            <a:br>
              <a:rPr kumimoji="1" lang="en-US" altLang="zh-CN" dirty="0"/>
            </a:br>
            <a:r>
              <a:rPr kumimoji="1" lang="en-US" altLang="zh-CN" dirty="0"/>
              <a:t>Thank You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CDCC0B-01B3-1C46-A181-DF9364689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555" y="169863"/>
            <a:ext cx="189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7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70427-E0DA-C34D-A81A-1E0C4C73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Title: </a:t>
            </a:r>
            <a:br>
              <a:rPr kumimoji="1" lang="en-US" altLang="zh-CN" dirty="0"/>
            </a:br>
            <a:r>
              <a:rPr lang="zh-CN" altLang="zh-CN" dirty="0"/>
              <a:t>Using single Q funtion to against multiple reward function in deceptive reinforcement learning</a:t>
            </a:r>
            <a:br>
              <a:rPr lang="zh-CN" altLang="zh-CN" dirty="0"/>
            </a:b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E1F3DF-F106-BA4F-8BC9-DDF63201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555" y="169863"/>
            <a:ext cx="189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5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3E139-4CC2-C546-AC3C-C29C5309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D3CAF-1317-C541-BB16-10280C596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54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Abstract</a:t>
            </a:r>
          </a:p>
          <a:p>
            <a:r>
              <a:rPr kumimoji="1" lang="en-US" altLang="zh-CN" dirty="0"/>
              <a:t>Introduction</a:t>
            </a:r>
          </a:p>
          <a:p>
            <a:pPr lvl="1"/>
            <a:r>
              <a:rPr kumimoji="1" lang="en-US" altLang="zh-CN" dirty="0"/>
              <a:t>Background of the study</a:t>
            </a:r>
          </a:p>
          <a:p>
            <a:pPr lvl="1"/>
            <a:r>
              <a:rPr kumimoji="1" lang="en-US" altLang="zh-CN" dirty="0"/>
              <a:t>Problem statement</a:t>
            </a:r>
          </a:p>
          <a:p>
            <a:pPr lvl="1"/>
            <a:r>
              <a:rPr kumimoji="1" lang="en-US" altLang="zh-CN" dirty="0"/>
              <a:t>Research Objective</a:t>
            </a:r>
          </a:p>
          <a:p>
            <a:pPr lvl="1"/>
            <a:r>
              <a:rPr kumimoji="1" lang="en-US" altLang="zh-CN" dirty="0"/>
              <a:t>Significance of the study</a:t>
            </a:r>
          </a:p>
          <a:p>
            <a:r>
              <a:rPr kumimoji="1" lang="en-US" altLang="zh-CN" dirty="0"/>
              <a:t>Literature Review</a:t>
            </a:r>
          </a:p>
          <a:p>
            <a:r>
              <a:rPr kumimoji="1" lang="en-US" altLang="zh-CN" dirty="0"/>
              <a:t>Research Methodology</a:t>
            </a:r>
          </a:p>
          <a:p>
            <a:pPr lvl="1"/>
            <a:r>
              <a:rPr kumimoji="1" lang="en-US" altLang="zh-CN" dirty="0"/>
              <a:t>Justification </a:t>
            </a:r>
          </a:p>
          <a:p>
            <a:pPr lvl="1"/>
            <a:r>
              <a:rPr kumimoji="1" lang="en-US" altLang="zh-CN" dirty="0"/>
              <a:t>Plan</a:t>
            </a:r>
          </a:p>
          <a:p>
            <a:r>
              <a:rPr kumimoji="1" lang="en-US" altLang="zh-CN" dirty="0"/>
              <a:t>Expected Outcomes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062889-E660-F045-9B51-729584031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555" y="169863"/>
            <a:ext cx="189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1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C609F-44BF-2C44-9C26-864813A9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93E90-2AE2-0C43-8A17-866539BA6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altLang="zh-CN" dirty="0"/>
              <a:t>Background of the study</a:t>
            </a:r>
          </a:p>
          <a:p>
            <a:pPr lvl="1"/>
            <a:r>
              <a:rPr lang="en-US" altLang="zh-CN" dirty="0"/>
              <a:t>Reinforcement learning (General theory and application)</a:t>
            </a:r>
          </a:p>
          <a:p>
            <a:pPr lvl="1"/>
            <a:r>
              <a:rPr lang="en-US" altLang="zh-CN" dirty="0"/>
              <a:t>Deception reinforcement learning (objective and evaluation)</a:t>
            </a:r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3DB56BA-DD47-E34F-AA4A-B3256E51B521}"/>
              </a:ext>
            </a:extLst>
          </p:cNvPr>
          <p:cNvSpPr txBox="1">
            <a:spLocks/>
          </p:cNvSpPr>
          <p:nvPr/>
        </p:nvSpPr>
        <p:spPr>
          <a:xfrm>
            <a:off x="838200" y="3563937"/>
            <a:ext cx="10515600" cy="2582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Problem Statement</a:t>
            </a:r>
          </a:p>
          <a:p>
            <a:pPr lvl="1"/>
            <a:r>
              <a:rPr lang="en-US" altLang="zh-CN" dirty="0"/>
              <a:t>A reinforcement learning path planning problem </a:t>
            </a:r>
            <a:r>
              <a:rPr lang="en-US" altLang="zh-CN" b="1" i="1" dirty="0"/>
              <a:t>P</a:t>
            </a:r>
          </a:p>
          <a:p>
            <a:pPr lvl="1"/>
            <a:r>
              <a:rPr lang="en-US" altLang="zh-CN" dirty="0"/>
              <a:t>A root agent </a:t>
            </a:r>
            <a:r>
              <a:rPr lang="en-US" altLang="zh-CN" b="1" i="1" dirty="0"/>
              <a:t>A</a:t>
            </a:r>
            <a:r>
              <a:rPr lang="en-US" altLang="zh-CN" dirty="0"/>
              <a:t> knows the whole goals, map and reward functions of problem </a:t>
            </a:r>
            <a:r>
              <a:rPr lang="en-US" altLang="zh-CN" b="1" i="1" dirty="0"/>
              <a:t>P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A deceptive path planer agent </a:t>
            </a:r>
            <a:r>
              <a:rPr lang="en-US" altLang="zh-CN" b="1" i="1" dirty="0"/>
              <a:t>A’</a:t>
            </a:r>
          </a:p>
          <a:p>
            <a:pPr lvl="1"/>
            <a:r>
              <a:rPr lang="en-US" altLang="zh-CN" dirty="0"/>
              <a:t>The observers </a:t>
            </a:r>
            <a:r>
              <a:rPr lang="en-US" altLang="zh-CN" b="1" i="1" dirty="0"/>
              <a:t>O</a:t>
            </a:r>
          </a:p>
          <a:p>
            <a:pPr lvl="1"/>
            <a:r>
              <a:rPr lang="en-US" altLang="zh-CN" dirty="0"/>
              <a:t>The root agent </a:t>
            </a:r>
            <a:r>
              <a:rPr lang="en-US" altLang="zh-CN" b="1" i="1" dirty="0"/>
              <a:t>A</a:t>
            </a:r>
            <a:r>
              <a:rPr lang="en-US" altLang="zh-CN" dirty="0"/>
              <a:t> generates a Q-Table </a:t>
            </a:r>
            <a:r>
              <a:rPr lang="en-US" altLang="zh-CN" b="1" i="1" dirty="0"/>
              <a:t>T</a:t>
            </a:r>
            <a:r>
              <a:rPr lang="en-US" altLang="zh-CN" dirty="0"/>
              <a:t>  to provide for deceptive path planer </a:t>
            </a:r>
            <a:r>
              <a:rPr lang="en-US" altLang="zh-CN" b="1" i="1" dirty="0" err="1"/>
              <a:t>A’A’</a:t>
            </a:r>
            <a:r>
              <a:rPr lang="en-US" altLang="zh-CN" dirty="0" err="1"/>
              <a:t>design</a:t>
            </a:r>
            <a:r>
              <a:rPr lang="en-US" altLang="zh-CN" dirty="0"/>
              <a:t> a deceptive path based on T and show the path observer </a:t>
            </a:r>
            <a:r>
              <a:rPr lang="en-US" altLang="zh-CN" b="1" i="1" dirty="0"/>
              <a:t>O</a:t>
            </a:r>
            <a:r>
              <a:rPr lang="en-US" altLang="zh-CN" dirty="0"/>
              <a:t>, which let </a:t>
            </a:r>
            <a:r>
              <a:rPr lang="en-US" altLang="zh-CN" b="1" i="1" dirty="0"/>
              <a:t>O </a:t>
            </a:r>
            <a:r>
              <a:rPr lang="en-US" altLang="zh-CN" dirty="0"/>
              <a:t>cannot discriminate the real goals according to the path.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EC9BA8-92E1-E84B-8AAF-7CF47F6C4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555" y="169863"/>
            <a:ext cx="189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C609F-44BF-2C44-9C26-864813A9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43" y="893603"/>
            <a:ext cx="10515600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93E90-2AE2-0C43-8A17-866539BA6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166"/>
            <a:ext cx="10515600" cy="1996867"/>
          </a:xfrm>
        </p:spPr>
        <p:txBody>
          <a:bodyPr>
            <a:normAutofit/>
          </a:bodyPr>
          <a:lstStyle/>
          <a:p>
            <a:r>
              <a:rPr lang="en-US" altLang="zh-CN" dirty="0"/>
              <a:t>Research Objective</a:t>
            </a:r>
          </a:p>
          <a:p>
            <a:pPr lvl="1"/>
            <a:r>
              <a:rPr lang="en-US" altLang="zh-CN" dirty="0"/>
              <a:t>Design single Q-function which integrated all reward functions</a:t>
            </a:r>
          </a:p>
          <a:p>
            <a:pPr lvl="1"/>
            <a:r>
              <a:rPr lang="en-US" altLang="zh-CN" dirty="0"/>
              <a:t>Only one agent who is dealing with this single Q-function knows the truth</a:t>
            </a:r>
          </a:p>
          <a:p>
            <a:pPr lvl="1"/>
            <a:r>
              <a:rPr lang="en-US" altLang="zh-CN" dirty="0"/>
              <a:t>Privacy of the whole system can be protected in a safer way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3DB56BA-DD47-E34F-AA4A-B3256E51B521}"/>
              </a:ext>
            </a:extLst>
          </p:cNvPr>
          <p:cNvSpPr txBox="1">
            <a:spLocks/>
          </p:cNvSpPr>
          <p:nvPr/>
        </p:nvSpPr>
        <p:spPr>
          <a:xfrm>
            <a:off x="838200" y="4748308"/>
            <a:ext cx="10515600" cy="2582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Significance of the study</a:t>
            </a:r>
          </a:p>
          <a:p>
            <a:pPr lvl="1"/>
            <a:r>
              <a:rPr lang="en-US" altLang="zh-CN" dirty="0"/>
              <a:t>Finish one of the sub-topic of deception reinforcement learning.</a:t>
            </a:r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63CE0C-7A6F-4945-9064-5B379D3F9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555" y="169863"/>
            <a:ext cx="189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6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AB71D-AE12-4B47-9DAF-8384A8B6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741"/>
            <a:ext cx="10515600" cy="1325563"/>
          </a:xfrm>
        </p:spPr>
        <p:txBody>
          <a:bodyPr/>
          <a:lstStyle/>
          <a:p>
            <a:r>
              <a:rPr lang="en-US" altLang="zh-CN" dirty="0"/>
              <a:t>Literature Review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4E8A4-7062-EA41-8828-FBCD7A13B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69" y="2874937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Deception general theory </a:t>
            </a:r>
            <a:r>
              <a:rPr lang="en-US" altLang="zh-CN" dirty="0"/>
              <a:t>(Barton </a:t>
            </a:r>
            <a:r>
              <a:rPr lang="en-US" altLang="zh-CN" dirty="0" err="1"/>
              <a:t>Whalty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Deception reinforcement learning (Yue Yang, </a:t>
            </a:r>
            <a:r>
              <a:rPr lang="en-US" altLang="zh-CN" dirty="0" err="1"/>
              <a:t>Zhengshang</a:t>
            </a:r>
            <a:r>
              <a:rPr lang="en-US" altLang="zh-CN" dirty="0"/>
              <a:t> Liu, Peta Master and Tim Miller, ).</a:t>
            </a:r>
          </a:p>
          <a:p>
            <a:r>
              <a:rPr lang="en-US" altLang="zh-CN" dirty="0"/>
              <a:t>Designing a deceptive path (Peta Masters and Sebastian </a:t>
            </a:r>
            <a:r>
              <a:rPr lang="en-US" altLang="zh-CN" dirty="0" err="1"/>
              <a:t>Sardina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Interaction model which deals with multiple reward function and goals (</a:t>
            </a:r>
            <a:r>
              <a:rPr lang="en-US" altLang="zh-CN" dirty="0" err="1"/>
              <a:t>Gouglas</a:t>
            </a:r>
            <a:r>
              <a:rPr lang="en-US" altLang="zh-CN" dirty="0"/>
              <a:t> M. </a:t>
            </a:r>
            <a:r>
              <a:rPr lang="en-US" altLang="zh-CN" dirty="0" err="1"/>
              <a:t>Guisi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C0CE9C-D77F-0F41-B733-7A78BC09E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555" y="169863"/>
            <a:ext cx="189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8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3C496-90F2-AA47-9BA8-2FD77209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695717"/>
            <a:ext cx="10515600" cy="1325563"/>
          </a:xfrm>
        </p:spPr>
        <p:txBody>
          <a:bodyPr/>
          <a:lstStyle/>
          <a:p>
            <a:r>
              <a:rPr lang="en-US" altLang="zh-CN" dirty="0"/>
              <a:t>Research Methodology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3FC7F-1B45-4C4A-A181-F480C28C6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69" y="2298279"/>
            <a:ext cx="10515600" cy="1742034"/>
          </a:xfrm>
        </p:spPr>
        <p:txBody>
          <a:bodyPr/>
          <a:lstStyle/>
          <a:p>
            <a:r>
              <a:rPr lang="en-US" altLang="zh-CN" dirty="0"/>
              <a:t>Mathematical Proof</a:t>
            </a:r>
          </a:p>
          <a:p>
            <a:pPr lvl="1"/>
            <a:r>
              <a:rPr lang="en-US" altLang="zh-CN" dirty="0"/>
              <a:t>To acquire a correct and rational Q-Value after covering multiple reward functions in a single Q function</a:t>
            </a:r>
          </a:p>
          <a:p>
            <a:pPr lvl="1"/>
            <a:r>
              <a:rPr lang="en-US" altLang="zh-CN" dirty="0"/>
              <a:t>How this model performs on deception reinforcement learning well</a:t>
            </a:r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D7A89AC-5013-1F41-9D3C-E2E4C630A8D4}"/>
              </a:ext>
            </a:extLst>
          </p:cNvPr>
          <p:cNvSpPr txBox="1">
            <a:spLocks/>
          </p:cNvSpPr>
          <p:nvPr/>
        </p:nvSpPr>
        <p:spPr>
          <a:xfrm>
            <a:off x="733269" y="4331506"/>
            <a:ext cx="10515600" cy="1742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Experiments by coding and testing</a:t>
            </a:r>
          </a:p>
          <a:p>
            <a:pPr lvl="1"/>
            <a:r>
              <a:rPr lang="en-US" altLang="zh-CN" dirty="0"/>
              <a:t>Experiment on P4-simulator</a:t>
            </a:r>
          </a:p>
          <a:p>
            <a:pPr lvl="1"/>
            <a:r>
              <a:rPr lang="en-US" altLang="zh-CN" dirty="0"/>
              <a:t>Verifying the performance of the integrated Q table</a:t>
            </a:r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CA7956-0880-C448-A7ED-A5A86409A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555" y="169863"/>
            <a:ext cx="189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3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CA76D-7A8D-2145-BEAC-F63165D0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6680ABF-AAC2-7941-88D5-A58DB2F1F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23143"/>
              </p:ext>
            </p:extLst>
          </p:nvPr>
        </p:nvGraphicFramePr>
        <p:xfrm>
          <a:off x="2730084" y="1282738"/>
          <a:ext cx="6731832" cy="509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563">
                  <a:extLst>
                    <a:ext uri="{9D8B030D-6E8A-4147-A177-3AD203B41FA5}">
                      <a16:colId xmlns:a16="http://schemas.microsoft.com/office/drawing/2014/main" val="3924318804"/>
                    </a:ext>
                  </a:extLst>
                </a:gridCol>
                <a:gridCol w="5156269">
                  <a:extLst>
                    <a:ext uri="{9D8B030D-6E8A-4147-A177-3AD203B41FA5}">
                      <a16:colId xmlns:a16="http://schemas.microsoft.com/office/drawing/2014/main" val="750544177"/>
                    </a:ext>
                  </a:extLst>
                </a:gridCol>
              </a:tblGrid>
              <a:tr h="6276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Time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Work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05702"/>
                  </a:ext>
                </a:extLst>
              </a:tr>
              <a:tr h="627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3.2-3.9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the basic knowledge of deception reinforcement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167800"/>
                  </a:ext>
                </a:extLst>
              </a:tr>
              <a:tr h="627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3.10-3.24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reproduce the models that show in popular paper and decided the specific research 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757914"/>
                  </a:ext>
                </a:extLst>
              </a:tr>
              <a:tr h="300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3.25-4.8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Basic on our topic to de relative research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88962"/>
                  </a:ext>
                </a:extLst>
              </a:tr>
              <a:tr h="627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4.9-4.23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start to implement that using a single updating function against multiple reward functions.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173628"/>
                  </a:ext>
                </a:extLst>
              </a:tr>
              <a:tr h="627618">
                <a:tc>
                  <a:txBody>
                    <a:bodyPr/>
                    <a:lstStyle/>
                    <a:p>
                      <a:r>
                        <a:rPr lang="en-US" altLang="zh-CN" dirty="0"/>
                        <a:t>4.24-5.1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Collect experiment results and decided the final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81828"/>
                  </a:ext>
                </a:extLst>
              </a:tr>
              <a:tr h="627618">
                <a:tc>
                  <a:txBody>
                    <a:bodyPr/>
                    <a:lstStyle/>
                    <a:p>
                      <a:r>
                        <a:rPr lang="en-US" altLang="zh-CN" dirty="0"/>
                        <a:t>5.1-5.7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optimize the performance on various situations and test the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17943"/>
                  </a:ext>
                </a:extLst>
              </a:tr>
              <a:tr h="627618">
                <a:tc>
                  <a:txBody>
                    <a:bodyPr/>
                    <a:lstStyle/>
                    <a:p>
                      <a:r>
                        <a:rPr lang="en-US" altLang="zh-CN" dirty="0"/>
                        <a:t>From 5.7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organize the final results and write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24015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A765AC96-22B7-DA43-BE44-50B0D07C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555" y="169863"/>
            <a:ext cx="189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9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792</Words>
  <Application>Microsoft Macintosh PowerPoint</Application>
  <PresentationFormat>宽屏</PresentationFormat>
  <Paragraphs>96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Menlo</vt:lpstr>
      <vt:lpstr>Office 主题​​</vt:lpstr>
      <vt:lpstr>Research Project  4.23 Report</vt:lpstr>
      <vt:lpstr>Part 1 Research Proposal</vt:lpstr>
      <vt:lpstr>Title:  Using single Q funtion to against multiple reward function in deceptive reinforcement learning </vt:lpstr>
      <vt:lpstr>Content</vt:lpstr>
      <vt:lpstr>Introduction</vt:lpstr>
      <vt:lpstr>Introduction</vt:lpstr>
      <vt:lpstr>Literature Review</vt:lpstr>
      <vt:lpstr>Research Methodology</vt:lpstr>
      <vt:lpstr>Plan</vt:lpstr>
      <vt:lpstr>Expected Outcomes</vt:lpstr>
      <vt:lpstr>Part 2 Current Project State</vt:lpstr>
      <vt:lpstr>Finished Work</vt:lpstr>
      <vt:lpstr>Work Result</vt:lpstr>
      <vt:lpstr>PowerPoint 演示文稿</vt:lpstr>
      <vt:lpstr>Part 3 Problems and Assumptions</vt:lpstr>
      <vt:lpstr>Problem</vt:lpstr>
      <vt:lpstr>Assumption A: Models Transformation</vt:lpstr>
      <vt:lpstr>Assumption B: The radius of maximum probability</vt:lpstr>
      <vt:lpstr>Assumption C: Using Entropy 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</dc:title>
  <dc:creator>qingfeng xu</dc:creator>
  <cp:lastModifiedBy>qingfeng xu</cp:lastModifiedBy>
  <cp:revision>11</cp:revision>
  <dcterms:created xsi:type="dcterms:W3CDTF">2020-04-22T05:23:59Z</dcterms:created>
  <dcterms:modified xsi:type="dcterms:W3CDTF">2020-04-22T15:51:56Z</dcterms:modified>
</cp:coreProperties>
</file>