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2" r:id="rId4"/>
    <p:sldId id="264" r:id="rId5"/>
    <p:sldId id="265" r:id="rId6"/>
    <p:sldId id="272" r:id="rId7"/>
    <p:sldId id="267" r:id="rId8"/>
    <p:sldId id="273" r:id="rId9"/>
    <p:sldId id="269" r:id="rId10"/>
    <p:sldId id="275" r:id="rId11"/>
    <p:sldId id="270" r:id="rId12"/>
    <p:sldId id="276" r:id="rId13"/>
    <p:sldId id="277" r:id="rId14"/>
    <p:sldId id="278" r:id="rId15"/>
    <p:sldId id="279" r:id="rId16"/>
    <p:sldId id="282" r:id="rId17"/>
    <p:sldId id="283" r:id="rId18"/>
    <p:sldId id="281" r:id="rId19"/>
    <p:sldId id="280" r:id="rId20"/>
    <p:sldId id="271"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7"/>
    <p:restoredTop sz="69935"/>
  </p:normalViewPr>
  <p:slideViewPr>
    <p:cSldViewPr snapToGrid="0" snapToObjects="1">
      <p:cViewPr varScale="1">
        <p:scale>
          <a:sx n="54" d="100"/>
          <a:sy n="54" d="100"/>
        </p:scale>
        <p:origin x="20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6668-62E9-3F49-BC53-4C34D48B0465}" type="datetimeFigureOut">
              <a:rPr kumimoji="1" lang="zh-CN" altLang="en-US" smtClean="0"/>
              <a:t>2020/5/23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34231-4B7C-4A4D-A893-D8FE36D80B42}" type="slidenum">
              <a:rPr kumimoji="1" lang="zh-CN" altLang="en-US" smtClean="0"/>
              <a:t>‹#›</a:t>
            </a:fld>
            <a:endParaRPr kumimoji="1" lang="zh-CN" altLang="en-US"/>
          </a:p>
        </p:txBody>
      </p:sp>
    </p:spTree>
    <p:extLst>
      <p:ext uri="{BB962C8B-B14F-4D97-AF65-F5344CB8AC3E}">
        <p14:creationId xmlns:p14="http://schemas.microsoft.com/office/powerpoint/2010/main" val="27834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df-sciencedirectassets-com.ezp.lib.unimelb.edu.au/271125/1-s2.0-S0893608010X00041/1-s2.0-S089360801000002X/main.pdf?X-Amz-Security-Token=IQoJb3JpZ2luX2VjEL3%2F%2F%2F%2F%2F%2F%2F%2F%2F%2FwEaCXVzLWVhc3QtMSJHMEUCIBEUxe%2BPyz%2FzNTzV4haj9d%2Fm%2F91YUqFOCsZRbK%2BzbTkyAiEAgrjgpvU8UHXO2bAiztMRbfzz5xuObas3FmLzZtkv0kYqtAMIFhADGgwwNTkwMDM1NDY4NjUiDBE%2FbgGD%2Fn5A425mRSqRA8RZXqMDJ1Z9rhOSXe%2Fegxt%2BujMk8qp%2BlzLn115VGqHkCAbSdBNNtGx1oRvfofuhQAAPxMvREyk8P3au2dWxEAp0ZyeRmoYZovRwE%2FX%2BCeCI3Usqy%2FQ4ZJAL%2Fu6AClbj3S0qCFtc2wUSDvtJK8zPtTU3NH7dCYLjEnir9THc5YEYqJ%2BsSeCsdJk%2BKxBtDmyaJMP46L6jzE4rGDhIT524GTcmPZ%2BMarklgHaflxvajy8tJlPjfVT%2F7JO6koGkTUPLgfPcXW0r7hlbWGqJfZYVx2h7z972lYThqDaeqp7HRV0e32fbMBwB35nu%2BD%2FHyV9lCY2p73GPOSP53%2F0CNNBegobUBLTV2F0v%2FpIog94GM%2BNGJXQD5yqc6WkufvoOEgdwFgvsrV6FCGvs%2BC1ODiEWkoM23cdnogumvBL4VCIhXyNGzEgUso5i6J9pq2CdKaDv3j9axsXPpcWAPDGooYGyc4kZGIn7f%2BCMfG1Hu4Y9ABqP%2FSL1NhGAKsAA80OQ4KYrBPqWxYm9gxODjMgU2ywwthheMKbClPYFOusBZz7dY3S8Eq4BOKre7VI2Se80a79wSXReIbWIpAsxkyzqhYmCdDrHN4IDuO8FgddULp6dfh9PN7j9VUecA0GMY1ryxqBqxZSz%2FGubSC57%2BGYEkKX9y6b30ieH%2ByBeGuYWOVSoNLMNyp0v6e4GZWfmja0T3lB1XOZAWJ6rjDm8xW6INR9pOMgO9Mzp%2BpbrQnM06CQxCy23h0r4GKNUqyWCWlLSmrllhJ9dlYGBOVVU5PZf7%2F8C4tDXcAAnWHbh%2FW797RYXhoCpXKUzW8bXN6D%2F2bAYPZitk2shkmrWqudgBJRowPcFggxLTobo4w%3D%3D&amp;X-Amz-Algorithm=AWS4-HMAC-SHA256&amp;X-Amz-Date=20200520T125020Z&amp;X-Amz-SignedHeaders=host&amp;X-Amz-Expires=300&amp;X-Amz-Credential=ASIAQ3PHCVTYRQL2BL54%2F20200520%2Fus-east-1%2Fs3%2Faws4_request&amp;X-Amz-Signature=37d1f3090bc3593614b3b0c4bb40fd85995e39b0c5d296d6a90c0709cd71479c&amp;hash=06aa58a53ae082602e91707ea90ac843408b76d54b6e9044111cb7b37343495f&amp;host=68042c943591013ac2b2430a89b270f6af2c76d8dfd086a07176afe7c76c2c61&amp;pii=S089360801000002X&amp;tid=spdf-a42aacb2-b0fa-468d-a137-14e22348970b&amp;sid=9fde648d4cd0e246019a8b258ab29a795fe6gxrqa&amp;type=cli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1E7D43E-5B6D-C041-91D7-557B4CD51939}" type="slidenum">
              <a:rPr kumimoji="1" lang="zh-CN" altLang="en-US" smtClean="0"/>
              <a:t>4</a:t>
            </a:fld>
            <a:endParaRPr kumimoji="1" lang="zh-CN" altLang="en-US"/>
          </a:p>
        </p:txBody>
      </p:sp>
    </p:spTree>
    <p:extLst>
      <p:ext uri="{BB962C8B-B14F-4D97-AF65-F5344CB8AC3E}">
        <p14:creationId xmlns:p14="http://schemas.microsoft.com/office/powerpoint/2010/main" val="1657684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example, the reason in this map is that the start point is very close to real goals</a:t>
            </a:r>
          </a:p>
          <a:p>
            <a:endParaRPr kumimoji="1" lang="en-US" altLang="zh-CN" dirty="0"/>
          </a:p>
          <a:p>
            <a:r>
              <a:rPr kumimoji="1" lang="en-US" altLang="zh-CN" dirty="0"/>
              <a:t>Another problem is that we notice that the density 75 to 90 is an important break point, we only know the performance changed in this stage, but we don’t know the detail. Therefore we plan to evaluate the model in shorter range during 75-90 state. We will set density 80, 85 and retest our model. In this way the performance can be distinguished.</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19</a:t>
            </a:fld>
            <a:endParaRPr kumimoji="1" lang="zh-CN" altLang="en-US"/>
          </a:p>
        </p:txBody>
      </p:sp>
    </p:spTree>
    <p:extLst>
      <p:ext uri="{BB962C8B-B14F-4D97-AF65-F5344CB8AC3E}">
        <p14:creationId xmlns:p14="http://schemas.microsoft.com/office/powerpoint/2010/main" val="349993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21</a:t>
            </a:fld>
            <a:endParaRPr kumimoji="1" lang="zh-CN" altLang="en-US"/>
          </a:p>
        </p:txBody>
      </p:sp>
    </p:spTree>
    <p:extLst>
      <p:ext uri="{BB962C8B-B14F-4D97-AF65-F5344CB8AC3E}">
        <p14:creationId xmlns:p14="http://schemas.microsoft.com/office/powerpoint/2010/main" val="398891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这两张图是论文中用来比较的方法。我们直接获取图中需要的数据然后放上对比就可以了</a:t>
            </a:r>
          </a:p>
        </p:txBody>
      </p:sp>
      <p:sp>
        <p:nvSpPr>
          <p:cNvPr id="4" name="灯片编号占位符 3"/>
          <p:cNvSpPr>
            <a:spLocks noGrp="1"/>
          </p:cNvSpPr>
          <p:nvPr>
            <p:ph type="sldNum" sz="quarter" idx="5"/>
          </p:nvPr>
        </p:nvSpPr>
        <p:spPr/>
        <p:txBody>
          <a:bodyPr/>
          <a:lstStyle/>
          <a:p>
            <a:fld id="{71E7D43E-5B6D-C041-91D7-557B4CD51939}" type="slidenum">
              <a:rPr kumimoji="1" lang="zh-CN" altLang="en-US" smtClean="0"/>
              <a:t>5</a:t>
            </a:fld>
            <a:endParaRPr kumimoji="1" lang="zh-CN" altLang="en-US"/>
          </a:p>
        </p:txBody>
      </p:sp>
    </p:spTree>
    <p:extLst>
      <p:ext uri="{BB962C8B-B14F-4D97-AF65-F5344CB8AC3E}">
        <p14:creationId xmlns:p14="http://schemas.microsoft.com/office/powerpoint/2010/main" val="217438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简单的</a:t>
            </a:r>
            <a:r>
              <a:rPr kumimoji="1" lang="en-US" altLang="zh-CN" dirty="0"/>
              <a:t>change</a:t>
            </a:r>
            <a:r>
              <a:rPr kumimoji="1" lang="zh-CN" altLang="en-US" dirty="0"/>
              <a:t> </a:t>
            </a:r>
            <a:r>
              <a:rPr kumimoji="1" lang="en-US" altLang="zh-CN" dirty="0"/>
              <a:t>reward</a:t>
            </a:r>
            <a:r>
              <a:rPr kumimoji="1" lang="zh-CN" altLang="en-US" dirty="0"/>
              <a:t>的方法</a:t>
            </a:r>
            <a:endParaRPr kumimoji="1" lang="en-US" altLang="zh-CN" dirty="0"/>
          </a:p>
          <a:p>
            <a:r>
              <a:rPr kumimoji="1" lang="zh-CN" altLang="en-US" dirty="0"/>
              <a:t>选取离</a:t>
            </a:r>
            <a:r>
              <a:rPr kumimoji="1" lang="en-US" altLang="zh-CN" dirty="0"/>
              <a:t>real</a:t>
            </a:r>
            <a:r>
              <a:rPr kumimoji="1" lang="zh-CN" altLang="en-US" dirty="0"/>
              <a:t> </a:t>
            </a:r>
            <a:r>
              <a:rPr kumimoji="1" lang="en-US" altLang="zh-CN" dirty="0"/>
              <a:t>goal</a:t>
            </a:r>
            <a:r>
              <a:rPr kumimoji="1" lang="zh-CN" altLang="en-US" dirty="0"/>
              <a:t> </a:t>
            </a:r>
            <a:endParaRPr kumimoji="1" lang="en-US" altLang="zh-CN" dirty="0"/>
          </a:p>
          <a:p>
            <a:endParaRPr kumimoji="1" lang="en-US" altLang="zh-CN" dirty="0"/>
          </a:p>
          <a:p>
            <a:r>
              <a:rPr kumimoji="1" lang="zh-CN" altLang="en-US" dirty="0"/>
              <a:t>最远的点作为次级的</a:t>
            </a:r>
            <a:r>
              <a:rPr kumimoji="1" lang="en-US" altLang="zh-CN" dirty="0"/>
              <a:t>reward</a:t>
            </a:r>
          </a:p>
          <a:p>
            <a:endParaRPr kumimoji="1" lang="en-US" altLang="zh-CN" dirty="0"/>
          </a:p>
          <a:p>
            <a:endParaRPr kumimoji="1" lang="en-US" altLang="zh-CN" dirty="0"/>
          </a:p>
          <a:p>
            <a:r>
              <a:rPr kumimoji="1" lang="en-US" altLang="zh-CN" dirty="0"/>
              <a:t>Attempt2: since pruning is hard to executed during </a:t>
            </a:r>
            <a:r>
              <a:rPr kumimoji="1" lang="en-US" altLang="zh-CN" dirty="0" err="1"/>
              <a:t>traning</a:t>
            </a:r>
            <a:r>
              <a:rPr kumimoji="1" lang="en-US" altLang="zh-CN" dirty="0"/>
              <a:t> and it usually need to deal with </a:t>
            </a:r>
            <a:r>
              <a:rPr kumimoji="1" lang="en-US" altLang="zh-CN" dirty="0" err="1"/>
              <a:t>mutilple</a:t>
            </a:r>
            <a:r>
              <a:rPr kumimoji="1" lang="en-US" altLang="zh-CN" dirty="0"/>
              <a:t> Q-function, which is not </a:t>
            </a:r>
            <a:r>
              <a:rPr kumimoji="1" lang="en-US" altLang="zh-CN" dirty="0" err="1"/>
              <a:t>statisfied</a:t>
            </a:r>
            <a:r>
              <a:rPr kumimoji="1" lang="en-US" altLang="zh-CN" dirty="0"/>
              <a:t> our situation. Therefore, we just design a simple fake goals filter as a baseline</a:t>
            </a:r>
          </a:p>
          <a:p>
            <a:r>
              <a:rPr kumimoji="1" lang="en-US" altLang="zh-CN" dirty="0"/>
              <a:t>For example, we remove the </a:t>
            </a:r>
            <a:r>
              <a:rPr kumimoji="1" lang="en-US" altLang="zh-CN" dirty="0" err="1"/>
              <a:t>feak</a:t>
            </a:r>
            <a:r>
              <a:rPr kumimoji="1" lang="en-US" altLang="zh-CN" dirty="0"/>
              <a:t> goals that close to the real goal. Because approaching these goals has less contribution on deception.</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6</a:t>
            </a:fld>
            <a:endParaRPr kumimoji="1" lang="zh-CN" altLang="en-US"/>
          </a:p>
        </p:txBody>
      </p:sp>
    </p:spTree>
    <p:extLst>
      <p:ext uri="{BB962C8B-B14F-4D97-AF65-F5344CB8AC3E}">
        <p14:creationId xmlns:p14="http://schemas.microsoft.com/office/powerpoint/2010/main" val="91453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altLang="zh-CN" dirty="0" err="1"/>
              <a:t>State</a:t>
            </a:r>
            <a:r>
              <a:rPr lang="es-ES" altLang="zh-CN" dirty="0"/>
              <a:t> </a:t>
            </a:r>
            <a:r>
              <a:rPr lang="es-ES" altLang="zh-CN" dirty="0" err="1"/>
              <a:t>aggregation</a:t>
            </a:r>
            <a:r>
              <a:rPr lang="es-ES" altLang="zh-CN" dirty="0"/>
              <a:t> </a:t>
            </a:r>
            <a:r>
              <a:rPr lang="es-ES" altLang="zh-CN" dirty="0" err="1"/>
              <a:t>represents</a:t>
            </a:r>
            <a:r>
              <a:rPr lang="es-ES" altLang="zh-CN" dirty="0"/>
              <a:t> </a:t>
            </a:r>
            <a:r>
              <a:rPr lang="es-ES" altLang="zh-CN" dirty="0" err="1"/>
              <a:t>one</a:t>
            </a:r>
            <a:r>
              <a:rPr lang="es-ES" altLang="zh-CN" dirty="0"/>
              <a:t> of </a:t>
            </a:r>
            <a:r>
              <a:rPr lang="es-ES" altLang="zh-CN" dirty="0" err="1"/>
              <a:t>the</a:t>
            </a:r>
            <a:r>
              <a:rPr lang="es-ES" altLang="zh-CN" dirty="0"/>
              <a:t> </a:t>
            </a:r>
            <a:r>
              <a:rPr lang="es-ES" altLang="zh-CN" dirty="0" err="1"/>
              <a:t>options</a:t>
            </a:r>
            <a:r>
              <a:rPr lang="es-ES" altLang="zh-CN" dirty="0"/>
              <a:t> </a:t>
            </a:r>
            <a:r>
              <a:rPr lang="es-ES" altLang="zh-CN" dirty="0" err="1"/>
              <a:t>for</a:t>
            </a:r>
            <a:r>
              <a:rPr lang="es-ES" altLang="zh-CN" dirty="0"/>
              <a:t> </a:t>
            </a:r>
            <a:r>
              <a:rPr lang="es-ES" altLang="zh-CN" dirty="0" err="1"/>
              <a:t>tackling</a:t>
            </a:r>
            <a:r>
              <a:rPr lang="es-ES" altLang="zh-CN" dirty="0"/>
              <a:t> </a:t>
            </a:r>
            <a:r>
              <a:rPr lang="es-ES" altLang="zh-CN" dirty="0" err="1"/>
              <a:t>the</a:t>
            </a:r>
            <a:r>
              <a:rPr lang="es-ES" altLang="zh-CN" dirty="0"/>
              <a:t> </a:t>
            </a:r>
            <a:r>
              <a:rPr lang="es-ES" altLang="zh-CN" dirty="0" err="1"/>
              <a:t>state</a:t>
            </a:r>
            <a:r>
              <a:rPr lang="es-ES" altLang="zh-CN" dirty="0"/>
              <a:t> </a:t>
            </a:r>
            <a:r>
              <a:rPr lang="es-ES" altLang="zh-CN" dirty="0" err="1"/>
              <a:t>space</a:t>
            </a:r>
            <a:r>
              <a:rPr lang="es-ES" altLang="zh-CN" dirty="0"/>
              <a:t> </a:t>
            </a:r>
            <a:r>
              <a:rPr lang="es-ES" altLang="zh-CN" dirty="0" err="1"/>
              <a:t>explosion</a:t>
            </a:r>
            <a:r>
              <a:rPr lang="es-ES" altLang="zh-CN" dirty="0"/>
              <a:t> </a:t>
            </a:r>
            <a:r>
              <a:rPr lang="es-ES" altLang="zh-CN" dirty="0" err="1"/>
              <a:t>which</a:t>
            </a:r>
            <a:r>
              <a:rPr lang="es-ES" altLang="zh-CN" dirty="0"/>
              <a:t> </a:t>
            </a:r>
            <a:r>
              <a:rPr lang="es-ES" altLang="zh-CN" dirty="0" err="1"/>
              <a:t>arises</a:t>
            </a:r>
            <a:r>
              <a:rPr lang="es-ES" altLang="zh-CN" dirty="0"/>
              <a:t> in </a:t>
            </a:r>
            <a:r>
              <a:rPr lang="es-ES" altLang="zh-CN" dirty="0" err="1"/>
              <a:t>sequential</a:t>
            </a:r>
            <a:r>
              <a:rPr lang="es-ES" altLang="zh-CN" dirty="0"/>
              <a:t> </a:t>
            </a:r>
            <a:r>
              <a:rPr lang="es-ES" altLang="zh-CN" dirty="0" err="1"/>
              <a:t>decision</a:t>
            </a:r>
            <a:r>
              <a:rPr lang="es-ES" altLang="zh-CN" dirty="0"/>
              <a:t> </a:t>
            </a:r>
            <a:r>
              <a:rPr lang="es-ES" altLang="zh-CN" dirty="0" err="1"/>
              <a:t>making</a:t>
            </a:r>
            <a:r>
              <a:rPr lang="es-ES" altLang="zh-CN" dirty="0"/>
              <a:t>, </a:t>
            </a:r>
            <a:r>
              <a:rPr lang="es-ES" altLang="zh-CN" dirty="0" err="1"/>
              <a:t>It</a:t>
            </a:r>
            <a:r>
              <a:rPr lang="es-ES" altLang="zh-CN" dirty="0"/>
              <a:t> </a:t>
            </a:r>
            <a:r>
              <a:rPr lang="es-ES" altLang="zh-CN" dirty="0" err="1"/>
              <a:t>is</a:t>
            </a:r>
            <a:r>
              <a:rPr lang="es-ES" altLang="zh-CN" dirty="0"/>
              <a:t> </a:t>
            </a:r>
            <a:r>
              <a:rPr lang="es-ES" altLang="zh-CN" dirty="0" err="1"/>
              <a:t>based</a:t>
            </a:r>
            <a:r>
              <a:rPr lang="es-ES" altLang="zh-CN" dirty="0"/>
              <a:t> </a:t>
            </a:r>
            <a:r>
              <a:rPr lang="es-ES" altLang="zh-CN" dirty="0" err="1"/>
              <a:t>on</a:t>
            </a:r>
            <a:r>
              <a:rPr lang="es-ES" altLang="zh-CN" dirty="0"/>
              <a:t> </a:t>
            </a:r>
            <a:r>
              <a:rPr lang="es-ES" altLang="zh-CN" dirty="0" err="1"/>
              <a:t>aggregating</a:t>
            </a:r>
            <a:r>
              <a:rPr lang="es-ES" altLang="zh-CN" dirty="0"/>
              <a:t> </a:t>
            </a:r>
            <a:r>
              <a:rPr lang="es-ES" altLang="zh-CN" dirty="0" err="1"/>
              <a:t>states</a:t>
            </a:r>
            <a:r>
              <a:rPr lang="es-ES" altLang="zh-CN" dirty="0"/>
              <a:t> of </a:t>
            </a:r>
            <a:r>
              <a:rPr lang="es-ES" altLang="zh-CN" dirty="0" err="1"/>
              <a:t>the</a:t>
            </a:r>
            <a:r>
              <a:rPr lang="es-ES" altLang="zh-CN" dirty="0"/>
              <a:t> original MDP </a:t>
            </a:r>
            <a:r>
              <a:rPr lang="es-ES" altLang="zh-CN" dirty="0" err="1"/>
              <a:t>into</a:t>
            </a:r>
            <a:r>
              <a:rPr lang="es-ES" altLang="zh-CN" dirty="0"/>
              <a:t> </a:t>
            </a:r>
            <a:r>
              <a:rPr lang="es-ES" altLang="zh-CN" dirty="0" err="1"/>
              <a:t>clusters</a:t>
            </a:r>
            <a:r>
              <a:rPr lang="es-ES" altLang="zh-CN" dirty="0"/>
              <a:t>, and </a:t>
            </a:r>
            <a:r>
              <a:rPr lang="es-ES" altLang="zh-CN" dirty="0" err="1"/>
              <a:t>treating</a:t>
            </a:r>
            <a:r>
              <a:rPr lang="es-ES" altLang="zh-CN" dirty="0"/>
              <a:t> </a:t>
            </a:r>
            <a:r>
              <a:rPr lang="es-ES" altLang="zh-CN" dirty="0" err="1"/>
              <a:t>these</a:t>
            </a:r>
            <a:r>
              <a:rPr lang="es-ES" altLang="zh-CN" dirty="0"/>
              <a:t> </a:t>
            </a:r>
            <a:r>
              <a:rPr lang="es-ES" altLang="zh-CN" dirty="0" err="1"/>
              <a:t>clusters</a:t>
            </a:r>
            <a:r>
              <a:rPr lang="es-ES" altLang="zh-CN" dirty="0"/>
              <a:t> as </a:t>
            </a:r>
            <a:r>
              <a:rPr lang="es-ES" altLang="zh-CN" dirty="0" err="1"/>
              <a:t>states</a:t>
            </a:r>
            <a:r>
              <a:rPr lang="es-ES" altLang="zh-CN" dirty="0"/>
              <a:t> of a new MDP</a:t>
            </a:r>
          </a:p>
          <a:p>
            <a:r>
              <a:rPr kumimoji="1" lang="zh-CN" altLang="es-ES" dirty="0"/>
              <a:t>我们</a:t>
            </a:r>
            <a:r>
              <a:rPr kumimoji="1" lang="zh-CN" altLang="en-US" dirty="0"/>
              <a:t>把</a:t>
            </a:r>
            <a:r>
              <a:rPr kumimoji="1" lang="en-US" altLang="zh-CN" dirty="0"/>
              <a:t>real</a:t>
            </a:r>
            <a:r>
              <a:rPr kumimoji="1" lang="zh-CN" altLang="en-US" dirty="0"/>
              <a:t> </a:t>
            </a:r>
            <a:r>
              <a:rPr kumimoji="1" lang="en-US" altLang="zh-CN" dirty="0"/>
              <a:t>goal</a:t>
            </a:r>
            <a:r>
              <a:rPr kumimoji="1" lang="zh-CN" altLang="en-US" dirty="0"/>
              <a:t>和一个</a:t>
            </a:r>
            <a:r>
              <a:rPr kumimoji="1" lang="en-US" altLang="zh-CN" dirty="0" err="1"/>
              <a:t>feak</a:t>
            </a:r>
            <a:r>
              <a:rPr kumimoji="1" lang="zh-CN" altLang="en-US" dirty="0"/>
              <a:t> </a:t>
            </a:r>
            <a:r>
              <a:rPr kumimoji="1" lang="en-US" altLang="zh-CN" dirty="0"/>
              <a:t>goal</a:t>
            </a:r>
            <a:r>
              <a:rPr kumimoji="1" lang="zh-CN" altLang="en-US" dirty="0"/>
              <a:t>作为一个</a:t>
            </a:r>
            <a:r>
              <a:rPr kumimoji="1" lang="en-US" altLang="zh-CN" dirty="0"/>
              <a:t>abstract</a:t>
            </a:r>
            <a:r>
              <a:rPr kumimoji="1" lang="zh-CN" altLang="en-US" dirty="0"/>
              <a:t> </a:t>
            </a:r>
            <a:r>
              <a:rPr kumimoji="1" lang="en-US" altLang="zh-CN" dirty="0"/>
              <a:t>state</a:t>
            </a:r>
            <a:r>
              <a:rPr kumimoji="1" lang="zh-CN" altLang="en-US" dirty="0"/>
              <a:t> </a:t>
            </a:r>
            <a:r>
              <a:rPr kumimoji="1" lang="en-US" altLang="zh-CN" dirty="0"/>
              <a:t>space</a:t>
            </a:r>
            <a:r>
              <a:rPr kumimoji="1" lang="zh-CN" altLang="en-US" dirty="0"/>
              <a:t>，问题转化成了到达每个新</a:t>
            </a:r>
            <a:r>
              <a:rPr kumimoji="1" lang="en-US" altLang="zh-CN" dirty="0"/>
              <a:t>state</a:t>
            </a:r>
          </a:p>
          <a:p>
            <a:endParaRPr kumimoji="1" lang="en-US" altLang="zh-CN" dirty="0"/>
          </a:p>
          <a:p>
            <a:r>
              <a:rPr lang="es-ES" altLang="zh-CN" dirty="0" err="1"/>
              <a:t>We</a:t>
            </a:r>
            <a:r>
              <a:rPr lang="es-ES" altLang="zh-CN" dirty="0"/>
              <a:t> </a:t>
            </a:r>
            <a:r>
              <a:rPr lang="es-ES" altLang="zh-CN" dirty="0" err="1"/>
              <a:t>propose</a:t>
            </a:r>
            <a:r>
              <a:rPr lang="es-ES" altLang="zh-CN" dirty="0"/>
              <a:t> a RL </a:t>
            </a:r>
            <a:r>
              <a:rPr lang="es-ES" altLang="zh-CN" dirty="0" err="1"/>
              <a:t>architecture</a:t>
            </a:r>
            <a:r>
              <a:rPr lang="es-ES" altLang="zh-CN" dirty="0"/>
              <a:t> </a:t>
            </a:r>
            <a:r>
              <a:rPr lang="es-ES" altLang="zh-CN" dirty="0" err="1"/>
              <a:t>with</a:t>
            </a:r>
            <a:r>
              <a:rPr lang="es-ES" altLang="zh-CN" dirty="0"/>
              <a:t> </a:t>
            </a:r>
            <a:r>
              <a:rPr lang="es-ES" altLang="zh-CN" dirty="0" err="1"/>
              <a:t>two</a:t>
            </a:r>
            <a:r>
              <a:rPr lang="es-ES" altLang="zh-CN" dirty="0"/>
              <a:t> </a:t>
            </a:r>
            <a:r>
              <a:rPr lang="es-ES" altLang="zh-CN" dirty="0" err="1"/>
              <a:t>different</a:t>
            </a:r>
            <a:r>
              <a:rPr lang="es-ES" altLang="zh-CN" dirty="0"/>
              <a:t> </a:t>
            </a:r>
            <a:r>
              <a:rPr lang="es-ES" altLang="zh-CN" dirty="0" err="1"/>
              <a:t>discretisations</a:t>
            </a:r>
            <a:r>
              <a:rPr lang="es-ES" altLang="zh-CN" dirty="0"/>
              <a:t> of </a:t>
            </a:r>
            <a:r>
              <a:rPr lang="es-ES" altLang="zh-CN" dirty="0" err="1"/>
              <a:t>the</a:t>
            </a:r>
            <a:r>
              <a:rPr lang="es-ES" altLang="zh-CN" dirty="0"/>
              <a:t> </a:t>
            </a:r>
            <a:r>
              <a:rPr lang="es-ES" altLang="zh-CN" dirty="0" err="1"/>
              <a:t>state</a:t>
            </a:r>
            <a:r>
              <a:rPr lang="es-ES" altLang="zh-CN" dirty="0"/>
              <a:t> </a:t>
            </a:r>
            <a:r>
              <a:rPr lang="es-ES" altLang="zh-CN" dirty="0" err="1"/>
              <a:t>space</a:t>
            </a:r>
            <a:r>
              <a:rPr lang="es-ES" altLang="zh-CN" dirty="0"/>
              <a:t>. </a:t>
            </a:r>
            <a:r>
              <a:rPr lang="es-ES" altLang="zh-CN" dirty="0" err="1"/>
              <a:t>The</a:t>
            </a:r>
            <a:r>
              <a:rPr lang="es-ES" altLang="zh-CN" dirty="0"/>
              <a:t> </a:t>
            </a:r>
            <a:r>
              <a:rPr lang="es-ES" altLang="zh-CN" dirty="0" err="1"/>
              <a:t>first</a:t>
            </a:r>
            <a:r>
              <a:rPr lang="es-ES" altLang="zh-CN" dirty="0"/>
              <a:t> </a:t>
            </a:r>
            <a:r>
              <a:rPr lang="es-ES" altLang="zh-CN" dirty="0" err="1"/>
              <a:t>one</a:t>
            </a:r>
            <a:r>
              <a:rPr lang="es-ES" altLang="zh-CN" dirty="0"/>
              <a:t> </a:t>
            </a:r>
            <a:r>
              <a:rPr lang="es-ES" altLang="zh-CN" dirty="0" err="1"/>
              <a:t>is</a:t>
            </a:r>
            <a:r>
              <a:rPr lang="es-ES" altLang="zh-CN" dirty="0"/>
              <a:t> to </a:t>
            </a:r>
            <a:r>
              <a:rPr lang="es-ES" altLang="zh-CN" dirty="0" err="1"/>
              <a:t>learn</a:t>
            </a:r>
            <a:r>
              <a:rPr lang="es-ES" altLang="zh-CN" dirty="0"/>
              <a:t> </a:t>
            </a:r>
            <a:r>
              <a:rPr lang="es-ES" altLang="zh-CN" dirty="0" err="1"/>
              <a:t>an</a:t>
            </a:r>
            <a:r>
              <a:rPr lang="es-ES" altLang="zh-CN" dirty="0"/>
              <a:t> </a:t>
            </a:r>
            <a:r>
              <a:rPr lang="es-ES" altLang="zh-CN" dirty="0" err="1"/>
              <a:t>approximation</a:t>
            </a:r>
            <a:r>
              <a:rPr lang="es-ES" altLang="zh-CN" dirty="0"/>
              <a:t> of </a:t>
            </a:r>
            <a:r>
              <a:rPr lang="es-ES" altLang="zh-CN" dirty="0" err="1"/>
              <a:t>the</a:t>
            </a:r>
            <a:r>
              <a:rPr lang="es-ES" altLang="zh-CN" dirty="0"/>
              <a:t> Q-</a:t>
            </a:r>
            <a:r>
              <a:rPr lang="es-ES" altLang="zh-CN" dirty="0" err="1"/>
              <a:t>function</a:t>
            </a:r>
            <a:r>
              <a:rPr lang="es-ES" altLang="zh-CN" dirty="0"/>
              <a:t> at </a:t>
            </a:r>
            <a:r>
              <a:rPr lang="es-ES" altLang="zh-CN" dirty="0" err="1"/>
              <a:t>the</a:t>
            </a:r>
            <a:r>
              <a:rPr lang="es-ES" altLang="zh-CN" dirty="0"/>
              <a:t> </a:t>
            </a:r>
            <a:r>
              <a:rPr lang="es-ES" altLang="zh-CN" dirty="0" err="1"/>
              <a:t>ground</a:t>
            </a:r>
            <a:r>
              <a:rPr lang="es-ES" altLang="zh-CN" dirty="0"/>
              <a:t> RL </a:t>
            </a:r>
            <a:r>
              <a:rPr lang="es-ES" altLang="zh-CN" dirty="0" err="1"/>
              <a:t>level</a:t>
            </a:r>
            <a:r>
              <a:rPr lang="es-ES" altLang="zh-CN" dirty="0"/>
              <a:t>. </a:t>
            </a:r>
            <a:r>
              <a:rPr lang="es-ES" altLang="zh-CN" dirty="0" err="1"/>
              <a:t>The</a:t>
            </a:r>
            <a:r>
              <a:rPr lang="es-ES" altLang="zh-CN" dirty="0"/>
              <a:t> </a:t>
            </a:r>
            <a:r>
              <a:rPr lang="es-ES" altLang="zh-CN" dirty="0" err="1"/>
              <a:t>second</a:t>
            </a:r>
            <a:r>
              <a:rPr lang="es-ES" altLang="zh-CN" dirty="0"/>
              <a:t> </a:t>
            </a:r>
            <a:r>
              <a:rPr lang="es-ES" altLang="zh-CN" dirty="0" err="1"/>
              <a:t>one</a:t>
            </a:r>
            <a:r>
              <a:rPr lang="es-ES" altLang="zh-CN" dirty="0"/>
              <a:t> </a:t>
            </a:r>
            <a:r>
              <a:rPr lang="es-ES" altLang="zh-CN" dirty="0" err="1"/>
              <a:t>which</a:t>
            </a:r>
            <a:r>
              <a:rPr lang="es-ES" altLang="zh-CN" dirty="0"/>
              <a:t> has </a:t>
            </a:r>
            <a:r>
              <a:rPr lang="es-ES" altLang="zh-CN" dirty="0" err="1"/>
              <a:t>lower</a:t>
            </a:r>
            <a:r>
              <a:rPr lang="es-ES" altLang="zh-CN" dirty="0"/>
              <a:t> </a:t>
            </a:r>
            <a:r>
              <a:rPr lang="es-ES" altLang="zh-CN" dirty="0" err="1"/>
              <a:t>resolution</a:t>
            </a:r>
            <a:r>
              <a:rPr lang="es-ES" altLang="zh-CN" dirty="0"/>
              <a:t> </a:t>
            </a:r>
            <a:r>
              <a:rPr lang="es-ES" altLang="zh-CN" dirty="0" err="1"/>
              <a:t>is</a:t>
            </a:r>
            <a:r>
              <a:rPr lang="es-ES" altLang="zh-CN" dirty="0"/>
              <a:t> to </a:t>
            </a:r>
            <a:r>
              <a:rPr lang="es-ES" altLang="zh-CN" dirty="0" err="1"/>
              <a:t>represent</a:t>
            </a:r>
            <a:r>
              <a:rPr lang="es-ES" altLang="zh-CN" dirty="0"/>
              <a:t> </a:t>
            </a:r>
            <a:r>
              <a:rPr lang="es-ES" altLang="zh-CN" dirty="0" err="1"/>
              <a:t>an</a:t>
            </a:r>
            <a:r>
              <a:rPr lang="es-ES" altLang="zh-CN" dirty="0"/>
              <a:t> </a:t>
            </a:r>
            <a:r>
              <a:rPr lang="es-ES" altLang="zh-CN" dirty="0" err="1"/>
              <a:t>abstract</a:t>
            </a:r>
            <a:r>
              <a:rPr lang="es-ES" altLang="zh-CN" dirty="0"/>
              <a:t> V-</a:t>
            </a:r>
            <a:r>
              <a:rPr lang="es-ES" altLang="zh-CN" dirty="0" err="1"/>
              <a:t>function</a:t>
            </a:r>
            <a:r>
              <a:rPr lang="es-ES" altLang="zh-CN" dirty="0"/>
              <a:t> </a:t>
            </a:r>
            <a:r>
              <a:rPr lang="es-ES" altLang="zh-CN" dirty="0" err="1"/>
              <a:t>which</a:t>
            </a:r>
            <a:r>
              <a:rPr lang="es-ES" altLang="zh-CN" dirty="0"/>
              <a:t> </a:t>
            </a:r>
            <a:r>
              <a:rPr lang="es-ES" altLang="zh-CN" dirty="0" err="1"/>
              <a:t>is</a:t>
            </a:r>
            <a:r>
              <a:rPr lang="es-ES" altLang="zh-CN" dirty="0"/>
              <a:t> </a:t>
            </a:r>
            <a:r>
              <a:rPr lang="es-ES" altLang="zh-CN" dirty="0" err="1"/>
              <a:t>used</a:t>
            </a:r>
            <a:r>
              <a:rPr lang="es-ES" altLang="zh-CN" dirty="0"/>
              <a:t> as </a:t>
            </a:r>
            <a:r>
              <a:rPr lang="es-ES" altLang="zh-CN" dirty="0" err="1"/>
              <a:t>the</a:t>
            </a:r>
            <a:r>
              <a:rPr lang="es-ES" altLang="zh-CN" dirty="0"/>
              <a:t> </a:t>
            </a:r>
            <a:r>
              <a:rPr lang="es-ES" altLang="zh-CN" dirty="0" err="1"/>
              <a:t>potential</a:t>
            </a:r>
            <a:r>
              <a:rPr lang="es-ES" altLang="zh-CN" dirty="0"/>
              <a:t> </a:t>
            </a:r>
            <a:r>
              <a:rPr lang="es-ES" altLang="zh-CN" dirty="0" err="1"/>
              <a:t>function</a:t>
            </a:r>
            <a:r>
              <a:rPr lang="es-ES" altLang="zh-CN" dirty="0"/>
              <a:t> to </a:t>
            </a:r>
            <a:r>
              <a:rPr lang="es-ES" altLang="zh-CN" dirty="0" err="1"/>
              <a:t>calculate</a:t>
            </a:r>
            <a:r>
              <a:rPr lang="es-ES" altLang="zh-CN" dirty="0"/>
              <a:t> </a:t>
            </a:r>
            <a:r>
              <a:rPr lang="es-ES" altLang="zh-CN" dirty="0" err="1"/>
              <a:t>the</a:t>
            </a:r>
            <a:r>
              <a:rPr lang="es-ES" altLang="zh-CN" dirty="0"/>
              <a:t> </a:t>
            </a:r>
            <a:r>
              <a:rPr lang="es-ES" altLang="zh-CN" dirty="0" err="1"/>
              <a:t>shaping</a:t>
            </a:r>
            <a:r>
              <a:rPr lang="es-ES" altLang="zh-CN" dirty="0"/>
              <a:t> </a:t>
            </a:r>
            <a:r>
              <a:rPr lang="es-ES" altLang="zh-CN" dirty="0" err="1"/>
              <a:t>reward</a:t>
            </a:r>
            <a:endParaRPr lang="es-ES" altLang="zh-CN" dirty="0"/>
          </a:p>
          <a:p>
            <a:endParaRPr kumimoji="1" lang="es-ES" altLang="zh-CN" dirty="0"/>
          </a:p>
          <a:p>
            <a:r>
              <a:rPr lang="es-ES" altLang="zh-CN" dirty="0" err="1"/>
              <a:t>reward</a:t>
            </a:r>
            <a:r>
              <a:rPr lang="es-ES" altLang="zh-CN" dirty="0"/>
              <a:t> </a:t>
            </a:r>
            <a:r>
              <a:rPr lang="es-ES" altLang="zh-CN" dirty="0" err="1"/>
              <a:t>shaping</a:t>
            </a:r>
            <a:r>
              <a:rPr lang="es-ES" altLang="zh-CN" dirty="0"/>
              <a:t> F (s, s 0 ) </a:t>
            </a:r>
            <a:r>
              <a:rPr lang="es-ES" altLang="zh-CN" dirty="0" err="1"/>
              <a:t>was</a:t>
            </a:r>
            <a:r>
              <a:rPr lang="es-ES" altLang="zh-CN" dirty="0"/>
              <a:t> </a:t>
            </a:r>
            <a:r>
              <a:rPr lang="es-ES" altLang="zh-CN" dirty="0" err="1"/>
              <a:t>proposed</a:t>
            </a:r>
            <a:r>
              <a:rPr lang="es-ES" altLang="zh-CN" dirty="0"/>
              <a:t> (</a:t>
            </a:r>
            <a:r>
              <a:rPr lang="es-ES" altLang="zh-CN" dirty="0" err="1"/>
              <a:t>Ng</a:t>
            </a:r>
            <a:r>
              <a:rPr lang="es-ES" altLang="zh-CN" dirty="0"/>
              <a:t> et al., 1999; </a:t>
            </a:r>
            <a:r>
              <a:rPr lang="es-ES" altLang="zh-CN" dirty="0" err="1"/>
              <a:t>Wiewiora</a:t>
            </a:r>
            <a:r>
              <a:rPr lang="es-ES" altLang="zh-CN" dirty="0"/>
              <a:t>, 2003) as </a:t>
            </a:r>
            <a:r>
              <a:rPr lang="es-ES" altLang="zh-CN" dirty="0" err="1"/>
              <a:t>the</a:t>
            </a:r>
            <a:r>
              <a:rPr lang="es-ES" altLang="zh-CN" dirty="0"/>
              <a:t> </a:t>
            </a:r>
            <a:r>
              <a:rPr lang="es-ES" altLang="zh-CN" dirty="0" err="1"/>
              <a:t>difference</a:t>
            </a:r>
            <a:r>
              <a:rPr lang="es-ES" altLang="zh-CN" dirty="0"/>
              <a:t> of </a:t>
            </a:r>
            <a:r>
              <a:rPr lang="es-ES" altLang="zh-CN" dirty="0" err="1"/>
              <a:t>some</a:t>
            </a:r>
            <a:r>
              <a:rPr lang="es-ES" altLang="zh-CN" dirty="0"/>
              <a:t> </a:t>
            </a:r>
            <a:r>
              <a:rPr lang="es-ES" altLang="zh-CN" dirty="0" err="1"/>
              <a:t>potential</a:t>
            </a:r>
            <a:r>
              <a:rPr lang="es-ES" altLang="zh-CN" dirty="0"/>
              <a:t> </a:t>
            </a:r>
            <a:r>
              <a:rPr lang="es-ES" altLang="zh-CN" dirty="0" err="1"/>
              <a:t>function</a:t>
            </a:r>
            <a:r>
              <a:rPr lang="es-ES" altLang="zh-CN" dirty="0"/>
              <a:t> </a:t>
            </a:r>
            <a:r>
              <a:rPr lang="el-GR" altLang="zh-CN" dirty="0"/>
              <a:t>Φ </a:t>
            </a:r>
            <a:r>
              <a:rPr lang="es-ES" altLang="zh-CN" dirty="0" err="1"/>
              <a:t>defined</a:t>
            </a:r>
            <a:r>
              <a:rPr lang="es-ES" altLang="zh-CN" dirty="0"/>
              <a:t> </a:t>
            </a:r>
            <a:r>
              <a:rPr lang="es-ES" altLang="zh-CN" dirty="0" err="1"/>
              <a:t>over</a:t>
            </a:r>
            <a:r>
              <a:rPr lang="es-ES" altLang="zh-CN" dirty="0"/>
              <a:t> a </a:t>
            </a:r>
            <a:r>
              <a:rPr lang="es-ES" altLang="zh-CN" dirty="0" err="1"/>
              <a:t>source</a:t>
            </a:r>
            <a:r>
              <a:rPr lang="es-ES" altLang="zh-CN" dirty="0"/>
              <a:t> s and a </a:t>
            </a:r>
            <a:r>
              <a:rPr lang="es-ES" altLang="zh-CN" dirty="0" err="1"/>
              <a:t>destination</a:t>
            </a:r>
            <a:r>
              <a:rPr lang="es-ES" altLang="zh-CN" dirty="0"/>
              <a:t> </a:t>
            </a:r>
            <a:r>
              <a:rPr lang="es-ES" altLang="zh-CN" dirty="0" err="1"/>
              <a:t>state</a:t>
            </a:r>
            <a:r>
              <a:rPr lang="es-ES" altLang="zh-CN" dirty="0"/>
              <a:t> s</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7</a:t>
            </a:fld>
            <a:endParaRPr kumimoji="1" lang="zh-CN" altLang="en-US"/>
          </a:p>
        </p:txBody>
      </p:sp>
    </p:spTree>
    <p:extLst>
      <p:ext uri="{BB962C8B-B14F-4D97-AF65-F5344CB8AC3E}">
        <p14:creationId xmlns:p14="http://schemas.microsoft.com/office/powerpoint/2010/main" val="350320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s-ES" altLang="zh-CN" dirty="0" err="1"/>
              <a:t>The</a:t>
            </a:r>
            <a:r>
              <a:rPr lang="es-ES" altLang="zh-CN" dirty="0"/>
              <a:t> </a:t>
            </a:r>
            <a:r>
              <a:rPr lang="es-ES" altLang="zh-CN" dirty="0" err="1"/>
              <a:t>shaping</a:t>
            </a:r>
            <a:r>
              <a:rPr lang="es-ES" altLang="zh-CN" dirty="0"/>
              <a:t> </a:t>
            </a:r>
            <a:r>
              <a:rPr lang="es-ES" altLang="zh-CN" dirty="0" err="1"/>
              <a:t>reward</a:t>
            </a:r>
            <a:r>
              <a:rPr lang="es-ES" altLang="zh-CN" dirty="0"/>
              <a:t> F (s, s 0 ) </a:t>
            </a:r>
            <a:r>
              <a:rPr lang="es-ES" altLang="zh-CN" dirty="0" err="1"/>
              <a:t>is</a:t>
            </a:r>
            <a:r>
              <a:rPr lang="es-ES" altLang="zh-CN" dirty="0"/>
              <a:t> </a:t>
            </a:r>
            <a:r>
              <a:rPr lang="es-ES" altLang="zh-CN" dirty="0" err="1"/>
              <a:t>computed</a:t>
            </a:r>
            <a:r>
              <a:rPr lang="es-ES" altLang="zh-CN" dirty="0"/>
              <a:t> in Line 12 as </a:t>
            </a:r>
            <a:r>
              <a:rPr lang="es-ES" altLang="zh-CN" dirty="0" err="1"/>
              <a:t>the</a:t>
            </a:r>
            <a:r>
              <a:rPr lang="es-ES" altLang="zh-CN" dirty="0"/>
              <a:t> </a:t>
            </a:r>
            <a:r>
              <a:rPr lang="es-ES" altLang="zh-CN" dirty="0" err="1"/>
              <a:t>difference</a:t>
            </a:r>
            <a:r>
              <a:rPr lang="es-ES" altLang="zh-CN" dirty="0"/>
              <a:t> of </a:t>
            </a:r>
            <a:r>
              <a:rPr lang="es-ES" altLang="zh-CN" dirty="0" err="1"/>
              <a:t>the</a:t>
            </a:r>
            <a:r>
              <a:rPr lang="es-ES" altLang="zh-CN" dirty="0"/>
              <a:t> </a:t>
            </a:r>
            <a:r>
              <a:rPr lang="es-ES" altLang="zh-CN" dirty="0" err="1"/>
              <a:t>value</a:t>
            </a:r>
            <a:r>
              <a:rPr lang="es-ES" altLang="zh-CN" dirty="0"/>
              <a:t> </a:t>
            </a:r>
            <a:r>
              <a:rPr lang="es-ES" altLang="zh-CN" dirty="0" err="1"/>
              <a:t>function</a:t>
            </a:r>
            <a:r>
              <a:rPr lang="es-ES" altLang="zh-CN" dirty="0"/>
              <a:t> of </a:t>
            </a:r>
            <a:r>
              <a:rPr lang="es-ES" altLang="zh-CN" dirty="0" err="1"/>
              <a:t>current</a:t>
            </a:r>
            <a:r>
              <a:rPr lang="es-ES" altLang="zh-CN" dirty="0"/>
              <a:t> and </a:t>
            </a:r>
            <a:r>
              <a:rPr lang="es-ES" altLang="zh-CN" dirty="0" err="1"/>
              <a:t>previous</a:t>
            </a:r>
            <a:r>
              <a:rPr lang="es-ES" altLang="zh-CN" dirty="0"/>
              <a:t> </a:t>
            </a:r>
            <a:r>
              <a:rPr lang="es-ES" altLang="zh-CN" dirty="0" err="1"/>
              <a:t>states</a:t>
            </a:r>
            <a:r>
              <a:rPr lang="es-ES" altLang="zh-CN" dirty="0"/>
              <a:t> </a:t>
            </a:r>
            <a:r>
              <a:rPr lang="es-ES" altLang="zh-CN" dirty="0" err="1"/>
              <a:t>visited</a:t>
            </a:r>
            <a:r>
              <a:rPr lang="es-ES" altLang="zh-CN" dirty="0"/>
              <a:t> </a:t>
            </a:r>
            <a:r>
              <a:rPr lang="es-ES" altLang="zh-CN" dirty="0" err="1"/>
              <a:t>by</a:t>
            </a:r>
            <a:r>
              <a:rPr lang="es-ES" altLang="zh-CN" dirty="0"/>
              <a:t> </a:t>
            </a:r>
            <a:r>
              <a:rPr lang="es-ES" altLang="zh-CN" dirty="0" err="1"/>
              <a:t>the</a:t>
            </a:r>
            <a:r>
              <a:rPr lang="es-ES" altLang="zh-CN" dirty="0"/>
              <a:t> </a:t>
            </a:r>
            <a:r>
              <a:rPr lang="es-ES" altLang="zh-CN" dirty="0" err="1"/>
              <a:t>agent</a:t>
            </a:r>
            <a:r>
              <a:rPr lang="es-ES" altLang="zh-CN" dirty="0"/>
              <a:t>. </a:t>
            </a:r>
          </a:p>
          <a:p>
            <a:endParaRPr kumimoji="1" lang="es-ES" altLang="zh-CN" dirty="0"/>
          </a:p>
          <a:p>
            <a:r>
              <a:rPr lang="es-ES" altLang="zh-CN" dirty="0">
                <a:hlinkClick r:id="rId3"/>
              </a:rPr>
              <a:t>https://pdf-sciencedirectassets-com.ezp.lib.unimelb.edu.au/271125/1-s2.0-S0893608010X00041/1-s2.0-S089360801000002X/main.pdf?X-Amz-Security-Token=IQoJb3JpZ2luX2VjEL3%2F%2F%2F%2F%2F%2F%2F%2F%2F%2FwEaCXVzLWVhc3QtMSJHMEUCIBEUxe%2BPyz%2FzNTzV4haj9d%2Fm%2F91YUqFOCsZRbK%2BzbTkyAiEAgrjgpvU8UHXO2bAiztMRbfzz5xuObas3FmLzZtkv0kYqtAMIFhADGgwwNTkwMDM1NDY4NjUiDBE%2FbgGD%2Fn5A425mRSqRA8RZXqMDJ1Z9rhOSXe%2Fegxt%2BujMk8qp%2BlzLn115VGqHkCAbSdBNNtGx1oRvfofuhQAAPxMvREyk8P3au2dWxEAp0ZyeRmoYZovRwE%2FX%2BCeCI3Usqy%2FQ4ZJAL%2Fu6AClbj3S0qCFtc2wUSDvtJK8zPtTU3NH7dCYLjEnir9THc5YEYqJ%2BsSeCsdJk%2BKxBtDmyaJMP46L6jzE4rGDhIT524GTcmPZ%2BMarklgHaflxvajy8tJlPjfVT%2F7JO6koGkTUPLgfPcXW0r7hlbWGqJfZYVx2h7z972lYThqDaeqp7HRV0e32fbMBwB35nu%2BD%2FHyV9lCY2p73GPOSP53%2F0CNNBegobUBLTV2F0v%2FpIog94GM%2BNGJXQD5yqc6WkufvoOEgdwFgvsrV6FCGvs%2BC1ODiEWkoM23cdnogumvBL4VCIhXyNGzEgUso5i6J9pq2CdKaDv3j9axsXPpcWAPDGooYGyc4kZGIn7f%2BCMfG1Hu4Y9ABqP%2FSL1NhGAKsAA80OQ4KYrBPqWxYm9gxODjMgU2ywwthheMKbClPYFOusBZz7dY3S8Eq4BOKre7VI2Se80a79wSXReIbWIpAsxkyzqhYmCdDrHN4IDuO8FgddULp6dfh9PN7j9VUecA0GMY1ryxqBqxZSz%2FGubSC57%2BGYEkKX9y6b30ieH%2ByBeGuYWOVSoNLMNyp0v6e4GZWfmja0T3lB1XOZAWJ6rjDm8xW6INR9pOMgO9Mzp%2BpbrQnM06CQxCy23h0r4GKNUqyWCWlLSmrllhJ9dlYGBOVVU5PZf7%2F8C4tDXcAAnWHbh%2FW797RYXhoCpXKUzW8bXN6D%2F2bAYPZitk2shkmrWqudgBJRowPcFggxLTobo4w%3D%3D&amp;X-Amz-Algorithm=AWS4-HMAC-SHA256&amp;X-Amz-Date=20200520T125020Z&amp;X-Amz-SignedHeaders=host&amp;X-Amz-Expires=300&amp;X-Amz-Credential=ASIAQ3PHCVTYRQL2BL54%2F20200520%2Fus-east-1%2Fs3%2Faws4_request&amp;X-Amz-Signature=37d1f3090bc3593614b3b0c4bb40fd85995e39b0c5d296d6a90c0709cd71479c&amp;hash=06aa58a53ae082602e91707ea90ac843408b76d54b6e9044111cb7b37343495f&amp;host=68042c943591013ac2b2430a89b270f6af2c76d8dfd086a07176afe7c76c2c61&amp;pii=S089360801000002X&amp;tid=spdf-a42aacb2-b0fa-468d-a137-14e22348970b&amp;sid=9fde648d4cd0e246019a8b258ab29a795fe6gxrqa&amp;type=client</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8</a:t>
            </a:fld>
            <a:endParaRPr kumimoji="1" lang="zh-CN" altLang="en-US"/>
          </a:p>
        </p:txBody>
      </p:sp>
    </p:spTree>
    <p:extLst>
      <p:ext uri="{BB962C8B-B14F-4D97-AF65-F5344CB8AC3E}">
        <p14:creationId xmlns:p14="http://schemas.microsoft.com/office/powerpoint/2010/main" val="294788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这里用每个点到起点和到终点形成的线段作为</a:t>
            </a:r>
            <a:r>
              <a:rPr kumimoji="1" lang="en-US" altLang="zh-CN" dirty="0"/>
              <a:t>path</a:t>
            </a:r>
            <a:r>
              <a:rPr kumimoji="1" lang="zh-CN" altLang="en-US" dirty="0"/>
              <a:t>，衡量以该点为准到达</a:t>
            </a:r>
            <a:r>
              <a:rPr kumimoji="1" lang="en-US" altLang="zh-CN" dirty="0"/>
              <a:t>real</a:t>
            </a:r>
            <a:r>
              <a:rPr kumimoji="1" lang="zh-CN" altLang="en-US" dirty="0"/>
              <a:t> </a:t>
            </a:r>
            <a:r>
              <a:rPr kumimoji="1" lang="en-US" altLang="zh-CN" dirty="0"/>
              <a:t>goal</a:t>
            </a:r>
            <a:r>
              <a:rPr kumimoji="1" lang="zh-CN" altLang="en-US" dirty="0"/>
              <a:t>的概率作为</a:t>
            </a:r>
            <a:r>
              <a:rPr kumimoji="1" lang="en-US" altLang="zh-CN" dirty="0"/>
              <a:t>reward</a:t>
            </a:r>
          </a:p>
          <a:p>
            <a:endParaRPr kumimoji="1" lang="en-US" altLang="zh-CN" dirty="0"/>
          </a:p>
          <a:p>
            <a:r>
              <a:rPr kumimoji="1" lang="en-US" altLang="zh-CN" dirty="0"/>
              <a:t>During training, for each state, we image a virtual path from initial state to current state according to current Q-table, then we evaluate the probability of this path to real goal. We give lower </a:t>
            </a:r>
            <a:r>
              <a:rPr kumimoji="1" lang="en-US" altLang="zh-CN" dirty="0" err="1"/>
              <a:t>probility</a:t>
            </a:r>
            <a:r>
              <a:rPr kumimoji="1" lang="en-US" altLang="zh-CN" dirty="0"/>
              <a:t> a high reward to encourage the deceptive path.</a:t>
            </a:r>
          </a:p>
          <a:p>
            <a:r>
              <a:rPr kumimoji="1" lang="en-US" altLang="zh-CN" dirty="0"/>
              <a:t>We get this ideas from the GR program which provide the method to calculate the </a:t>
            </a:r>
            <a:r>
              <a:rPr kumimoji="1" lang="en-US" altLang="zh-CN" dirty="0" err="1"/>
              <a:t>probality</a:t>
            </a:r>
            <a:r>
              <a:rPr kumimoji="1" lang="en-US" altLang="zh-CN" dirty="0"/>
              <a:t> to goals of the part of path.</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9</a:t>
            </a:fld>
            <a:endParaRPr kumimoji="1" lang="zh-CN" altLang="en-US"/>
          </a:p>
        </p:txBody>
      </p:sp>
    </p:spTree>
    <p:extLst>
      <p:ext uri="{BB962C8B-B14F-4D97-AF65-F5344CB8AC3E}">
        <p14:creationId xmlns:p14="http://schemas.microsoft.com/office/powerpoint/2010/main" val="181194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goal 0 is real goal, the goal 1 and goal 2 are fake goals, as we can see, by the development of density, both goal 0 and goal 2 has bigger probability to be the real goal. The fake goal – goal 2 doesn’t perform  like goal 1 means the agent choose a deceptive path</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13</a:t>
            </a:fld>
            <a:endParaRPr kumimoji="1" lang="zh-CN" altLang="en-US"/>
          </a:p>
        </p:txBody>
      </p:sp>
    </p:spTree>
    <p:extLst>
      <p:ext uri="{BB962C8B-B14F-4D97-AF65-F5344CB8AC3E}">
        <p14:creationId xmlns:p14="http://schemas.microsoft.com/office/powerpoint/2010/main" val="347030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also can get similar conclusion from another model. But this model has different performance. One of the fake goal’s probability drops sharply, while another fake goal still maintain a high level probability. </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14</a:t>
            </a:fld>
            <a:endParaRPr kumimoji="1" lang="zh-CN" altLang="en-US"/>
          </a:p>
        </p:txBody>
      </p:sp>
    </p:spTree>
    <p:extLst>
      <p:ext uri="{BB962C8B-B14F-4D97-AF65-F5344CB8AC3E}">
        <p14:creationId xmlns:p14="http://schemas.microsoft.com/office/powerpoint/2010/main" val="251686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strategy 1 is reward shaping model and the strategy 2 is another model. As we can see, both strategy perform well before density of 75. Another model also occur a strange result in clear (9,9). The similar problem also occur in some other cases. Therefore, we will use UI to study these exceptions more.</a:t>
            </a:r>
            <a:endParaRPr kumimoji="1" lang="zh-CN" altLang="en-US" dirty="0"/>
          </a:p>
        </p:txBody>
      </p:sp>
      <p:sp>
        <p:nvSpPr>
          <p:cNvPr id="4" name="灯片编号占位符 3"/>
          <p:cNvSpPr>
            <a:spLocks noGrp="1"/>
          </p:cNvSpPr>
          <p:nvPr>
            <p:ph type="sldNum" sz="quarter" idx="5"/>
          </p:nvPr>
        </p:nvSpPr>
        <p:spPr/>
        <p:txBody>
          <a:bodyPr/>
          <a:lstStyle/>
          <a:p>
            <a:fld id="{D6034231-4B7C-4A4D-A893-D8FE36D80B42}" type="slidenum">
              <a:rPr kumimoji="1" lang="zh-CN" altLang="en-US" smtClean="0"/>
              <a:t>15</a:t>
            </a:fld>
            <a:endParaRPr kumimoji="1" lang="zh-CN" altLang="en-US"/>
          </a:p>
        </p:txBody>
      </p:sp>
    </p:spTree>
    <p:extLst>
      <p:ext uri="{BB962C8B-B14F-4D97-AF65-F5344CB8AC3E}">
        <p14:creationId xmlns:p14="http://schemas.microsoft.com/office/powerpoint/2010/main" val="344741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FF091-8E20-464A-B3EB-2715629AA31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A7B8B8-DBF1-3842-9D06-98DFC8F46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CDBD04E-A2A9-C543-9B4F-15D9F29CE432}"/>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5" name="页脚占位符 4">
            <a:extLst>
              <a:ext uri="{FF2B5EF4-FFF2-40B4-BE49-F238E27FC236}">
                <a16:creationId xmlns:a16="http://schemas.microsoft.com/office/drawing/2014/main" id="{D502C978-A1B3-6F4E-BD21-05B2A84AEA1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6D15BF-6AD1-C246-92CC-5BCEE4ED9458}"/>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144081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3D93B-1447-D247-8C84-1BD4EA310D6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C50EC04-7EA4-8845-9BD7-0E704AAB752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4FB7C2-197E-DA4D-B7BB-A42BAF4F7D8C}"/>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5" name="页脚占位符 4">
            <a:extLst>
              <a:ext uri="{FF2B5EF4-FFF2-40B4-BE49-F238E27FC236}">
                <a16:creationId xmlns:a16="http://schemas.microsoft.com/office/drawing/2014/main" id="{114A8384-6BC1-8F49-83F1-0C74B5FD07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CB95028-9356-9A4C-9D76-B7CB76C91BBF}"/>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21656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54BEC6-35BC-594F-A301-08557BFBD32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B1FE9C3-4DA7-DD4F-8ECF-0C2DC66E48A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3E4BEF-3745-874A-B28A-E2AD9EFD994A}"/>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5" name="页脚占位符 4">
            <a:extLst>
              <a:ext uri="{FF2B5EF4-FFF2-40B4-BE49-F238E27FC236}">
                <a16:creationId xmlns:a16="http://schemas.microsoft.com/office/drawing/2014/main" id="{DEE538D4-B987-FE43-B5B8-CD0700F36A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15186D-1940-D64C-87EB-211FAA6AA125}"/>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137781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E98CB-84DA-A846-80D3-09B9CD6633A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8779D70-6550-C74D-B9F6-34E3A18CB93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8B33887-3957-5E48-969B-2DDFD9E98D83}"/>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5" name="页脚占位符 4">
            <a:extLst>
              <a:ext uri="{FF2B5EF4-FFF2-40B4-BE49-F238E27FC236}">
                <a16:creationId xmlns:a16="http://schemas.microsoft.com/office/drawing/2014/main" id="{D0482DB5-9ED8-6642-B64A-9ED4C4C039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43777EE-864B-DF4C-990A-36F369B2C29E}"/>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297596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072C5-08A4-6C47-BBE5-FBF0FAC4B8F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AABD058-F207-EB4D-9AA1-A05DD8FF8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474C58C-E993-D940-BB53-8519337AA890}"/>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5" name="页脚占位符 4">
            <a:extLst>
              <a:ext uri="{FF2B5EF4-FFF2-40B4-BE49-F238E27FC236}">
                <a16:creationId xmlns:a16="http://schemas.microsoft.com/office/drawing/2014/main" id="{9CAEEC71-EA6A-1B47-A6DD-BE0E221534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EFEAE1-B3E9-9F48-9461-DE8AE1CA0489}"/>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292847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921B0-702F-3C49-855C-387568E1442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0843B09-9261-9945-A0C0-833D344EE13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D104ED2-0C43-AB4F-B7CF-C068D320E15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F4500AE-AB7E-104F-A6BC-C3886A5C381B}"/>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6" name="页脚占位符 5">
            <a:extLst>
              <a:ext uri="{FF2B5EF4-FFF2-40B4-BE49-F238E27FC236}">
                <a16:creationId xmlns:a16="http://schemas.microsoft.com/office/drawing/2014/main" id="{272D6B6A-65B7-F249-BD9E-818B9614290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30D92F-6E78-A444-863D-4241501500BD}"/>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390201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B0B00-0E1C-BC47-A097-91AF3F41557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8C7319A-38DA-ED43-9A68-27680F775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ED039DD-07C4-8545-8897-4DEABEFAEE5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954492A-7783-DC42-A784-2A4D07FBD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278D64E-5364-8F45-B6D6-433D6BE807E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445823F-A373-6D4C-8898-2DAB8971537D}"/>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8" name="页脚占位符 7">
            <a:extLst>
              <a:ext uri="{FF2B5EF4-FFF2-40B4-BE49-F238E27FC236}">
                <a16:creationId xmlns:a16="http://schemas.microsoft.com/office/drawing/2014/main" id="{8C3D8300-ADF9-844C-BD9A-3A25AB1A308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4355AA7-EE24-A44F-AE6F-0085A3D14DE2}"/>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1670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57411-559E-AC48-AD42-F5D0D78D190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CAF3BC3-2790-684D-B7B4-DDBEAD57485C}"/>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4" name="页脚占位符 3">
            <a:extLst>
              <a:ext uri="{FF2B5EF4-FFF2-40B4-BE49-F238E27FC236}">
                <a16:creationId xmlns:a16="http://schemas.microsoft.com/office/drawing/2014/main" id="{FD282B89-6565-534F-A0CF-CAA3F08CA80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2D0E7E5-3B29-D744-ABA2-3C634C823323}"/>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163157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882D69-C41C-BF47-8BE1-A68AEFA914D0}"/>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3" name="页脚占位符 2">
            <a:extLst>
              <a:ext uri="{FF2B5EF4-FFF2-40B4-BE49-F238E27FC236}">
                <a16:creationId xmlns:a16="http://schemas.microsoft.com/office/drawing/2014/main" id="{1C7609F9-8CEB-2143-AB4F-989A7A09A1B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0E4FCF1-1503-F143-B0BE-C62C4D284506}"/>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3432670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B20BF-EB6C-AB47-AEA8-E32777A461B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3B0B2ED-76CE-C740-9D1D-121B45E5EB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752279F-45D8-224F-A1D8-19B88EBF2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A8E3E7-DFC4-9145-99CD-5EEAF8E03E2A}"/>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6" name="页脚占位符 5">
            <a:extLst>
              <a:ext uri="{FF2B5EF4-FFF2-40B4-BE49-F238E27FC236}">
                <a16:creationId xmlns:a16="http://schemas.microsoft.com/office/drawing/2014/main" id="{62F5AE08-4281-9945-854E-AB862E4F061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F24797C-0DFD-ED42-8781-5D5FDD856DE4}"/>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281734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FAF6A-226C-534D-9611-D01BC66924C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8C8B319-8E90-5D4F-AB4F-C9F31B243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1608F0F-6FFC-B949-ABA0-DF7FBE6D1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50A5727-683B-4049-8701-2A2749E19DA6}"/>
              </a:ext>
            </a:extLst>
          </p:cNvPr>
          <p:cNvSpPr>
            <a:spLocks noGrp="1"/>
          </p:cNvSpPr>
          <p:nvPr>
            <p:ph type="dt" sz="half" idx="10"/>
          </p:nvPr>
        </p:nvSpPr>
        <p:spPr/>
        <p:txBody>
          <a:bodyPr/>
          <a:lstStyle/>
          <a:p>
            <a:fld id="{8C1877CC-6CA7-2B4D-8BEF-ED5418DDEFD4}" type="datetimeFigureOut">
              <a:rPr kumimoji="1" lang="zh-CN" altLang="en-US" smtClean="0"/>
              <a:t>2020/5/23</a:t>
            </a:fld>
            <a:endParaRPr kumimoji="1" lang="zh-CN" altLang="en-US"/>
          </a:p>
        </p:txBody>
      </p:sp>
      <p:sp>
        <p:nvSpPr>
          <p:cNvPr id="6" name="页脚占位符 5">
            <a:extLst>
              <a:ext uri="{FF2B5EF4-FFF2-40B4-BE49-F238E27FC236}">
                <a16:creationId xmlns:a16="http://schemas.microsoft.com/office/drawing/2014/main" id="{3149E410-DE69-454A-8353-2E8A6624948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A15DB68-7502-014E-958A-E76ED4DC77B1}"/>
              </a:ext>
            </a:extLst>
          </p:cNvPr>
          <p:cNvSpPr>
            <a:spLocks noGrp="1"/>
          </p:cNvSpPr>
          <p:nvPr>
            <p:ph type="sldNum" sz="quarter" idx="12"/>
          </p:nvPr>
        </p:nvSpPr>
        <p:spPr/>
        <p:txBody>
          <a:body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389958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286E49-B1AA-874C-A9B6-0D8DFFF0CE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26C3200-9927-E549-A825-A45B13C0E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9BF8F9-599F-FB49-AF0F-6A601B8BA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877CC-6CA7-2B4D-8BEF-ED5418DDEFD4}" type="datetimeFigureOut">
              <a:rPr kumimoji="1" lang="zh-CN" altLang="en-US" smtClean="0"/>
              <a:t>2020/5/23</a:t>
            </a:fld>
            <a:endParaRPr kumimoji="1" lang="zh-CN" altLang="en-US"/>
          </a:p>
        </p:txBody>
      </p:sp>
      <p:sp>
        <p:nvSpPr>
          <p:cNvPr id="5" name="页脚占位符 4">
            <a:extLst>
              <a:ext uri="{FF2B5EF4-FFF2-40B4-BE49-F238E27FC236}">
                <a16:creationId xmlns:a16="http://schemas.microsoft.com/office/drawing/2014/main" id="{38C42C02-997A-5247-A2CE-30A2711BA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6183D31-BC38-2A48-9A0C-AD3196982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F4CDA-69E1-B640-A47F-9801061092D5}" type="slidenum">
              <a:rPr kumimoji="1" lang="zh-CN" altLang="en-US" smtClean="0"/>
              <a:t>‹#›</a:t>
            </a:fld>
            <a:endParaRPr kumimoji="1" lang="zh-CN" altLang="en-US"/>
          </a:p>
        </p:txBody>
      </p:sp>
    </p:spTree>
    <p:extLst>
      <p:ext uri="{BB962C8B-B14F-4D97-AF65-F5344CB8AC3E}">
        <p14:creationId xmlns:p14="http://schemas.microsoft.com/office/powerpoint/2010/main" val="3903472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tiff"/><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azza.com/class_profile/get_resource/k440kkcj3o9516/k74k4sal74n4f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hyperlink" Target="https://doi.org/10.1016/j.neunet.2010.01.00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CDDE9-9948-F44D-ACDB-FB198A15B841}"/>
              </a:ext>
            </a:extLst>
          </p:cNvPr>
          <p:cNvSpPr>
            <a:spLocks noGrp="1"/>
          </p:cNvSpPr>
          <p:nvPr>
            <p:ph type="ctrTitle"/>
          </p:nvPr>
        </p:nvSpPr>
        <p:spPr/>
        <p:txBody>
          <a:bodyPr/>
          <a:lstStyle/>
          <a:p>
            <a:r>
              <a:rPr kumimoji="1" lang="zh-CN" altLang="en-US" dirty="0"/>
              <a:t> </a:t>
            </a:r>
            <a:r>
              <a:rPr kumimoji="1" lang="en-US" altLang="zh-CN" dirty="0"/>
              <a:t>Research Project </a:t>
            </a:r>
            <a:br>
              <a:rPr kumimoji="1" lang="en-US" altLang="zh-CN" dirty="0"/>
            </a:br>
            <a:r>
              <a:rPr kumimoji="1" lang="en-US" altLang="zh-CN" dirty="0"/>
              <a:t>5.21 Report</a:t>
            </a:r>
            <a:endParaRPr kumimoji="1" lang="zh-CN" altLang="en-US" dirty="0"/>
          </a:p>
        </p:txBody>
      </p:sp>
      <p:sp>
        <p:nvSpPr>
          <p:cNvPr id="3" name="副标题 2">
            <a:extLst>
              <a:ext uri="{FF2B5EF4-FFF2-40B4-BE49-F238E27FC236}">
                <a16:creationId xmlns:a16="http://schemas.microsoft.com/office/drawing/2014/main" id="{42E315E9-E899-134E-B270-FFC8D8255673}"/>
              </a:ext>
            </a:extLst>
          </p:cNvPr>
          <p:cNvSpPr>
            <a:spLocks noGrp="1"/>
          </p:cNvSpPr>
          <p:nvPr>
            <p:ph type="subTitle" idx="1"/>
          </p:nvPr>
        </p:nvSpPr>
        <p:spPr/>
        <p:txBody>
          <a:bodyPr/>
          <a:lstStyle/>
          <a:p>
            <a:r>
              <a:rPr kumimoji="1" lang="en-US" altLang="zh-CN" dirty="0"/>
              <a:t>Member: </a:t>
            </a:r>
            <a:r>
              <a:rPr kumimoji="1" lang="en-US" altLang="zh-CN" dirty="0" err="1"/>
              <a:t>Junchao</a:t>
            </a:r>
            <a:r>
              <a:rPr kumimoji="1" lang="en-US" altLang="zh-CN" dirty="0"/>
              <a:t> Wang, </a:t>
            </a:r>
            <a:r>
              <a:rPr kumimoji="1" lang="en-US" altLang="zh-CN" dirty="0" err="1"/>
              <a:t>Yingnan</a:t>
            </a:r>
            <a:r>
              <a:rPr kumimoji="1" lang="en-US" altLang="zh-CN" dirty="0"/>
              <a:t> Zhao, </a:t>
            </a:r>
            <a:r>
              <a:rPr kumimoji="1" lang="en-US" altLang="zh-CN" dirty="0" err="1"/>
              <a:t>Qingfeng</a:t>
            </a:r>
            <a:r>
              <a:rPr kumimoji="1" lang="en-US" altLang="zh-CN" dirty="0"/>
              <a:t> Xu</a:t>
            </a:r>
            <a:endParaRPr kumimoji="1" lang="zh-CN" altLang="en-US" dirty="0"/>
          </a:p>
        </p:txBody>
      </p:sp>
    </p:spTree>
    <p:extLst>
      <p:ext uri="{BB962C8B-B14F-4D97-AF65-F5344CB8AC3E}">
        <p14:creationId xmlns:p14="http://schemas.microsoft.com/office/powerpoint/2010/main" val="408179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56EAC-D444-8A42-81E6-F01F4C715A07}"/>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1BE5193A-FE09-3241-B7D2-5CBFA718689D}"/>
              </a:ext>
            </a:extLst>
          </p:cNvPr>
          <p:cNvPicPr>
            <a:picLocks noGrp="1" noChangeAspect="1"/>
          </p:cNvPicPr>
          <p:nvPr>
            <p:ph idx="1"/>
          </p:nvPr>
        </p:nvPicPr>
        <p:blipFill>
          <a:blip r:embed="rId2"/>
          <a:stretch>
            <a:fillRect/>
          </a:stretch>
        </p:blipFill>
        <p:spPr>
          <a:xfrm>
            <a:off x="2564780" y="232308"/>
            <a:ext cx="6490009" cy="6393384"/>
          </a:xfrm>
        </p:spPr>
      </p:pic>
      <p:pic>
        <p:nvPicPr>
          <p:cNvPr id="6" name="图片 5">
            <a:extLst>
              <a:ext uri="{FF2B5EF4-FFF2-40B4-BE49-F238E27FC236}">
                <a16:creationId xmlns:a16="http://schemas.microsoft.com/office/drawing/2014/main" id="{1A9BD705-E43A-0749-9FA7-39FC31916148}"/>
              </a:ext>
            </a:extLst>
          </p:cNvPr>
          <p:cNvPicPr>
            <a:picLocks noChangeAspect="1"/>
          </p:cNvPicPr>
          <p:nvPr/>
        </p:nvPicPr>
        <p:blipFill>
          <a:blip r:embed="rId3"/>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207206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4812D-830F-C746-A859-09454BA16AF2}"/>
              </a:ext>
            </a:extLst>
          </p:cNvPr>
          <p:cNvSpPr>
            <a:spLocks noGrp="1"/>
          </p:cNvSpPr>
          <p:nvPr>
            <p:ph type="title"/>
          </p:nvPr>
        </p:nvSpPr>
        <p:spPr/>
        <p:txBody>
          <a:bodyPr/>
          <a:lstStyle/>
          <a:p>
            <a:r>
              <a:rPr kumimoji="1" lang="en-US" altLang="zh-CN" dirty="0"/>
              <a:t>Evaluation</a:t>
            </a:r>
            <a:endParaRPr kumimoji="1" lang="zh-CN" altLang="en-US" dirty="0"/>
          </a:p>
        </p:txBody>
      </p:sp>
      <p:pic>
        <p:nvPicPr>
          <p:cNvPr id="4" name="内容占位符 3">
            <a:extLst>
              <a:ext uri="{FF2B5EF4-FFF2-40B4-BE49-F238E27FC236}">
                <a16:creationId xmlns:a16="http://schemas.microsoft.com/office/drawing/2014/main" id="{C906EFFF-5EFF-F847-9A40-B548CF13754F}"/>
              </a:ext>
            </a:extLst>
          </p:cNvPr>
          <p:cNvPicPr>
            <a:picLocks noGrp="1" noChangeAspect="1"/>
          </p:cNvPicPr>
          <p:nvPr>
            <p:ph idx="1"/>
          </p:nvPr>
        </p:nvPicPr>
        <p:blipFill>
          <a:blip r:embed="rId2"/>
          <a:stretch>
            <a:fillRect/>
          </a:stretch>
        </p:blipFill>
        <p:spPr>
          <a:xfrm>
            <a:off x="6096000" y="3429000"/>
            <a:ext cx="5538246" cy="3016009"/>
          </a:xfrm>
          <a:prstGeom prst="rect">
            <a:avLst/>
          </a:prstGeom>
        </p:spPr>
      </p:pic>
      <p:pic>
        <p:nvPicPr>
          <p:cNvPr id="5" name="图片 4">
            <a:extLst>
              <a:ext uri="{FF2B5EF4-FFF2-40B4-BE49-F238E27FC236}">
                <a16:creationId xmlns:a16="http://schemas.microsoft.com/office/drawing/2014/main" id="{739220C4-2EEE-1841-B5B8-A09B2F78E1D8}"/>
              </a:ext>
            </a:extLst>
          </p:cNvPr>
          <p:cNvPicPr>
            <a:picLocks noChangeAspect="1"/>
          </p:cNvPicPr>
          <p:nvPr/>
        </p:nvPicPr>
        <p:blipFill>
          <a:blip r:embed="rId3"/>
          <a:stretch>
            <a:fillRect/>
          </a:stretch>
        </p:blipFill>
        <p:spPr>
          <a:xfrm>
            <a:off x="6096000" y="120212"/>
            <a:ext cx="5257800" cy="3308788"/>
          </a:xfrm>
          <a:prstGeom prst="rect">
            <a:avLst/>
          </a:prstGeom>
        </p:spPr>
      </p:pic>
      <p:sp>
        <p:nvSpPr>
          <p:cNvPr id="7" name="内容占位符 2">
            <a:extLst>
              <a:ext uri="{FF2B5EF4-FFF2-40B4-BE49-F238E27FC236}">
                <a16:creationId xmlns:a16="http://schemas.microsoft.com/office/drawing/2014/main" id="{1E9C8134-4E8D-CF49-A428-688A77562158}"/>
              </a:ext>
            </a:extLst>
          </p:cNvPr>
          <p:cNvSpPr txBox="1">
            <a:spLocks/>
          </p:cNvSpPr>
          <p:nvPr/>
        </p:nvSpPr>
        <p:spPr>
          <a:xfrm>
            <a:off x="557754" y="1690688"/>
            <a:ext cx="55382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Both models are tested by Goal </a:t>
            </a:r>
            <a:r>
              <a:rPr kumimoji="1" lang="en-US" altLang="zh-CN" dirty="0" err="1"/>
              <a:t>Recognation</a:t>
            </a:r>
            <a:r>
              <a:rPr kumimoji="1" lang="en-US" altLang="zh-CN" dirty="0"/>
              <a:t> System and Deceptive Path Planning System</a:t>
            </a:r>
          </a:p>
          <a:p>
            <a:r>
              <a:rPr kumimoji="1" lang="en-US" altLang="zh-CN" dirty="0"/>
              <a:t>Each model is tested on three different maps and 10 different goal settings </a:t>
            </a:r>
          </a:p>
          <a:p>
            <a:r>
              <a:rPr kumimoji="1" lang="en-US" altLang="zh-CN" dirty="0"/>
              <a:t>The three maps are clear, arena2, and scatter</a:t>
            </a:r>
            <a:endParaRPr kumimoji="1" lang="zh-CN" altLang="en-US" dirty="0"/>
          </a:p>
        </p:txBody>
      </p:sp>
    </p:spTree>
    <p:extLst>
      <p:ext uri="{BB962C8B-B14F-4D97-AF65-F5344CB8AC3E}">
        <p14:creationId xmlns:p14="http://schemas.microsoft.com/office/powerpoint/2010/main" val="274704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E9565-A2AC-8D41-A9D9-174B15738FBF}"/>
              </a:ext>
            </a:extLst>
          </p:cNvPr>
          <p:cNvSpPr>
            <a:spLocks noGrp="1"/>
          </p:cNvSpPr>
          <p:nvPr>
            <p:ph type="title"/>
          </p:nvPr>
        </p:nvSpPr>
        <p:spPr/>
        <p:txBody>
          <a:bodyPr/>
          <a:lstStyle/>
          <a:p>
            <a:r>
              <a:rPr kumimoji="1" lang="en-US" altLang="zh-CN" dirty="0"/>
              <a:t>Maps</a:t>
            </a:r>
            <a:endParaRPr kumimoji="1" lang="zh-CN" altLang="en-US" dirty="0"/>
          </a:p>
        </p:txBody>
      </p:sp>
      <p:pic>
        <p:nvPicPr>
          <p:cNvPr id="5" name="内容占位符 4">
            <a:extLst>
              <a:ext uri="{FF2B5EF4-FFF2-40B4-BE49-F238E27FC236}">
                <a16:creationId xmlns:a16="http://schemas.microsoft.com/office/drawing/2014/main" id="{27C45AC9-5DF0-714D-B6EF-CF17628FD489}"/>
              </a:ext>
            </a:extLst>
          </p:cNvPr>
          <p:cNvPicPr>
            <a:picLocks noGrp="1" noChangeAspect="1"/>
          </p:cNvPicPr>
          <p:nvPr>
            <p:ph idx="1"/>
          </p:nvPr>
        </p:nvPicPr>
        <p:blipFill>
          <a:blip r:embed="rId2"/>
          <a:stretch>
            <a:fillRect/>
          </a:stretch>
        </p:blipFill>
        <p:spPr>
          <a:xfrm>
            <a:off x="8165559" y="2406205"/>
            <a:ext cx="2489200" cy="2476500"/>
          </a:xfrm>
        </p:spPr>
      </p:pic>
      <p:pic>
        <p:nvPicPr>
          <p:cNvPr id="7" name="图片 6">
            <a:extLst>
              <a:ext uri="{FF2B5EF4-FFF2-40B4-BE49-F238E27FC236}">
                <a16:creationId xmlns:a16="http://schemas.microsoft.com/office/drawing/2014/main" id="{EA10F7C9-1A08-6A4B-8E35-90419BE0FED3}"/>
              </a:ext>
            </a:extLst>
          </p:cNvPr>
          <p:cNvPicPr>
            <a:picLocks noChangeAspect="1"/>
          </p:cNvPicPr>
          <p:nvPr/>
        </p:nvPicPr>
        <p:blipFill>
          <a:blip r:embed="rId3"/>
          <a:stretch>
            <a:fillRect/>
          </a:stretch>
        </p:blipFill>
        <p:spPr>
          <a:xfrm>
            <a:off x="900073" y="2422932"/>
            <a:ext cx="2501900" cy="2489200"/>
          </a:xfrm>
          <a:prstGeom prst="rect">
            <a:avLst/>
          </a:prstGeom>
        </p:spPr>
      </p:pic>
      <p:pic>
        <p:nvPicPr>
          <p:cNvPr id="9" name="图片 8">
            <a:extLst>
              <a:ext uri="{FF2B5EF4-FFF2-40B4-BE49-F238E27FC236}">
                <a16:creationId xmlns:a16="http://schemas.microsoft.com/office/drawing/2014/main" id="{177BC750-5E9F-B64E-AF52-BA1B256F73BC}"/>
              </a:ext>
            </a:extLst>
          </p:cNvPr>
          <p:cNvPicPr>
            <a:picLocks noChangeAspect="1"/>
          </p:cNvPicPr>
          <p:nvPr/>
        </p:nvPicPr>
        <p:blipFill>
          <a:blip r:embed="rId4"/>
          <a:stretch>
            <a:fillRect/>
          </a:stretch>
        </p:blipFill>
        <p:spPr>
          <a:xfrm>
            <a:off x="4545516" y="2422932"/>
            <a:ext cx="2476500" cy="2489200"/>
          </a:xfrm>
          <a:prstGeom prst="rect">
            <a:avLst/>
          </a:prstGeom>
        </p:spPr>
      </p:pic>
      <p:sp>
        <p:nvSpPr>
          <p:cNvPr id="10" name="文本框 9">
            <a:extLst>
              <a:ext uri="{FF2B5EF4-FFF2-40B4-BE49-F238E27FC236}">
                <a16:creationId xmlns:a16="http://schemas.microsoft.com/office/drawing/2014/main" id="{2DDC972E-127A-8845-BC98-EFA28C992BD9}"/>
              </a:ext>
            </a:extLst>
          </p:cNvPr>
          <p:cNvSpPr txBox="1"/>
          <p:nvPr/>
        </p:nvSpPr>
        <p:spPr>
          <a:xfrm>
            <a:off x="1739590" y="5330283"/>
            <a:ext cx="1405054" cy="461665"/>
          </a:xfrm>
          <a:prstGeom prst="rect">
            <a:avLst/>
          </a:prstGeom>
          <a:noFill/>
        </p:spPr>
        <p:txBody>
          <a:bodyPr wrap="square" rtlCol="0">
            <a:spAutoFit/>
          </a:bodyPr>
          <a:lstStyle/>
          <a:p>
            <a:r>
              <a:rPr kumimoji="1" lang="en-US" altLang="zh-CN" sz="2400" dirty="0"/>
              <a:t>Clear</a:t>
            </a:r>
            <a:endParaRPr kumimoji="1" lang="zh-CN" altLang="en-US" sz="2400" dirty="0"/>
          </a:p>
        </p:txBody>
      </p:sp>
      <p:sp>
        <p:nvSpPr>
          <p:cNvPr id="11" name="文本框 10">
            <a:extLst>
              <a:ext uri="{FF2B5EF4-FFF2-40B4-BE49-F238E27FC236}">
                <a16:creationId xmlns:a16="http://schemas.microsoft.com/office/drawing/2014/main" id="{5A7820AA-274F-A045-A19C-BB311BDB8057}"/>
              </a:ext>
            </a:extLst>
          </p:cNvPr>
          <p:cNvSpPr txBox="1"/>
          <p:nvPr/>
        </p:nvSpPr>
        <p:spPr>
          <a:xfrm>
            <a:off x="5393473" y="5330282"/>
            <a:ext cx="1405054" cy="461665"/>
          </a:xfrm>
          <a:prstGeom prst="rect">
            <a:avLst/>
          </a:prstGeom>
          <a:noFill/>
        </p:spPr>
        <p:txBody>
          <a:bodyPr wrap="square" rtlCol="0">
            <a:spAutoFit/>
          </a:bodyPr>
          <a:lstStyle/>
          <a:p>
            <a:r>
              <a:rPr kumimoji="1" lang="en-US" altLang="zh-CN" sz="2400" dirty="0"/>
              <a:t>arena2</a:t>
            </a:r>
            <a:endParaRPr kumimoji="1" lang="zh-CN" altLang="en-US" sz="2400" dirty="0"/>
          </a:p>
        </p:txBody>
      </p:sp>
      <p:sp>
        <p:nvSpPr>
          <p:cNvPr id="12" name="文本框 11">
            <a:extLst>
              <a:ext uri="{FF2B5EF4-FFF2-40B4-BE49-F238E27FC236}">
                <a16:creationId xmlns:a16="http://schemas.microsoft.com/office/drawing/2014/main" id="{70D8CCE9-ACB6-C343-9AEB-D66A3F9004A9}"/>
              </a:ext>
            </a:extLst>
          </p:cNvPr>
          <p:cNvSpPr txBox="1"/>
          <p:nvPr/>
        </p:nvSpPr>
        <p:spPr>
          <a:xfrm>
            <a:off x="9132849" y="5241071"/>
            <a:ext cx="1405054" cy="461665"/>
          </a:xfrm>
          <a:prstGeom prst="rect">
            <a:avLst/>
          </a:prstGeom>
          <a:noFill/>
        </p:spPr>
        <p:txBody>
          <a:bodyPr wrap="square" rtlCol="0">
            <a:spAutoFit/>
          </a:bodyPr>
          <a:lstStyle/>
          <a:p>
            <a:r>
              <a:rPr kumimoji="1" lang="en-US" altLang="zh-CN" sz="2400" dirty="0"/>
              <a:t>scatter</a:t>
            </a:r>
            <a:endParaRPr kumimoji="1" lang="zh-CN" altLang="en-US" sz="2400" dirty="0"/>
          </a:p>
        </p:txBody>
      </p:sp>
      <p:pic>
        <p:nvPicPr>
          <p:cNvPr id="13" name="图片 12">
            <a:extLst>
              <a:ext uri="{FF2B5EF4-FFF2-40B4-BE49-F238E27FC236}">
                <a16:creationId xmlns:a16="http://schemas.microsoft.com/office/drawing/2014/main" id="{A8D6CECB-B5C9-9D48-A88D-2F3D5780D327}"/>
              </a:ext>
            </a:extLst>
          </p:cNvPr>
          <p:cNvPicPr>
            <a:picLocks noChangeAspect="1"/>
          </p:cNvPicPr>
          <p:nvPr/>
        </p:nvPicPr>
        <p:blipFill>
          <a:blip r:embed="rId5"/>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220686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731D4-FF29-7648-8FB8-575FE460FB30}"/>
              </a:ext>
            </a:extLst>
          </p:cNvPr>
          <p:cNvSpPr>
            <a:spLocks noGrp="1"/>
          </p:cNvSpPr>
          <p:nvPr>
            <p:ph type="title"/>
          </p:nvPr>
        </p:nvSpPr>
        <p:spPr/>
        <p:txBody>
          <a:bodyPr/>
          <a:lstStyle/>
          <a:p>
            <a:r>
              <a:rPr kumimoji="1" lang="en-US" altLang="zh-CN" dirty="0"/>
              <a:t>Evaluation Example – Reward Shaping</a:t>
            </a:r>
            <a:endParaRPr kumimoji="1" lang="zh-CN" altLang="en-US" dirty="0"/>
          </a:p>
        </p:txBody>
      </p:sp>
      <p:pic>
        <p:nvPicPr>
          <p:cNvPr id="4" name="内容占位符 3">
            <a:extLst>
              <a:ext uri="{FF2B5EF4-FFF2-40B4-BE49-F238E27FC236}">
                <a16:creationId xmlns:a16="http://schemas.microsoft.com/office/drawing/2014/main" id="{4E917613-D274-3C4A-9C13-299D29A01DBC}"/>
              </a:ext>
            </a:extLst>
          </p:cNvPr>
          <p:cNvPicPr>
            <a:picLocks noGrp="1" noChangeAspect="1"/>
          </p:cNvPicPr>
          <p:nvPr>
            <p:ph idx="1"/>
          </p:nvPr>
        </p:nvPicPr>
        <p:blipFill>
          <a:blip r:embed="rId3"/>
          <a:stretch>
            <a:fillRect/>
          </a:stretch>
        </p:blipFill>
        <p:spPr>
          <a:xfrm>
            <a:off x="505562" y="2367640"/>
            <a:ext cx="11676774" cy="2828828"/>
          </a:xfrm>
          <a:prstGeom prst="rect">
            <a:avLst/>
          </a:prstGeom>
        </p:spPr>
      </p:pic>
      <p:pic>
        <p:nvPicPr>
          <p:cNvPr id="6" name="图片 5">
            <a:extLst>
              <a:ext uri="{FF2B5EF4-FFF2-40B4-BE49-F238E27FC236}">
                <a16:creationId xmlns:a16="http://schemas.microsoft.com/office/drawing/2014/main" id="{E4634CBF-66BB-2947-B780-8DC5EF9FC9B8}"/>
              </a:ext>
            </a:extLst>
          </p:cNvPr>
          <p:cNvPicPr>
            <a:picLocks noChangeAspect="1"/>
          </p:cNvPicPr>
          <p:nvPr/>
        </p:nvPicPr>
        <p:blipFill>
          <a:blip r:embed="rId4"/>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403855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8AC07-EDD6-1C42-9A2A-0D34A4B57171}"/>
              </a:ext>
            </a:extLst>
          </p:cNvPr>
          <p:cNvSpPr>
            <a:spLocks noGrp="1"/>
          </p:cNvSpPr>
          <p:nvPr>
            <p:ph type="title"/>
          </p:nvPr>
        </p:nvSpPr>
        <p:spPr/>
        <p:txBody>
          <a:bodyPr/>
          <a:lstStyle/>
          <a:p>
            <a:r>
              <a:rPr kumimoji="1" lang="en-US" altLang="zh-CN" dirty="0"/>
              <a:t>Evaluation Example – Entropy</a:t>
            </a:r>
            <a:endParaRPr kumimoji="1" lang="zh-CN" altLang="en-US" dirty="0"/>
          </a:p>
        </p:txBody>
      </p:sp>
      <p:sp>
        <p:nvSpPr>
          <p:cNvPr id="3" name="内容占位符 2">
            <a:extLst>
              <a:ext uri="{FF2B5EF4-FFF2-40B4-BE49-F238E27FC236}">
                <a16:creationId xmlns:a16="http://schemas.microsoft.com/office/drawing/2014/main" id="{37412CD4-A943-AD42-ABED-9783101024D3}"/>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F01444EE-64C5-D743-ADF5-3F8D4B401059}"/>
              </a:ext>
            </a:extLst>
          </p:cNvPr>
          <p:cNvPicPr>
            <a:picLocks noChangeAspect="1"/>
          </p:cNvPicPr>
          <p:nvPr/>
        </p:nvPicPr>
        <p:blipFill>
          <a:blip r:embed="rId3"/>
          <a:stretch>
            <a:fillRect/>
          </a:stretch>
        </p:blipFill>
        <p:spPr>
          <a:xfrm>
            <a:off x="249973" y="2163337"/>
            <a:ext cx="11601975" cy="3144643"/>
          </a:xfrm>
          <a:prstGeom prst="rect">
            <a:avLst/>
          </a:prstGeom>
        </p:spPr>
      </p:pic>
      <p:pic>
        <p:nvPicPr>
          <p:cNvPr id="5" name="图片 4">
            <a:extLst>
              <a:ext uri="{FF2B5EF4-FFF2-40B4-BE49-F238E27FC236}">
                <a16:creationId xmlns:a16="http://schemas.microsoft.com/office/drawing/2014/main" id="{5572DDB0-D6F1-5143-B6A0-6652228A1083}"/>
              </a:ext>
            </a:extLst>
          </p:cNvPr>
          <p:cNvPicPr>
            <a:picLocks noChangeAspect="1"/>
          </p:cNvPicPr>
          <p:nvPr/>
        </p:nvPicPr>
        <p:blipFill>
          <a:blip r:embed="rId4"/>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11698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E50A2-8192-CA4F-A0F9-C19FE6A50C07}"/>
              </a:ext>
            </a:extLst>
          </p:cNvPr>
          <p:cNvSpPr>
            <a:spLocks noGrp="1"/>
          </p:cNvSpPr>
          <p:nvPr>
            <p:ph type="title"/>
          </p:nvPr>
        </p:nvSpPr>
        <p:spPr/>
        <p:txBody>
          <a:bodyPr/>
          <a:lstStyle/>
          <a:p>
            <a:r>
              <a:rPr kumimoji="1" lang="en-US" altLang="zh-CN" dirty="0"/>
              <a:t>Evaluation Example DPP</a:t>
            </a:r>
            <a:endParaRPr kumimoji="1" lang="zh-CN" altLang="en-US" dirty="0"/>
          </a:p>
        </p:txBody>
      </p:sp>
      <p:pic>
        <p:nvPicPr>
          <p:cNvPr id="4" name="内容占位符 3">
            <a:extLst>
              <a:ext uri="{FF2B5EF4-FFF2-40B4-BE49-F238E27FC236}">
                <a16:creationId xmlns:a16="http://schemas.microsoft.com/office/drawing/2014/main" id="{AF8DCA05-221C-A547-8DC4-62B0695B8CBF}"/>
              </a:ext>
            </a:extLst>
          </p:cNvPr>
          <p:cNvPicPr>
            <a:picLocks noGrp="1" noChangeAspect="1"/>
          </p:cNvPicPr>
          <p:nvPr>
            <p:ph idx="1"/>
          </p:nvPr>
        </p:nvPicPr>
        <p:blipFill>
          <a:blip r:embed="rId3"/>
          <a:stretch>
            <a:fillRect/>
          </a:stretch>
        </p:blipFill>
        <p:spPr>
          <a:xfrm>
            <a:off x="724942" y="2538934"/>
            <a:ext cx="10742116" cy="2546021"/>
          </a:xfrm>
          <a:prstGeom prst="rect">
            <a:avLst/>
          </a:prstGeom>
        </p:spPr>
      </p:pic>
      <p:pic>
        <p:nvPicPr>
          <p:cNvPr id="5" name="图片 4">
            <a:extLst>
              <a:ext uri="{FF2B5EF4-FFF2-40B4-BE49-F238E27FC236}">
                <a16:creationId xmlns:a16="http://schemas.microsoft.com/office/drawing/2014/main" id="{2595AC6E-0032-8D47-A349-4CCC0752B944}"/>
              </a:ext>
            </a:extLst>
          </p:cNvPr>
          <p:cNvPicPr>
            <a:picLocks noChangeAspect="1"/>
          </p:cNvPicPr>
          <p:nvPr/>
        </p:nvPicPr>
        <p:blipFill>
          <a:blip r:embed="rId4"/>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406793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CB39B-28EA-904C-B67B-7C9615FA335B}"/>
              </a:ext>
            </a:extLst>
          </p:cNvPr>
          <p:cNvSpPr>
            <a:spLocks noGrp="1"/>
          </p:cNvSpPr>
          <p:nvPr>
            <p:ph type="title"/>
          </p:nvPr>
        </p:nvSpPr>
        <p:spPr>
          <a:xfrm>
            <a:off x="2287858" y="248046"/>
            <a:ext cx="10515600" cy="1325563"/>
          </a:xfrm>
        </p:spPr>
        <p:txBody>
          <a:bodyPr>
            <a:normAutofit/>
          </a:bodyPr>
          <a:lstStyle/>
          <a:p>
            <a:r>
              <a:rPr kumimoji="1" lang="en-US" altLang="zh-CN" sz="3200" dirty="0"/>
              <a:t>Real Goal probability trend on five maps</a:t>
            </a:r>
            <a:endParaRPr kumimoji="1" lang="zh-CN" altLang="en-US" sz="3200" dirty="0"/>
          </a:p>
        </p:txBody>
      </p:sp>
      <p:sp>
        <p:nvSpPr>
          <p:cNvPr id="3" name="内容占位符 2">
            <a:extLst>
              <a:ext uri="{FF2B5EF4-FFF2-40B4-BE49-F238E27FC236}">
                <a16:creationId xmlns:a16="http://schemas.microsoft.com/office/drawing/2014/main" id="{512E351A-ADB9-9640-9E37-CFB34E8CD685}"/>
              </a:ext>
            </a:extLst>
          </p:cNvPr>
          <p:cNvSpPr>
            <a:spLocks noGrp="1"/>
          </p:cNvSpPr>
          <p:nvPr>
            <p:ph idx="1"/>
          </p:nvPr>
        </p:nvSpPr>
        <p:spPr/>
        <p:txBody>
          <a:bodyPr/>
          <a:lstStyle/>
          <a:p>
            <a:endParaRPr kumimoji="1" lang="zh-CN" altLang="en-US"/>
          </a:p>
        </p:txBody>
      </p:sp>
      <p:pic>
        <p:nvPicPr>
          <p:cNvPr id="5" name="图片 4">
            <a:extLst>
              <a:ext uri="{FF2B5EF4-FFF2-40B4-BE49-F238E27FC236}">
                <a16:creationId xmlns:a16="http://schemas.microsoft.com/office/drawing/2014/main" id="{852B0A31-3071-B244-BC78-31D2BC4DCE65}"/>
              </a:ext>
            </a:extLst>
          </p:cNvPr>
          <p:cNvPicPr>
            <a:picLocks noChangeAspect="1"/>
          </p:cNvPicPr>
          <p:nvPr/>
        </p:nvPicPr>
        <p:blipFill>
          <a:blip r:embed="rId2"/>
          <a:stretch>
            <a:fillRect/>
          </a:stretch>
        </p:blipFill>
        <p:spPr>
          <a:xfrm>
            <a:off x="2993483" y="1321594"/>
            <a:ext cx="5892800" cy="5359400"/>
          </a:xfrm>
          <a:prstGeom prst="rect">
            <a:avLst/>
          </a:prstGeom>
        </p:spPr>
      </p:pic>
      <p:pic>
        <p:nvPicPr>
          <p:cNvPr id="6" name="图片 5">
            <a:extLst>
              <a:ext uri="{FF2B5EF4-FFF2-40B4-BE49-F238E27FC236}">
                <a16:creationId xmlns:a16="http://schemas.microsoft.com/office/drawing/2014/main" id="{3756B54D-495E-C14F-8C3F-002F690238AF}"/>
              </a:ext>
            </a:extLst>
          </p:cNvPr>
          <p:cNvPicPr>
            <a:picLocks noChangeAspect="1"/>
          </p:cNvPicPr>
          <p:nvPr/>
        </p:nvPicPr>
        <p:blipFill>
          <a:blip r:embed="rId3"/>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241615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8592C1-6436-4D48-B4B8-9DC116EAF0EF}"/>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03AE65F2-6803-3F44-83A6-57CE49B16BA9}"/>
              </a:ext>
            </a:extLst>
          </p:cNvPr>
          <p:cNvPicPr>
            <a:picLocks noChangeAspect="1"/>
          </p:cNvPicPr>
          <p:nvPr/>
        </p:nvPicPr>
        <p:blipFill>
          <a:blip r:embed="rId2"/>
          <a:stretch>
            <a:fillRect/>
          </a:stretch>
        </p:blipFill>
        <p:spPr>
          <a:xfrm>
            <a:off x="3120483" y="1187054"/>
            <a:ext cx="5638800" cy="5422900"/>
          </a:xfrm>
          <a:prstGeom prst="rect">
            <a:avLst/>
          </a:prstGeom>
        </p:spPr>
      </p:pic>
      <p:sp>
        <p:nvSpPr>
          <p:cNvPr id="5" name="标题 1">
            <a:extLst>
              <a:ext uri="{FF2B5EF4-FFF2-40B4-BE49-F238E27FC236}">
                <a16:creationId xmlns:a16="http://schemas.microsoft.com/office/drawing/2014/main" id="{61E48FD0-DB1E-C647-A3AB-7795D4370FD6}"/>
              </a:ext>
            </a:extLst>
          </p:cNvPr>
          <p:cNvSpPr txBox="1">
            <a:spLocks/>
          </p:cNvSpPr>
          <p:nvPr/>
        </p:nvSpPr>
        <p:spPr>
          <a:xfrm>
            <a:off x="1676400" y="2480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dirty="0"/>
              <a:t>One of fake Goal probability trend on five maps</a:t>
            </a:r>
            <a:endParaRPr kumimoji="1" lang="zh-CN" altLang="en-US" sz="3200" dirty="0"/>
          </a:p>
        </p:txBody>
      </p:sp>
      <p:pic>
        <p:nvPicPr>
          <p:cNvPr id="6" name="图片 5">
            <a:extLst>
              <a:ext uri="{FF2B5EF4-FFF2-40B4-BE49-F238E27FC236}">
                <a16:creationId xmlns:a16="http://schemas.microsoft.com/office/drawing/2014/main" id="{A05E8174-993C-804E-B36B-5317CCB891E1}"/>
              </a:ext>
            </a:extLst>
          </p:cNvPr>
          <p:cNvPicPr>
            <a:picLocks noChangeAspect="1"/>
          </p:cNvPicPr>
          <p:nvPr/>
        </p:nvPicPr>
        <p:blipFill>
          <a:blip r:embed="rId3"/>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111530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4D1F1-3D9C-D44D-B0E6-56CD604D312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8F5211B-C6F8-9841-A50C-631CC603D396}"/>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05304869-A95F-3B4D-B3CE-1F2D5A4AF7F8}"/>
              </a:ext>
            </a:extLst>
          </p:cNvPr>
          <p:cNvPicPr>
            <a:picLocks noChangeAspect="1"/>
          </p:cNvPicPr>
          <p:nvPr/>
        </p:nvPicPr>
        <p:blipFill>
          <a:blip r:embed="rId2"/>
          <a:stretch>
            <a:fillRect/>
          </a:stretch>
        </p:blipFill>
        <p:spPr>
          <a:xfrm>
            <a:off x="2432050" y="88900"/>
            <a:ext cx="7327900" cy="6680200"/>
          </a:xfrm>
          <a:prstGeom prst="rect">
            <a:avLst/>
          </a:prstGeom>
        </p:spPr>
      </p:pic>
      <p:pic>
        <p:nvPicPr>
          <p:cNvPr id="5" name="图片 4">
            <a:extLst>
              <a:ext uri="{FF2B5EF4-FFF2-40B4-BE49-F238E27FC236}">
                <a16:creationId xmlns:a16="http://schemas.microsoft.com/office/drawing/2014/main" id="{E7E223B9-1DD1-4344-8D97-AE8051A0A2A5}"/>
              </a:ext>
            </a:extLst>
          </p:cNvPr>
          <p:cNvPicPr>
            <a:picLocks noChangeAspect="1"/>
          </p:cNvPicPr>
          <p:nvPr/>
        </p:nvPicPr>
        <p:blipFill>
          <a:blip r:embed="rId3"/>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4163116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EDEFB-5048-404D-8A12-3936685A75D7}"/>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E118A6A8-4C17-7F4B-85D3-48704EA148D3}"/>
              </a:ext>
            </a:extLst>
          </p:cNvPr>
          <p:cNvPicPr>
            <a:picLocks noGrp="1" noChangeAspect="1"/>
          </p:cNvPicPr>
          <p:nvPr>
            <p:ph idx="1"/>
          </p:nvPr>
        </p:nvPicPr>
        <p:blipFill>
          <a:blip r:embed="rId3"/>
          <a:stretch>
            <a:fillRect/>
          </a:stretch>
        </p:blipFill>
        <p:spPr>
          <a:xfrm>
            <a:off x="3568390" y="1397772"/>
            <a:ext cx="4020789" cy="4062455"/>
          </a:xfrm>
        </p:spPr>
      </p:pic>
      <p:pic>
        <p:nvPicPr>
          <p:cNvPr id="6" name="图片 5">
            <a:extLst>
              <a:ext uri="{FF2B5EF4-FFF2-40B4-BE49-F238E27FC236}">
                <a16:creationId xmlns:a16="http://schemas.microsoft.com/office/drawing/2014/main" id="{236221EC-9ABF-8448-B2B2-E8B0D0DCC645}"/>
              </a:ext>
            </a:extLst>
          </p:cNvPr>
          <p:cNvPicPr>
            <a:picLocks noChangeAspect="1"/>
          </p:cNvPicPr>
          <p:nvPr/>
        </p:nvPicPr>
        <p:blipFill>
          <a:blip r:embed="rId4"/>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210195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E8DD7-69F3-194D-B48A-21324807F1A4}"/>
              </a:ext>
            </a:extLst>
          </p:cNvPr>
          <p:cNvSpPr>
            <a:spLocks noGrp="1"/>
          </p:cNvSpPr>
          <p:nvPr>
            <p:ph type="title"/>
          </p:nvPr>
        </p:nvSpPr>
        <p:spPr/>
        <p:txBody>
          <a:bodyPr/>
          <a:lstStyle/>
          <a:p>
            <a:r>
              <a:rPr kumimoji="1" lang="en-US" altLang="zh-CN" dirty="0"/>
              <a:t>Content</a:t>
            </a:r>
            <a:endParaRPr kumimoji="1" lang="zh-CN" altLang="en-US" dirty="0"/>
          </a:p>
        </p:txBody>
      </p:sp>
      <p:sp>
        <p:nvSpPr>
          <p:cNvPr id="3" name="内容占位符 2">
            <a:extLst>
              <a:ext uri="{FF2B5EF4-FFF2-40B4-BE49-F238E27FC236}">
                <a16:creationId xmlns:a16="http://schemas.microsoft.com/office/drawing/2014/main" id="{585C90F9-58C9-B141-9F91-84423A0631D4}"/>
              </a:ext>
            </a:extLst>
          </p:cNvPr>
          <p:cNvSpPr>
            <a:spLocks noGrp="1"/>
          </p:cNvSpPr>
          <p:nvPr>
            <p:ph idx="1"/>
          </p:nvPr>
        </p:nvSpPr>
        <p:spPr/>
        <p:txBody>
          <a:bodyPr>
            <a:normAutofit/>
          </a:bodyPr>
          <a:lstStyle/>
          <a:p>
            <a:r>
              <a:rPr kumimoji="1" lang="en-US" altLang="zh-CN" sz="3200" dirty="0"/>
              <a:t>Work Review</a:t>
            </a:r>
          </a:p>
          <a:p>
            <a:r>
              <a:rPr kumimoji="1" lang="en-US" altLang="zh-CN" sz="3200" dirty="0"/>
              <a:t>Work Update</a:t>
            </a:r>
          </a:p>
          <a:p>
            <a:pPr lvl="1"/>
            <a:r>
              <a:rPr kumimoji="1" lang="en-US" altLang="zh-CN" sz="2800" dirty="0"/>
              <a:t>Algorithm Optimizing</a:t>
            </a:r>
          </a:p>
          <a:p>
            <a:pPr lvl="1"/>
            <a:r>
              <a:rPr kumimoji="1" lang="en-US" altLang="zh-CN" sz="2800" dirty="0"/>
              <a:t>Evaluation </a:t>
            </a:r>
          </a:p>
          <a:p>
            <a:r>
              <a:rPr kumimoji="1" lang="en-US" altLang="zh-CN" sz="3200" dirty="0"/>
              <a:t>Question</a:t>
            </a:r>
          </a:p>
          <a:p>
            <a:r>
              <a:rPr kumimoji="1" lang="en-US" altLang="zh-CN" sz="3200" dirty="0"/>
              <a:t>Next Two Weeks Plan</a:t>
            </a:r>
            <a:endParaRPr kumimoji="1" lang="zh-CN" altLang="en-US" sz="3200" dirty="0"/>
          </a:p>
        </p:txBody>
      </p:sp>
    </p:spTree>
    <p:extLst>
      <p:ext uri="{BB962C8B-B14F-4D97-AF65-F5344CB8AC3E}">
        <p14:creationId xmlns:p14="http://schemas.microsoft.com/office/powerpoint/2010/main" val="197245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23136-A010-2B40-BB46-4B91E452CA54}"/>
              </a:ext>
            </a:extLst>
          </p:cNvPr>
          <p:cNvSpPr>
            <a:spLocks noGrp="1"/>
          </p:cNvSpPr>
          <p:nvPr>
            <p:ph type="title"/>
          </p:nvPr>
        </p:nvSpPr>
        <p:spPr/>
        <p:txBody>
          <a:bodyPr/>
          <a:lstStyle/>
          <a:p>
            <a:r>
              <a:rPr kumimoji="1" lang="en-US" altLang="zh-CN" dirty="0"/>
              <a:t>Current Problem</a:t>
            </a:r>
            <a:endParaRPr kumimoji="1" lang="zh-CN" altLang="en-US" dirty="0"/>
          </a:p>
        </p:txBody>
      </p:sp>
      <p:sp>
        <p:nvSpPr>
          <p:cNvPr id="3" name="内容占位符 2">
            <a:extLst>
              <a:ext uri="{FF2B5EF4-FFF2-40B4-BE49-F238E27FC236}">
                <a16:creationId xmlns:a16="http://schemas.microsoft.com/office/drawing/2014/main" id="{C837BDA7-92F5-504A-99FC-CCD2F253411C}"/>
              </a:ext>
            </a:extLst>
          </p:cNvPr>
          <p:cNvSpPr>
            <a:spLocks noGrp="1"/>
          </p:cNvSpPr>
          <p:nvPr>
            <p:ph idx="1"/>
          </p:nvPr>
        </p:nvSpPr>
        <p:spPr/>
        <p:txBody>
          <a:bodyPr/>
          <a:lstStyle/>
          <a:p>
            <a:r>
              <a:rPr kumimoji="1" lang="en-US" altLang="zh-CN" dirty="0"/>
              <a:t>Lack of baseline model for comparison</a:t>
            </a:r>
          </a:p>
          <a:p>
            <a:endParaRPr kumimoji="1" lang="zh-CN" altLang="en-US" dirty="0"/>
          </a:p>
        </p:txBody>
      </p:sp>
      <p:pic>
        <p:nvPicPr>
          <p:cNvPr id="4" name="图片 3">
            <a:extLst>
              <a:ext uri="{FF2B5EF4-FFF2-40B4-BE49-F238E27FC236}">
                <a16:creationId xmlns:a16="http://schemas.microsoft.com/office/drawing/2014/main" id="{33A4BBE9-9D2E-3B4D-8A37-B6A8F3FEAFA2}"/>
              </a:ext>
            </a:extLst>
          </p:cNvPr>
          <p:cNvPicPr>
            <a:picLocks noChangeAspect="1"/>
          </p:cNvPicPr>
          <p:nvPr/>
        </p:nvPicPr>
        <p:blipFill>
          <a:blip r:embed="rId2"/>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55554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08D76-3AFF-8A44-B8BD-A8437A39D32D}"/>
              </a:ext>
            </a:extLst>
          </p:cNvPr>
          <p:cNvSpPr>
            <a:spLocks noGrp="1"/>
          </p:cNvSpPr>
          <p:nvPr>
            <p:ph type="title"/>
          </p:nvPr>
        </p:nvSpPr>
        <p:spPr/>
        <p:txBody>
          <a:bodyPr/>
          <a:lstStyle/>
          <a:p>
            <a:r>
              <a:rPr kumimoji="1" lang="en-US" altLang="zh-CN" dirty="0"/>
              <a:t>Plan</a:t>
            </a:r>
            <a:endParaRPr kumimoji="1" lang="zh-CN" altLang="en-US" dirty="0"/>
          </a:p>
        </p:txBody>
      </p:sp>
      <p:graphicFrame>
        <p:nvGraphicFramePr>
          <p:cNvPr id="4" name="内容占位符 3">
            <a:extLst>
              <a:ext uri="{FF2B5EF4-FFF2-40B4-BE49-F238E27FC236}">
                <a16:creationId xmlns:a16="http://schemas.microsoft.com/office/drawing/2014/main" id="{91596A17-35FC-3C49-A115-C2C9484A75F3}"/>
              </a:ext>
            </a:extLst>
          </p:cNvPr>
          <p:cNvGraphicFramePr>
            <a:graphicFrameLocks noGrp="1"/>
          </p:cNvGraphicFramePr>
          <p:nvPr>
            <p:ph idx="1"/>
            <p:extLst>
              <p:ext uri="{D42A27DB-BD31-4B8C-83A1-F6EECF244321}">
                <p14:modId xmlns:p14="http://schemas.microsoft.com/office/powerpoint/2010/main" val="2577347863"/>
              </p:ext>
            </p:extLst>
          </p:nvPr>
        </p:nvGraphicFramePr>
        <p:xfrm>
          <a:off x="860502" y="1825624"/>
          <a:ext cx="10515600" cy="4874670"/>
        </p:xfrm>
        <a:graphic>
          <a:graphicData uri="http://schemas.openxmlformats.org/drawingml/2006/table">
            <a:tbl>
              <a:tblPr firstRow="1" bandRow="1">
                <a:tableStyleId>{5C22544A-7EE6-4342-B048-85BDC9FD1C3A}</a:tableStyleId>
              </a:tblPr>
              <a:tblGrid>
                <a:gridCol w="1860396">
                  <a:extLst>
                    <a:ext uri="{9D8B030D-6E8A-4147-A177-3AD203B41FA5}">
                      <a16:colId xmlns:a16="http://schemas.microsoft.com/office/drawing/2014/main" val="990567544"/>
                    </a:ext>
                  </a:extLst>
                </a:gridCol>
                <a:gridCol w="2653990">
                  <a:extLst>
                    <a:ext uri="{9D8B030D-6E8A-4147-A177-3AD203B41FA5}">
                      <a16:colId xmlns:a16="http://schemas.microsoft.com/office/drawing/2014/main" val="579072034"/>
                    </a:ext>
                  </a:extLst>
                </a:gridCol>
                <a:gridCol w="6001214">
                  <a:extLst>
                    <a:ext uri="{9D8B030D-6E8A-4147-A177-3AD203B41FA5}">
                      <a16:colId xmlns:a16="http://schemas.microsoft.com/office/drawing/2014/main" val="900200490"/>
                    </a:ext>
                  </a:extLst>
                </a:gridCol>
              </a:tblGrid>
              <a:tr h="608535">
                <a:tc>
                  <a:txBody>
                    <a:bodyPr/>
                    <a:lstStyle/>
                    <a:p>
                      <a:pPr algn="ctr"/>
                      <a:r>
                        <a:rPr lang="en-US" altLang="zh-CN" sz="2400" dirty="0"/>
                        <a:t>Time</a:t>
                      </a:r>
                      <a:endParaRPr lang="zh-CN" altLang="en-US" sz="2400" dirty="0"/>
                    </a:p>
                  </a:txBody>
                  <a:tcPr/>
                </a:tc>
                <a:tc>
                  <a:txBody>
                    <a:bodyPr/>
                    <a:lstStyle/>
                    <a:p>
                      <a:pPr algn="ctr"/>
                      <a:r>
                        <a:rPr lang="en-US" altLang="zh-CN" sz="2400" dirty="0"/>
                        <a:t>Item</a:t>
                      </a:r>
                      <a:endParaRPr lang="zh-CN" altLang="en-US" sz="2400" dirty="0"/>
                    </a:p>
                  </a:txBody>
                  <a:tcPr/>
                </a:tc>
                <a:tc>
                  <a:txBody>
                    <a:bodyPr/>
                    <a:lstStyle/>
                    <a:p>
                      <a:pPr algn="ctr"/>
                      <a:r>
                        <a:rPr lang="en-US" altLang="zh-CN" sz="2400" dirty="0"/>
                        <a:t>Output</a:t>
                      </a:r>
                      <a:endParaRPr lang="zh-CN" altLang="en-US" sz="2400" dirty="0"/>
                    </a:p>
                  </a:txBody>
                  <a:tcPr/>
                </a:tc>
                <a:extLst>
                  <a:ext uri="{0D108BD9-81ED-4DB2-BD59-A6C34878D82A}">
                    <a16:rowId xmlns:a16="http://schemas.microsoft.com/office/drawing/2014/main" val="2638365343"/>
                  </a:ext>
                </a:extLst>
              </a:tr>
              <a:tr h="608535">
                <a:tc>
                  <a:txBody>
                    <a:bodyPr/>
                    <a:lstStyle/>
                    <a:p>
                      <a:pPr algn="ctr"/>
                      <a:r>
                        <a:rPr lang="en-US" altLang="zh-CN" sz="2400" dirty="0"/>
                        <a:t>5.22 – 5.23</a:t>
                      </a:r>
                      <a:endParaRPr lang="zh-CN" altLang="en-US" sz="2400" dirty="0"/>
                    </a:p>
                  </a:txBody>
                  <a:tcPr/>
                </a:tc>
                <a:tc>
                  <a:txBody>
                    <a:bodyPr/>
                    <a:lstStyle/>
                    <a:p>
                      <a:pPr algn="ctr"/>
                      <a:r>
                        <a:rPr lang="en-US" altLang="zh-CN" sz="2400" dirty="0"/>
                        <a:t>Design baseline model</a:t>
                      </a:r>
                      <a:endParaRPr lang="zh-CN" altLang="en-US" sz="2400" dirty="0"/>
                    </a:p>
                  </a:txBody>
                  <a:tcPr/>
                </a:tc>
                <a:tc>
                  <a:txBody>
                    <a:bodyPr/>
                    <a:lstStyle/>
                    <a:p>
                      <a:pPr algn="l"/>
                      <a:r>
                        <a:rPr lang="en-US" altLang="zh-CN" sz="2400" dirty="0"/>
                        <a:t>A baseline model and evaluation result of this model</a:t>
                      </a:r>
                      <a:endParaRPr lang="zh-CN" altLang="en-US" sz="2400" dirty="0"/>
                    </a:p>
                  </a:txBody>
                  <a:tcPr/>
                </a:tc>
                <a:extLst>
                  <a:ext uri="{0D108BD9-81ED-4DB2-BD59-A6C34878D82A}">
                    <a16:rowId xmlns:a16="http://schemas.microsoft.com/office/drawing/2014/main" val="1093710824"/>
                  </a:ext>
                </a:extLst>
              </a:tr>
              <a:tr h="608535">
                <a:tc>
                  <a:txBody>
                    <a:bodyPr/>
                    <a:lstStyle/>
                    <a:p>
                      <a:pPr algn="ctr"/>
                      <a:r>
                        <a:rPr lang="en-US" altLang="zh-CN" sz="2400" dirty="0"/>
                        <a:t>5.23 – 5.24</a:t>
                      </a:r>
                      <a:endParaRPr lang="zh-CN" altLang="en-US" sz="2400" dirty="0"/>
                    </a:p>
                  </a:txBody>
                  <a:tcPr/>
                </a:tc>
                <a:tc>
                  <a:txBody>
                    <a:bodyPr/>
                    <a:lstStyle/>
                    <a:p>
                      <a:pPr algn="ctr"/>
                      <a:r>
                        <a:rPr lang="en-US" altLang="zh-CN" sz="2400" dirty="0"/>
                        <a:t>Further Evaluation</a:t>
                      </a:r>
                      <a:endParaRPr lang="zh-CN" altLang="en-US" sz="2400" dirty="0"/>
                    </a:p>
                  </a:txBody>
                  <a:tcPr/>
                </a:tc>
                <a:tc>
                  <a:txBody>
                    <a:bodyPr/>
                    <a:lstStyle/>
                    <a:p>
                      <a:pPr algn="l"/>
                      <a:r>
                        <a:rPr lang="en-US" altLang="zh-CN" sz="2400" dirty="0"/>
                        <a:t>Test models on more maps</a:t>
                      </a:r>
                      <a:endParaRPr lang="zh-CN" altLang="en-US" sz="2400" dirty="0"/>
                    </a:p>
                  </a:txBody>
                  <a:tcPr/>
                </a:tc>
                <a:extLst>
                  <a:ext uri="{0D108BD9-81ED-4DB2-BD59-A6C34878D82A}">
                    <a16:rowId xmlns:a16="http://schemas.microsoft.com/office/drawing/2014/main" val="26211725"/>
                  </a:ext>
                </a:extLst>
              </a:tr>
              <a:tr h="608535">
                <a:tc>
                  <a:txBody>
                    <a:bodyPr/>
                    <a:lstStyle/>
                    <a:p>
                      <a:pPr algn="ctr"/>
                      <a:r>
                        <a:rPr lang="en-US" altLang="zh-CN" sz="2400" dirty="0"/>
                        <a:t>5.25 – 5.27</a:t>
                      </a:r>
                      <a:endParaRPr lang="zh-CN" altLang="en-US" sz="2400" dirty="0"/>
                    </a:p>
                  </a:txBody>
                  <a:tcPr/>
                </a:tc>
                <a:tc>
                  <a:txBody>
                    <a:bodyPr/>
                    <a:lstStyle/>
                    <a:p>
                      <a:pPr algn="ctr"/>
                      <a:r>
                        <a:rPr lang="en-US" altLang="zh-CN" sz="2400" dirty="0"/>
                        <a:t>Human Test</a:t>
                      </a:r>
                      <a:endParaRPr lang="zh-CN" altLang="en-US" sz="2400" dirty="0"/>
                    </a:p>
                  </a:txBody>
                  <a:tcPr/>
                </a:tc>
                <a:tc>
                  <a:txBody>
                    <a:bodyPr/>
                    <a:lstStyle/>
                    <a:p>
                      <a:pPr algn="l"/>
                      <a:r>
                        <a:rPr lang="en-US" altLang="zh-CN" sz="2400" dirty="0"/>
                        <a:t>Generate fake path and use questionnaire to collect feedback from people</a:t>
                      </a:r>
                      <a:r>
                        <a:rPr lang="zh-CN" altLang="en-US" sz="2400" dirty="0"/>
                        <a:t>（</a:t>
                      </a:r>
                      <a:r>
                        <a:rPr lang="en-US" altLang="zh-CN" sz="2400" dirty="0"/>
                        <a:t>not encouraged</a:t>
                      </a:r>
                      <a:r>
                        <a:rPr lang="zh-CN" altLang="en-US" sz="2400" dirty="0"/>
                        <a:t>）</a:t>
                      </a:r>
                    </a:p>
                  </a:txBody>
                  <a:tcPr/>
                </a:tc>
                <a:extLst>
                  <a:ext uri="{0D108BD9-81ED-4DB2-BD59-A6C34878D82A}">
                    <a16:rowId xmlns:a16="http://schemas.microsoft.com/office/drawing/2014/main" val="634420928"/>
                  </a:ext>
                </a:extLst>
              </a:tr>
              <a:tr h="608535">
                <a:tc>
                  <a:txBody>
                    <a:bodyPr/>
                    <a:lstStyle/>
                    <a:p>
                      <a:pPr algn="ctr"/>
                      <a:r>
                        <a:rPr lang="en-US" altLang="zh-CN" sz="2400" dirty="0"/>
                        <a:t>5.27-5.29</a:t>
                      </a:r>
                      <a:endParaRPr lang="zh-CN" altLang="en-US" sz="2400" dirty="0"/>
                    </a:p>
                  </a:txBody>
                  <a:tcPr/>
                </a:tc>
                <a:tc>
                  <a:txBody>
                    <a:bodyPr/>
                    <a:lstStyle/>
                    <a:p>
                      <a:pPr algn="ctr"/>
                      <a:r>
                        <a:rPr lang="en-US" altLang="zh-CN" sz="2400" dirty="0"/>
                        <a:t>Presentation Preparing</a:t>
                      </a:r>
                      <a:endParaRPr lang="zh-CN" altLang="en-US" sz="2400" dirty="0"/>
                    </a:p>
                  </a:txBody>
                  <a:tcPr/>
                </a:tc>
                <a:tc>
                  <a:txBody>
                    <a:bodyPr/>
                    <a:lstStyle/>
                    <a:p>
                      <a:pPr algn="l"/>
                      <a:r>
                        <a:rPr lang="en-US" altLang="zh-CN" sz="2400" dirty="0"/>
                        <a:t>Preparing slides and speech for presentation</a:t>
                      </a:r>
                      <a:endParaRPr lang="zh-CN" altLang="en-US" sz="2400" dirty="0"/>
                    </a:p>
                  </a:txBody>
                  <a:tcPr/>
                </a:tc>
                <a:extLst>
                  <a:ext uri="{0D108BD9-81ED-4DB2-BD59-A6C34878D82A}">
                    <a16:rowId xmlns:a16="http://schemas.microsoft.com/office/drawing/2014/main" val="2850007893"/>
                  </a:ext>
                </a:extLst>
              </a:tr>
              <a:tr h="608535">
                <a:tc>
                  <a:txBody>
                    <a:bodyPr/>
                    <a:lstStyle/>
                    <a:p>
                      <a:pPr algn="ctr"/>
                      <a:r>
                        <a:rPr lang="en-US" altLang="zh-CN" sz="2400" dirty="0"/>
                        <a:t>5.29 – 6.1</a:t>
                      </a:r>
                      <a:endParaRPr lang="zh-CN" altLang="en-US" sz="2400" dirty="0"/>
                    </a:p>
                  </a:txBody>
                  <a:tcPr/>
                </a:tc>
                <a:tc>
                  <a:txBody>
                    <a:bodyPr/>
                    <a:lstStyle/>
                    <a:p>
                      <a:pPr algn="ctr"/>
                      <a:r>
                        <a:rPr lang="en-US" altLang="zh-CN" sz="2400" dirty="0"/>
                        <a:t>Presentation Practice</a:t>
                      </a:r>
                      <a:endParaRPr lang="zh-CN" altLang="en-US" sz="2400" dirty="0"/>
                    </a:p>
                  </a:txBody>
                  <a:tcPr/>
                </a:tc>
                <a:tc>
                  <a:txBody>
                    <a:bodyPr/>
                    <a:lstStyle/>
                    <a:p>
                      <a:pPr algn="l"/>
                      <a:r>
                        <a:rPr lang="en-US" altLang="zh-CN" sz="2400" dirty="0"/>
                        <a:t>Continuing to preparing for presentation, make up bugs</a:t>
                      </a:r>
                      <a:endParaRPr lang="zh-CN" altLang="en-US" sz="2400" dirty="0"/>
                    </a:p>
                  </a:txBody>
                  <a:tcPr/>
                </a:tc>
                <a:extLst>
                  <a:ext uri="{0D108BD9-81ED-4DB2-BD59-A6C34878D82A}">
                    <a16:rowId xmlns:a16="http://schemas.microsoft.com/office/drawing/2014/main" val="116020715"/>
                  </a:ext>
                </a:extLst>
              </a:tr>
            </a:tbl>
          </a:graphicData>
        </a:graphic>
      </p:graphicFrame>
      <p:pic>
        <p:nvPicPr>
          <p:cNvPr id="5" name="图片 4">
            <a:extLst>
              <a:ext uri="{FF2B5EF4-FFF2-40B4-BE49-F238E27FC236}">
                <a16:creationId xmlns:a16="http://schemas.microsoft.com/office/drawing/2014/main" id="{2D5D6A77-39ED-624C-8AB7-47C5B9A20060}"/>
              </a:ext>
            </a:extLst>
          </p:cNvPr>
          <p:cNvPicPr>
            <a:picLocks noChangeAspect="1"/>
          </p:cNvPicPr>
          <p:nvPr/>
        </p:nvPicPr>
        <p:blipFill>
          <a:blip r:embed="rId3"/>
          <a:stretch>
            <a:fillRect/>
          </a:stretch>
        </p:blipFill>
        <p:spPr>
          <a:xfrm>
            <a:off x="10595113" y="-3185"/>
            <a:ext cx="1596887" cy="1607605"/>
          </a:xfrm>
          <a:prstGeom prst="rect">
            <a:avLst/>
          </a:prstGeom>
        </p:spPr>
      </p:pic>
      <p:sp>
        <p:nvSpPr>
          <p:cNvPr id="3" name="文本框 2">
            <a:extLst>
              <a:ext uri="{FF2B5EF4-FFF2-40B4-BE49-F238E27FC236}">
                <a16:creationId xmlns:a16="http://schemas.microsoft.com/office/drawing/2014/main" id="{11C7F2D4-340B-6844-9BDD-C5AC67149DE1}"/>
              </a:ext>
            </a:extLst>
          </p:cNvPr>
          <p:cNvSpPr txBox="1"/>
          <p:nvPr/>
        </p:nvSpPr>
        <p:spPr>
          <a:xfrm>
            <a:off x="2599384" y="843240"/>
            <a:ext cx="2699980" cy="369332"/>
          </a:xfrm>
          <a:prstGeom prst="rect">
            <a:avLst/>
          </a:prstGeom>
          <a:noFill/>
        </p:spPr>
        <p:txBody>
          <a:bodyPr wrap="square" rtlCol="0">
            <a:spAutoFit/>
          </a:bodyPr>
          <a:lstStyle/>
          <a:p>
            <a:r>
              <a:rPr kumimoji="1" lang="en-US" altLang="zh-CN" dirty="0"/>
              <a:t>Think about report!!!!</a:t>
            </a:r>
            <a:endParaRPr kumimoji="1" lang="zh-CN" altLang="en-US" dirty="0"/>
          </a:p>
        </p:txBody>
      </p:sp>
    </p:spTree>
    <p:extLst>
      <p:ext uri="{BB962C8B-B14F-4D97-AF65-F5344CB8AC3E}">
        <p14:creationId xmlns:p14="http://schemas.microsoft.com/office/powerpoint/2010/main" val="424704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97F3B-D671-904C-857C-EA1F914632BD}"/>
              </a:ext>
            </a:extLst>
          </p:cNvPr>
          <p:cNvSpPr>
            <a:spLocks noGrp="1"/>
          </p:cNvSpPr>
          <p:nvPr>
            <p:ph type="title"/>
          </p:nvPr>
        </p:nvSpPr>
        <p:spPr/>
        <p:txBody>
          <a:bodyPr/>
          <a:lstStyle/>
          <a:p>
            <a:r>
              <a:rPr kumimoji="1" lang="en-US" altLang="zh-CN" dirty="0"/>
              <a:t>Work Review-Solution: Reward Shaping</a:t>
            </a:r>
            <a:endParaRPr kumimoji="1" lang="zh-CN" altLang="en-US" dirty="0"/>
          </a:p>
        </p:txBody>
      </p:sp>
      <p:sp>
        <p:nvSpPr>
          <p:cNvPr id="3" name="内容占位符 2">
            <a:extLst>
              <a:ext uri="{FF2B5EF4-FFF2-40B4-BE49-F238E27FC236}">
                <a16:creationId xmlns:a16="http://schemas.microsoft.com/office/drawing/2014/main" id="{477A5B74-489F-4547-B1B4-C58FE4F86814}"/>
              </a:ext>
            </a:extLst>
          </p:cNvPr>
          <p:cNvSpPr>
            <a:spLocks noGrp="1"/>
          </p:cNvSpPr>
          <p:nvPr>
            <p:ph idx="1"/>
          </p:nvPr>
        </p:nvSpPr>
        <p:spPr>
          <a:xfrm>
            <a:off x="838200" y="1825625"/>
            <a:ext cx="10515600" cy="908795"/>
          </a:xfrm>
        </p:spPr>
        <p:txBody>
          <a:bodyPr/>
          <a:lstStyle/>
          <a:p>
            <a:r>
              <a:rPr lang="es-ES" altLang="zh-CN" dirty="0" err="1"/>
              <a:t>we</a:t>
            </a:r>
            <a:r>
              <a:rPr lang="es-ES" altLang="zh-CN" dirty="0"/>
              <a:t> </a:t>
            </a:r>
            <a:r>
              <a:rPr lang="es-ES" altLang="zh-CN" dirty="0" err="1"/>
              <a:t>update</a:t>
            </a:r>
            <a:r>
              <a:rPr lang="es-ES" altLang="zh-CN" dirty="0"/>
              <a:t> a Q-</a:t>
            </a:r>
            <a:r>
              <a:rPr lang="es-ES" altLang="zh-CN" dirty="0" err="1"/>
              <a:t>function</a:t>
            </a:r>
            <a:r>
              <a:rPr lang="es-ES" altLang="zh-CN" dirty="0"/>
              <a:t> </a:t>
            </a:r>
            <a:r>
              <a:rPr lang="es-ES" altLang="zh-CN" dirty="0" err="1"/>
              <a:t>when</a:t>
            </a:r>
            <a:r>
              <a:rPr lang="es-ES" altLang="zh-CN" dirty="0"/>
              <a:t> a </a:t>
            </a:r>
            <a:r>
              <a:rPr lang="es-ES" altLang="zh-CN" dirty="0" err="1"/>
              <a:t>reward</a:t>
            </a:r>
            <a:r>
              <a:rPr lang="es-ES" altLang="zh-CN" dirty="0"/>
              <a:t> </a:t>
            </a:r>
            <a:r>
              <a:rPr lang="es-ES" altLang="zh-CN" dirty="0" err="1"/>
              <a:t>is</a:t>
            </a:r>
            <a:r>
              <a:rPr lang="es-ES" altLang="zh-CN" dirty="0"/>
              <a:t> </a:t>
            </a:r>
            <a:r>
              <a:rPr lang="es-ES" altLang="zh-CN" dirty="0" err="1"/>
              <a:t>received</a:t>
            </a:r>
            <a:r>
              <a:rPr lang="es-ES" altLang="zh-CN" dirty="0"/>
              <a:t>. </a:t>
            </a:r>
            <a:r>
              <a:rPr lang="es-ES" altLang="zh-CN" dirty="0" err="1"/>
              <a:t>E.g</a:t>
            </a:r>
            <a:r>
              <a:rPr lang="es-ES" altLang="zh-CN" dirty="0"/>
              <a:t>, </a:t>
            </a:r>
            <a:r>
              <a:rPr lang="es-ES" altLang="zh-CN" dirty="0" err="1"/>
              <a:t>for</a:t>
            </a:r>
            <a:r>
              <a:rPr lang="es-ES" altLang="zh-CN" dirty="0"/>
              <a:t> 1-step Q-</a:t>
            </a:r>
            <a:r>
              <a:rPr lang="es-ES" altLang="zh-CN" dirty="0" err="1"/>
              <a:t>learning</a:t>
            </a:r>
            <a:r>
              <a:rPr lang="es-ES" altLang="zh-CN" dirty="0"/>
              <a:t>:</a:t>
            </a:r>
          </a:p>
          <a:p>
            <a:pPr lvl="1"/>
            <a:endParaRPr kumimoji="1" lang="zh-CN" altLang="en-US" dirty="0"/>
          </a:p>
        </p:txBody>
      </p:sp>
      <p:pic>
        <p:nvPicPr>
          <p:cNvPr id="4" name="图片 3">
            <a:extLst>
              <a:ext uri="{FF2B5EF4-FFF2-40B4-BE49-F238E27FC236}">
                <a16:creationId xmlns:a16="http://schemas.microsoft.com/office/drawing/2014/main" id="{628194BF-8E73-3745-B036-542772135D0C}"/>
              </a:ext>
            </a:extLst>
          </p:cNvPr>
          <p:cNvPicPr>
            <a:picLocks noChangeAspect="1"/>
          </p:cNvPicPr>
          <p:nvPr/>
        </p:nvPicPr>
        <p:blipFill>
          <a:blip r:embed="rId2"/>
          <a:stretch>
            <a:fillRect/>
          </a:stretch>
        </p:blipFill>
        <p:spPr>
          <a:xfrm>
            <a:off x="1913420" y="2734420"/>
            <a:ext cx="8365159" cy="694580"/>
          </a:xfrm>
          <a:prstGeom prst="rect">
            <a:avLst/>
          </a:prstGeom>
        </p:spPr>
      </p:pic>
      <p:sp>
        <p:nvSpPr>
          <p:cNvPr id="5" name="内容占位符 2">
            <a:extLst>
              <a:ext uri="{FF2B5EF4-FFF2-40B4-BE49-F238E27FC236}">
                <a16:creationId xmlns:a16="http://schemas.microsoft.com/office/drawing/2014/main" id="{6F785A3D-D136-1F43-AE95-BAF8B374E074}"/>
              </a:ext>
            </a:extLst>
          </p:cNvPr>
          <p:cNvSpPr txBox="1">
            <a:spLocks/>
          </p:cNvSpPr>
          <p:nvPr/>
        </p:nvSpPr>
        <p:spPr>
          <a:xfrm>
            <a:off x="838199" y="3429000"/>
            <a:ext cx="10515600" cy="908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zh-CN" dirty="0" err="1"/>
              <a:t>The</a:t>
            </a:r>
            <a:r>
              <a:rPr lang="es-ES" altLang="zh-CN" dirty="0"/>
              <a:t> </a:t>
            </a:r>
            <a:r>
              <a:rPr lang="es-ES" altLang="zh-CN" dirty="0" err="1"/>
              <a:t>approach</a:t>
            </a:r>
            <a:r>
              <a:rPr lang="es-ES" altLang="zh-CN" dirty="0"/>
              <a:t> to </a:t>
            </a:r>
            <a:r>
              <a:rPr lang="es-ES" altLang="zh-CN" dirty="0" err="1"/>
              <a:t>reward</a:t>
            </a:r>
            <a:r>
              <a:rPr lang="es-ES" altLang="zh-CN" dirty="0"/>
              <a:t> </a:t>
            </a:r>
            <a:r>
              <a:rPr lang="es-ES" altLang="zh-CN" dirty="0" err="1"/>
              <a:t>shaping</a:t>
            </a:r>
            <a:r>
              <a:rPr lang="es-ES" altLang="zh-CN" dirty="0"/>
              <a:t> </a:t>
            </a:r>
            <a:r>
              <a:rPr lang="es-ES" altLang="zh-CN" dirty="0" err="1"/>
              <a:t>is</a:t>
            </a:r>
            <a:r>
              <a:rPr lang="es-ES" altLang="zh-CN" dirty="0"/>
              <a:t> </a:t>
            </a:r>
            <a:r>
              <a:rPr lang="es-ES" altLang="zh-CN" dirty="0" err="1"/>
              <a:t>not</a:t>
            </a:r>
            <a:r>
              <a:rPr lang="es-ES" altLang="zh-CN" dirty="0"/>
              <a:t> to </a:t>
            </a:r>
            <a:r>
              <a:rPr lang="es-ES" altLang="zh-CN" dirty="0" err="1"/>
              <a:t>modify</a:t>
            </a:r>
            <a:r>
              <a:rPr lang="es-ES" altLang="zh-CN" dirty="0"/>
              <a:t> </a:t>
            </a:r>
            <a:r>
              <a:rPr lang="es-ES" altLang="zh-CN" dirty="0" err="1"/>
              <a:t>the</a:t>
            </a:r>
            <a:r>
              <a:rPr lang="es-ES" altLang="zh-CN" dirty="0"/>
              <a:t> </a:t>
            </a:r>
            <a:r>
              <a:rPr lang="es-ES" altLang="zh-CN" dirty="0" err="1"/>
              <a:t>reward</a:t>
            </a:r>
            <a:r>
              <a:rPr lang="es-ES" altLang="zh-CN" dirty="0"/>
              <a:t> </a:t>
            </a:r>
            <a:r>
              <a:rPr lang="es-ES" altLang="zh-CN" dirty="0" err="1"/>
              <a:t>function</a:t>
            </a:r>
            <a:r>
              <a:rPr lang="es-ES" altLang="zh-CN" dirty="0"/>
              <a:t>, </a:t>
            </a:r>
            <a:r>
              <a:rPr lang="es-ES" altLang="zh-CN" dirty="0" err="1"/>
              <a:t>but</a:t>
            </a:r>
            <a:r>
              <a:rPr lang="es-ES" altLang="zh-CN" dirty="0"/>
              <a:t> to </a:t>
            </a:r>
            <a:r>
              <a:rPr lang="es-ES" altLang="zh-CN" dirty="0" err="1"/>
              <a:t>just</a:t>
            </a:r>
            <a:r>
              <a:rPr lang="es-ES" altLang="zh-CN" dirty="0"/>
              <a:t> </a:t>
            </a:r>
            <a:r>
              <a:rPr lang="es-ES" altLang="zh-CN" dirty="0" err="1"/>
              <a:t>give</a:t>
            </a:r>
            <a:r>
              <a:rPr lang="es-ES" altLang="zh-CN" dirty="0"/>
              <a:t> </a:t>
            </a:r>
            <a:r>
              <a:rPr lang="es-ES" altLang="zh-CN" dirty="0" err="1"/>
              <a:t>additional</a:t>
            </a:r>
            <a:r>
              <a:rPr lang="es-ES" altLang="zh-CN" dirty="0"/>
              <a:t> </a:t>
            </a:r>
            <a:r>
              <a:rPr lang="es-ES" altLang="zh-CN" dirty="0" err="1"/>
              <a:t>reward</a:t>
            </a:r>
            <a:r>
              <a:rPr lang="es-ES" altLang="zh-CN" dirty="0"/>
              <a:t> </a:t>
            </a:r>
            <a:r>
              <a:rPr lang="es-ES" altLang="zh-CN" dirty="0" err="1"/>
              <a:t>for</a:t>
            </a:r>
            <a:r>
              <a:rPr lang="es-ES" altLang="zh-CN" dirty="0"/>
              <a:t> </a:t>
            </a:r>
            <a:r>
              <a:rPr lang="es-ES" altLang="zh-CN" dirty="0" err="1"/>
              <a:t>some</a:t>
            </a:r>
            <a:r>
              <a:rPr lang="es-ES" altLang="zh-CN" dirty="0"/>
              <a:t> </a:t>
            </a:r>
            <a:r>
              <a:rPr lang="es-ES" altLang="zh-CN" dirty="0" err="1"/>
              <a:t>moves</a:t>
            </a:r>
            <a:r>
              <a:rPr lang="es-ES" altLang="zh-CN" dirty="0"/>
              <a:t>:</a:t>
            </a:r>
            <a:endParaRPr kumimoji="1" lang="zh-CN" altLang="en-US" dirty="0"/>
          </a:p>
        </p:txBody>
      </p:sp>
      <p:pic>
        <p:nvPicPr>
          <p:cNvPr id="6" name="图片 5">
            <a:extLst>
              <a:ext uri="{FF2B5EF4-FFF2-40B4-BE49-F238E27FC236}">
                <a16:creationId xmlns:a16="http://schemas.microsoft.com/office/drawing/2014/main" id="{41A57332-1904-AE48-8E47-6FE79B8B8FFE}"/>
              </a:ext>
            </a:extLst>
          </p:cNvPr>
          <p:cNvPicPr>
            <a:picLocks noChangeAspect="1"/>
          </p:cNvPicPr>
          <p:nvPr/>
        </p:nvPicPr>
        <p:blipFill>
          <a:blip r:embed="rId3"/>
          <a:stretch>
            <a:fillRect/>
          </a:stretch>
        </p:blipFill>
        <p:spPr>
          <a:xfrm>
            <a:off x="1913420" y="4472733"/>
            <a:ext cx="7974668" cy="908794"/>
          </a:xfrm>
          <a:prstGeom prst="rect">
            <a:avLst/>
          </a:prstGeom>
        </p:spPr>
      </p:pic>
      <p:sp>
        <p:nvSpPr>
          <p:cNvPr id="7" name="内容占位符 2">
            <a:extLst>
              <a:ext uri="{FF2B5EF4-FFF2-40B4-BE49-F238E27FC236}">
                <a16:creationId xmlns:a16="http://schemas.microsoft.com/office/drawing/2014/main" id="{368EEB60-9935-A34C-8E4F-1CFBE1FEA07D}"/>
              </a:ext>
            </a:extLst>
          </p:cNvPr>
          <p:cNvSpPr txBox="1">
            <a:spLocks/>
          </p:cNvSpPr>
          <p:nvPr/>
        </p:nvSpPr>
        <p:spPr>
          <a:xfrm>
            <a:off x="838199" y="5192920"/>
            <a:ext cx="10515600" cy="908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ltLang="zh-CN" dirty="0" err="1"/>
              <a:t>The</a:t>
            </a:r>
            <a:r>
              <a:rPr lang="es-ES" altLang="zh-CN" dirty="0"/>
              <a:t> </a:t>
            </a:r>
            <a:r>
              <a:rPr lang="es-ES" altLang="zh-CN" dirty="0" err="1"/>
              <a:t>function</a:t>
            </a:r>
            <a:r>
              <a:rPr lang="es-ES" altLang="zh-CN" dirty="0"/>
              <a:t> </a:t>
            </a:r>
            <a:r>
              <a:rPr lang="es-ES" altLang="zh-CN" i="1" dirty="0"/>
              <a:t>F</a:t>
            </a:r>
            <a:r>
              <a:rPr lang="es-ES" altLang="zh-CN" dirty="0"/>
              <a:t> </a:t>
            </a:r>
            <a:r>
              <a:rPr lang="es-ES" altLang="zh-CN" dirty="0" err="1"/>
              <a:t>provides</a:t>
            </a:r>
            <a:r>
              <a:rPr lang="es-ES" altLang="zh-CN" dirty="0"/>
              <a:t> </a:t>
            </a:r>
            <a:r>
              <a:rPr lang="es-ES" altLang="zh-CN" dirty="0" err="1"/>
              <a:t>heuristic</a:t>
            </a:r>
            <a:r>
              <a:rPr lang="es-ES" altLang="zh-CN" dirty="0"/>
              <a:t> </a:t>
            </a:r>
            <a:r>
              <a:rPr lang="es-ES" altLang="zh-CN" dirty="0" err="1"/>
              <a:t>domain</a:t>
            </a:r>
            <a:r>
              <a:rPr lang="es-ES" altLang="zh-CN" dirty="0"/>
              <a:t> </a:t>
            </a:r>
            <a:r>
              <a:rPr lang="es-ES" altLang="zh-CN" dirty="0" err="1"/>
              <a:t>knowledge</a:t>
            </a:r>
            <a:r>
              <a:rPr lang="es-ES" altLang="zh-CN" dirty="0"/>
              <a:t> to </a:t>
            </a:r>
            <a:r>
              <a:rPr lang="es-ES" altLang="zh-CN" dirty="0" err="1"/>
              <a:t>the</a:t>
            </a:r>
            <a:r>
              <a:rPr lang="es-ES" altLang="zh-CN" dirty="0"/>
              <a:t> </a:t>
            </a:r>
            <a:r>
              <a:rPr lang="es-ES" altLang="zh-CN" dirty="0" err="1"/>
              <a:t>problem</a:t>
            </a:r>
            <a:endParaRPr kumimoji="1" lang="zh-CN" altLang="en-US" dirty="0"/>
          </a:p>
        </p:txBody>
      </p:sp>
      <p:pic>
        <p:nvPicPr>
          <p:cNvPr id="8" name="图片 7">
            <a:extLst>
              <a:ext uri="{FF2B5EF4-FFF2-40B4-BE49-F238E27FC236}">
                <a16:creationId xmlns:a16="http://schemas.microsoft.com/office/drawing/2014/main" id="{619D1FCB-2FCF-7A43-973A-D169E5874CBA}"/>
              </a:ext>
            </a:extLst>
          </p:cNvPr>
          <p:cNvPicPr>
            <a:picLocks noChangeAspect="1"/>
          </p:cNvPicPr>
          <p:nvPr/>
        </p:nvPicPr>
        <p:blipFill>
          <a:blip r:embed="rId4"/>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150937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B4563-9771-E442-BAB3-A083691323D8}"/>
              </a:ext>
            </a:extLst>
          </p:cNvPr>
          <p:cNvSpPr>
            <a:spLocks noGrp="1"/>
          </p:cNvSpPr>
          <p:nvPr>
            <p:ph type="title"/>
          </p:nvPr>
        </p:nvSpPr>
        <p:spPr/>
        <p:txBody>
          <a:bodyPr/>
          <a:lstStyle/>
          <a:p>
            <a:r>
              <a:rPr kumimoji="1" lang="en-US" altLang="zh-CN" dirty="0"/>
              <a:t>Work Review-Result</a:t>
            </a:r>
            <a:endParaRPr kumimoji="1" lang="zh-CN" altLang="en-US" dirty="0"/>
          </a:p>
        </p:txBody>
      </p:sp>
      <p:pic>
        <p:nvPicPr>
          <p:cNvPr id="5" name="内容占位符 4">
            <a:extLst>
              <a:ext uri="{FF2B5EF4-FFF2-40B4-BE49-F238E27FC236}">
                <a16:creationId xmlns:a16="http://schemas.microsoft.com/office/drawing/2014/main" id="{0FEB919D-9434-0743-A725-15547030B946}"/>
              </a:ext>
            </a:extLst>
          </p:cNvPr>
          <p:cNvPicPr>
            <a:picLocks noGrp="1" noChangeAspect="1"/>
          </p:cNvPicPr>
          <p:nvPr>
            <p:ph idx="1"/>
          </p:nvPr>
        </p:nvPicPr>
        <p:blipFill>
          <a:blip r:embed="rId3"/>
          <a:stretch>
            <a:fillRect/>
          </a:stretch>
        </p:blipFill>
        <p:spPr>
          <a:xfrm>
            <a:off x="531743" y="2346670"/>
            <a:ext cx="2984500" cy="2882900"/>
          </a:xfrm>
        </p:spPr>
      </p:pic>
      <p:pic>
        <p:nvPicPr>
          <p:cNvPr id="7" name="图片 6">
            <a:extLst>
              <a:ext uri="{FF2B5EF4-FFF2-40B4-BE49-F238E27FC236}">
                <a16:creationId xmlns:a16="http://schemas.microsoft.com/office/drawing/2014/main" id="{14C52268-168D-1843-8DE7-7A9CBFBDD4FD}"/>
              </a:ext>
            </a:extLst>
          </p:cNvPr>
          <p:cNvPicPr>
            <a:picLocks noChangeAspect="1"/>
          </p:cNvPicPr>
          <p:nvPr/>
        </p:nvPicPr>
        <p:blipFill>
          <a:blip r:embed="rId4"/>
          <a:stretch>
            <a:fillRect/>
          </a:stretch>
        </p:blipFill>
        <p:spPr>
          <a:xfrm>
            <a:off x="4228134" y="2346670"/>
            <a:ext cx="3086100" cy="2870200"/>
          </a:xfrm>
          <a:prstGeom prst="rect">
            <a:avLst/>
          </a:prstGeom>
        </p:spPr>
      </p:pic>
      <p:pic>
        <p:nvPicPr>
          <p:cNvPr id="9" name="图片 8">
            <a:extLst>
              <a:ext uri="{FF2B5EF4-FFF2-40B4-BE49-F238E27FC236}">
                <a16:creationId xmlns:a16="http://schemas.microsoft.com/office/drawing/2014/main" id="{B085D84F-3AD2-9545-8A34-22245F9DF9A2}"/>
              </a:ext>
            </a:extLst>
          </p:cNvPr>
          <p:cNvPicPr>
            <a:picLocks noChangeAspect="1"/>
          </p:cNvPicPr>
          <p:nvPr/>
        </p:nvPicPr>
        <p:blipFill>
          <a:blip r:embed="rId5"/>
          <a:stretch>
            <a:fillRect/>
          </a:stretch>
        </p:blipFill>
        <p:spPr>
          <a:xfrm>
            <a:off x="8293100" y="2333970"/>
            <a:ext cx="3060700" cy="2882900"/>
          </a:xfrm>
          <a:prstGeom prst="rect">
            <a:avLst/>
          </a:prstGeom>
        </p:spPr>
      </p:pic>
      <p:pic>
        <p:nvPicPr>
          <p:cNvPr id="10" name="图片 9">
            <a:extLst>
              <a:ext uri="{FF2B5EF4-FFF2-40B4-BE49-F238E27FC236}">
                <a16:creationId xmlns:a16="http://schemas.microsoft.com/office/drawing/2014/main" id="{3180A84B-DC3E-0C4B-9105-7851BC7536D7}"/>
              </a:ext>
            </a:extLst>
          </p:cNvPr>
          <p:cNvPicPr>
            <a:picLocks noChangeAspect="1"/>
          </p:cNvPicPr>
          <p:nvPr/>
        </p:nvPicPr>
        <p:blipFill>
          <a:blip r:embed="rId6"/>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178491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0078B-1B26-A64D-933F-B1F70520C0C3}"/>
              </a:ext>
            </a:extLst>
          </p:cNvPr>
          <p:cNvSpPr>
            <a:spLocks noGrp="1"/>
          </p:cNvSpPr>
          <p:nvPr>
            <p:ph type="title"/>
          </p:nvPr>
        </p:nvSpPr>
        <p:spPr/>
        <p:txBody>
          <a:bodyPr/>
          <a:lstStyle/>
          <a:p>
            <a:r>
              <a:rPr kumimoji="1" lang="en-US" altLang="zh-CN" dirty="0"/>
              <a:t>Cost Reduce</a:t>
            </a:r>
            <a:endParaRPr kumimoji="1" lang="zh-CN" altLang="en-US" dirty="0"/>
          </a:p>
        </p:txBody>
      </p:sp>
      <p:sp>
        <p:nvSpPr>
          <p:cNvPr id="3" name="内容占位符 2">
            <a:extLst>
              <a:ext uri="{FF2B5EF4-FFF2-40B4-BE49-F238E27FC236}">
                <a16:creationId xmlns:a16="http://schemas.microsoft.com/office/drawing/2014/main" id="{9D1F6DFA-267D-5B44-91A5-917B7B3EA638}"/>
              </a:ext>
            </a:extLst>
          </p:cNvPr>
          <p:cNvSpPr>
            <a:spLocks noGrp="1"/>
          </p:cNvSpPr>
          <p:nvPr>
            <p:ph idx="1"/>
          </p:nvPr>
        </p:nvSpPr>
        <p:spPr>
          <a:xfrm>
            <a:off x="838200" y="1825624"/>
            <a:ext cx="10515600" cy="4285244"/>
          </a:xfrm>
        </p:spPr>
        <p:txBody>
          <a:bodyPr>
            <a:normAutofit/>
          </a:bodyPr>
          <a:lstStyle/>
          <a:p>
            <a:r>
              <a:rPr kumimoji="1" lang="en-US" altLang="zh-CN" dirty="0"/>
              <a:t>We are going to reduce the cost of the deceptive path, there are three points</a:t>
            </a:r>
          </a:p>
          <a:p>
            <a:pPr marL="914400" lvl="1" indent="-457200">
              <a:buAutoNum type="arabicPeriod"/>
            </a:pPr>
            <a:r>
              <a:rPr kumimoji="1" lang="en-US" altLang="zh-CN" dirty="0"/>
              <a:t>Pruning some fake goals</a:t>
            </a:r>
          </a:p>
          <a:p>
            <a:pPr marL="914400" lvl="1" indent="-457200">
              <a:buAutoNum type="arabicPeriod"/>
            </a:pPr>
            <a:r>
              <a:rPr kumimoji="1" lang="en-US" altLang="zh-CN" dirty="0"/>
              <a:t>Optimize the heuristic reward</a:t>
            </a:r>
            <a:r>
              <a:rPr kumimoji="1" lang="en-US" altLang="zh-CN" i="1" dirty="0"/>
              <a:t> F </a:t>
            </a:r>
            <a:r>
              <a:rPr kumimoji="1" lang="en-US" altLang="zh-CN" dirty="0"/>
              <a:t>and the relationship between </a:t>
            </a:r>
            <a:r>
              <a:rPr kumimoji="1" lang="en-US" altLang="zh-CN" i="1" dirty="0"/>
              <a:t>F</a:t>
            </a:r>
            <a:r>
              <a:rPr kumimoji="1" lang="en-US" altLang="zh-CN" dirty="0"/>
              <a:t> and real reward</a:t>
            </a:r>
          </a:p>
          <a:p>
            <a:pPr marL="914400" lvl="1" indent="-457200">
              <a:buAutoNum type="arabicPeriod"/>
            </a:pPr>
            <a:r>
              <a:rPr kumimoji="1" lang="en-US" altLang="zh-CN" dirty="0"/>
              <a:t>Using Reinforcement Learning method to generalize the reward shaping  function</a:t>
            </a:r>
            <a:endParaRPr kumimoji="1" lang="zh-CN" altLang="en-US" dirty="0"/>
          </a:p>
        </p:txBody>
      </p:sp>
      <p:pic>
        <p:nvPicPr>
          <p:cNvPr id="8" name="图片 7">
            <a:extLst>
              <a:ext uri="{FF2B5EF4-FFF2-40B4-BE49-F238E27FC236}">
                <a16:creationId xmlns:a16="http://schemas.microsoft.com/office/drawing/2014/main" id="{27922FD7-D17E-E545-9A31-62270514BD5B}"/>
              </a:ext>
            </a:extLst>
          </p:cNvPr>
          <p:cNvPicPr>
            <a:picLocks noChangeAspect="1"/>
          </p:cNvPicPr>
          <p:nvPr/>
        </p:nvPicPr>
        <p:blipFill>
          <a:blip r:embed="rId3"/>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162825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0CEEF-6BEA-DE47-B4C0-3685F9F7CF0B}"/>
              </a:ext>
            </a:extLst>
          </p:cNvPr>
          <p:cNvSpPr>
            <a:spLocks noGrp="1"/>
          </p:cNvSpPr>
          <p:nvPr>
            <p:ph type="title"/>
          </p:nvPr>
        </p:nvSpPr>
        <p:spPr/>
        <p:txBody>
          <a:bodyPr/>
          <a:lstStyle/>
          <a:p>
            <a:r>
              <a:rPr kumimoji="1" lang="en-US" altLang="zh-CN" dirty="0"/>
              <a:t>Work Result</a:t>
            </a:r>
            <a:r>
              <a:rPr kumimoji="1" lang="zh-CN" altLang="en-US" dirty="0"/>
              <a:t> </a:t>
            </a:r>
            <a:r>
              <a:rPr kumimoji="1" lang="en-US" altLang="zh-CN" dirty="0"/>
              <a:t>–</a:t>
            </a:r>
            <a:r>
              <a:rPr kumimoji="1" lang="zh-CN" altLang="en-US" dirty="0"/>
              <a:t> </a:t>
            </a:r>
            <a:br>
              <a:rPr kumimoji="1" lang="en-US" altLang="zh-CN" dirty="0"/>
            </a:br>
            <a:r>
              <a:rPr kumimoji="1" lang="en-US" altLang="zh-CN" dirty="0"/>
              <a:t>Change</a:t>
            </a:r>
            <a:r>
              <a:rPr kumimoji="1" lang="zh-CN" altLang="en-US" dirty="0"/>
              <a:t> </a:t>
            </a:r>
            <a:r>
              <a:rPr kumimoji="1" lang="en-US" altLang="zh-CN" dirty="0"/>
              <a:t>Reward</a:t>
            </a:r>
            <a:r>
              <a:rPr kumimoji="1" lang="zh-CN" altLang="en-US" dirty="0"/>
              <a:t> </a:t>
            </a:r>
            <a:r>
              <a:rPr kumimoji="1" lang="en-US" altLang="zh-CN" dirty="0"/>
              <a:t>Heuristic</a:t>
            </a:r>
            <a:r>
              <a:rPr kumimoji="1" lang="zh-CN" altLang="en-US" dirty="0"/>
              <a:t> </a:t>
            </a:r>
            <a:r>
              <a:rPr kumimoji="1" lang="en-US" altLang="zh-CN" dirty="0"/>
              <a:t>Function</a:t>
            </a:r>
            <a:endParaRPr kumimoji="1" lang="zh-CN" altLang="en-US" dirty="0"/>
          </a:p>
        </p:txBody>
      </p:sp>
      <p:sp>
        <p:nvSpPr>
          <p:cNvPr id="3" name="内容占位符 2">
            <a:extLst>
              <a:ext uri="{FF2B5EF4-FFF2-40B4-BE49-F238E27FC236}">
                <a16:creationId xmlns:a16="http://schemas.microsoft.com/office/drawing/2014/main" id="{393D824D-BF25-C54F-A04E-AEA62D33CB4C}"/>
              </a:ext>
            </a:extLst>
          </p:cNvPr>
          <p:cNvSpPr>
            <a:spLocks noGrp="1"/>
          </p:cNvSpPr>
          <p:nvPr>
            <p:ph idx="1"/>
          </p:nvPr>
        </p:nvSpPr>
        <p:spPr>
          <a:xfrm>
            <a:off x="838200" y="1825625"/>
            <a:ext cx="10515600" cy="939877"/>
          </a:xfrm>
        </p:spPr>
        <p:txBody>
          <a:bodyPr/>
          <a:lstStyle/>
          <a:p>
            <a:r>
              <a:rPr kumimoji="1" lang="en-US" altLang="zh-CN" dirty="0"/>
              <a:t>Attempt 1: Add the minimum distance to fake goals as reward shaping heuristic </a:t>
            </a:r>
            <a:endParaRPr kumimoji="1" lang="zh-CN" altLang="en-US" dirty="0"/>
          </a:p>
        </p:txBody>
      </p:sp>
      <p:sp>
        <p:nvSpPr>
          <p:cNvPr id="4" name="内容占位符 2">
            <a:extLst>
              <a:ext uri="{FF2B5EF4-FFF2-40B4-BE49-F238E27FC236}">
                <a16:creationId xmlns:a16="http://schemas.microsoft.com/office/drawing/2014/main" id="{659BC3B3-2278-364B-891B-A3B95D75E80F}"/>
              </a:ext>
            </a:extLst>
          </p:cNvPr>
          <p:cNvSpPr txBox="1">
            <a:spLocks/>
          </p:cNvSpPr>
          <p:nvPr/>
        </p:nvSpPr>
        <p:spPr>
          <a:xfrm>
            <a:off x="838199" y="3425282"/>
            <a:ext cx="11115907" cy="17711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Attempt 2: We prune some fake goals during training</a:t>
            </a:r>
          </a:p>
          <a:p>
            <a:pPr lvl="1"/>
            <a:r>
              <a:rPr kumimoji="1" lang="en-US" altLang="zh-CN" dirty="0"/>
              <a:t>Have no contribution on deception(</a:t>
            </a:r>
            <a:r>
              <a:rPr lang="es-ES" altLang="zh-CN" dirty="0" err="1"/>
              <a:t>offers</a:t>
            </a:r>
            <a:r>
              <a:rPr lang="es-ES" altLang="zh-CN" dirty="0"/>
              <a:t> no </a:t>
            </a:r>
            <a:r>
              <a:rPr lang="es-ES" altLang="zh-CN" dirty="0" err="1"/>
              <a:t>advantage</a:t>
            </a:r>
            <a:r>
              <a:rPr lang="es-ES" altLang="zh-CN" dirty="0"/>
              <a:t> </a:t>
            </a:r>
            <a:r>
              <a:rPr lang="es-ES" altLang="zh-CN" dirty="0" err="1"/>
              <a:t>from</a:t>
            </a:r>
            <a:r>
              <a:rPr lang="es-ES" altLang="zh-CN" dirty="0"/>
              <a:t> </a:t>
            </a:r>
            <a:r>
              <a:rPr lang="es-ES" altLang="zh-CN" dirty="0" err="1"/>
              <a:t>the</a:t>
            </a:r>
            <a:r>
              <a:rPr lang="es-ES" altLang="zh-CN" dirty="0"/>
              <a:t> </a:t>
            </a:r>
            <a:r>
              <a:rPr lang="es-ES" altLang="zh-CN" dirty="0" err="1"/>
              <a:t>current</a:t>
            </a:r>
            <a:r>
              <a:rPr lang="es-ES" altLang="zh-CN" dirty="0"/>
              <a:t> </a:t>
            </a:r>
            <a:r>
              <a:rPr lang="es-ES" altLang="zh-CN" dirty="0" err="1"/>
              <a:t>state</a:t>
            </a:r>
            <a:r>
              <a:rPr kumimoji="1" lang="en-US" altLang="zh-CN" dirty="0"/>
              <a:t>)</a:t>
            </a:r>
          </a:p>
          <a:p>
            <a:pPr lvl="2"/>
            <a:r>
              <a:rPr lang="es-ES" altLang="zh-CN" dirty="0">
                <a:hlinkClick r:id="rId3"/>
              </a:rPr>
              <a:t>https://piazza.com/class_profile/get_resource/k440kkcj3o9516/k74k4sal74n4fw</a:t>
            </a:r>
            <a:endParaRPr kumimoji="1" lang="en-US" altLang="zh-CN" dirty="0"/>
          </a:p>
          <a:p>
            <a:pPr lvl="1"/>
            <a:r>
              <a:rPr kumimoji="1" lang="en-US" altLang="zh-CN" dirty="0"/>
              <a:t>Have no contribution on reduce cost (future work)</a:t>
            </a:r>
            <a:endParaRPr kumimoji="1" lang="zh-CN" altLang="en-US" dirty="0"/>
          </a:p>
        </p:txBody>
      </p:sp>
      <p:pic>
        <p:nvPicPr>
          <p:cNvPr id="6" name="图片 5">
            <a:extLst>
              <a:ext uri="{FF2B5EF4-FFF2-40B4-BE49-F238E27FC236}">
                <a16:creationId xmlns:a16="http://schemas.microsoft.com/office/drawing/2014/main" id="{8AB2F76C-0DC6-334D-B08C-328CBDA9AEF0}"/>
              </a:ext>
            </a:extLst>
          </p:cNvPr>
          <p:cNvPicPr>
            <a:picLocks noChangeAspect="1"/>
          </p:cNvPicPr>
          <p:nvPr/>
        </p:nvPicPr>
        <p:blipFill>
          <a:blip r:embed="rId4"/>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237994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6A6CD-A6A8-2943-BD42-D27A46A7FE87}"/>
              </a:ext>
            </a:extLst>
          </p:cNvPr>
          <p:cNvSpPr>
            <a:spLocks noGrp="1"/>
          </p:cNvSpPr>
          <p:nvPr>
            <p:ph type="title"/>
          </p:nvPr>
        </p:nvSpPr>
        <p:spPr>
          <a:xfrm>
            <a:off x="370991" y="228212"/>
            <a:ext cx="10515600" cy="1325563"/>
          </a:xfrm>
        </p:spPr>
        <p:txBody>
          <a:bodyPr/>
          <a:lstStyle/>
          <a:p>
            <a:r>
              <a:rPr kumimoji="1" lang="en-US" altLang="zh-CN" dirty="0"/>
              <a:t>Attempt– generalizing reward function in RL</a:t>
            </a:r>
            <a:endParaRPr kumimoji="1" lang="zh-CN" altLang="en-US" dirty="0"/>
          </a:p>
        </p:txBody>
      </p:sp>
      <p:sp>
        <p:nvSpPr>
          <p:cNvPr id="3" name="内容占位符 2">
            <a:extLst>
              <a:ext uri="{FF2B5EF4-FFF2-40B4-BE49-F238E27FC236}">
                <a16:creationId xmlns:a16="http://schemas.microsoft.com/office/drawing/2014/main" id="{53BF9CF9-65CE-3C41-A9F1-2949D6621400}"/>
              </a:ext>
            </a:extLst>
          </p:cNvPr>
          <p:cNvSpPr>
            <a:spLocks noGrp="1"/>
          </p:cNvSpPr>
          <p:nvPr>
            <p:ph idx="1"/>
          </p:nvPr>
        </p:nvSpPr>
        <p:spPr>
          <a:xfrm>
            <a:off x="838200" y="1825625"/>
            <a:ext cx="10515600" cy="4351338"/>
          </a:xfrm>
        </p:spPr>
        <p:txBody>
          <a:bodyPr/>
          <a:lstStyle/>
          <a:p>
            <a:r>
              <a:rPr lang="es-ES" altLang="zh-CN"/>
              <a:t>State aggregation</a:t>
            </a:r>
            <a:endParaRPr kumimoji="1" lang="zh-CN" altLang="en-US" dirty="0"/>
          </a:p>
        </p:txBody>
      </p:sp>
      <p:pic>
        <p:nvPicPr>
          <p:cNvPr id="4" name="图片 3">
            <a:extLst>
              <a:ext uri="{FF2B5EF4-FFF2-40B4-BE49-F238E27FC236}">
                <a16:creationId xmlns:a16="http://schemas.microsoft.com/office/drawing/2014/main" id="{F42582AF-6B69-C149-9FDC-0C61651119BF}"/>
              </a:ext>
            </a:extLst>
          </p:cNvPr>
          <p:cNvPicPr>
            <a:picLocks noChangeAspect="1"/>
          </p:cNvPicPr>
          <p:nvPr/>
        </p:nvPicPr>
        <p:blipFill>
          <a:blip r:embed="rId3"/>
          <a:stretch>
            <a:fillRect/>
          </a:stretch>
        </p:blipFill>
        <p:spPr>
          <a:xfrm>
            <a:off x="2147385" y="2369325"/>
            <a:ext cx="6962812" cy="1689720"/>
          </a:xfrm>
          <a:prstGeom prst="rect">
            <a:avLst/>
          </a:prstGeom>
        </p:spPr>
      </p:pic>
      <p:pic>
        <p:nvPicPr>
          <p:cNvPr id="5" name="图片 4">
            <a:extLst>
              <a:ext uri="{FF2B5EF4-FFF2-40B4-BE49-F238E27FC236}">
                <a16:creationId xmlns:a16="http://schemas.microsoft.com/office/drawing/2014/main" id="{D0B2ADD7-19E7-3241-A961-7F853FDCE631}"/>
              </a:ext>
            </a:extLst>
          </p:cNvPr>
          <p:cNvPicPr>
            <a:picLocks noChangeAspect="1"/>
          </p:cNvPicPr>
          <p:nvPr/>
        </p:nvPicPr>
        <p:blipFill>
          <a:blip r:embed="rId4"/>
          <a:stretch>
            <a:fillRect/>
          </a:stretch>
        </p:blipFill>
        <p:spPr>
          <a:xfrm>
            <a:off x="3353683" y="4199561"/>
            <a:ext cx="5756514" cy="1140441"/>
          </a:xfrm>
          <a:prstGeom prst="rect">
            <a:avLst/>
          </a:prstGeom>
        </p:spPr>
      </p:pic>
      <p:pic>
        <p:nvPicPr>
          <p:cNvPr id="25" name="图片 24">
            <a:extLst>
              <a:ext uri="{FF2B5EF4-FFF2-40B4-BE49-F238E27FC236}">
                <a16:creationId xmlns:a16="http://schemas.microsoft.com/office/drawing/2014/main" id="{A00E3AFE-458B-174F-ACBA-DBC7500BEA09}"/>
              </a:ext>
            </a:extLst>
          </p:cNvPr>
          <p:cNvPicPr>
            <a:picLocks noChangeAspect="1"/>
          </p:cNvPicPr>
          <p:nvPr/>
        </p:nvPicPr>
        <p:blipFill>
          <a:blip r:embed="rId5"/>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398093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1375A0-F46C-2643-96A0-064BA3A870D0}"/>
              </a:ext>
            </a:extLst>
          </p:cNvPr>
          <p:cNvPicPr>
            <a:picLocks noChangeAspect="1"/>
          </p:cNvPicPr>
          <p:nvPr/>
        </p:nvPicPr>
        <p:blipFill>
          <a:blip r:embed="rId3"/>
          <a:stretch>
            <a:fillRect/>
          </a:stretch>
        </p:blipFill>
        <p:spPr>
          <a:xfrm>
            <a:off x="2965451" y="579864"/>
            <a:ext cx="5844012" cy="4618196"/>
          </a:xfrm>
          <a:prstGeom prst="rect">
            <a:avLst/>
          </a:prstGeom>
        </p:spPr>
      </p:pic>
      <p:sp>
        <p:nvSpPr>
          <p:cNvPr id="5" name="文本框 4">
            <a:extLst>
              <a:ext uri="{FF2B5EF4-FFF2-40B4-BE49-F238E27FC236}">
                <a16:creationId xmlns:a16="http://schemas.microsoft.com/office/drawing/2014/main" id="{243DD709-5C65-6A4A-B176-241DCB7D83C4}"/>
              </a:ext>
            </a:extLst>
          </p:cNvPr>
          <p:cNvSpPr txBox="1"/>
          <p:nvPr/>
        </p:nvSpPr>
        <p:spPr>
          <a:xfrm>
            <a:off x="1267522" y="5285678"/>
            <a:ext cx="9656956" cy="1477328"/>
          </a:xfrm>
          <a:prstGeom prst="rect">
            <a:avLst/>
          </a:prstGeom>
          <a:noFill/>
        </p:spPr>
        <p:txBody>
          <a:bodyPr wrap="square" rtlCol="0">
            <a:spAutoFit/>
          </a:bodyPr>
          <a:lstStyle/>
          <a:p>
            <a:r>
              <a:rPr kumimoji="1" lang="es-ES" altLang="zh-CN" dirty="0"/>
              <a:t>Reference</a:t>
            </a:r>
          </a:p>
          <a:p>
            <a:r>
              <a:rPr kumimoji="1" lang="es-ES" altLang="zh-CN" dirty="0" err="1"/>
              <a:t>Marek</a:t>
            </a:r>
            <a:r>
              <a:rPr kumimoji="1" lang="es-ES" altLang="zh-CN" dirty="0"/>
              <a:t> </a:t>
            </a:r>
            <a:r>
              <a:rPr kumimoji="1" lang="es-ES" altLang="zh-CN" dirty="0" err="1"/>
              <a:t>Grześ</a:t>
            </a:r>
            <a:r>
              <a:rPr kumimoji="1" lang="es-ES" altLang="zh-CN" dirty="0"/>
              <a:t>, Daniel </a:t>
            </a:r>
            <a:r>
              <a:rPr kumimoji="1" lang="es-ES" altLang="zh-CN" dirty="0" err="1"/>
              <a:t>Kudenko</a:t>
            </a:r>
            <a:r>
              <a:rPr kumimoji="1" lang="es-ES" altLang="zh-CN" dirty="0"/>
              <a:t>,</a:t>
            </a:r>
            <a:r>
              <a:rPr kumimoji="1" lang="zh-CN" altLang="en-US" dirty="0"/>
              <a:t> </a:t>
            </a:r>
            <a:r>
              <a:rPr kumimoji="1" lang="es-ES" altLang="zh-CN" dirty="0"/>
              <a:t>Online </a:t>
            </a:r>
            <a:r>
              <a:rPr kumimoji="1" lang="es-ES" altLang="zh-CN" dirty="0" err="1"/>
              <a:t>learning</a:t>
            </a:r>
            <a:r>
              <a:rPr kumimoji="1" lang="es-ES" altLang="zh-CN" dirty="0"/>
              <a:t> of </a:t>
            </a:r>
            <a:r>
              <a:rPr kumimoji="1" lang="es-ES" altLang="zh-CN" dirty="0" err="1"/>
              <a:t>shaping</a:t>
            </a:r>
            <a:r>
              <a:rPr kumimoji="1" lang="es-ES" altLang="zh-CN" dirty="0"/>
              <a:t> </a:t>
            </a:r>
            <a:r>
              <a:rPr kumimoji="1" lang="es-ES" altLang="zh-CN" dirty="0" err="1"/>
              <a:t>rewards</a:t>
            </a:r>
            <a:r>
              <a:rPr kumimoji="1" lang="es-ES" altLang="zh-CN" dirty="0"/>
              <a:t> in </a:t>
            </a:r>
            <a:r>
              <a:rPr kumimoji="1" lang="es-ES" altLang="zh-CN" dirty="0" err="1"/>
              <a:t>reinforcement</a:t>
            </a:r>
            <a:r>
              <a:rPr kumimoji="1" lang="es-ES" altLang="zh-CN" dirty="0"/>
              <a:t> </a:t>
            </a:r>
            <a:r>
              <a:rPr kumimoji="1" lang="es-ES" altLang="zh-CN" dirty="0" err="1"/>
              <a:t>learning</a:t>
            </a:r>
            <a:r>
              <a:rPr kumimoji="1" lang="es-ES" altLang="zh-CN" dirty="0"/>
              <a:t>,</a:t>
            </a:r>
            <a:r>
              <a:rPr kumimoji="1" lang="zh-CN" altLang="en-US" dirty="0"/>
              <a:t> </a:t>
            </a:r>
            <a:r>
              <a:rPr kumimoji="1" lang="es-ES" altLang="zh-CN" dirty="0"/>
              <a:t>Neural Networks,</a:t>
            </a:r>
            <a:r>
              <a:rPr kumimoji="1" lang="zh-CN" altLang="en-US" dirty="0"/>
              <a:t> </a:t>
            </a:r>
            <a:r>
              <a:rPr kumimoji="1" lang="es-ES" altLang="zh-CN" dirty="0" err="1"/>
              <a:t>Volume</a:t>
            </a:r>
            <a:r>
              <a:rPr kumimoji="1" lang="es-ES" altLang="zh-CN" dirty="0"/>
              <a:t> 23, </a:t>
            </a:r>
            <a:r>
              <a:rPr kumimoji="1" lang="es-ES" altLang="zh-CN" dirty="0" err="1"/>
              <a:t>Issue</a:t>
            </a:r>
            <a:r>
              <a:rPr kumimoji="1" lang="es-ES" altLang="zh-CN" dirty="0"/>
              <a:t> 4,</a:t>
            </a:r>
            <a:r>
              <a:rPr kumimoji="1" lang="zh-CN" altLang="en-US" dirty="0"/>
              <a:t> </a:t>
            </a:r>
            <a:r>
              <a:rPr kumimoji="1" lang="es-ES" altLang="zh-CN" dirty="0"/>
              <a:t>2010,</a:t>
            </a:r>
          </a:p>
          <a:p>
            <a:r>
              <a:rPr kumimoji="1" lang="es-ES" altLang="zh-CN" dirty="0" err="1"/>
              <a:t>Pages</a:t>
            </a:r>
            <a:r>
              <a:rPr kumimoji="1" lang="es-ES" altLang="zh-CN" dirty="0"/>
              <a:t> 541-550,</a:t>
            </a:r>
            <a:r>
              <a:rPr kumimoji="1" lang="zh-CN" altLang="en-US" dirty="0"/>
              <a:t> </a:t>
            </a:r>
            <a:r>
              <a:rPr kumimoji="1" lang="es-ES" altLang="zh-CN" dirty="0"/>
              <a:t>ISSN 0893-6080,</a:t>
            </a:r>
            <a:r>
              <a:rPr kumimoji="1" lang="zh-CN" altLang="en-US" dirty="0"/>
              <a:t> </a:t>
            </a:r>
            <a:r>
              <a:rPr kumimoji="1" lang="es-ES" altLang="zh-CN" dirty="0">
                <a:hlinkClick r:id="rId4"/>
              </a:rPr>
              <a:t>https://doi.org/10.1016/j.neunet.2010.01.001</a:t>
            </a:r>
            <a:r>
              <a:rPr kumimoji="1" lang="es-ES" altLang="zh-CN" dirty="0"/>
              <a:t>.</a:t>
            </a:r>
            <a:r>
              <a:rPr kumimoji="1" lang="zh-CN" altLang="en-US" dirty="0"/>
              <a:t> </a:t>
            </a:r>
            <a:r>
              <a:rPr kumimoji="1" lang="es-ES" altLang="zh-CN" dirty="0"/>
              <a:t>(http://</a:t>
            </a:r>
            <a:r>
              <a:rPr kumimoji="1" lang="es-ES" altLang="zh-CN" dirty="0" err="1"/>
              <a:t>www.sciencedirect.com</a:t>
            </a:r>
            <a:r>
              <a:rPr kumimoji="1" lang="es-ES" altLang="zh-CN" dirty="0"/>
              <a:t>/</a:t>
            </a:r>
            <a:r>
              <a:rPr kumimoji="1" lang="es-ES" altLang="zh-CN" dirty="0" err="1"/>
              <a:t>science</a:t>
            </a:r>
            <a:r>
              <a:rPr kumimoji="1" lang="es-ES" altLang="zh-CN" dirty="0"/>
              <a:t>/</a:t>
            </a:r>
            <a:r>
              <a:rPr kumimoji="1" lang="es-ES" altLang="zh-CN" dirty="0" err="1"/>
              <a:t>article</a:t>
            </a:r>
            <a:r>
              <a:rPr kumimoji="1" lang="es-ES" altLang="zh-CN" dirty="0"/>
              <a:t>/</a:t>
            </a:r>
            <a:r>
              <a:rPr kumimoji="1" lang="es-ES" altLang="zh-CN" dirty="0" err="1"/>
              <a:t>pii</a:t>
            </a:r>
            <a:r>
              <a:rPr kumimoji="1" lang="es-ES" altLang="zh-CN" dirty="0"/>
              <a:t>/S089360801000002X)</a:t>
            </a:r>
            <a:endParaRPr kumimoji="1" lang="zh-CN" altLang="en-US" dirty="0"/>
          </a:p>
        </p:txBody>
      </p:sp>
      <p:pic>
        <p:nvPicPr>
          <p:cNvPr id="6" name="图片 5">
            <a:extLst>
              <a:ext uri="{FF2B5EF4-FFF2-40B4-BE49-F238E27FC236}">
                <a16:creationId xmlns:a16="http://schemas.microsoft.com/office/drawing/2014/main" id="{C9D2E758-FF41-134B-9D0B-A7A7F7478306}"/>
              </a:ext>
            </a:extLst>
          </p:cNvPr>
          <p:cNvPicPr>
            <a:picLocks noChangeAspect="1"/>
          </p:cNvPicPr>
          <p:nvPr/>
        </p:nvPicPr>
        <p:blipFill>
          <a:blip r:embed="rId5"/>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111881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0CEEF-6BEA-DE47-B4C0-3685F9F7CF0B}"/>
              </a:ext>
            </a:extLst>
          </p:cNvPr>
          <p:cNvSpPr>
            <a:spLocks noGrp="1"/>
          </p:cNvSpPr>
          <p:nvPr>
            <p:ph type="title"/>
          </p:nvPr>
        </p:nvSpPr>
        <p:spPr/>
        <p:txBody>
          <a:bodyPr/>
          <a:lstStyle/>
          <a:p>
            <a:r>
              <a:rPr kumimoji="1" lang="en-US" altLang="zh-CN" dirty="0"/>
              <a:t>Attempt 4–</a:t>
            </a:r>
            <a:r>
              <a:rPr kumimoji="1" lang="zh-CN" altLang="en-US" dirty="0"/>
              <a:t> </a:t>
            </a:r>
            <a:br>
              <a:rPr kumimoji="1" lang="en-US" altLang="zh-CN" dirty="0"/>
            </a:br>
            <a:r>
              <a:rPr kumimoji="1" lang="en-US" altLang="zh-CN" dirty="0"/>
              <a:t>Change</a:t>
            </a:r>
            <a:r>
              <a:rPr kumimoji="1" lang="zh-CN" altLang="en-US" dirty="0"/>
              <a:t> </a:t>
            </a:r>
            <a:r>
              <a:rPr kumimoji="1" lang="en-US" altLang="zh-CN" dirty="0"/>
              <a:t>Reward</a:t>
            </a:r>
            <a:r>
              <a:rPr kumimoji="1" lang="zh-CN" altLang="en-US" dirty="0"/>
              <a:t> </a:t>
            </a:r>
            <a:r>
              <a:rPr kumimoji="1" lang="en-US" altLang="zh-CN" dirty="0"/>
              <a:t>Heuristic</a:t>
            </a:r>
            <a:r>
              <a:rPr kumimoji="1" lang="zh-CN" altLang="en-US" dirty="0"/>
              <a:t> </a:t>
            </a:r>
            <a:r>
              <a:rPr kumimoji="1" lang="en-US" altLang="zh-CN" dirty="0"/>
              <a:t>Function</a:t>
            </a:r>
            <a:endParaRPr kumimoji="1" lang="zh-CN" altLang="en-US" dirty="0"/>
          </a:p>
        </p:txBody>
      </p:sp>
      <p:sp>
        <p:nvSpPr>
          <p:cNvPr id="3" name="内容占位符 2">
            <a:extLst>
              <a:ext uri="{FF2B5EF4-FFF2-40B4-BE49-F238E27FC236}">
                <a16:creationId xmlns:a16="http://schemas.microsoft.com/office/drawing/2014/main" id="{393D824D-BF25-C54F-A04E-AEA62D33CB4C}"/>
              </a:ext>
            </a:extLst>
          </p:cNvPr>
          <p:cNvSpPr>
            <a:spLocks noGrp="1"/>
          </p:cNvSpPr>
          <p:nvPr>
            <p:ph idx="1"/>
          </p:nvPr>
        </p:nvSpPr>
        <p:spPr/>
        <p:txBody>
          <a:bodyPr/>
          <a:lstStyle/>
          <a:p>
            <a:r>
              <a:rPr kumimoji="1" lang="en-US" altLang="zh-CN" dirty="0"/>
              <a:t>Add a new reward: </a:t>
            </a:r>
            <a:endParaRPr kumimoji="1" lang="zh-CN" altLang="en-US" dirty="0"/>
          </a:p>
        </p:txBody>
      </p:sp>
      <p:pic>
        <p:nvPicPr>
          <p:cNvPr id="6" name="图片 5">
            <a:extLst>
              <a:ext uri="{FF2B5EF4-FFF2-40B4-BE49-F238E27FC236}">
                <a16:creationId xmlns:a16="http://schemas.microsoft.com/office/drawing/2014/main" id="{D42B1B7F-A759-7441-B49A-A258AF15D245}"/>
              </a:ext>
            </a:extLst>
          </p:cNvPr>
          <p:cNvPicPr>
            <a:picLocks noChangeAspect="1"/>
          </p:cNvPicPr>
          <p:nvPr/>
        </p:nvPicPr>
        <p:blipFill>
          <a:blip r:embed="rId3"/>
          <a:stretch>
            <a:fillRect/>
          </a:stretch>
        </p:blipFill>
        <p:spPr>
          <a:xfrm>
            <a:off x="838200" y="1690543"/>
            <a:ext cx="6446953" cy="5243522"/>
          </a:xfrm>
          <a:prstGeom prst="rect">
            <a:avLst/>
          </a:prstGeom>
        </p:spPr>
      </p:pic>
      <p:pic>
        <p:nvPicPr>
          <p:cNvPr id="7" name="图片 6">
            <a:extLst>
              <a:ext uri="{FF2B5EF4-FFF2-40B4-BE49-F238E27FC236}">
                <a16:creationId xmlns:a16="http://schemas.microsoft.com/office/drawing/2014/main" id="{DF0941BE-E0AA-BD45-BA78-53B40E3F8A13}"/>
              </a:ext>
            </a:extLst>
          </p:cNvPr>
          <p:cNvPicPr>
            <a:picLocks noChangeAspect="1"/>
          </p:cNvPicPr>
          <p:nvPr/>
        </p:nvPicPr>
        <p:blipFill>
          <a:blip r:embed="rId4"/>
          <a:stretch>
            <a:fillRect/>
          </a:stretch>
        </p:blipFill>
        <p:spPr>
          <a:xfrm>
            <a:off x="5605347" y="4819709"/>
            <a:ext cx="6446953" cy="2038291"/>
          </a:xfrm>
          <a:prstGeom prst="rect">
            <a:avLst/>
          </a:prstGeom>
        </p:spPr>
      </p:pic>
      <p:pic>
        <p:nvPicPr>
          <p:cNvPr id="8" name="图片 7">
            <a:extLst>
              <a:ext uri="{FF2B5EF4-FFF2-40B4-BE49-F238E27FC236}">
                <a16:creationId xmlns:a16="http://schemas.microsoft.com/office/drawing/2014/main" id="{0BD85322-59EE-6F42-8887-46372874E010}"/>
              </a:ext>
            </a:extLst>
          </p:cNvPr>
          <p:cNvPicPr>
            <a:picLocks noChangeAspect="1"/>
          </p:cNvPicPr>
          <p:nvPr/>
        </p:nvPicPr>
        <p:blipFill>
          <a:blip r:embed="rId5"/>
          <a:stretch>
            <a:fillRect/>
          </a:stretch>
        </p:blipFill>
        <p:spPr>
          <a:xfrm>
            <a:off x="10595113" y="-3185"/>
            <a:ext cx="1596887" cy="1607605"/>
          </a:xfrm>
          <a:prstGeom prst="rect">
            <a:avLst/>
          </a:prstGeom>
        </p:spPr>
      </p:pic>
    </p:spTree>
    <p:extLst>
      <p:ext uri="{BB962C8B-B14F-4D97-AF65-F5344CB8AC3E}">
        <p14:creationId xmlns:p14="http://schemas.microsoft.com/office/powerpoint/2010/main" val="29205245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5679</TotalTime>
  <Words>1253</Words>
  <Application>Microsoft Macintosh PowerPoint</Application>
  <PresentationFormat>宽屏</PresentationFormat>
  <Paragraphs>106</Paragraphs>
  <Slides>21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 Research Project  5.21 Report</vt:lpstr>
      <vt:lpstr>Content</vt:lpstr>
      <vt:lpstr>Work Review-Solution: Reward Shaping</vt:lpstr>
      <vt:lpstr>Work Review-Result</vt:lpstr>
      <vt:lpstr>Cost Reduce</vt:lpstr>
      <vt:lpstr>Work Result –  Change Reward Heuristic Function</vt:lpstr>
      <vt:lpstr>Attempt– generalizing reward function in RL</vt:lpstr>
      <vt:lpstr>PowerPoint 演示文稿</vt:lpstr>
      <vt:lpstr>Attempt 4–  Change Reward Heuristic Function</vt:lpstr>
      <vt:lpstr>PowerPoint 演示文稿</vt:lpstr>
      <vt:lpstr>Evaluation</vt:lpstr>
      <vt:lpstr>Maps</vt:lpstr>
      <vt:lpstr>Evaluation Example – Reward Shaping</vt:lpstr>
      <vt:lpstr>Evaluation Example – Entropy</vt:lpstr>
      <vt:lpstr>Evaluation Example DPP</vt:lpstr>
      <vt:lpstr>Real Goal probability trend on five maps</vt:lpstr>
      <vt:lpstr>PowerPoint 演示文稿</vt:lpstr>
      <vt:lpstr>PowerPoint 演示文稿</vt:lpstr>
      <vt:lpstr>PowerPoint 演示文稿</vt:lpstr>
      <vt:lpstr>Current Problem</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Research Project  5.21 Report</dc:title>
  <dc:creator>qingfeng xu</dc:creator>
  <cp:lastModifiedBy>qingfeng xu</cp:lastModifiedBy>
  <cp:revision>28</cp:revision>
  <dcterms:created xsi:type="dcterms:W3CDTF">2020-05-20T12:30:10Z</dcterms:created>
  <dcterms:modified xsi:type="dcterms:W3CDTF">2020-05-25T04:57:22Z</dcterms:modified>
</cp:coreProperties>
</file>