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160" y="-1333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zh-CN">
                <a:sym typeface="+mn-ea"/>
              </a:rPr>
              <a:t>珠峰培训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高校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技术推广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[HTML5</a:t>
            </a:r>
            <a:r>
              <a:rPr lang="zh-CN" altLang="zh-CN">
                <a:sym typeface="+mn-ea"/>
              </a:rPr>
              <a:t>基础</a:t>
            </a:r>
            <a:r>
              <a:rPr lang="en-US" altLang="zh-CN">
                <a:sym typeface="+mn-ea"/>
              </a:rPr>
              <a:t>]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新增加的语义化标签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用来构建页面结构的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</a:t>
            </a:r>
            <a:r>
              <a:rPr kumimoji="1" lang="en-US" altLang="zh-CN" dirty="0" smtClean="0">
                <a:latin typeface="+mn-ea"/>
                <a:cs typeface="Adobe 楷体 Std R" panose="02020400000000000000" charset="-122"/>
                <a:sym typeface="+mn-ea"/>
              </a:rPr>
              <a:t>header</a:t>
            </a:r>
            <a:r>
              <a:rPr kumimoji="1" lang="zh-CN" altLang="en-US" dirty="0" smtClean="0">
                <a:latin typeface="+mn-ea"/>
                <a:cs typeface="Adobe 楷体 Std R" panose="02020400000000000000" charset="-122"/>
                <a:sym typeface="+mn-ea"/>
              </a:rPr>
              <a:t>、</a:t>
            </a:r>
            <a:r>
              <a:rPr kumimoji="1" lang="en-US" altLang="zh-CN" dirty="0" smtClean="0">
                <a:latin typeface="+mn-ea"/>
                <a:cs typeface="Adobe 楷体 Std R" panose="02020400000000000000" charset="-122"/>
                <a:sym typeface="+mn-ea"/>
              </a:rPr>
              <a:t>footer</a:t>
            </a:r>
            <a:r>
              <a:rPr kumimoji="1" lang="zh-CN" altLang="en-US" dirty="0" smtClean="0">
                <a:latin typeface="+mn-ea"/>
                <a:cs typeface="Adobe 楷体 Std R" panose="02020400000000000000" charset="-122"/>
                <a:sym typeface="+mn-ea"/>
              </a:rPr>
              <a:t>、</a:t>
            </a:r>
            <a:r>
              <a:rPr kumimoji="1" lang="en-US" altLang="zh-CN" dirty="0" smtClean="0">
                <a:latin typeface="+mn-ea"/>
                <a:cs typeface="Adobe 楷体 Std R" panose="02020400000000000000" charset="-122"/>
                <a:sym typeface="+mn-ea"/>
              </a:rPr>
              <a:t>nav</a:t>
            </a:r>
            <a:r>
              <a:rPr kumimoji="1" lang="zh-CN" altLang="en-US" dirty="0" smtClean="0">
                <a:latin typeface="+mn-ea"/>
                <a:cs typeface="Adobe 楷体 Std R" panose="02020400000000000000" charset="-122"/>
                <a:sym typeface="+mn-ea"/>
              </a:rPr>
              <a:t>、</a:t>
            </a:r>
            <a:r>
              <a:rPr kumimoji="1" lang="en-US" altLang="zh-CN" dirty="0" smtClean="0">
                <a:latin typeface="+mn-ea"/>
                <a:cs typeface="Adobe 楷体 Std R" panose="02020400000000000000" charset="-122"/>
                <a:sym typeface="+mn-ea"/>
              </a:rPr>
              <a:t>section</a:t>
            </a:r>
            <a:r>
              <a:rPr kumimoji="1" lang="zh-CN" altLang="en-US" dirty="0" smtClean="0">
                <a:latin typeface="+mn-ea"/>
                <a:cs typeface="Adobe 楷体 Std R" panose="02020400000000000000" charset="-122"/>
                <a:sym typeface="+mn-ea"/>
              </a:rPr>
              <a:t>、</a:t>
            </a:r>
            <a:r>
              <a:rPr kumimoji="1" lang="en-US" altLang="zh-CN" dirty="0" smtClean="0">
                <a:latin typeface="+mn-ea"/>
                <a:cs typeface="Adobe 楷体 Std R" panose="02020400000000000000" charset="-122"/>
                <a:sym typeface="+mn-ea"/>
              </a:rPr>
              <a:t>article</a:t>
            </a:r>
            <a:r>
              <a:rPr kumimoji="1" lang="zh-CN" altLang="en-US" dirty="0" smtClean="0">
                <a:latin typeface="+mn-ea"/>
                <a:cs typeface="Adobe 楷体 Std R" panose="02020400000000000000" charset="-122"/>
                <a:sym typeface="+mn-ea"/>
              </a:rPr>
              <a:t>、</a:t>
            </a:r>
            <a:r>
              <a:rPr kumimoji="1" lang="en-US" altLang="zh-CN" dirty="0" smtClean="0">
                <a:latin typeface="+mn-ea"/>
                <a:cs typeface="Adobe 楷体 Std R" panose="02020400000000000000" charset="-122"/>
                <a:sym typeface="+mn-ea"/>
              </a:rPr>
              <a:t>figure</a:t>
            </a:r>
            <a:r>
              <a:rPr kumimoji="1" lang="zh-CN" altLang="en-US" dirty="0" smtClean="0">
                <a:latin typeface="+mn-ea"/>
                <a:cs typeface="Adobe 楷体 Std R" panose="02020400000000000000" charset="-122"/>
                <a:sym typeface="+mn-ea"/>
              </a:rPr>
              <a:t>、</a:t>
            </a:r>
            <a:r>
              <a:rPr kumimoji="1" lang="en-US" altLang="zh-CN" dirty="0" smtClean="0">
                <a:latin typeface="+mn-ea"/>
                <a:cs typeface="Adobe 楷体 Std R" panose="02020400000000000000" charset="-122"/>
                <a:sym typeface="+mn-ea"/>
              </a:rPr>
              <a:t>figcaption</a:t>
            </a:r>
            <a:r>
              <a:rPr kumimoji="1" lang="zh-CN" altLang="en-US" dirty="0" smtClean="0">
                <a:latin typeface="+mn-ea"/>
                <a:cs typeface="Adobe 楷体 Std R" panose="02020400000000000000" charset="-122"/>
                <a:sym typeface="+mn-ea"/>
              </a:rPr>
              <a:t>、</a:t>
            </a:r>
            <a:r>
              <a:rPr kumimoji="1" lang="en-US" altLang="zh-CN" dirty="0" smtClean="0">
                <a:latin typeface="+mn-ea"/>
                <a:cs typeface="Adobe 楷体 Std R" panose="02020400000000000000" charset="-122"/>
                <a:sym typeface="+mn-ea"/>
              </a:rPr>
              <a:t>aside</a:t>
            </a:r>
            <a:r>
              <a:rPr kumimoji="1" lang="zh-CN" altLang="en-US" dirty="0" smtClean="0">
                <a:latin typeface="+mn-ea"/>
                <a:cs typeface="Adobe 楷体 Std R" panose="02020400000000000000" charset="-122"/>
                <a:sym typeface="+mn-ea"/>
              </a:rPr>
              <a:t>、</a:t>
            </a:r>
            <a:r>
              <a:rPr kumimoji="1" lang="en-US" altLang="zh-CN" dirty="0" smtClean="0">
                <a:latin typeface="+mn-ea"/>
                <a:cs typeface="Adobe 楷体 Std R" panose="02020400000000000000" charset="-122"/>
                <a:sym typeface="+mn-ea"/>
              </a:rPr>
              <a:t>hgroup</a:t>
            </a:r>
            <a:r>
              <a:rPr kumimoji="1" lang="zh-CN" altLang="en-US" dirty="0" smtClean="0">
                <a:latin typeface="+mn-ea"/>
                <a:cs typeface="Adobe 楷体 Std R" panose="02020400000000000000" charset="-122"/>
                <a:sym typeface="+mn-ea"/>
              </a:rPr>
              <a:t>、</a:t>
            </a:r>
            <a:r>
              <a:rPr kumimoji="1" lang="en-US" altLang="zh-CN" dirty="0" smtClean="0">
                <a:latin typeface="+mn-ea"/>
                <a:cs typeface="Adobe 楷体 Std R" panose="02020400000000000000" charset="-122"/>
                <a:sym typeface="+mn-ea"/>
              </a:rPr>
              <a:t>details...</a:t>
            </a:r>
            <a:endParaRPr kumimoji="1" lang="en-US" altLang="zh-CN" dirty="0" smtClean="0">
              <a:latin typeface="+mn-ea"/>
              <a:cs typeface="Adobe 楷体 Std R" panose="02020400000000000000" charset="-122"/>
              <a:sym typeface="+mn-ea"/>
            </a:endParaRPr>
          </a:p>
          <a:p>
            <a:pPr marL="0" indent="0">
              <a:buNone/>
            </a:pPr>
            <a:endParaRPr kumimoji="1" lang="en-US" altLang="zh-CN" dirty="0" smtClean="0">
              <a:latin typeface="+mn-ea"/>
              <a:cs typeface="Adobe 楷体 Std R" panose="02020400000000000000" charset="-122"/>
              <a:sym typeface="+mn-ea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+mn-ea"/>
                <a:cs typeface="Adobe 楷体 Std R" panose="02020400000000000000" charset="-122"/>
                <a:sym typeface="+mn-ea"/>
              </a:rPr>
              <a:t>      </a:t>
            </a:r>
            <a:r>
              <a:rPr kumimoji="1" lang="zh-CN" altLang="zh-CN" dirty="0" smtClean="0">
                <a:latin typeface="+mn-ea"/>
                <a:cs typeface="Adobe 楷体 Std R" panose="02020400000000000000" charset="-122"/>
                <a:sym typeface="+mn-ea"/>
              </a:rPr>
              <a:t>用来标识文本的</a:t>
            </a:r>
            <a:endParaRPr kumimoji="1" lang="zh-CN" altLang="zh-CN" dirty="0" smtClean="0">
              <a:latin typeface="+mn-ea"/>
              <a:cs typeface="Adobe 楷体 Std R" panose="02020400000000000000" charset="-122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latin typeface="+mn-ea"/>
              </a:rPr>
              <a:t>    </a:t>
            </a:r>
            <a:r>
              <a:rPr kumimoji="1" lang="en-US" altLang="zh-CN" dirty="0" smtClean="0">
                <a:latin typeface="+mn-ea"/>
                <a:cs typeface="Adobe 楷体 Std R" panose="02020400000000000000" charset="-122"/>
                <a:sym typeface="+mn-ea"/>
              </a:rPr>
              <a:t>time</a:t>
            </a:r>
            <a:r>
              <a:rPr kumimoji="1" lang="zh-CN" altLang="en-US" dirty="0" smtClean="0">
                <a:latin typeface="+mn-ea"/>
                <a:cs typeface="Adobe 楷体 Std R" panose="02020400000000000000" charset="-122"/>
                <a:sym typeface="+mn-ea"/>
              </a:rPr>
              <a:t>、</a:t>
            </a:r>
            <a:r>
              <a:rPr kumimoji="1" lang="en-US" altLang="zh-CN" dirty="0" smtClean="0">
                <a:latin typeface="+mn-ea"/>
                <a:cs typeface="Adobe 楷体 Std R" panose="02020400000000000000" charset="-122"/>
                <a:sym typeface="+mn-ea"/>
              </a:rPr>
              <a:t>mark...</a:t>
            </a:r>
            <a:endParaRPr kumimoji="1" lang="en-US" altLang="zh-CN" dirty="0" smtClean="0">
              <a:solidFill>
                <a:srgbClr val="FF0000"/>
              </a:solidFill>
              <a:latin typeface="+mn-ea"/>
              <a:cs typeface="Adobe 楷体 Std R" panose="02020400000000000000" charset="-122"/>
              <a:sym typeface="+mn-ea"/>
            </a:endParaRPr>
          </a:p>
          <a:p>
            <a:pPr marL="0" indent="0">
              <a:buNone/>
            </a:pPr>
            <a:endParaRPr lang="zh-CN" altLang="en-US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zh-CN">
                <a:sym typeface="+mn-ea"/>
              </a:rPr>
              <a:t>珠峰培训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高校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技术推广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[HTML5</a:t>
            </a:r>
            <a:r>
              <a:rPr lang="zh-CN" altLang="zh-CN">
                <a:sym typeface="+mn-ea"/>
              </a:rPr>
              <a:t>基础</a:t>
            </a:r>
            <a:r>
              <a:rPr lang="en-US" altLang="zh-CN">
                <a:sym typeface="+mn-ea"/>
              </a:rPr>
              <a:t>]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修改或者删除的</a:t>
            </a:r>
            <a:endParaRPr lang="zh-CN" altLang="en-US"/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/>
              <a:t>       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sym typeface="+mn-ea"/>
              </a:rPr>
              <a:t>修改的</a:t>
            </a:r>
            <a:endParaRPr lang="zh-CN" altLang="en-US" dirty="0" smtClean="0">
              <a:solidFill>
                <a:schemeClr val="tx1"/>
              </a:solidFill>
              <a:latin typeface="+mn-ea"/>
              <a:sym typeface="+mn-ea"/>
            </a:endParaRP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sym typeface="+mn-ea"/>
              </a:rPr>
              <a:t>     </a:t>
            </a:r>
            <a:r>
              <a:rPr lang="en-US" altLang="zh-CN" dirty="0" smtClean="0">
                <a:latin typeface="+mn-ea"/>
                <a:sym typeface="+mn-ea"/>
              </a:rPr>
              <a:t>&lt;small&gt;</a:t>
            </a:r>
            <a:r>
              <a:rPr lang="zh-CN" altLang="en-US" dirty="0" smtClean="0">
                <a:latin typeface="+mn-ea"/>
                <a:sym typeface="+mn-ea"/>
              </a:rPr>
              <a:t>、</a:t>
            </a:r>
            <a:r>
              <a:rPr lang="en-US" altLang="zh-CN" dirty="0" smtClean="0">
                <a:latin typeface="+mn-ea"/>
                <a:sym typeface="+mn-ea"/>
              </a:rPr>
              <a:t>&lt;hr&gt;</a:t>
            </a:r>
            <a:r>
              <a:rPr lang="zh-CN" altLang="en-US" dirty="0" smtClean="0">
                <a:latin typeface="+mn-ea"/>
                <a:sym typeface="+mn-ea"/>
              </a:rPr>
              <a:t>、</a:t>
            </a:r>
            <a:r>
              <a:rPr lang="en-US" altLang="zh-CN" dirty="0" smtClean="0">
                <a:latin typeface="+mn-ea"/>
                <a:sym typeface="+mn-ea"/>
              </a:rPr>
              <a:t>&lt;strong&gt;</a:t>
            </a:r>
            <a:r>
              <a:rPr lang="zh-CN" altLang="en-US" dirty="0" smtClean="0">
                <a:latin typeface="+mn-ea"/>
                <a:sym typeface="+mn-ea"/>
              </a:rPr>
              <a:t>、</a:t>
            </a:r>
            <a:r>
              <a:rPr lang="en-US" altLang="zh-CN" dirty="0" smtClean="0">
                <a:latin typeface="+mn-ea"/>
                <a:sym typeface="+mn-ea"/>
              </a:rPr>
              <a:t>&lt;b&gt;...</a:t>
            </a:r>
            <a:endParaRPr kumimoji="1" lang="en-US" altLang="zh-CN" dirty="0" smtClean="0">
              <a:solidFill>
                <a:schemeClr val="tx1"/>
              </a:solidFill>
              <a:latin typeface="+mn-ea"/>
              <a:cs typeface="Adobe 楷体 Std R" panose="02020400000000000000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en-US" altLang="zh-CN" dirty="0" smtClean="0">
                <a:latin typeface="+mn-ea"/>
                <a:cs typeface="Adobe 楷体 Std R" panose="02020400000000000000" charset="-122"/>
                <a:sym typeface="+mn-ea"/>
              </a:rPr>
              <a:t>      </a:t>
            </a:r>
            <a:r>
              <a:rPr kumimoji="1" lang="zh-CN" altLang="en-US" dirty="0" smtClean="0">
                <a:solidFill>
                  <a:schemeClr val="tx1"/>
                </a:solidFill>
                <a:latin typeface="+mn-ea"/>
                <a:cs typeface="Adobe 楷体 Std R" panose="02020400000000000000" charset="-122"/>
                <a:sym typeface="+mn-ea"/>
              </a:rPr>
              <a:t>删除的</a:t>
            </a:r>
            <a:endParaRPr kumimoji="1" lang="zh-CN" altLang="en-US" dirty="0" smtClean="0">
              <a:solidFill>
                <a:schemeClr val="tx1"/>
              </a:solidFill>
              <a:latin typeface="+mn-ea"/>
              <a:cs typeface="Adobe 楷体 Std R" panose="02020400000000000000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zh-CN" altLang="en-US" dirty="0" smtClean="0">
                <a:latin typeface="+mn-ea"/>
                <a:cs typeface="Adobe 楷体 Std R" panose="02020400000000000000" charset="-122"/>
                <a:sym typeface="+mn-ea"/>
              </a:rPr>
              <a:t>     </a:t>
            </a:r>
            <a:r>
              <a:rPr kumimoji="1" lang="en-US" altLang="zh-CN" dirty="0" smtClean="0">
                <a:latin typeface="+mn-ea"/>
                <a:cs typeface="Adobe 楷体 Std R" panose="02020400000000000000" charset="-122"/>
                <a:sym typeface="+mn-ea"/>
              </a:rPr>
              <a:t>&lt;big&gt;</a:t>
            </a:r>
            <a:r>
              <a:rPr kumimoji="1" lang="zh-CN" altLang="en-US" dirty="0" smtClean="0">
                <a:latin typeface="+mn-ea"/>
                <a:cs typeface="Adobe 楷体 Std R" panose="02020400000000000000" charset="-122"/>
                <a:sym typeface="+mn-ea"/>
              </a:rPr>
              <a:t>、</a:t>
            </a:r>
            <a:r>
              <a:rPr kumimoji="1" lang="en-US" altLang="zh-CN" dirty="0" smtClean="0">
                <a:latin typeface="+mn-ea"/>
                <a:cs typeface="Adobe 楷体 Std R" panose="02020400000000000000" charset="-122"/>
                <a:sym typeface="+mn-ea"/>
              </a:rPr>
              <a:t>&lt;center&gt;</a:t>
            </a:r>
            <a:r>
              <a:rPr kumimoji="1" lang="zh-CN" altLang="en-US" dirty="0" smtClean="0">
                <a:latin typeface="+mn-ea"/>
                <a:cs typeface="Adobe 楷体 Std R" panose="02020400000000000000" charset="-122"/>
                <a:sym typeface="+mn-ea"/>
              </a:rPr>
              <a:t>、</a:t>
            </a:r>
            <a:r>
              <a:rPr kumimoji="1" lang="en-US" altLang="zh-CN" dirty="0" smtClean="0">
                <a:latin typeface="+mn-ea"/>
                <a:cs typeface="Adobe 楷体 Std R" panose="02020400000000000000" charset="-122"/>
                <a:sym typeface="+mn-ea"/>
              </a:rPr>
              <a:t>&lt;font&gt;...</a:t>
            </a:r>
            <a:endParaRPr kumimoji="1" lang="zh-CN" altLang="en-US" dirty="0" smtClean="0">
              <a:solidFill>
                <a:srgbClr val="FF0000"/>
              </a:solidFill>
              <a:latin typeface="+mn-ea"/>
              <a:cs typeface="Adobe 楷体 Std R" panose="02020400000000000000" charset="-122"/>
              <a:sym typeface="+mn-ea"/>
            </a:endParaRPr>
          </a:p>
          <a:p>
            <a:pPr marL="0" indent="0">
              <a:buNone/>
            </a:pPr>
            <a:endParaRPr lang="zh-CN" altLang="en-US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zh-CN">
                <a:sym typeface="+mn-ea"/>
              </a:rPr>
              <a:t>珠峰培训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高校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技术推广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[HTML5</a:t>
            </a:r>
            <a:r>
              <a:rPr lang="zh-CN" altLang="zh-CN">
                <a:sym typeface="+mn-ea"/>
              </a:rPr>
              <a:t>基础</a:t>
            </a:r>
            <a:r>
              <a:rPr lang="en-US" altLang="zh-CN">
                <a:sym typeface="+mn-ea"/>
              </a:rPr>
              <a:t>]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兼容性问题处理</a:t>
            </a:r>
            <a:endParaRPr lang="en-US" altLang="zh-CN"/>
          </a:p>
          <a:p>
            <a:pPr marL="0" lvl="2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/>
              <a:t>      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sym typeface="微软雅黑" panose="020B0503020204020204" charset="-122"/>
              </a:rPr>
              <a:t>HTML5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sym typeface="微软雅黑" panose="020B0503020204020204" charset="-122"/>
              </a:rPr>
              <a:t>语义化标签在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sym typeface="微软雅黑" panose="020B0503020204020204" charset="-122"/>
              </a:rPr>
              <a:t>IE6-8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sym typeface="微软雅黑" panose="020B0503020204020204" charset="-122"/>
              </a:rPr>
              <a:t>下，对于不支持的标签不会有任何的样式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sym typeface="微软雅黑" panose="020B0503020204020204" charset="-122"/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sym typeface="微软雅黑" panose="020B0503020204020204" charset="-122"/>
              </a:rPr>
              <a:t>也默认的当成行内元素来出来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sym typeface="微软雅黑" panose="020B0503020204020204" charset="-122"/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sym typeface="微软雅黑" panose="020B0503020204020204" charset="-122"/>
              </a:rPr>
              <a:t>所以在样式表里要对这些标签定义一下它默认的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sym typeface="微软雅黑" panose="020B0503020204020204" charset="-122"/>
              </a:rPr>
              <a:t>display</a:t>
            </a:r>
            <a:endParaRPr lang="en-US" altLang="zh-CN" dirty="0" smtClean="0">
              <a:solidFill>
                <a:schemeClr val="tx1"/>
              </a:solidFill>
              <a:latin typeface="+mn-ea"/>
              <a:sym typeface="微软雅黑" panose="020B0503020204020204" charset="-122"/>
            </a:endParaRPr>
          </a:p>
          <a:p>
            <a:pPr marL="0" lvl="2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+mn-ea"/>
                <a:sym typeface="微软雅黑" panose="020B0503020204020204" charset="-122"/>
              </a:rPr>
              <a:t>     </a:t>
            </a:r>
            <a:r>
              <a:rPr lang="zh-CN" altLang="en-US" dirty="0" smtClean="0">
                <a:latin typeface="+mn-ea"/>
                <a:sym typeface="+mn-ea"/>
              </a:rPr>
              <a:t>通过引入如下</a:t>
            </a:r>
            <a:r>
              <a:rPr lang="en-US" altLang="zh-CN" dirty="0" smtClean="0">
                <a:latin typeface="+mn-ea"/>
                <a:sym typeface="+mn-ea"/>
              </a:rPr>
              <a:t>js</a:t>
            </a:r>
            <a:r>
              <a:rPr lang="zh-CN" altLang="en-US" dirty="0" smtClean="0">
                <a:latin typeface="+mn-ea"/>
                <a:sym typeface="+mn-ea"/>
              </a:rPr>
              <a:t>来解决</a:t>
            </a:r>
            <a:r>
              <a:rPr lang="en-US" altLang="zh-CN" dirty="0" smtClean="0">
                <a:latin typeface="+mn-ea"/>
                <a:sym typeface="+mn-ea"/>
              </a:rPr>
              <a:t>ie9</a:t>
            </a:r>
            <a:r>
              <a:rPr lang="zh-CN" altLang="en-US" dirty="0" smtClean="0">
                <a:latin typeface="+mn-ea"/>
                <a:sym typeface="+mn-ea"/>
              </a:rPr>
              <a:t>以下新增标签的兼容问题</a:t>
            </a:r>
            <a:endParaRPr lang="en-US" altLang="zh-CN" dirty="0" smtClean="0">
              <a:latin typeface="+mn-ea"/>
            </a:endParaRPr>
          </a:p>
          <a:p>
            <a:pPr marL="0" lvl="2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+mn-ea"/>
                <a:sym typeface="微软雅黑" panose="020B0503020204020204" charset="-122"/>
              </a:rPr>
              <a:t>     </a:t>
            </a:r>
            <a:r>
              <a:rPr lang="en-US" altLang="zh-CN" dirty="0" smtClean="0">
                <a:latin typeface="+mn-ea"/>
                <a:sym typeface="+mn-ea"/>
              </a:rPr>
              <a:t>&lt;!--[if </a:t>
            </a:r>
            <a:r>
              <a:rPr lang="en-US" altLang="zh-CN" dirty="0" err="1" smtClean="0">
                <a:latin typeface="+mn-ea"/>
                <a:sym typeface="+mn-ea"/>
              </a:rPr>
              <a:t>lt</a:t>
            </a:r>
            <a:r>
              <a:rPr lang="en-US" altLang="zh-CN" dirty="0" smtClean="0">
                <a:latin typeface="+mn-ea"/>
                <a:sym typeface="+mn-ea"/>
              </a:rPr>
              <a:t> IE 9]&gt; </a:t>
            </a:r>
            <a:endParaRPr lang="en-US" altLang="zh-CN" dirty="0" smtClean="0">
              <a:latin typeface="+mn-ea"/>
              <a:sym typeface="+mn-ea"/>
            </a:endParaRPr>
          </a:p>
          <a:p>
            <a:pPr marL="0" lvl="2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+mn-ea"/>
                <a:sym typeface="+mn-ea"/>
              </a:rPr>
              <a:t>          &lt;script type="text/</a:t>
            </a:r>
            <a:r>
              <a:rPr lang="en-US" altLang="zh-CN" dirty="0" err="1" smtClean="0">
                <a:latin typeface="+mn-ea"/>
                <a:sym typeface="+mn-ea"/>
              </a:rPr>
              <a:t>javascript</a:t>
            </a:r>
            <a:r>
              <a:rPr lang="en-US" altLang="zh-CN" dirty="0" smtClean="0">
                <a:latin typeface="+mn-ea"/>
                <a:sym typeface="+mn-ea"/>
              </a:rPr>
              <a:t>" </a:t>
            </a:r>
            <a:r>
              <a:rPr lang="en-US" altLang="zh-CN" dirty="0" err="1" smtClean="0">
                <a:latin typeface="+mn-ea"/>
                <a:sym typeface="+mn-ea"/>
              </a:rPr>
              <a:t>src</a:t>
            </a:r>
            <a:r>
              <a:rPr lang="en-US" altLang="zh-CN" dirty="0" smtClean="0">
                <a:latin typeface="+mn-ea"/>
                <a:sym typeface="+mn-ea"/>
              </a:rPr>
              <a:t>="html5.min.js"&gt;&lt;/script&gt; </a:t>
            </a:r>
            <a:endParaRPr lang="en-US" altLang="zh-CN" dirty="0" smtClean="0">
              <a:latin typeface="+mn-ea"/>
              <a:sym typeface="+mn-ea"/>
            </a:endParaRPr>
          </a:p>
          <a:p>
            <a:pPr marL="0" lvl="2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+mn-ea"/>
                <a:sym typeface="+mn-ea"/>
              </a:rPr>
              <a:t>     &lt;![</a:t>
            </a:r>
            <a:r>
              <a:rPr lang="en-US" altLang="zh-CN" dirty="0" err="1" smtClean="0">
                <a:latin typeface="+mn-ea"/>
                <a:sym typeface="+mn-ea"/>
              </a:rPr>
              <a:t>endif</a:t>
            </a:r>
            <a:r>
              <a:rPr lang="en-US" altLang="zh-CN" dirty="0" smtClean="0">
                <a:latin typeface="+mn-ea"/>
                <a:sym typeface="+mn-ea"/>
              </a:rPr>
              <a:t>]--&gt;</a:t>
            </a:r>
            <a:endParaRPr lang="en-US" altLang="zh-CN" dirty="0" smtClean="0">
              <a:solidFill>
                <a:schemeClr val="tx1"/>
              </a:solidFill>
              <a:latin typeface="+mn-ea"/>
              <a:sym typeface="微软雅黑" panose="020B0503020204020204" charset="-122"/>
            </a:endParaRP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+mn-ea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WPS 演示</Application>
  <PresentationFormat>宽屏</PresentationFormat>
  <Paragraphs>29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Calibri</vt:lpstr>
      <vt:lpstr>Calibri Light</vt:lpstr>
      <vt:lpstr>Adobe 楷体 Std R</vt:lpstr>
      <vt:lpstr>Office 主题</vt:lpstr>
      <vt:lpstr>PowerPoint 演示文稿</vt:lpstr>
      <vt:lpstr>PowerPoint 演示文稿</vt:lpstr>
      <vt:lpstr>珠峰培训-高校H5技术推广 [HTML5基础] </vt:lpstr>
      <vt:lpstr>珠峰培训-高校H5技术推广 [HTML5基础]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Administrator</cp:lastModifiedBy>
  <cp:revision>10</cp:revision>
  <dcterms:created xsi:type="dcterms:W3CDTF">2016-10-27T05:16:00Z</dcterms:created>
  <dcterms:modified xsi:type="dcterms:W3CDTF">2016-10-30T12:56:22Z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