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anrope"/>
      <p:regular r:id="rId19"/>
      <p:bold r:id="rId20"/>
    </p:embeddedFont>
    <p:embeddedFont>
      <p:font typeface="Manrope Medium"/>
      <p:regular r:id="rId21"/>
      <p:bold r:id="rId22"/>
    </p:embeddedFont>
    <p:embeddedFont>
      <p:font typeface="Be Vietnam Pro"/>
      <p:regular r:id="rId23"/>
      <p:bold r:id="rId24"/>
      <p:italic r:id="rId25"/>
      <p:boldItalic r:id="rId26"/>
    </p:embeddedFont>
    <p:embeddedFont>
      <p:font typeface="McLaren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22" Type="http://schemas.openxmlformats.org/officeDocument/2006/relationships/font" Target="fonts/ManropeMedium-bold.fntdata"/><Relationship Id="rId21" Type="http://schemas.openxmlformats.org/officeDocument/2006/relationships/font" Target="fonts/ManropeMedium-regular.fntdata"/><Relationship Id="rId24" Type="http://schemas.openxmlformats.org/officeDocument/2006/relationships/font" Target="fonts/BeVietnamPro-bold.fntdata"/><Relationship Id="rId23" Type="http://schemas.openxmlformats.org/officeDocument/2006/relationships/font" Target="fonts/BeVietnam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VietnamPro-boldItalic.fntdata"/><Relationship Id="rId25" Type="http://schemas.openxmlformats.org/officeDocument/2006/relationships/font" Target="fonts/BeVietnamPro-italic.fntdata"/><Relationship Id="rId27" Type="http://schemas.openxmlformats.org/officeDocument/2006/relationships/font" Target="fonts/McLare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anrop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818a6b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818a6b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9da8836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9da8836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e228e3f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e228e3f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e228e3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e228e3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e228e3fc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e228e3f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e228e3f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e228e3f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9da8836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9da8836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9da8836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9da8836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da8836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9da8836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9da8836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9da8836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9da8836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9da8836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9da8836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9da8836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9da8836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9da8836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9" name="Google Shape;119;p26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0" name="Google Shape;120;p26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1" name="Google Shape;121;p26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2" name="Google Shape;122;p2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3" name="Google Shape;123;p2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4" name="Google Shape;124;p26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-407975" y="1585800"/>
            <a:ext cx="7275900" cy="19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Quantum Computing</a:t>
            </a:r>
            <a:endParaRPr sz="4800"/>
          </a:p>
        </p:txBody>
      </p:sp>
      <p:grpSp>
        <p:nvGrpSpPr>
          <p:cNvPr id="126" name="Google Shape;126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27" name="Google Shape;127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" name="Google Shape;130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26"/>
          <p:cNvGrpSpPr/>
          <p:nvPr/>
        </p:nvGrpSpPr>
        <p:grpSpPr>
          <a:xfrm>
            <a:off x="5986952" y="1413818"/>
            <a:ext cx="2517186" cy="2315862"/>
            <a:chOff x="1284212" y="1963766"/>
            <a:chExt cx="379489" cy="366046"/>
          </a:xfrm>
        </p:grpSpPr>
        <p:sp>
          <p:nvSpPr>
            <p:cNvPr id="132" name="Google Shape;132;p26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5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3" name="Google Shape;293;p35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4" name="Google Shape;294;p35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5" name="Google Shape;295;p35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6" name="Google Shape;296;p35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7" name="Google Shape;297;p35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99" name="Google Shape;299;p3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00" name="Google Shape;300;p3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" name="Google Shape;303;p3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5"/>
          <p:cNvSpPr txBox="1"/>
          <p:nvPr>
            <p:ph type="ctrTitle"/>
          </p:nvPr>
        </p:nvSpPr>
        <p:spPr>
          <a:xfrm>
            <a:off x="396825" y="963525"/>
            <a:ext cx="2262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CNOT gate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447750"/>
            <a:ext cx="8534625" cy="33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36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2" name="Google Shape;312;p36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3" name="Google Shape;313;p36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4" name="Google Shape;314;p3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5" name="Google Shape;315;p3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6" name="Google Shape;316;p36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8" name="Google Shape;318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9" name="Google Shape;319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" name="Google Shape;322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6"/>
          <p:cNvSpPr txBox="1"/>
          <p:nvPr>
            <p:ph type="ctrTitle"/>
          </p:nvPr>
        </p:nvSpPr>
        <p:spPr>
          <a:xfrm>
            <a:off x="396825" y="963525"/>
            <a:ext cx="2262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َQbit</a:t>
            </a:r>
            <a:endParaRPr sz="2550"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1490800"/>
            <a:ext cx="8493602" cy="33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7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1" name="Google Shape;331;p37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2" name="Google Shape;332;p3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3" name="Google Shape;333;p3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4" name="Google Shape;334;p3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5" name="Google Shape;335;p37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38" name="Google Shape;33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1" name="Google Shape;34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7"/>
          <p:cNvSpPr txBox="1"/>
          <p:nvPr>
            <p:ph type="ctrTitle"/>
          </p:nvPr>
        </p:nvSpPr>
        <p:spPr>
          <a:xfrm>
            <a:off x="396825" y="963525"/>
            <a:ext cx="2262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Superposition</a:t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463275"/>
            <a:ext cx="8493600" cy="33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38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0" name="Google Shape;350;p3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1" name="Google Shape;351;p3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2" name="Google Shape;352;p3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3" name="Google Shape;353;p3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4" name="Google Shape;354;p38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56" name="Google Shape;356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57" name="Google Shape;357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8"/>
          <p:cNvSpPr txBox="1"/>
          <p:nvPr>
            <p:ph type="ctrTitle"/>
          </p:nvPr>
        </p:nvSpPr>
        <p:spPr>
          <a:xfrm>
            <a:off x="396825" y="963525"/>
            <a:ext cx="2262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Superposition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1477025"/>
            <a:ext cx="8493601" cy="34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39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9" name="Google Shape;369;p3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0" name="Google Shape;370;p3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1" name="Google Shape;371;p3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9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5" name="Google Shape;375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6" name="Google Shape;376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" name="Google Shape;379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9"/>
          <p:cNvSpPr txBox="1"/>
          <p:nvPr>
            <p:ph type="ctrTitle"/>
          </p:nvPr>
        </p:nvSpPr>
        <p:spPr>
          <a:xfrm>
            <a:off x="396825" y="963525"/>
            <a:ext cx="2262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Hadamard gate</a:t>
            </a:r>
            <a:endParaRPr/>
          </a:p>
        </p:txBody>
      </p:sp>
      <p:pic>
        <p:nvPicPr>
          <p:cNvPr id="381" name="Google Shape;3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554825"/>
            <a:ext cx="8493600" cy="32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7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0" name="Google Shape;140;p27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1" name="Google Shape;141;p2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2" name="Google Shape;142;p2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3" name="Google Shape;143;p2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4" name="Google Shape;144;p27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47" name="Google Shape;147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" name="Google Shape;150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18750" y="1826450"/>
            <a:ext cx="77052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To understand what quantum computing is and how it works, we first need to take a step back and look at classical computing.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Quantum computing is based on the principles of quantum mechanics, which describe the behavior of matter and energy at a microscopic scale. 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Unlike classical computing, which uses bits to process and store information, quantum computing uses qubits, which can exist in a superposition of both 0 and 1 at the same time.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" name="Google Shape;152;p27"/>
          <p:cNvSpPr txBox="1"/>
          <p:nvPr>
            <p:ph type="ctrTitle"/>
          </p:nvPr>
        </p:nvSpPr>
        <p:spPr>
          <a:xfrm>
            <a:off x="325200" y="972475"/>
            <a:ext cx="5766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13000" y="1961100"/>
            <a:ext cx="71622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exciting applications already known: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Factoring large composite numbers, breaking RSA  encryption (Shor’s algorithm, 1994).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Search an unordered list in O(n squared) time(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Grover's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algorithm, 1996).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8" name="Google Shape;158;p28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8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0" name="Google Shape;160;p2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2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2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2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28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7" name="Google Shape;167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" name="Google Shape;170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8"/>
          <p:cNvSpPr txBox="1"/>
          <p:nvPr>
            <p:ph type="ctrTitle"/>
          </p:nvPr>
        </p:nvSpPr>
        <p:spPr>
          <a:xfrm>
            <a:off x="321450" y="1039800"/>
            <a:ext cx="6411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quantum computing?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875" y="3790875"/>
            <a:ext cx="883475" cy="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644075" y="1869675"/>
            <a:ext cx="74106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Representing computation with 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algebra(vectors and matrices).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Qbits, superposition and quantum 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gates.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A 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 quantum computer beats a classical computer.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29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9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2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2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2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2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29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" name="Google Shape;190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9"/>
          <p:cNvSpPr txBox="1"/>
          <p:nvPr>
            <p:ph type="ctrTitle"/>
          </p:nvPr>
        </p:nvSpPr>
        <p:spPr>
          <a:xfrm>
            <a:off x="0" y="1161975"/>
            <a:ext cx="4884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0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8" name="Google Shape;198;p30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9" name="Google Shape;199;p30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0" name="Google Shape;200;p3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1" name="Google Shape;201;p3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0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4" name="Google Shape;204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5" name="Google Shape;205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" name="Google Shape;208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0"/>
          <p:cNvSpPr txBox="1"/>
          <p:nvPr>
            <p:ph type="ctrTitle"/>
          </p:nvPr>
        </p:nvSpPr>
        <p:spPr>
          <a:xfrm>
            <a:off x="0" y="978800"/>
            <a:ext cx="6993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Representing computation with basic linear algebra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501850"/>
            <a:ext cx="8493601" cy="3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1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7" name="Google Shape;217;p31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8" name="Google Shape;218;p31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9" name="Google Shape;219;p31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0" name="Google Shape;220;p31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1" name="Google Shape;221;p31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23" name="Google Shape;223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24" name="Google Shape;224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>
            <p:ph type="ctrTitle"/>
          </p:nvPr>
        </p:nvSpPr>
        <p:spPr>
          <a:xfrm>
            <a:off x="0" y="978800"/>
            <a:ext cx="53601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one classical bit (cbit)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508825"/>
            <a:ext cx="8493600" cy="33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32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6" name="Google Shape;236;p32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7" name="Google Shape;237;p32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8" name="Google Shape;238;p32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9" name="Google Shape;239;p32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0" name="Google Shape;240;p32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42" name="Google Shape;242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43" name="Google Shape;243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6" name="Google Shape;246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2"/>
          <p:cNvSpPr txBox="1"/>
          <p:nvPr>
            <p:ph type="ctrTitle"/>
          </p:nvPr>
        </p:nvSpPr>
        <p:spPr>
          <a:xfrm>
            <a:off x="0" y="978800"/>
            <a:ext cx="4032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Reversible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computing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508825"/>
            <a:ext cx="8493600" cy="33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33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5" name="Google Shape;255;p33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6" name="Google Shape;256;p33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7" name="Google Shape;257;p33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8" name="Google Shape;258;p33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9" name="Google Shape;259;p33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62" name="Google Shape;262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" name="Google Shape;265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 txBox="1"/>
          <p:nvPr>
            <p:ph type="ctrTitle"/>
          </p:nvPr>
        </p:nvSpPr>
        <p:spPr>
          <a:xfrm>
            <a:off x="0" y="963525"/>
            <a:ext cx="3589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 product: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1432500"/>
            <a:ext cx="8493599" cy="33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4">
            <a:hlinkClick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4" name="Google Shape;274;p34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5" name="Google Shape;275;p34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6" name="Google Shape;276;p34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7" name="Google Shape;277;p34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8" name="Google Shape;278;p34">
            <a:hlinkClick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81" name="Google Shape;281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" name="Google Shape;284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4"/>
          <p:cNvSpPr txBox="1"/>
          <p:nvPr>
            <p:ph type="ctrTitle"/>
          </p:nvPr>
        </p:nvSpPr>
        <p:spPr>
          <a:xfrm>
            <a:off x="396825" y="963525"/>
            <a:ext cx="3589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Representing multiple cbits</a:t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425525"/>
            <a:ext cx="8493600" cy="34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