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81" r:id="rId4"/>
    <p:sldId id="258" r:id="rId5"/>
    <p:sldId id="259" r:id="rId6"/>
    <p:sldId id="260" r:id="rId7"/>
    <p:sldId id="261" r:id="rId8"/>
    <p:sldId id="262" r:id="rId9"/>
    <p:sldId id="263" r:id="rId10"/>
    <p:sldId id="264" r:id="rId11"/>
    <p:sldId id="265" r:id="rId12"/>
    <p:sldId id="266" r:id="rId13"/>
    <p:sldId id="267" r:id="rId14"/>
    <p:sldId id="269" r:id="rId15"/>
    <p:sldId id="268"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26077E4-F3E0-4CB2-9263-58703FCDB80F}" type="datetimeFigureOut">
              <a:rPr lang="es-CO" smtClean="0"/>
              <a:t>3/09/2024</a:t>
            </a:fld>
            <a:endParaRPr lang="es-CO"/>
          </a:p>
        </p:txBody>
      </p:sp>
      <p:sp>
        <p:nvSpPr>
          <p:cNvPr id="5" name="Footer Placeholder 4"/>
          <p:cNvSpPr>
            <a:spLocks noGrp="1"/>
          </p:cNvSpPr>
          <p:nvPr>
            <p:ph type="ftr" sz="quarter" idx="11"/>
          </p:nvPr>
        </p:nvSpPr>
        <p:spPr>
          <a:xfrm>
            <a:off x="1876424" y="5410201"/>
            <a:ext cx="5124886" cy="365125"/>
          </a:xfrm>
        </p:spPr>
        <p:txBody>
          <a:bodyPr/>
          <a:lstStyle/>
          <a:p>
            <a:endParaRPr lang="es-CO"/>
          </a:p>
        </p:txBody>
      </p:sp>
      <p:sp>
        <p:nvSpPr>
          <p:cNvPr id="6" name="Slide Number Placeholder 5"/>
          <p:cNvSpPr>
            <a:spLocks noGrp="1"/>
          </p:cNvSpPr>
          <p:nvPr>
            <p:ph type="sldNum" sz="quarter" idx="12"/>
          </p:nvPr>
        </p:nvSpPr>
        <p:spPr>
          <a:xfrm>
            <a:off x="9896911" y="5410199"/>
            <a:ext cx="771089" cy="365125"/>
          </a:xfrm>
        </p:spPr>
        <p:txBody>
          <a:bodyPr/>
          <a:lstStyle/>
          <a:p>
            <a:fld id="{0C3A34B6-3F42-439C-AF01-4A16FAEAC4B4}" type="slidenum">
              <a:rPr lang="es-CO" smtClean="0"/>
              <a:t>‹Nº›</a:t>
            </a:fld>
            <a:endParaRPr lang="es-CO"/>
          </a:p>
        </p:txBody>
      </p:sp>
    </p:spTree>
    <p:extLst>
      <p:ext uri="{BB962C8B-B14F-4D97-AF65-F5344CB8AC3E}">
        <p14:creationId xmlns:p14="http://schemas.microsoft.com/office/powerpoint/2010/main" val="96089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26077E4-F3E0-4CB2-9263-58703FCDB80F}" type="datetimeFigureOut">
              <a:rPr lang="es-CO" smtClean="0"/>
              <a:t>3/09/2024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C3A34B6-3F42-439C-AF01-4A16FAEAC4B4}" type="slidenum">
              <a:rPr lang="es-CO" smtClean="0"/>
              <a:t>‹Nº›</a:t>
            </a:fld>
            <a:endParaRPr lang="es-CO"/>
          </a:p>
        </p:txBody>
      </p:sp>
    </p:spTree>
    <p:extLst>
      <p:ext uri="{BB962C8B-B14F-4D97-AF65-F5344CB8AC3E}">
        <p14:creationId xmlns:p14="http://schemas.microsoft.com/office/powerpoint/2010/main" val="3463622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26077E4-F3E0-4CB2-9263-58703FCDB80F}" type="datetimeFigureOut">
              <a:rPr lang="es-CO" smtClean="0"/>
              <a:t>3/09/2024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C3A34B6-3F42-439C-AF01-4A16FAEAC4B4}" type="slidenum">
              <a:rPr lang="es-CO" smtClean="0"/>
              <a:t>‹Nº›</a:t>
            </a:fld>
            <a:endParaRPr lang="es-CO"/>
          </a:p>
        </p:txBody>
      </p:sp>
    </p:spTree>
    <p:extLst>
      <p:ext uri="{BB962C8B-B14F-4D97-AF65-F5344CB8AC3E}">
        <p14:creationId xmlns:p14="http://schemas.microsoft.com/office/powerpoint/2010/main" val="590814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26077E4-F3E0-4CB2-9263-58703FCDB80F}" type="datetimeFigureOut">
              <a:rPr lang="es-CO" smtClean="0"/>
              <a:t>3/09/2024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C3A34B6-3F42-439C-AF01-4A16FAEAC4B4}" type="slidenum">
              <a:rPr lang="es-CO" smtClean="0"/>
              <a:t>‹Nº›</a:t>
            </a:fld>
            <a:endParaRPr lang="es-CO"/>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70342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26077E4-F3E0-4CB2-9263-58703FCDB80F}" type="datetimeFigureOut">
              <a:rPr lang="es-CO" smtClean="0"/>
              <a:t>3/09/2024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C3A34B6-3F42-439C-AF01-4A16FAEAC4B4}" type="slidenum">
              <a:rPr lang="es-CO" smtClean="0"/>
              <a:t>‹Nº›</a:t>
            </a:fld>
            <a:endParaRPr lang="es-CO"/>
          </a:p>
        </p:txBody>
      </p:sp>
    </p:spTree>
    <p:extLst>
      <p:ext uri="{BB962C8B-B14F-4D97-AF65-F5344CB8AC3E}">
        <p14:creationId xmlns:p14="http://schemas.microsoft.com/office/powerpoint/2010/main" val="56786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26077E4-F3E0-4CB2-9263-58703FCDB80F}" type="datetimeFigureOut">
              <a:rPr lang="es-CO" smtClean="0"/>
              <a:t>3/09/2024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C3A34B6-3F42-439C-AF01-4A16FAEAC4B4}" type="slidenum">
              <a:rPr lang="es-CO" smtClean="0"/>
              <a:t>‹Nº›</a:t>
            </a:fld>
            <a:endParaRPr lang="es-CO"/>
          </a:p>
        </p:txBody>
      </p:sp>
    </p:spTree>
    <p:extLst>
      <p:ext uri="{BB962C8B-B14F-4D97-AF65-F5344CB8AC3E}">
        <p14:creationId xmlns:p14="http://schemas.microsoft.com/office/powerpoint/2010/main" val="3941399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26077E4-F3E0-4CB2-9263-58703FCDB80F}" type="datetimeFigureOut">
              <a:rPr lang="es-CO" smtClean="0"/>
              <a:t>3/09/2024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C3A34B6-3F42-439C-AF01-4A16FAEAC4B4}" type="slidenum">
              <a:rPr lang="es-CO" smtClean="0"/>
              <a:t>‹Nº›</a:t>
            </a:fld>
            <a:endParaRPr lang="es-CO"/>
          </a:p>
        </p:txBody>
      </p:sp>
    </p:spTree>
    <p:extLst>
      <p:ext uri="{BB962C8B-B14F-4D97-AF65-F5344CB8AC3E}">
        <p14:creationId xmlns:p14="http://schemas.microsoft.com/office/powerpoint/2010/main" val="3727339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6077E4-F3E0-4CB2-9263-58703FCDB80F}" type="datetimeFigureOut">
              <a:rPr lang="es-CO" smtClean="0"/>
              <a:t>3/09/2024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3A34B6-3F42-439C-AF01-4A16FAEAC4B4}" type="slidenum">
              <a:rPr lang="es-CO" smtClean="0"/>
              <a:t>‹Nº›</a:t>
            </a:fld>
            <a:endParaRPr lang="es-CO"/>
          </a:p>
        </p:txBody>
      </p:sp>
    </p:spTree>
    <p:extLst>
      <p:ext uri="{BB962C8B-B14F-4D97-AF65-F5344CB8AC3E}">
        <p14:creationId xmlns:p14="http://schemas.microsoft.com/office/powerpoint/2010/main" val="84441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6077E4-F3E0-4CB2-9263-58703FCDB80F}" type="datetimeFigureOut">
              <a:rPr lang="es-CO" smtClean="0"/>
              <a:t>3/09/2024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3A34B6-3F42-439C-AF01-4A16FAEAC4B4}" type="slidenum">
              <a:rPr lang="es-CO" smtClean="0"/>
              <a:t>‹Nº›</a:t>
            </a:fld>
            <a:endParaRPr lang="es-CO"/>
          </a:p>
        </p:txBody>
      </p:sp>
    </p:spTree>
    <p:extLst>
      <p:ext uri="{BB962C8B-B14F-4D97-AF65-F5344CB8AC3E}">
        <p14:creationId xmlns:p14="http://schemas.microsoft.com/office/powerpoint/2010/main" val="98928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6077E4-F3E0-4CB2-9263-58703FCDB80F}" type="datetimeFigureOut">
              <a:rPr lang="es-CO" smtClean="0"/>
              <a:t>3/09/2024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3A34B6-3F42-439C-AF01-4A16FAEAC4B4}" type="slidenum">
              <a:rPr lang="es-CO" smtClean="0"/>
              <a:t>‹Nº›</a:t>
            </a:fld>
            <a:endParaRPr lang="es-CO"/>
          </a:p>
        </p:txBody>
      </p:sp>
    </p:spTree>
    <p:extLst>
      <p:ext uri="{BB962C8B-B14F-4D97-AF65-F5344CB8AC3E}">
        <p14:creationId xmlns:p14="http://schemas.microsoft.com/office/powerpoint/2010/main" val="31494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26077E4-F3E0-4CB2-9263-58703FCDB80F}" type="datetimeFigureOut">
              <a:rPr lang="es-CO" smtClean="0"/>
              <a:t>3/09/2024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C3A34B6-3F42-439C-AF01-4A16FAEAC4B4}" type="slidenum">
              <a:rPr lang="es-CO" smtClean="0"/>
              <a:t>‹Nº›</a:t>
            </a:fld>
            <a:endParaRPr lang="es-CO"/>
          </a:p>
        </p:txBody>
      </p:sp>
    </p:spTree>
    <p:extLst>
      <p:ext uri="{BB962C8B-B14F-4D97-AF65-F5344CB8AC3E}">
        <p14:creationId xmlns:p14="http://schemas.microsoft.com/office/powerpoint/2010/main" val="254408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26077E4-F3E0-4CB2-9263-58703FCDB80F}" type="datetimeFigureOut">
              <a:rPr lang="es-CO" smtClean="0"/>
              <a:t>3/09/2024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C3A34B6-3F42-439C-AF01-4A16FAEAC4B4}" type="slidenum">
              <a:rPr lang="es-CO" smtClean="0"/>
              <a:t>‹Nº›</a:t>
            </a:fld>
            <a:endParaRPr lang="es-CO"/>
          </a:p>
        </p:txBody>
      </p:sp>
    </p:spTree>
    <p:extLst>
      <p:ext uri="{BB962C8B-B14F-4D97-AF65-F5344CB8AC3E}">
        <p14:creationId xmlns:p14="http://schemas.microsoft.com/office/powerpoint/2010/main" val="13586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26077E4-F3E0-4CB2-9263-58703FCDB80F}" type="datetimeFigureOut">
              <a:rPr lang="es-CO" smtClean="0"/>
              <a:t>3/09/2024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C3A34B6-3F42-439C-AF01-4A16FAEAC4B4}" type="slidenum">
              <a:rPr lang="es-CO" smtClean="0"/>
              <a:t>‹Nº›</a:t>
            </a:fld>
            <a:endParaRPr lang="es-CO"/>
          </a:p>
        </p:txBody>
      </p:sp>
    </p:spTree>
    <p:extLst>
      <p:ext uri="{BB962C8B-B14F-4D97-AF65-F5344CB8AC3E}">
        <p14:creationId xmlns:p14="http://schemas.microsoft.com/office/powerpoint/2010/main" val="2354979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26077E4-F3E0-4CB2-9263-58703FCDB80F}" type="datetimeFigureOut">
              <a:rPr lang="es-CO" smtClean="0"/>
              <a:t>3/09/2024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C3A34B6-3F42-439C-AF01-4A16FAEAC4B4}" type="slidenum">
              <a:rPr lang="es-CO" smtClean="0"/>
              <a:t>‹Nº›</a:t>
            </a:fld>
            <a:endParaRPr lang="es-CO"/>
          </a:p>
        </p:txBody>
      </p:sp>
    </p:spTree>
    <p:extLst>
      <p:ext uri="{BB962C8B-B14F-4D97-AF65-F5344CB8AC3E}">
        <p14:creationId xmlns:p14="http://schemas.microsoft.com/office/powerpoint/2010/main" val="78051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077E4-F3E0-4CB2-9263-58703FCDB80F}" type="datetimeFigureOut">
              <a:rPr lang="es-CO" smtClean="0"/>
              <a:t>3/09/2024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C3A34B6-3F42-439C-AF01-4A16FAEAC4B4}" type="slidenum">
              <a:rPr lang="es-CO" smtClean="0"/>
              <a:t>‹Nº›</a:t>
            </a:fld>
            <a:endParaRPr lang="es-CO"/>
          </a:p>
        </p:txBody>
      </p:sp>
    </p:spTree>
    <p:extLst>
      <p:ext uri="{BB962C8B-B14F-4D97-AF65-F5344CB8AC3E}">
        <p14:creationId xmlns:p14="http://schemas.microsoft.com/office/powerpoint/2010/main" val="61923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26077E4-F3E0-4CB2-9263-58703FCDB80F}" type="datetimeFigureOut">
              <a:rPr lang="es-CO" smtClean="0"/>
              <a:t>3/09/2024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C3A34B6-3F42-439C-AF01-4A16FAEAC4B4}" type="slidenum">
              <a:rPr lang="es-CO" smtClean="0"/>
              <a:t>‹Nº›</a:t>
            </a:fld>
            <a:endParaRPr lang="es-CO"/>
          </a:p>
        </p:txBody>
      </p:sp>
    </p:spTree>
    <p:extLst>
      <p:ext uri="{BB962C8B-B14F-4D97-AF65-F5344CB8AC3E}">
        <p14:creationId xmlns:p14="http://schemas.microsoft.com/office/powerpoint/2010/main" val="999236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26077E4-F3E0-4CB2-9263-58703FCDB80F}" type="datetimeFigureOut">
              <a:rPr lang="es-CO" smtClean="0"/>
              <a:t>3/09/2024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C3A34B6-3F42-439C-AF01-4A16FAEAC4B4}" type="slidenum">
              <a:rPr lang="es-CO" smtClean="0"/>
              <a:t>‹Nº›</a:t>
            </a:fld>
            <a:endParaRPr lang="es-CO"/>
          </a:p>
        </p:txBody>
      </p:sp>
    </p:spTree>
    <p:extLst>
      <p:ext uri="{BB962C8B-B14F-4D97-AF65-F5344CB8AC3E}">
        <p14:creationId xmlns:p14="http://schemas.microsoft.com/office/powerpoint/2010/main" val="286900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6077E4-F3E0-4CB2-9263-58703FCDB80F}" type="datetimeFigureOut">
              <a:rPr lang="es-CO" smtClean="0"/>
              <a:t>3/09/2024</a:t>
            </a:fld>
            <a:endParaRPr lang="es-CO"/>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C3A34B6-3F42-439C-AF01-4A16FAEAC4B4}" type="slidenum">
              <a:rPr lang="es-CO" smtClean="0"/>
              <a:t>‹Nº›</a:t>
            </a:fld>
            <a:endParaRPr lang="es-CO"/>
          </a:p>
        </p:txBody>
      </p:sp>
    </p:spTree>
    <p:extLst>
      <p:ext uri="{BB962C8B-B14F-4D97-AF65-F5344CB8AC3E}">
        <p14:creationId xmlns:p14="http://schemas.microsoft.com/office/powerpoint/2010/main" val="421197712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EB9AB-E54C-4E2F-9523-F838B3AA10F6}"/>
              </a:ext>
            </a:extLst>
          </p:cNvPr>
          <p:cNvSpPr>
            <a:spLocks noGrp="1"/>
          </p:cNvSpPr>
          <p:nvPr>
            <p:ph type="ctrTitle"/>
          </p:nvPr>
        </p:nvSpPr>
        <p:spPr/>
        <p:txBody>
          <a:bodyPr/>
          <a:lstStyle/>
          <a:p>
            <a:r>
              <a:rPr lang="es-MX" dirty="0"/>
              <a:t>CREAR UN EJB EN NETBEANS</a:t>
            </a:r>
            <a:endParaRPr lang="es-CO" dirty="0"/>
          </a:p>
        </p:txBody>
      </p:sp>
      <p:sp>
        <p:nvSpPr>
          <p:cNvPr id="3" name="Subtítulo 2">
            <a:extLst>
              <a:ext uri="{FF2B5EF4-FFF2-40B4-BE49-F238E27FC236}">
                <a16:creationId xmlns:a16="http://schemas.microsoft.com/office/drawing/2014/main" id="{2B8EA7DE-B7E3-4D94-8444-D9DEF6B914F6}"/>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484124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1413" y="327514"/>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1039813" y="1507806"/>
            <a:ext cx="4355147" cy="4699953"/>
          </a:xfrm>
        </p:spPr>
        <p:txBody>
          <a:bodyPr>
            <a:normAutofit/>
          </a:bodyPr>
          <a:lstStyle/>
          <a:p>
            <a:pPr marL="0" indent="0" algn="just">
              <a:buNone/>
            </a:pPr>
            <a:r>
              <a:rPr lang="es-MX" sz="2800" dirty="0"/>
              <a:t>Se le da un nombre, en el campo folder se deja vacío y en </a:t>
            </a:r>
            <a:r>
              <a:rPr lang="es-MX" sz="2800" b="1" dirty="0" err="1"/>
              <a:t>Options</a:t>
            </a:r>
            <a:r>
              <a:rPr lang="es-MX" sz="2800" dirty="0"/>
              <a:t> se deja la selección </a:t>
            </a:r>
            <a:r>
              <a:rPr lang="es-MX" sz="2800" b="1" dirty="0"/>
              <a:t>JSP File (Standard </a:t>
            </a:r>
            <a:r>
              <a:rPr lang="es-MX" sz="2800" b="1" dirty="0" err="1"/>
              <a:t>Syntax</a:t>
            </a:r>
            <a:r>
              <a:rPr lang="es-MX" sz="2800" b="1" dirty="0"/>
              <a:t>)</a:t>
            </a:r>
            <a:r>
              <a:rPr lang="es-MX" sz="2800" dirty="0"/>
              <a:t> y a continuación en el botón </a:t>
            </a:r>
            <a:r>
              <a:rPr lang="es-MX" sz="2800" b="1" dirty="0"/>
              <a:t>Finalizar</a:t>
            </a:r>
            <a:r>
              <a:rPr lang="es-MX" sz="2800" dirty="0"/>
              <a:t>.</a:t>
            </a:r>
            <a:endParaRPr lang="es-CO" sz="2800" dirty="0"/>
          </a:p>
        </p:txBody>
      </p:sp>
      <p:pic>
        <p:nvPicPr>
          <p:cNvPr id="5" name="Imagen 4">
            <a:extLst>
              <a:ext uri="{FF2B5EF4-FFF2-40B4-BE49-F238E27FC236}">
                <a16:creationId xmlns:a16="http://schemas.microsoft.com/office/drawing/2014/main" id="{7451EEB3-E789-4DF0-A8E2-A8D298F5E1FA}"/>
              </a:ext>
            </a:extLst>
          </p:cNvPr>
          <p:cNvPicPr>
            <a:picLocks noChangeAspect="1"/>
          </p:cNvPicPr>
          <p:nvPr/>
        </p:nvPicPr>
        <p:blipFill>
          <a:blip r:embed="rId2"/>
          <a:stretch>
            <a:fillRect/>
          </a:stretch>
        </p:blipFill>
        <p:spPr>
          <a:xfrm>
            <a:off x="5394960" y="1940559"/>
            <a:ext cx="6596273" cy="3584575"/>
          </a:xfrm>
          <a:prstGeom prst="rect">
            <a:avLst/>
          </a:prstGeom>
        </p:spPr>
      </p:pic>
    </p:spTree>
    <p:extLst>
      <p:ext uri="{BB962C8B-B14F-4D97-AF65-F5344CB8AC3E}">
        <p14:creationId xmlns:p14="http://schemas.microsoft.com/office/powerpoint/2010/main" val="353416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1413" y="327514"/>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1039813" y="1507806"/>
            <a:ext cx="3643947" cy="4699953"/>
          </a:xfrm>
        </p:spPr>
        <p:txBody>
          <a:bodyPr>
            <a:normAutofit/>
          </a:bodyPr>
          <a:lstStyle/>
          <a:p>
            <a:pPr marL="0" indent="0" algn="just">
              <a:buNone/>
            </a:pPr>
            <a:r>
              <a:rPr lang="es-MX" sz="2800" dirty="0"/>
              <a:t>Se crea un formulario con dos campos y un botón para mostrar el resultado de la suma. En el campo </a:t>
            </a:r>
            <a:r>
              <a:rPr lang="es-MX" sz="2800" dirty="0" err="1"/>
              <a:t>action</a:t>
            </a:r>
            <a:r>
              <a:rPr lang="es-MX" sz="2800" dirty="0"/>
              <a:t> se deja vacío hasta que se cree el Servlet</a:t>
            </a:r>
            <a:r>
              <a:rPr lang="es-MX" dirty="0"/>
              <a:t>.</a:t>
            </a:r>
            <a:endParaRPr lang="es-CO" dirty="0"/>
          </a:p>
        </p:txBody>
      </p:sp>
      <p:pic>
        <p:nvPicPr>
          <p:cNvPr id="4" name="Imagen 3">
            <a:extLst>
              <a:ext uri="{FF2B5EF4-FFF2-40B4-BE49-F238E27FC236}">
                <a16:creationId xmlns:a16="http://schemas.microsoft.com/office/drawing/2014/main" id="{0801B195-A931-4BC9-8695-EA4166BAF649}"/>
              </a:ext>
            </a:extLst>
          </p:cNvPr>
          <p:cNvPicPr>
            <a:picLocks noChangeAspect="1"/>
          </p:cNvPicPr>
          <p:nvPr/>
        </p:nvPicPr>
        <p:blipFill>
          <a:blip r:embed="rId2"/>
          <a:stretch>
            <a:fillRect/>
          </a:stretch>
        </p:blipFill>
        <p:spPr>
          <a:xfrm>
            <a:off x="4877163" y="2169158"/>
            <a:ext cx="7011039" cy="2169162"/>
          </a:xfrm>
          <a:prstGeom prst="rect">
            <a:avLst/>
          </a:prstGeom>
        </p:spPr>
      </p:pic>
    </p:spTree>
    <p:extLst>
      <p:ext uri="{BB962C8B-B14F-4D97-AF65-F5344CB8AC3E}">
        <p14:creationId xmlns:p14="http://schemas.microsoft.com/office/powerpoint/2010/main" val="1331401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1413" y="327514"/>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1039813" y="1507806"/>
            <a:ext cx="4407258" cy="4699953"/>
          </a:xfrm>
        </p:spPr>
        <p:txBody>
          <a:bodyPr>
            <a:noAutofit/>
          </a:bodyPr>
          <a:lstStyle/>
          <a:p>
            <a:pPr marL="0" indent="0" algn="just">
              <a:buNone/>
            </a:pPr>
            <a:r>
              <a:rPr lang="es-MX" sz="2800" dirty="0"/>
              <a:t>En el módulo </a:t>
            </a:r>
            <a:r>
              <a:rPr lang="es-MX" sz="2800" dirty="0" err="1"/>
              <a:t>SumarEJB-ejb</a:t>
            </a:r>
            <a:r>
              <a:rPr lang="es-MX" sz="2800" dirty="0"/>
              <a:t>, se crea la </a:t>
            </a:r>
            <a:r>
              <a:rPr lang="es-MX" sz="2800" b="1" dirty="0"/>
              <a:t>Session Bean </a:t>
            </a:r>
            <a:r>
              <a:rPr lang="es-MX" sz="2800" dirty="0"/>
              <a:t>(Bean). Clic derecho sobre dicho módulo, a continuación, en New y posteriormente en Session Bean (Sino se encuentra, seleccionar en </a:t>
            </a:r>
            <a:r>
              <a:rPr lang="es-MX" sz="2800" dirty="0" err="1"/>
              <a:t>Other</a:t>
            </a:r>
            <a:r>
              <a:rPr lang="es-MX" sz="2800" dirty="0"/>
              <a:t>…)</a:t>
            </a:r>
            <a:endParaRPr lang="es-CO" sz="2800" dirty="0"/>
          </a:p>
        </p:txBody>
      </p:sp>
      <p:pic>
        <p:nvPicPr>
          <p:cNvPr id="6" name="Imagen 5">
            <a:extLst>
              <a:ext uri="{FF2B5EF4-FFF2-40B4-BE49-F238E27FC236}">
                <a16:creationId xmlns:a16="http://schemas.microsoft.com/office/drawing/2014/main" id="{B281D1F9-B1CE-47E2-A1BC-DDF68998F893}"/>
              </a:ext>
            </a:extLst>
          </p:cNvPr>
          <p:cNvPicPr>
            <a:picLocks noChangeAspect="1"/>
          </p:cNvPicPr>
          <p:nvPr/>
        </p:nvPicPr>
        <p:blipFill>
          <a:blip r:embed="rId2"/>
          <a:stretch>
            <a:fillRect/>
          </a:stretch>
        </p:blipFill>
        <p:spPr>
          <a:xfrm>
            <a:off x="5679440" y="1652905"/>
            <a:ext cx="5637530" cy="3782695"/>
          </a:xfrm>
          <a:prstGeom prst="rect">
            <a:avLst/>
          </a:prstGeom>
        </p:spPr>
      </p:pic>
    </p:spTree>
    <p:extLst>
      <p:ext uri="{BB962C8B-B14F-4D97-AF65-F5344CB8AC3E}">
        <p14:creationId xmlns:p14="http://schemas.microsoft.com/office/powerpoint/2010/main" val="1960876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1413" y="327514"/>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1039813" y="1507806"/>
            <a:ext cx="5056187" cy="4699953"/>
          </a:xfrm>
        </p:spPr>
        <p:txBody>
          <a:bodyPr>
            <a:normAutofit/>
          </a:bodyPr>
          <a:lstStyle/>
          <a:p>
            <a:pPr marL="0" indent="0" algn="just">
              <a:buNone/>
            </a:pPr>
            <a:r>
              <a:rPr lang="es-MX" sz="2800" dirty="0"/>
              <a:t>En el campo EJB </a:t>
            </a:r>
            <a:r>
              <a:rPr lang="es-MX" sz="2800" dirty="0" err="1"/>
              <a:t>Name</a:t>
            </a:r>
            <a:r>
              <a:rPr lang="es-MX" sz="2800" dirty="0"/>
              <a:t> se le asigna un nombre , en este caso </a:t>
            </a:r>
            <a:r>
              <a:rPr lang="es-MX" sz="2800" dirty="0" err="1"/>
              <a:t>calcularbean</a:t>
            </a:r>
            <a:r>
              <a:rPr lang="es-MX" sz="2800" dirty="0"/>
              <a:t>; en el campo </a:t>
            </a:r>
            <a:r>
              <a:rPr lang="es-MX" sz="2800" dirty="0" err="1"/>
              <a:t>Package</a:t>
            </a:r>
            <a:r>
              <a:rPr lang="es-MX" sz="2800" dirty="0"/>
              <a:t> se le asigna un paquete en este caso </a:t>
            </a:r>
            <a:r>
              <a:rPr lang="es-MX" sz="2800" dirty="0" err="1"/>
              <a:t>SessionBean</a:t>
            </a:r>
            <a:r>
              <a:rPr lang="es-MX" sz="2800" dirty="0"/>
              <a:t>, en tipo de sesión seleccionar </a:t>
            </a:r>
            <a:r>
              <a:rPr lang="es-MX" sz="2800" b="1" dirty="0"/>
              <a:t>Stateless</a:t>
            </a:r>
            <a:r>
              <a:rPr lang="es-MX" sz="2800" dirty="0"/>
              <a:t> y en interface seleccionar </a:t>
            </a:r>
            <a:r>
              <a:rPr lang="es-MX" sz="2800" b="1" dirty="0"/>
              <a:t>Local</a:t>
            </a:r>
            <a:r>
              <a:rPr lang="es-MX" sz="2800" dirty="0"/>
              <a:t>. Clic en finalizar</a:t>
            </a:r>
            <a:endParaRPr lang="es-CO" sz="2800" dirty="0"/>
          </a:p>
        </p:txBody>
      </p:sp>
      <p:pic>
        <p:nvPicPr>
          <p:cNvPr id="4" name="Imagen 3">
            <a:extLst>
              <a:ext uri="{FF2B5EF4-FFF2-40B4-BE49-F238E27FC236}">
                <a16:creationId xmlns:a16="http://schemas.microsoft.com/office/drawing/2014/main" id="{DF929FAD-7B71-4F35-8A46-727967FFE4AA}"/>
              </a:ext>
            </a:extLst>
          </p:cNvPr>
          <p:cNvPicPr>
            <a:picLocks noChangeAspect="1"/>
          </p:cNvPicPr>
          <p:nvPr/>
        </p:nvPicPr>
        <p:blipFill>
          <a:blip r:embed="rId2"/>
          <a:stretch>
            <a:fillRect/>
          </a:stretch>
        </p:blipFill>
        <p:spPr>
          <a:xfrm>
            <a:off x="6482080" y="1158698"/>
            <a:ext cx="4670107" cy="5140183"/>
          </a:xfrm>
          <a:prstGeom prst="rect">
            <a:avLst/>
          </a:prstGeom>
        </p:spPr>
      </p:pic>
    </p:spTree>
    <p:extLst>
      <p:ext uri="{BB962C8B-B14F-4D97-AF65-F5344CB8AC3E}">
        <p14:creationId xmlns:p14="http://schemas.microsoft.com/office/powerpoint/2010/main" val="1591068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1413" y="327514"/>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776748" y="1507806"/>
            <a:ext cx="5624051" cy="4699953"/>
          </a:xfrm>
        </p:spPr>
        <p:txBody>
          <a:bodyPr>
            <a:normAutofit/>
          </a:bodyPr>
          <a:lstStyle/>
          <a:p>
            <a:pPr marL="0" indent="0" algn="just">
              <a:buNone/>
            </a:pPr>
            <a:r>
              <a:rPr lang="es-MX" sz="2800" dirty="0"/>
              <a:t>Se crean dos archivos Java, uno es una clase (</a:t>
            </a:r>
            <a:r>
              <a:rPr lang="es-MX" sz="2800" dirty="0" err="1"/>
              <a:t>calcularbean</a:t>
            </a:r>
            <a:r>
              <a:rPr lang="es-MX" sz="2800" dirty="0"/>
              <a:t>) y el otro es una interface (</a:t>
            </a:r>
            <a:r>
              <a:rPr lang="es-MX" sz="2800" dirty="0" err="1"/>
              <a:t>calcularbeanLocal</a:t>
            </a:r>
            <a:r>
              <a:rPr lang="es-MX" sz="2800" dirty="0"/>
              <a:t>)</a:t>
            </a:r>
            <a:endParaRPr lang="es-CO" sz="2800" dirty="0"/>
          </a:p>
        </p:txBody>
      </p:sp>
      <p:pic>
        <p:nvPicPr>
          <p:cNvPr id="5" name="Imagen 4">
            <a:extLst>
              <a:ext uri="{FF2B5EF4-FFF2-40B4-BE49-F238E27FC236}">
                <a16:creationId xmlns:a16="http://schemas.microsoft.com/office/drawing/2014/main" id="{4C7CE3C1-EB79-4498-A7B6-C11B2046C126}"/>
              </a:ext>
            </a:extLst>
          </p:cNvPr>
          <p:cNvPicPr>
            <a:picLocks noChangeAspect="1"/>
          </p:cNvPicPr>
          <p:nvPr/>
        </p:nvPicPr>
        <p:blipFill>
          <a:blip r:embed="rId2"/>
          <a:stretch>
            <a:fillRect/>
          </a:stretch>
        </p:blipFill>
        <p:spPr>
          <a:xfrm>
            <a:off x="6609449" y="1482331"/>
            <a:ext cx="5061440" cy="2199957"/>
          </a:xfrm>
          <a:prstGeom prst="rect">
            <a:avLst/>
          </a:prstGeom>
        </p:spPr>
      </p:pic>
      <p:pic>
        <p:nvPicPr>
          <p:cNvPr id="4" name="Imagen 3">
            <a:extLst>
              <a:ext uri="{FF2B5EF4-FFF2-40B4-BE49-F238E27FC236}">
                <a16:creationId xmlns:a16="http://schemas.microsoft.com/office/drawing/2014/main" id="{3E274CD5-C1C3-469C-9D64-64BA6C630291}"/>
              </a:ext>
            </a:extLst>
          </p:cNvPr>
          <p:cNvPicPr>
            <a:picLocks noChangeAspect="1"/>
          </p:cNvPicPr>
          <p:nvPr/>
        </p:nvPicPr>
        <p:blipFill>
          <a:blip r:embed="rId3"/>
          <a:stretch>
            <a:fillRect/>
          </a:stretch>
        </p:blipFill>
        <p:spPr>
          <a:xfrm>
            <a:off x="359093" y="4204504"/>
            <a:ext cx="4501837" cy="2086217"/>
          </a:xfrm>
          <a:prstGeom prst="rect">
            <a:avLst/>
          </a:prstGeom>
        </p:spPr>
      </p:pic>
      <p:pic>
        <p:nvPicPr>
          <p:cNvPr id="6" name="Imagen 5">
            <a:extLst>
              <a:ext uri="{FF2B5EF4-FFF2-40B4-BE49-F238E27FC236}">
                <a16:creationId xmlns:a16="http://schemas.microsoft.com/office/drawing/2014/main" id="{65C50752-D771-4EE2-9A9B-26BE7A78E5E7}"/>
              </a:ext>
            </a:extLst>
          </p:cNvPr>
          <p:cNvPicPr>
            <a:picLocks noChangeAspect="1"/>
          </p:cNvPicPr>
          <p:nvPr/>
        </p:nvPicPr>
        <p:blipFill>
          <a:blip r:embed="rId4"/>
          <a:stretch>
            <a:fillRect/>
          </a:stretch>
        </p:blipFill>
        <p:spPr>
          <a:xfrm>
            <a:off x="5151120" y="4016539"/>
            <a:ext cx="6840911" cy="2387923"/>
          </a:xfrm>
          <a:prstGeom prst="rect">
            <a:avLst/>
          </a:prstGeom>
        </p:spPr>
      </p:pic>
    </p:spTree>
    <p:extLst>
      <p:ext uri="{BB962C8B-B14F-4D97-AF65-F5344CB8AC3E}">
        <p14:creationId xmlns:p14="http://schemas.microsoft.com/office/powerpoint/2010/main" val="1042835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1413" y="327514"/>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1161949" y="1360322"/>
            <a:ext cx="5356838" cy="4699953"/>
          </a:xfrm>
        </p:spPr>
        <p:txBody>
          <a:bodyPr>
            <a:noAutofit/>
          </a:bodyPr>
          <a:lstStyle/>
          <a:p>
            <a:pPr marL="0" indent="0" algn="just">
              <a:buNone/>
            </a:pPr>
            <a:r>
              <a:rPr lang="es-MX" sz="2800" dirty="0"/>
              <a:t>Sobre la </a:t>
            </a:r>
            <a:r>
              <a:rPr lang="es-MX" sz="2800" b="1" dirty="0"/>
              <a:t>clase Java </a:t>
            </a:r>
            <a:r>
              <a:rPr lang="es-MX" sz="2800" dirty="0"/>
              <a:t>se crea el método que va a realizar la suma. Clic derecho y posteriormente en </a:t>
            </a:r>
            <a:r>
              <a:rPr lang="es-MX" sz="2800" dirty="0" err="1"/>
              <a:t>Insert</a:t>
            </a:r>
            <a:r>
              <a:rPr lang="es-MX" sz="2800" dirty="0"/>
              <a:t> </a:t>
            </a:r>
            <a:r>
              <a:rPr lang="es-MX" sz="2800" dirty="0" err="1"/>
              <a:t>Code</a:t>
            </a:r>
            <a:r>
              <a:rPr lang="es-MX" sz="2800" dirty="0"/>
              <a:t>…; aparece la opción para crear el método </a:t>
            </a:r>
            <a:r>
              <a:rPr lang="es-MX" sz="2800" dirty="0" err="1"/>
              <a:t>Add</a:t>
            </a:r>
            <a:r>
              <a:rPr lang="es-MX" sz="2800" dirty="0"/>
              <a:t> Business </a:t>
            </a:r>
            <a:r>
              <a:rPr lang="es-MX" sz="2800" dirty="0" err="1"/>
              <a:t>Method</a:t>
            </a:r>
            <a:r>
              <a:rPr lang="es-MX" sz="2800" dirty="0"/>
              <a:t>… esta opción nos permite generar también el método en la interface.</a:t>
            </a:r>
            <a:endParaRPr lang="es-CO" sz="2800" dirty="0"/>
          </a:p>
        </p:txBody>
      </p:sp>
      <p:pic>
        <p:nvPicPr>
          <p:cNvPr id="6" name="Imagen 5">
            <a:extLst>
              <a:ext uri="{FF2B5EF4-FFF2-40B4-BE49-F238E27FC236}">
                <a16:creationId xmlns:a16="http://schemas.microsoft.com/office/drawing/2014/main" id="{2C818E19-B956-4912-8096-5784B49DEBF8}"/>
              </a:ext>
            </a:extLst>
          </p:cNvPr>
          <p:cNvPicPr>
            <a:picLocks noChangeAspect="1"/>
          </p:cNvPicPr>
          <p:nvPr/>
        </p:nvPicPr>
        <p:blipFill>
          <a:blip r:embed="rId2"/>
          <a:stretch>
            <a:fillRect/>
          </a:stretch>
        </p:blipFill>
        <p:spPr>
          <a:xfrm>
            <a:off x="7288211" y="1703174"/>
            <a:ext cx="3759200" cy="4827312"/>
          </a:xfrm>
          <a:prstGeom prst="rect">
            <a:avLst/>
          </a:prstGeom>
        </p:spPr>
      </p:pic>
    </p:spTree>
    <p:extLst>
      <p:ext uri="{BB962C8B-B14F-4D97-AF65-F5344CB8AC3E}">
        <p14:creationId xmlns:p14="http://schemas.microsoft.com/office/powerpoint/2010/main" val="685208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3001" y="42379"/>
            <a:ext cx="9905998" cy="567221"/>
          </a:xfrm>
        </p:spPr>
        <p:txBody>
          <a:bodyPr>
            <a:normAutofit fontScale="90000"/>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772160" y="609600"/>
            <a:ext cx="4135119" cy="5920886"/>
          </a:xfrm>
        </p:spPr>
        <p:txBody>
          <a:bodyPr>
            <a:normAutofit/>
          </a:bodyPr>
          <a:lstStyle/>
          <a:p>
            <a:pPr marL="0" indent="0" algn="just">
              <a:buNone/>
            </a:pPr>
            <a:r>
              <a:rPr lang="es-MX" sz="2600" dirty="0"/>
              <a:t>Se le asigna un nombre al método (sumar), un tipo de retorno en la opción </a:t>
            </a:r>
            <a:r>
              <a:rPr lang="es-MX" sz="2600" dirty="0" err="1"/>
              <a:t>Browse</a:t>
            </a:r>
            <a:r>
              <a:rPr lang="es-MX" sz="2600" dirty="0"/>
              <a:t> (</a:t>
            </a:r>
            <a:r>
              <a:rPr lang="es-MX" sz="2600" dirty="0" err="1"/>
              <a:t>Integer</a:t>
            </a:r>
            <a:r>
              <a:rPr lang="es-MX" sz="2600" dirty="0"/>
              <a:t>), en la sección de </a:t>
            </a:r>
            <a:r>
              <a:rPr lang="es-MX" sz="2600" dirty="0" err="1"/>
              <a:t>Parameters</a:t>
            </a:r>
            <a:r>
              <a:rPr lang="es-MX" sz="2600" dirty="0"/>
              <a:t> seleccionamos los parámetros que va a tener el método en este caso dos (num1 y num2) de tipo entero. Estos parámetros se asignan desde el botón </a:t>
            </a:r>
            <a:r>
              <a:rPr lang="es-MX" sz="2600" dirty="0" err="1"/>
              <a:t>Add</a:t>
            </a:r>
            <a:r>
              <a:rPr lang="es-MX" sz="2600" dirty="0"/>
              <a:t>. Se deja seleccionada la interface y a continuación Ok.</a:t>
            </a:r>
            <a:endParaRPr lang="es-CO" sz="2600" dirty="0"/>
          </a:p>
        </p:txBody>
      </p:sp>
      <p:pic>
        <p:nvPicPr>
          <p:cNvPr id="4" name="Imagen 3">
            <a:extLst>
              <a:ext uri="{FF2B5EF4-FFF2-40B4-BE49-F238E27FC236}">
                <a16:creationId xmlns:a16="http://schemas.microsoft.com/office/drawing/2014/main" id="{C2E1F081-C902-443F-A9BC-3DB38D8B2A4B}"/>
              </a:ext>
            </a:extLst>
          </p:cNvPr>
          <p:cNvPicPr>
            <a:picLocks noChangeAspect="1"/>
          </p:cNvPicPr>
          <p:nvPr/>
        </p:nvPicPr>
        <p:blipFill>
          <a:blip r:embed="rId2"/>
          <a:stretch>
            <a:fillRect/>
          </a:stretch>
        </p:blipFill>
        <p:spPr>
          <a:xfrm>
            <a:off x="5051486" y="1131259"/>
            <a:ext cx="6977954" cy="4877567"/>
          </a:xfrm>
          <a:prstGeom prst="rect">
            <a:avLst/>
          </a:prstGeom>
        </p:spPr>
      </p:pic>
    </p:spTree>
    <p:extLst>
      <p:ext uri="{BB962C8B-B14F-4D97-AF65-F5344CB8AC3E}">
        <p14:creationId xmlns:p14="http://schemas.microsoft.com/office/powerpoint/2010/main" val="4183628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1413" y="327514"/>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772161" y="1507806"/>
            <a:ext cx="3271520" cy="5022680"/>
          </a:xfrm>
        </p:spPr>
        <p:txBody>
          <a:bodyPr>
            <a:normAutofit/>
          </a:bodyPr>
          <a:lstStyle/>
          <a:p>
            <a:pPr marL="0" indent="0" algn="just">
              <a:buNone/>
            </a:pPr>
            <a:r>
              <a:rPr lang="es-MX" sz="2800" dirty="0"/>
              <a:t>Queda generado el método, tanto en la interface como en la clase.</a:t>
            </a:r>
            <a:endParaRPr lang="es-CO" sz="2800" dirty="0"/>
          </a:p>
        </p:txBody>
      </p:sp>
      <p:pic>
        <p:nvPicPr>
          <p:cNvPr id="6" name="Imagen 5">
            <a:extLst>
              <a:ext uri="{FF2B5EF4-FFF2-40B4-BE49-F238E27FC236}">
                <a16:creationId xmlns:a16="http://schemas.microsoft.com/office/drawing/2014/main" id="{F1A89366-CACE-40D5-B56D-6E46C2DD966E}"/>
              </a:ext>
            </a:extLst>
          </p:cNvPr>
          <p:cNvPicPr>
            <a:picLocks noChangeAspect="1"/>
          </p:cNvPicPr>
          <p:nvPr/>
        </p:nvPicPr>
        <p:blipFill>
          <a:blip r:embed="rId2"/>
          <a:stretch>
            <a:fillRect/>
          </a:stretch>
        </p:blipFill>
        <p:spPr>
          <a:xfrm>
            <a:off x="4385787" y="1660207"/>
            <a:ext cx="7525067" cy="2184697"/>
          </a:xfrm>
          <a:prstGeom prst="rect">
            <a:avLst/>
          </a:prstGeom>
        </p:spPr>
      </p:pic>
      <p:pic>
        <p:nvPicPr>
          <p:cNvPr id="7" name="Imagen 6">
            <a:extLst>
              <a:ext uri="{FF2B5EF4-FFF2-40B4-BE49-F238E27FC236}">
                <a16:creationId xmlns:a16="http://schemas.microsoft.com/office/drawing/2014/main" id="{3A55C37B-45F7-43AB-9E02-DEB7A0BFB7FC}"/>
              </a:ext>
            </a:extLst>
          </p:cNvPr>
          <p:cNvPicPr>
            <a:picLocks noChangeAspect="1"/>
          </p:cNvPicPr>
          <p:nvPr/>
        </p:nvPicPr>
        <p:blipFill>
          <a:blip r:embed="rId3"/>
          <a:stretch>
            <a:fillRect/>
          </a:stretch>
        </p:blipFill>
        <p:spPr>
          <a:xfrm>
            <a:off x="880745" y="4019146"/>
            <a:ext cx="7267575" cy="2657475"/>
          </a:xfrm>
          <a:prstGeom prst="rect">
            <a:avLst/>
          </a:prstGeom>
        </p:spPr>
      </p:pic>
    </p:spTree>
    <p:extLst>
      <p:ext uri="{BB962C8B-B14F-4D97-AF65-F5344CB8AC3E}">
        <p14:creationId xmlns:p14="http://schemas.microsoft.com/office/powerpoint/2010/main" val="343929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3001" y="130869"/>
            <a:ext cx="9905998" cy="537725"/>
          </a:xfrm>
        </p:spPr>
        <p:txBody>
          <a:bodyPr>
            <a:normAutofit fontScale="90000"/>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772161" y="668594"/>
            <a:ext cx="3455710" cy="5861892"/>
          </a:xfrm>
        </p:spPr>
        <p:txBody>
          <a:bodyPr>
            <a:noAutofit/>
          </a:bodyPr>
          <a:lstStyle/>
          <a:p>
            <a:pPr marL="0" indent="0" algn="just">
              <a:buNone/>
            </a:pPr>
            <a:r>
              <a:rPr lang="es-MX" sz="2600" dirty="0"/>
              <a:t>A continuación, se crea el </a:t>
            </a:r>
            <a:r>
              <a:rPr lang="es-MX" sz="2600" b="1" dirty="0"/>
              <a:t>Servlet.</a:t>
            </a:r>
            <a:r>
              <a:rPr lang="es-MX" sz="2600" dirty="0"/>
              <a:t> El JSP hace el llamado al Servlet y este se encarga de hacer la utilización del EJB. En el proyecto </a:t>
            </a:r>
            <a:r>
              <a:rPr lang="es-MX" sz="2600" dirty="0" err="1"/>
              <a:t>SumarEJB-war</a:t>
            </a:r>
            <a:r>
              <a:rPr lang="es-MX" sz="2600" dirty="0"/>
              <a:t> clic derecho, seleccionar la opción New y a continuación Servlet (Sino se encuentra, seleccionar en </a:t>
            </a:r>
            <a:r>
              <a:rPr lang="es-MX" sz="2600" dirty="0" err="1"/>
              <a:t>Other</a:t>
            </a:r>
            <a:r>
              <a:rPr lang="es-MX" sz="2600" dirty="0"/>
              <a:t>…)</a:t>
            </a:r>
            <a:endParaRPr lang="es-CO" sz="2600" dirty="0"/>
          </a:p>
        </p:txBody>
      </p:sp>
      <p:pic>
        <p:nvPicPr>
          <p:cNvPr id="4" name="Imagen 3">
            <a:extLst>
              <a:ext uri="{FF2B5EF4-FFF2-40B4-BE49-F238E27FC236}">
                <a16:creationId xmlns:a16="http://schemas.microsoft.com/office/drawing/2014/main" id="{2A1597B4-59EF-4A29-BB88-CFFDFA04A71C}"/>
              </a:ext>
            </a:extLst>
          </p:cNvPr>
          <p:cNvPicPr>
            <a:picLocks noChangeAspect="1"/>
          </p:cNvPicPr>
          <p:nvPr/>
        </p:nvPicPr>
        <p:blipFill>
          <a:blip r:embed="rId2"/>
          <a:stretch>
            <a:fillRect/>
          </a:stretch>
        </p:blipFill>
        <p:spPr>
          <a:xfrm>
            <a:off x="4355934" y="1147487"/>
            <a:ext cx="7683098" cy="4904105"/>
          </a:xfrm>
          <a:prstGeom prst="rect">
            <a:avLst/>
          </a:prstGeom>
        </p:spPr>
      </p:pic>
    </p:spTree>
    <p:extLst>
      <p:ext uri="{BB962C8B-B14F-4D97-AF65-F5344CB8AC3E}">
        <p14:creationId xmlns:p14="http://schemas.microsoft.com/office/powerpoint/2010/main" val="1352158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1413" y="327514"/>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772160" y="1507806"/>
            <a:ext cx="3566159" cy="5022680"/>
          </a:xfrm>
        </p:spPr>
        <p:txBody>
          <a:bodyPr>
            <a:normAutofit/>
          </a:bodyPr>
          <a:lstStyle/>
          <a:p>
            <a:pPr marL="0" indent="0" algn="just">
              <a:buNone/>
            </a:pPr>
            <a:r>
              <a:rPr lang="es-MX" sz="2800" dirty="0"/>
              <a:t>Se le da un nombre, en este caso </a:t>
            </a:r>
            <a:r>
              <a:rPr lang="es-MX" sz="2800" dirty="0" err="1"/>
              <a:t>calcularservlet</a:t>
            </a:r>
            <a:r>
              <a:rPr lang="es-MX" sz="2800" dirty="0"/>
              <a:t> y un nombre de paquete que en este caso se le da </a:t>
            </a:r>
            <a:r>
              <a:rPr lang="es-MX" sz="2800" dirty="0" err="1"/>
              <a:t>SessionBean</a:t>
            </a:r>
            <a:r>
              <a:rPr lang="es-MX" sz="2800" dirty="0"/>
              <a:t>. Clic en el botón siguiente.</a:t>
            </a:r>
            <a:endParaRPr lang="es-CO" sz="2800" dirty="0"/>
          </a:p>
        </p:txBody>
      </p:sp>
      <p:pic>
        <p:nvPicPr>
          <p:cNvPr id="5" name="Imagen 4">
            <a:extLst>
              <a:ext uri="{FF2B5EF4-FFF2-40B4-BE49-F238E27FC236}">
                <a16:creationId xmlns:a16="http://schemas.microsoft.com/office/drawing/2014/main" id="{08C6AFC4-DEA9-495E-823C-8D358BFDAEB3}"/>
              </a:ext>
            </a:extLst>
          </p:cNvPr>
          <p:cNvPicPr>
            <a:picLocks noChangeAspect="1"/>
          </p:cNvPicPr>
          <p:nvPr/>
        </p:nvPicPr>
        <p:blipFill>
          <a:blip r:embed="rId2"/>
          <a:stretch>
            <a:fillRect/>
          </a:stretch>
        </p:blipFill>
        <p:spPr>
          <a:xfrm>
            <a:off x="4462146" y="1791017"/>
            <a:ext cx="7372350" cy="3438525"/>
          </a:xfrm>
          <a:prstGeom prst="rect">
            <a:avLst/>
          </a:prstGeom>
        </p:spPr>
      </p:pic>
    </p:spTree>
    <p:extLst>
      <p:ext uri="{BB962C8B-B14F-4D97-AF65-F5344CB8AC3E}">
        <p14:creationId xmlns:p14="http://schemas.microsoft.com/office/powerpoint/2010/main" val="424911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3001" y="146696"/>
            <a:ext cx="9905998" cy="472736"/>
          </a:xfrm>
        </p:spPr>
        <p:txBody>
          <a:bodyPr>
            <a:normAutofit fontScale="90000"/>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1039813" y="1507807"/>
            <a:ext cx="6468428" cy="3541714"/>
          </a:xfrm>
        </p:spPr>
        <p:txBody>
          <a:bodyPr/>
          <a:lstStyle/>
          <a:p>
            <a:pPr marL="0" indent="0" algn="just">
              <a:buNone/>
            </a:pPr>
            <a:endParaRPr lang="es-CO" dirty="0"/>
          </a:p>
        </p:txBody>
      </p:sp>
      <p:pic>
        <p:nvPicPr>
          <p:cNvPr id="6" name="Imagen 5">
            <a:extLst>
              <a:ext uri="{FF2B5EF4-FFF2-40B4-BE49-F238E27FC236}">
                <a16:creationId xmlns:a16="http://schemas.microsoft.com/office/drawing/2014/main" id="{94C47E8B-834A-90C0-50DB-EC62255FBC94}"/>
              </a:ext>
            </a:extLst>
          </p:cNvPr>
          <p:cNvPicPr>
            <a:picLocks noChangeAspect="1"/>
          </p:cNvPicPr>
          <p:nvPr/>
        </p:nvPicPr>
        <p:blipFill>
          <a:blip r:embed="rId2"/>
          <a:stretch>
            <a:fillRect/>
          </a:stretch>
        </p:blipFill>
        <p:spPr>
          <a:xfrm>
            <a:off x="2166647" y="698090"/>
            <a:ext cx="6623391" cy="5928695"/>
          </a:xfrm>
          <a:prstGeom prst="rect">
            <a:avLst/>
          </a:prstGeom>
        </p:spPr>
      </p:pic>
    </p:spTree>
    <p:extLst>
      <p:ext uri="{BB962C8B-B14F-4D97-AF65-F5344CB8AC3E}">
        <p14:creationId xmlns:p14="http://schemas.microsoft.com/office/powerpoint/2010/main" val="1152649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1413" y="327514"/>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772160" y="1507806"/>
            <a:ext cx="3566159" cy="5022680"/>
          </a:xfrm>
        </p:spPr>
        <p:txBody>
          <a:bodyPr>
            <a:normAutofit/>
          </a:bodyPr>
          <a:lstStyle/>
          <a:p>
            <a:pPr marL="0" indent="0" algn="just">
              <a:buNone/>
            </a:pPr>
            <a:r>
              <a:rPr lang="es-MX" sz="2800" dirty="0"/>
              <a:t>Sobre la siguiente ventana, se activa la opción de agregar información. Clic en el botón finalizar.</a:t>
            </a:r>
            <a:endParaRPr lang="es-CO" sz="2800" dirty="0"/>
          </a:p>
        </p:txBody>
      </p:sp>
      <p:pic>
        <p:nvPicPr>
          <p:cNvPr id="4" name="Imagen 3">
            <a:extLst>
              <a:ext uri="{FF2B5EF4-FFF2-40B4-BE49-F238E27FC236}">
                <a16:creationId xmlns:a16="http://schemas.microsoft.com/office/drawing/2014/main" id="{11D9EBDA-EA5F-49BB-8D3E-2F8B103F51D4}"/>
              </a:ext>
            </a:extLst>
          </p:cNvPr>
          <p:cNvPicPr>
            <a:picLocks noChangeAspect="1"/>
          </p:cNvPicPr>
          <p:nvPr/>
        </p:nvPicPr>
        <p:blipFill>
          <a:blip r:embed="rId2"/>
          <a:stretch>
            <a:fillRect/>
          </a:stretch>
        </p:blipFill>
        <p:spPr>
          <a:xfrm>
            <a:off x="4441825" y="1434611"/>
            <a:ext cx="7372350" cy="5095875"/>
          </a:xfrm>
          <a:prstGeom prst="rect">
            <a:avLst/>
          </a:prstGeom>
        </p:spPr>
      </p:pic>
    </p:spTree>
    <p:extLst>
      <p:ext uri="{BB962C8B-B14F-4D97-AF65-F5344CB8AC3E}">
        <p14:creationId xmlns:p14="http://schemas.microsoft.com/office/powerpoint/2010/main" val="3246022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3001" y="140701"/>
            <a:ext cx="9905998" cy="58688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801656" y="737797"/>
            <a:ext cx="3849002" cy="5712164"/>
          </a:xfrm>
        </p:spPr>
        <p:txBody>
          <a:bodyPr>
            <a:noAutofit/>
          </a:bodyPr>
          <a:lstStyle/>
          <a:p>
            <a:pPr marL="0" indent="0" algn="just">
              <a:buNone/>
            </a:pPr>
            <a:r>
              <a:rPr lang="es-MX" sz="2800" dirty="0"/>
              <a:t>Ahora en el código que se acaba de crear se realiza el enlace al EJB. Sobre la clase </a:t>
            </a:r>
            <a:r>
              <a:rPr lang="es-MX" sz="2800" dirty="0" err="1"/>
              <a:t>calcularservlet</a:t>
            </a:r>
            <a:r>
              <a:rPr lang="es-MX" sz="2800" dirty="0"/>
              <a:t>, clic derecho y seleccionar la opción </a:t>
            </a:r>
            <a:r>
              <a:rPr lang="es-MX" sz="2800" dirty="0" err="1"/>
              <a:t>Insert</a:t>
            </a:r>
            <a:r>
              <a:rPr lang="es-MX" sz="2800" dirty="0"/>
              <a:t> </a:t>
            </a:r>
            <a:r>
              <a:rPr lang="es-MX" sz="2800" dirty="0" err="1"/>
              <a:t>Code</a:t>
            </a:r>
            <a:r>
              <a:rPr lang="es-MX" sz="2800" dirty="0"/>
              <a:t> y aparece la siguiente ventana, en la cual se selecciona la opción </a:t>
            </a:r>
            <a:r>
              <a:rPr lang="es-MX" sz="2800" b="1" dirty="0" err="1"/>
              <a:t>Call</a:t>
            </a:r>
            <a:r>
              <a:rPr lang="es-MX" sz="2800" b="1" dirty="0"/>
              <a:t> Enterprise </a:t>
            </a:r>
            <a:r>
              <a:rPr lang="es-MX" sz="2800" b="1" dirty="0" err="1"/>
              <a:t>Bean</a:t>
            </a:r>
            <a:r>
              <a:rPr lang="es-MX" sz="2800" b="1" dirty="0"/>
              <a:t>…</a:t>
            </a:r>
            <a:r>
              <a:rPr lang="es-MX" sz="2800" dirty="0"/>
              <a:t> </a:t>
            </a:r>
            <a:endParaRPr lang="es-CO" sz="2800" dirty="0"/>
          </a:p>
        </p:txBody>
      </p:sp>
      <p:pic>
        <p:nvPicPr>
          <p:cNvPr id="6" name="Imagen 5">
            <a:extLst>
              <a:ext uri="{FF2B5EF4-FFF2-40B4-BE49-F238E27FC236}">
                <a16:creationId xmlns:a16="http://schemas.microsoft.com/office/drawing/2014/main" id="{72237C2D-1DBE-414F-885E-D547B9EE1652}"/>
              </a:ext>
            </a:extLst>
          </p:cNvPr>
          <p:cNvPicPr>
            <a:picLocks noChangeAspect="1"/>
          </p:cNvPicPr>
          <p:nvPr/>
        </p:nvPicPr>
        <p:blipFill>
          <a:blip r:embed="rId2"/>
          <a:stretch>
            <a:fillRect/>
          </a:stretch>
        </p:blipFill>
        <p:spPr>
          <a:xfrm>
            <a:off x="4830888" y="1155618"/>
            <a:ext cx="7241814" cy="4819637"/>
          </a:xfrm>
          <a:prstGeom prst="rect">
            <a:avLst/>
          </a:prstGeom>
        </p:spPr>
      </p:pic>
    </p:spTree>
    <p:extLst>
      <p:ext uri="{BB962C8B-B14F-4D97-AF65-F5344CB8AC3E}">
        <p14:creationId xmlns:p14="http://schemas.microsoft.com/office/powerpoint/2010/main" val="1688173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1413" y="327514"/>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772160" y="1507806"/>
            <a:ext cx="6071092" cy="5022680"/>
          </a:xfrm>
        </p:spPr>
        <p:txBody>
          <a:bodyPr>
            <a:normAutofit/>
          </a:bodyPr>
          <a:lstStyle/>
          <a:p>
            <a:pPr marL="0" indent="0" algn="just">
              <a:buNone/>
            </a:pPr>
            <a:r>
              <a:rPr lang="es-MX" sz="2800" dirty="0"/>
              <a:t>En la ventana que aparece a continuación  desplegar el Bean en el Proyecto </a:t>
            </a:r>
            <a:r>
              <a:rPr lang="es-MX" sz="2800" dirty="0" err="1"/>
              <a:t>SumarEJB-ejb</a:t>
            </a:r>
            <a:r>
              <a:rPr lang="es-MX" sz="2800" dirty="0"/>
              <a:t>. Como aparece en la figura. Clic en Ok</a:t>
            </a:r>
            <a:endParaRPr lang="es-CO" sz="2800" dirty="0"/>
          </a:p>
        </p:txBody>
      </p:sp>
      <p:pic>
        <p:nvPicPr>
          <p:cNvPr id="4" name="Imagen 3">
            <a:extLst>
              <a:ext uri="{FF2B5EF4-FFF2-40B4-BE49-F238E27FC236}">
                <a16:creationId xmlns:a16="http://schemas.microsoft.com/office/drawing/2014/main" id="{B2025ADD-C388-4E48-940B-4C9540CC6CA1}"/>
              </a:ext>
            </a:extLst>
          </p:cNvPr>
          <p:cNvPicPr>
            <a:picLocks noChangeAspect="1"/>
          </p:cNvPicPr>
          <p:nvPr/>
        </p:nvPicPr>
        <p:blipFill>
          <a:blip r:embed="rId2"/>
          <a:stretch>
            <a:fillRect/>
          </a:stretch>
        </p:blipFill>
        <p:spPr>
          <a:xfrm>
            <a:off x="7630161" y="1148080"/>
            <a:ext cx="3994061" cy="5460480"/>
          </a:xfrm>
          <a:prstGeom prst="rect">
            <a:avLst/>
          </a:prstGeom>
        </p:spPr>
      </p:pic>
      <p:pic>
        <p:nvPicPr>
          <p:cNvPr id="5" name="Imagen 4">
            <a:extLst>
              <a:ext uri="{FF2B5EF4-FFF2-40B4-BE49-F238E27FC236}">
                <a16:creationId xmlns:a16="http://schemas.microsoft.com/office/drawing/2014/main" id="{36B36E27-1C99-4097-9125-1EDE7BBA7614}"/>
              </a:ext>
            </a:extLst>
          </p:cNvPr>
          <p:cNvPicPr>
            <a:picLocks noChangeAspect="1"/>
          </p:cNvPicPr>
          <p:nvPr/>
        </p:nvPicPr>
        <p:blipFill>
          <a:blip r:embed="rId3"/>
          <a:stretch>
            <a:fillRect/>
          </a:stretch>
        </p:blipFill>
        <p:spPr>
          <a:xfrm>
            <a:off x="365125" y="4988560"/>
            <a:ext cx="6994606" cy="1280796"/>
          </a:xfrm>
          <a:prstGeom prst="rect">
            <a:avLst/>
          </a:prstGeom>
        </p:spPr>
      </p:pic>
      <p:sp>
        <p:nvSpPr>
          <p:cNvPr id="7" name="CuadroTexto 6">
            <a:extLst>
              <a:ext uri="{FF2B5EF4-FFF2-40B4-BE49-F238E27FC236}">
                <a16:creationId xmlns:a16="http://schemas.microsoft.com/office/drawing/2014/main" id="{DC148F83-3B9A-4459-9E73-8A9BB5E9E073}"/>
              </a:ext>
            </a:extLst>
          </p:cNvPr>
          <p:cNvSpPr txBox="1"/>
          <p:nvPr/>
        </p:nvSpPr>
        <p:spPr>
          <a:xfrm>
            <a:off x="2387600" y="3878320"/>
            <a:ext cx="4846320" cy="1015663"/>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MX" sz="2000" b="1" dirty="0"/>
              <a:t>Agrega la etiqueta @EJB y una variable de tipo </a:t>
            </a:r>
            <a:r>
              <a:rPr lang="es-MX" sz="2000" b="1" dirty="0" err="1"/>
              <a:t>calcularbean</a:t>
            </a:r>
            <a:r>
              <a:rPr lang="es-MX" sz="2000" b="1" dirty="0"/>
              <a:t> que nos permite utilizar los métodos</a:t>
            </a:r>
            <a:endParaRPr lang="es-CO" sz="2000" b="1" dirty="0"/>
          </a:p>
        </p:txBody>
      </p:sp>
    </p:spTree>
    <p:extLst>
      <p:ext uri="{BB962C8B-B14F-4D97-AF65-F5344CB8AC3E}">
        <p14:creationId xmlns:p14="http://schemas.microsoft.com/office/powerpoint/2010/main" val="38363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1413" y="327514"/>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772160" y="1507806"/>
            <a:ext cx="10942320" cy="5022680"/>
          </a:xfrm>
        </p:spPr>
        <p:txBody>
          <a:bodyPr>
            <a:normAutofit/>
          </a:bodyPr>
          <a:lstStyle/>
          <a:p>
            <a:pPr marL="0" indent="0" algn="just">
              <a:buNone/>
            </a:pPr>
            <a:r>
              <a:rPr lang="es-MX" sz="2800" dirty="0"/>
              <a:t>Ahora en el </a:t>
            </a:r>
            <a:r>
              <a:rPr lang="es-MX" sz="2800" dirty="0" err="1"/>
              <a:t>processRequest</a:t>
            </a:r>
            <a:r>
              <a:rPr lang="es-MX" sz="2800" dirty="0"/>
              <a:t>, que es el método principal, debajo del </a:t>
            </a:r>
            <a:r>
              <a:rPr lang="es-MX" sz="2800" dirty="0" err="1"/>
              <a:t>body</a:t>
            </a:r>
            <a:r>
              <a:rPr lang="es-MX" sz="2800" dirty="0"/>
              <a:t>, se declaran dos variables, para tomar los datos del formulario y realizar la suma.</a:t>
            </a:r>
            <a:endParaRPr lang="es-CO" sz="2800" dirty="0"/>
          </a:p>
        </p:txBody>
      </p:sp>
      <p:pic>
        <p:nvPicPr>
          <p:cNvPr id="6" name="Imagen 5">
            <a:extLst>
              <a:ext uri="{FF2B5EF4-FFF2-40B4-BE49-F238E27FC236}">
                <a16:creationId xmlns:a16="http://schemas.microsoft.com/office/drawing/2014/main" id="{44A20067-60A6-4D81-8473-A2CC8318F5EC}"/>
              </a:ext>
            </a:extLst>
          </p:cNvPr>
          <p:cNvPicPr>
            <a:picLocks noChangeAspect="1"/>
          </p:cNvPicPr>
          <p:nvPr/>
        </p:nvPicPr>
        <p:blipFill>
          <a:blip r:embed="rId2"/>
          <a:stretch>
            <a:fillRect/>
          </a:stretch>
        </p:blipFill>
        <p:spPr>
          <a:xfrm>
            <a:off x="860649" y="3234270"/>
            <a:ext cx="10941547" cy="2252457"/>
          </a:xfrm>
          <a:prstGeom prst="rect">
            <a:avLst/>
          </a:prstGeom>
        </p:spPr>
      </p:pic>
    </p:spTree>
    <p:extLst>
      <p:ext uri="{BB962C8B-B14F-4D97-AF65-F5344CB8AC3E}">
        <p14:creationId xmlns:p14="http://schemas.microsoft.com/office/powerpoint/2010/main" val="2892942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1413" y="327514"/>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772160" y="1507806"/>
            <a:ext cx="10942320" cy="5022680"/>
          </a:xfrm>
        </p:spPr>
        <p:txBody>
          <a:bodyPr>
            <a:normAutofit/>
          </a:bodyPr>
          <a:lstStyle/>
          <a:p>
            <a:pPr marL="0" indent="0" algn="just">
              <a:buNone/>
            </a:pPr>
            <a:r>
              <a:rPr lang="es-MX" sz="2800" dirty="0"/>
              <a:t>Ahora en el JSP en el campo que se había dejado en blanco, se coloca el nombre del Servlet, en este caso se llama </a:t>
            </a:r>
            <a:r>
              <a:rPr lang="es-MX" sz="2800" b="1" dirty="0" err="1"/>
              <a:t>calcularservlet</a:t>
            </a:r>
            <a:r>
              <a:rPr lang="es-MX" sz="2800" b="1" dirty="0"/>
              <a:t>. </a:t>
            </a:r>
            <a:r>
              <a:rPr lang="es-MX" sz="2800" dirty="0"/>
              <a:t>Ya queda todo el procedimiento realizado.</a:t>
            </a:r>
            <a:endParaRPr lang="es-CO" sz="2800" b="1" dirty="0"/>
          </a:p>
        </p:txBody>
      </p:sp>
      <p:pic>
        <p:nvPicPr>
          <p:cNvPr id="4" name="Imagen 3">
            <a:extLst>
              <a:ext uri="{FF2B5EF4-FFF2-40B4-BE49-F238E27FC236}">
                <a16:creationId xmlns:a16="http://schemas.microsoft.com/office/drawing/2014/main" id="{A367C4E8-C482-4AB2-A134-A32D8D37901C}"/>
              </a:ext>
            </a:extLst>
          </p:cNvPr>
          <p:cNvPicPr>
            <a:picLocks noChangeAspect="1"/>
          </p:cNvPicPr>
          <p:nvPr/>
        </p:nvPicPr>
        <p:blipFill>
          <a:blip r:embed="rId2"/>
          <a:stretch>
            <a:fillRect/>
          </a:stretch>
        </p:blipFill>
        <p:spPr>
          <a:xfrm>
            <a:off x="961445" y="3511562"/>
            <a:ext cx="10563750" cy="2737166"/>
          </a:xfrm>
          <a:prstGeom prst="rect">
            <a:avLst/>
          </a:prstGeom>
        </p:spPr>
      </p:pic>
    </p:spTree>
    <p:extLst>
      <p:ext uri="{BB962C8B-B14F-4D97-AF65-F5344CB8AC3E}">
        <p14:creationId xmlns:p14="http://schemas.microsoft.com/office/powerpoint/2010/main" val="544604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1413" y="327514"/>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772160" y="1507806"/>
            <a:ext cx="4836160" cy="5022680"/>
          </a:xfrm>
        </p:spPr>
        <p:txBody>
          <a:bodyPr>
            <a:normAutofit/>
          </a:bodyPr>
          <a:lstStyle/>
          <a:p>
            <a:pPr marL="0" indent="0" algn="just">
              <a:buNone/>
            </a:pPr>
            <a:r>
              <a:rPr lang="es-MX" sz="2800" dirty="0"/>
              <a:t>Ahora solo queda ejecutar el proyecto, para ello se da clic derecho sobre el proyecto </a:t>
            </a:r>
            <a:r>
              <a:rPr lang="es-MX" sz="2800" dirty="0" err="1"/>
              <a:t>SumarEJB</a:t>
            </a:r>
            <a:r>
              <a:rPr lang="es-MX" sz="2800" dirty="0"/>
              <a:t> y a continuación seleccionar </a:t>
            </a:r>
            <a:r>
              <a:rPr lang="es-MX" sz="2800" dirty="0" err="1"/>
              <a:t>Deploy</a:t>
            </a:r>
            <a:r>
              <a:rPr lang="es-MX" sz="2800" dirty="0"/>
              <a:t>, realice verificaciones como iniciar el servidor. </a:t>
            </a:r>
            <a:endParaRPr lang="es-CO" sz="2800" b="1" dirty="0"/>
          </a:p>
        </p:txBody>
      </p:sp>
      <p:pic>
        <p:nvPicPr>
          <p:cNvPr id="5" name="Imagen 4">
            <a:extLst>
              <a:ext uri="{FF2B5EF4-FFF2-40B4-BE49-F238E27FC236}">
                <a16:creationId xmlns:a16="http://schemas.microsoft.com/office/drawing/2014/main" id="{C4305671-305A-4161-99FF-9869BCD00EE1}"/>
              </a:ext>
            </a:extLst>
          </p:cNvPr>
          <p:cNvPicPr>
            <a:picLocks noChangeAspect="1"/>
          </p:cNvPicPr>
          <p:nvPr/>
        </p:nvPicPr>
        <p:blipFill>
          <a:blip r:embed="rId2"/>
          <a:stretch>
            <a:fillRect/>
          </a:stretch>
        </p:blipFill>
        <p:spPr>
          <a:xfrm>
            <a:off x="5745876" y="1286912"/>
            <a:ext cx="5785723" cy="4687168"/>
          </a:xfrm>
          <a:prstGeom prst="rect">
            <a:avLst/>
          </a:prstGeom>
        </p:spPr>
      </p:pic>
    </p:spTree>
    <p:extLst>
      <p:ext uri="{BB962C8B-B14F-4D97-AF65-F5344CB8AC3E}">
        <p14:creationId xmlns:p14="http://schemas.microsoft.com/office/powerpoint/2010/main" val="1772957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1413" y="327514"/>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772159" y="1507806"/>
            <a:ext cx="4989543" cy="5022680"/>
          </a:xfrm>
        </p:spPr>
        <p:txBody>
          <a:bodyPr>
            <a:normAutofit/>
          </a:bodyPr>
          <a:lstStyle/>
          <a:p>
            <a:pPr marL="0" indent="0" algn="just">
              <a:buNone/>
            </a:pPr>
            <a:r>
              <a:rPr lang="es-MX" sz="2800" dirty="0"/>
              <a:t>Ahora solo queda ejecutar el proyecto, para ello se da clic derecho sobre el proyecto </a:t>
            </a:r>
            <a:r>
              <a:rPr lang="es-MX" sz="2800" dirty="0" err="1"/>
              <a:t>SumarEJB</a:t>
            </a:r>
            <a:r>
              <a:rPr lang="es-MX" sz="2800" dirty="0"/>
              <a:t> y a continuación seleccionar Run, en la URL se debe agregar el nombre del JSP, en este caso </a:t>
            </a:r>
            <a:r>
              <a:rPr lang="es-MX" sz="2800" b="1" dirty="0"/>
              <a:t>/</a:t>
            </a:r>
            <a:r>
              <a:rPr lang="es-MX" sz="2800" b="1" dirty="0" err="1"/>
              <a:t>calcularjsp.jsp</a:t>
            </a:r>
            <a:r>
              <a:rPr lang="es-MX" sz="2800" b="1" dirty="0"/>
              <a:t>. </a:t>
            </a:r>
            <a:endParaRPr lang="es-CO" sz="2800" b="1" dirty="0"/>
          </a:p>
        </p:txBody>
      </p:sp>
      <p:pic>
        <p:nvPicPr>
          <p:cNvPr id="4" name="Imagen 3">
            <a:extLst>
              <a:ext uri="{FF2B5EF4-FFF2-40B4-BE49-F238E27FC236}">
                <a16:creationId xmlns:a16="http://schemas.microsoft.com/office/drawing/2014/main" id="{5E0B16F1-9920-43BF-AAA1-C4802269D189}"/>
              </a:ext>
            </a:extLst>
          </p:cNvPr>
          <p:cNvPicPr>
            <a:picLocks noChangeAspect="1"/>
          </p:cNvPicPr>
          <p:nvPr/>
        </p:nvPicPr>
        <p:blipFill>
          <a:blip r:embed="rId2"/>
          <a:stretch>
            <a:fillRect/>
          </a:stretch>
        </p:blipFill>
        <p:spPr>
          <a:xfrm>
            <a:off x="6051292" y="1757680"/>
            <a:ext cx="5605488" cy="2712720"/>
          </a:xfrm>
          <a:prstGeom prst="rect">
            <a:avLst/>
          </a:prstGeom>
        </p:spPr>
      </p:pic>
    </p:spTree>
    <p:extLst>
      <p:ext uri="{BB962C8B-B14F-4D97-AF65-F5344CB8AC3E}">
        <p14:creationId xmlns:p14="http://schemas.microsoft.com/office/powerpoint/2010/main" val="241987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1413" y="327514"/>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1039812" y="1507807"/>
            <a:ext cx="9362717" cy="3541714"/>
          </a:xfrm>
        </p:spPr>
        <p:txBody>
          <a:bodyPr>
            <a:normAutofit/>
          </a:bodyPr>
          <a:lstStyle/>
          <a:p>
            <a:pPr marL="0" indent="0" algn="just">
              <a:buNone/>
            </a:pPr>
            <a:r>
              <a:rPr lang="es-MX" sz="2800" dirty="0"/>
              <a:t>Lo primero, en NetBeans crear un nuevo proyecto desde </a:t>
            </a:r>
            <a:r>
              <a:rPr lang="es-MX" sz="2800" b="1" dirty="0"/>
              <a:t>File/New Project</a:t>
            </a:r>
            <a:r>
              <a:rPr lang="es-MX" sz="2800" dirty="0"/>
              <a:t>… o desde el ícono de la barra de herramientas como se muestra en la figura siguiente. </a:t>
            </a:r>
            <a:endParaRPr lang="es-CO" sz="2800" dirty="0"/>
          </a:p>
        </p:txBody>
      </p:sp>
      <p:pic>
        <p:nvPicPr>
          <p:cNvPr id="4" name="Imagen 3">
            <a:extLst>
              <a:ext uri="{FF2B5EF4-FFF2-40B4-BE49-F238E27FC236}">
                <a16:creationId xmlns:a16="http://schemas.microsoft.com/office/drawing/2014/main" id="{C5709C82-DCDF-4EF9-89EC-DD444956C21F}"/>
              </a:ext>
            </a:extLst>
          </p:cNvPr>
          <p:cNvPicPr>
            <a:picLocks noChangeAspect="1"/>
          </p:cNvPicPr>
          <p:nvPr/>
        </p:nvPicPr>
        <p:blipFill>
          <a:blip r:embed="rId2"/>
          <a:stretch>
            <a:fillRect/>
          </a:stretch>
        </p:blipFill>
        <p:spPr>
          <a:xfrm>
            <a:off x="3590289" y="3429000"/>
            <a:ext cx="6385870" cy="2289811"/>
          </a:xfrm>
          <a:prstGeom prst="rect">
            <a:avLst/>
          </a:prstGeom>
        </p:spPr>
      </p:pic>
    </p:spTree>
    <p:extLst>
      <p:ext uri="{BB962C8B-B14F-4D97-AF65-F5344CB8AC3E}">
        <p14:creationId xmlns:p14="http://schemas.microsoft.com/office/powerpoint/2010/main" val="267463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3001" y="111204"/>
            <a:ext cx="9905998" cy="655712"/>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1039813" y="1507806"/>
            <a:ext cx="3461067" cy="4814335"/>
          </a:xfrm>
        </p:spPr>
        <p:txBody>
          <a:bodyPr>
            <a:normAutofit/>
          </a:bodyPr>
          <a:lstStyle/>
          <a:p>
            <a:pPr marL="0" indent="0" algn="just">
              <a:buNone/>
            </a:pPr>
            <a:r>
              <a:rPr lang="es-MX" sz="2800" dirty="0"/>
              <a:t>El siguiente paso del asistente se debe elegir en la lista de categorías Java Enterprise (1) y en la de proyectos Enterprise </a:t>
            </a:r>
            <a:r>
              <a:rPr lang="es-CO" sz="2800" dirty="0" err="1"/>
              <a:t>Application</a:t>
            </a:r>
            <a:r>
              <a:rPr lang="es-CO" sz="2800" dirty="0"/>
              <a:t> (2) y presionar el botón Next.</a:t>
            </a:r>
          </a:p>
        </p:txBody>
      </p:sp>
      <p:pic>
        <p:nvPicPr>
          <p:cNvPr id="5" name="Imagen 4">
            <a:extLst>
              <a:ext uri="{FF2B5EF4-FFF2-40B4-BE49-F238E27FC236}">
                <a16:creationId xmlns:a16="http://schemas.microsoft.com/office/drawing/2014/main" id="{FB8C1EAD-F51C-4BC1-88ED-BA2CF48A044A}"/>
              </a:ext>
            </a:extLst>
          </p:cNvPr>
          <p:cNvPicPr>
            <a:picLocks noChangeAspect="1"/>
          </p:cNvPicPr>
          <p:nvPr/>
        </p:nvPicPr>
        <p:blipFill>
          <a:blip r:embed="rId2"/>
          <a:stretch>
            <a:fillRect/>
          </a:stretch>
        </p:blipFill>
        <p:spPr>
          <a:xfrm>
            <a:off x="4744720" y="1776412"/>
            <a:ext cx="7315200" cy="3305175"/>
          </a:xfrm>
          <a:prstGeom prst="rect">
            <a:avLst/>
          </a:prstGeom>
        </p:spPr>
      </p:pic>
    </p:spTree>
    <p:extLst>
      <p:ext uri="{BB962C8B-B14F-4D97-AF65-F5344CB8AC3E}">
        <p14:creationId xmlns:p14="http://schemas.microsoft.com/office/powerpoint/2010/main" val="2833011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1413" y="327514"/>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1039813" y="1507807"/>
            <a:ext cx="10186987" cy="3541714"/>
          </a:xfrm>
        </p:spPr>
        <p:txBody>
          <a:bodyPr>
            <a:normAutofit/>
          </a:bodyPr>
          <a:lstStyle/>
          <a:p>
            <a:pPr marL="0" indent="0" algn="just">
              <a:buNone/>
            </a:pPr>
            <a:r>
              <a:rPr lang="es-MX" dirty="0"/>
              <a:t>Nos pregunta en el siguiente paso el asistente por el nombre del proyecto, y la ubicación, como sugerencia la ubicación debe ser un lugar de fácil recordación ya que de lo contrario NetBeans guardará el proyecto en la carpeta de documentos del usuario. Para este ejemplo, se ha elegido como nombre </a:t>
            </a:r>
            <a:r>
              <a:rPr lang="es-MX" dirty="0" err="1"/>
              <a:t>SumarEJB</a:t>
            </a:r>
            <a:r>
              <a:rPr lang="es-MX" dirty="0"/>
              <a:t> y como localización en la carpeta por defecto donde se almacenan los proyectos en NetBeans. Clic en el botón Next.</a:t>
            </a:r>
            <a:endParaRPr lang="es-CO" dirty="0"/>
          </a:p>
        </p:txBody>
      </p:sp>
      <p:pic>
        <p:nvPicPr>
          <p:cNvPr id="4" name="Imagen 3">
            <a:extLst>
              <a:ext uri="{FF2B5EF4-FFF2-40B4-BE49-F238E27FC236}">
                <a16:creationId xmlns:a16="http://schemas.microsoft.com/office/drawing/2014/main" id="{4D64A393-1BF1-426B-AB23-74C413ED383A}"/>
              </a:ext>
            </a:extLst>
          </p:cNvPr>
          <p:cNvPicPr>
            <a:picLocks noChangeAspect="1"/>
          </p:cNvPicPr>
          <p:nvPr/>
        </p:nvPicPr>
        <p:blipFill>
          <a:blip r:embed="rId2"/>
          <a:stretch>
            <a:fillRect/>
          </a:stretch>
        </p:blipFill>
        <p:spPr>
          <a:xfrm>
            <a:off x="1386205" y="4249420"/>
            <a:ext cx="9161466" cy="2319655"/>
          </a:xfrm>
          <a:prstGeom prst="rect">
            <a:avLst/>
          </a:prstGeom>
        </p:spPr>
      </p:pic>
    </p:spTree>
    <p:extLst>
      <p:ext uri="{BB962C8B-B14F-4D97-AF65-F5344CB8AC3E}">
        <p14:creationId xmlns:p14="http://schemas.microsoft.com/office/powerpoint/2010/main" val="155324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1413" y="327514"/>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1039813" y="1507807"/>
            <a:ext cx="10186987" cy="3541714"/>
          </a:xfrm>
        </p:spPr>
        <p:txBody>
          <a:bodyPr>
            <a:normAutofit/>
          </a:bodyPr>
          <a:lstStyle/>
          <a:p>
            <a:pPr marL="0" indent="0" algn="just">
              <a:buNone/>
            </a:pPr>
            <a:r>
              <a:rPr lang="es-MX" dirty="0"/>
              <a:t>Se debe seleccionar un servidor (en este caso Payara) y la versión de Java EE, también es crean dos módulos que se pueden incluir en el proyecto o aplicación empresarial que se está configurando, en el módulo EJB es donde se creará el bean de sesión del ejercicio y por lo tanto es obligatorio. Clic en finalizar.</a:t>
            </a:r>
            <a:endParaRPr lang="es-CO" dirty="0"/>
          </a:p>
        </p:txBody>
      </p:sp>
      <p:pic>
        <p:nvPicPr>
          <p:cNvPr id="5" name="Imagen 4">
            <a:extLst>
              <a:ext uri="{FF2B5EF4-FFF2-40B4-BE49-F238E27FC236}">
                <a16:creationId xmlns:a16="http://schemas.microsoft.com/office/drawing/2014/main" id="{B84D0001-AD0B-4252-BB0D-36A5E90183F5}"/>
              </a:ext>
            </a:extLst>
          </p:cNvPr>
          <p:cNvPicPr>
            <a:picLocks noChangeAspect="1"/>
          </p:cNvPicPr>
          <p:nvPr/>
        </p:nvPicPr>
        <p:blipFill>
          <a:blip r:embed="rId2"/>
          <a:stretch>
            <a:fillRect/>
          </a:stretch>
        </p:blipFill>
        <p:spPr>
          <a:xfrm>
            <a:off x="1835150" y="3644900"/>
            <a:ext cx="9005570" cy="2651386"/>
          </a:xfrm>
          <a:prstGeom prst="rect">
            <a:avLst/>
          </a:prstGeom>
        </p:spPr>
      </p:pic>
    </p:spTree>
    <p:extLst>
      <p:ext uri="{BB962C8B-B14F-4D97-AF65-F5344CB8AC3E}">
        <p14:creationId xmlns:p14="http://schemas.microsoft.com/office/powerpoint/2010/main" val="365490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1413" y="327514"/>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717755" y="1148080"/>
            <a:ext cx="5574890" cy="5059679"/>
          </a:xfrm>
        </p:spPr>
        <p:txBody>
          <a:bodyPr>
            <a:noAutofit/>
          </a:bodyPr>
          <a:lstStyle/>
          <a:p>
            <a:pPr marL="0" indent="0" algn="just">
              <a:buNone/>
            </a:pPr>
            <a:r>
              <a:rPr lang="es-MX" sz="2800" dirty="0"/>
              <a:t>Al hacer clic en Finalizar, el IDE crea tres proyectos: </a:t>
            </a:r>
            <a:r>
              <a:rPr lang="es-MX" sz="2800" i="1" dirty="0" err="1"/>
              <a:t>SumarEJB</a:t>
            </a:r>
            <a:r>
              <a:rPr lang="es-MX" sz="2800" i="1" dirty="0"/>
              <a:t>, </a:t>
            </a:r>
            <a:r>
              <a:rPr lang="es-MX" sz="2800" i="1" dirty="0" err="1"/>
              <a:t>SumarEJB-ejb</a:t>
            </a:r>
            <a:r>
              <a:rPr lang="es-MX" sz="2800" i="1" dirty="0"/>
              <a:t> y </a:t>
            </a:r>
            <a:r>
              <a:rPr lang="es-MX" sz="2800" i="1" dirty="0" err="1"/>
              <a:t>SumarEJB-war</a:t>
            </a:r>
            <a:r>
              <a:rPr lang="es-MX" sz="2800" i="1" dirty="0"/>
              <a:t> </a:t>
            </a:r>
            <a:r>
              <a:rPr lang="es-MX" sz="2800" dirty="0"/>
              <a:t>que se puede observar en la pestaña </a:t>
            </a:r>
            <a:r>
              <a:rPr lang="es-MX" sz="2800" b="1" dirty="0" err="1"/>
              <a:t>Projects</a:t>
            </a:r>
            <a:r>
              <a:rPr lang="es-MX" sz="2800" b="1" dirty="0"/>
              <a:t>, </a:t>
            </a:r>
            <a:r>
              <a:rPr lang="es-MX" sz="2800" b="1" dirty="0" err="1"/>
              <a:t>Sumar</a:t>
            </a:r>
            <a:r>
              <a:rPr lang="es-MX" sz="2800" b="1" i="1" dirty="0" err="1"/>
              <a:t>EJB</a:t>
            </a:r>
            <a:r>
              <a:rPr lang="es-MX" sz="2800" b="1" i="1" dirty="0"/>
              <a:t> </a:t>
            </a:r>
            <a:r>
              <a:rPr lang="es-MX" sz="2800" i="1" dirty="0"/>
              <a:t>es el nombre del proyecto o aplicación </a:t>
            </a:r>
            <a:r>
              <a:rPr lang="es-MX" sz="2800" dirty="0"/>
              <a:t>empresarial, </a:t>
            </a:r>
            <a:r>
              <a:rPr lang="es-MX" sz="2800" i="1" dirty="0" err="1"/>
              <a:t>SumarEJB-ejb</a:t>
            </a:r>
            <a:r>
              <a:rPr lang="es-MX" sz="2800" i="1" dirty="0"/>
              <a:t> es el nombre del módulo donde se crearán los EJB y </a:t>
            </a:r>
            <a:r>
              <a:rPr lang="es-MX" sz="2800" i="1" dirty="0" err="1"/>
              <a:t>SumarEJB-war</a:t>
            </a:r>
            <a:r>
              <a:rPr lang="es-MX" sz="2800" i="1" dirty="0"/>
              <a:t> es el </a:t>
            </a:r>
            <a:r>
              <a:rPr lang="es-MX" sz="2800" dirty="0"/>
              <a:t>módulo donde se creará la capa web de la aplicación. </a:t>
            </a:r>
            <a:endParaRPr lang="es-CO" sz="2800" dirty="0"/>
          </a:p>
        </p:txBody>
      </p:sp>
      <p:pic>
        <p:nvPicPr>
          <p:cNvPr id="4" name="Imagen 3">
            <a:extLst>
              <a:ext uri="{FF2B5EF4-FFF2-40B4-BE49-F238E27FC236}">
                <a16:creationId xmlns:a16="http://schemas.microsoft.com/office/drawing/2014/main" id="{00D302C7-5D0A-4C30-86B0-8BC6AF7D3C81}"/>
              </a:ext>
            </a:extLst>
          </p:cNvPr>
          <p:cNvPicPr>
            <a:picLocks noChangeAspect="1"/>
          </p:cNvPicPr>
          <p:nvPr/>
        </p:nvPicPr>
        <p:blipFill>
          <a:blip r:embed="rId2"/>
          <a:stretch>
            <a:fillRect/>
          </a:stretch>
        </p:blipFill>
        <p:spPr>
          <a:xfrm>
            <a:off x="6549149" y="2346961"/>
            <a:ext cx="5415203" cy="1653062"/>
          </a:xfrm>
          <a:prstGeom prst="rect">
            <a:avLst/>
          </a:prstGeom>
        </p:spPr>
      </p:pic>
    </p:spTree>
    <p:extLst>
      <p:ext uri="{BB962C8B-B14F-4D97-AF65-F5344CB8AC3E}">
        <p14:creationId xmlns:p14="http://schemas.microsoft.com/office/powerpoint/2010/main" val="1973230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141413" y="327514"/>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1039813" y="1507806"/>
            <a:ext cx="6835826" cy="4699953"/>
          </a:xfrm>
        </p:spPr>
        <p:txBody>
          <a:bodyPr>
            <a:normAutofit/>
          </a:bodyPr>
          <a:lstStyle/>
          <a:p>
            <a:pPr marL="0" indent="0" algn="just">
              <a:buNone/>
            </a:pPr>
            <a:r>
              <a:rPr lang="es-MX" sz="2800" dirty="0"/>
              <a:t>Al expandir el nodo </a:t>
            </a:r>
            <a:r>
              <a:rPr lang="es-MX" sz="2800" i="1" dirty="0" err="1"/>
              <a:t>SumarEJB</a:t>
            </a:r>
            <a:r>
              <a:rPr lang="es-MX" sz="2800" i="1" dirty="0"/>
              <a:t> en la ventana Proyectos, puede ver que el proyecto de la aplicación </a:t>
            </a:r>
            <a:r>
              <a:rPr lang="es-MX" sz="2800" dirty="0"/>
              <a:t>empresarial no contiene ningún origen. Todas las fuentes estarán contenidas en los dos módulos que el asistente creó y que se enumeran en el nodo Java EE Modules.</a:t>
            </a:r>
            <a:endParaRPr lang="es-CO" sz="2800" dirty="0"/>
          </a:p>
        </p:txBody>
      </p:sp>
      <p:pic>
        <p:nvPicPr>
          <p:cNvPr id="5" name="Imagen 4">
            <a:extLst>
              <a:ext uri="{FF2B5EF4-FFF2-40B4-BE49-F238E27FC236}">
                <a16:creationId xmlns:a16="http://schemas.microsoft.com/office/drawing/2014/main" id="{CB1A4B30-6710-4686-BC9E-8CA7D1F46F21}"/>
              </a:ext>
            </a:extLst>
          </p:cNvPr>
          <p:cNvPicPr>
            <a:picLocks noChangeAspect="1"/>
          </p:cNvPicPr>
          <p:nvPr/>
        </p:nvPicPr>
        <p:blipFill>
          <a:blip r:embed="rId2"/>
          <a:stretch>
            <a:fillRect/>
          </a:stretch>
        </p:blipFill>
        <p:spPr>
          <a:xfrm>
            <a:off x="8531778" y="1507806"/>
            <a:ext cx="2895600" cy="4790252"/>
          </a:xfrm>
          <a:prstGeom prst="rect">
            <a:avLst/>
          </a:prstGeom>
        </p:spPr>
      </p:pic>
    </p:spTree>
    <p:extLst>
      <p:ext uri="{BB962C8B-B14F-4D97-AF65-F5344CB8AC3E}">
        <p14:creationId xmlns:p14="http://schemas.microsoft.com/office/powerpoint/2010/main" val="110814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73BC5-C2AF-4E4F-8040-E96DC412D055}"/>
              </a:ext>
            </a:extLst>
          </p:cNvPr>
          <p:cNvSpPr>
            <a:spLocks noGrp="1"/>
          </p:cNvSpPr>
          <p:nvPr>
            <p:ph type="title"/>
          </p:nvPr>
        </p:nvSpPr>
        <p:spPr>
          <a:xfrm>
            <a:off x="1259400" y="91539"/>
            <a:ext cx="9905998" cy="820566"/>
          </a:xfrm>
        </p:spPr>
        <p:txBody>
          <a:bodyPr/>
          <a:lstStyle/>
          <a:p>
            <a:pPr algn="ctr"/>
            <a:r>
              <a:rPr lang="es-MX" b="1" dirty="0"/>
              <a:t>CREAR UN EJB EN NETBEANS</a:t>
            </a:r>
            <a:endParaRPr lang="es-CO" b="1" dirty="0"/>
          </a:p>
        </p:txBody>
      </p:sp>
      <p:sp>
        <p:nvSpPr>
          <p:cNvPr id="3" name="Marcador de contenido 2">
            <a:extLst>
              <a:ext uri="{FF2B5EF4-FFF2-40B4-BE49-F238E27FC236}">
                <a16:creationId xmlns:a16="http://schemas.microsoft.com/office/drawing/2014/main" id="{05236EB8-D91F-4EE6-A42A-66FE229E999A}"/>
              </a:ext>
            </a:extLst>
          </p:cNvPr>
          <p:cNvSpPr>
            <a:spLocks noGrp="1"/>
          </p:cNvSpPr>
          <p:nvPr>
            <p:ph idx="1"/>
          </p:nvPr>
        </p:nvSpPr>
        <p:spPr>
          <a:xfrm>
            <a:off x="560439" y="912106"/>
            <a:ext cx="4834521" cy="5295654"/>
          </a:xfrm>
        </p:spPr>
        <p:txBody>
          <a:bodyPr>
            <a:normAutofit fontScale="92500"/>
          </a:bodyPr>
          <a:lstStyle/>
          <a:p>
            <a:pPr marL="0" indent="0" algn="just">
              <a:buNone/>
            </a:pPr>
            <a:r>
              <a:rPr lang="es-MX" sz="2600" dirty="0"/>
              <a:t>A continuación, crear el archivo </a:t>
            </a:r>
            <a:r>
              <a:rPr lang="es-MX" sz="2600" b="1" dirty="0" err="1"/>
              <a:t>jsp</a:t>
            </a:r>
            <a:r>
              <a:rPr lang="es-MX" sz="2600" b="1" dirty="0"/>
              <a:t> </a:t>
            </a:r>
            <a:r>
              <a:rPr lang="es-MX" sz="2600" dirty="0"/>
              <a:t>donde se va a mostrar el resultado de la operación, es decir la interfaz final que mirará el usuario. Para esto se da Clic derecho sobre el proyecto </a:t>
            </a:r>
            <a:r>
              <a:rPr lang="es-MX" sz="2600" b="1" dirty="0" err="1"/>
              <a:t>SumarEJB-war</a:t>
            </a:r>
            <a:r>
              <a:rPr lang="es-MX" sz="2600" dirty="0"/>
              <a:t>, seleccionar la opción </a:t>
            </a:r>
            <a:r>
              <a:rPr lang="es-MX" sz="2600" b="1" dirty="0"/>
              <a:t>New</a:t>
            </a:r>
            <a:r>
              <a:rPr lang="es-MX" sz="2600" dirty="0"/>
              <a:t> y a continuación la opción </a:t>
            </a:r>
            <a:r>
              <a:rPr lang="es-MX" sz="2600" b="1" dirty="0"/>
              <a:t>JSP</a:t>
            </a:r>
            <a:r>
              <a:rPr lang="es-MX" sz="2600" dirty="0"/>
              <a:t>; si esta opción no se encuentra en la lista, seleccionar la opción </a:t>
            </a:r>
            <a:r>
              <a:rPr lang="es-MX" sz="2600" b="1" dirty="0" err="1"/>
              <a:t>Other</a:t>
            </a:r>
            <a:r>
              <a:rPr lang="es-MX" sz="2600" dirty="0"/>
              <a:t> y buscarla en </a:t>
            </a:r>
            <a:r>
              <a:rPr lang="es-MX" sz="2600" b="1" dirty="0"/>
              <a:t>File </a:t>
            </a:r>
            <a:r>
              <a:rPr lang="es-MX" sz="2600" b="1" dirty="0" err="1"/>
              <a:t>Types</a:t>
            </a:r>
            <a:r>
              <a:rPr lang="es-MX" sz="2600" dirty="0"/>
              <a:t>.</a:t>
            </a:r>
            <a:endParaRPr lang="es-CO" sz="2600" dirty="0"/>
          </a:p>
        </p:txBody>
      </p:sp>
      <p:pic>
        <p:nvPicPr>
          <p:cNvPr id="4" name="Imagen 3">
            <a:extLst>
              <a:ext uri="{FF2B5EF4-FFF2-40B4-BE49-F238E27FC236}">
                <a16:creationId xmlns:a16="http://schemas.microsoft.com/office/drawing/2014/main" id="{D0626010-C9B3-4A0F-B69E-9257DFDD9ECB}"/>
              </a:ext>
            </a:extLst>
          </p:cNvPr>
          <p:cNvPicPr>
            <a:picLocks noChangeAspect="1"/>
          </p:cNvPicPr>
          <p:nvPr/>
        </p:nvPicPr>
        <p:blipFill>
          <a:blip r:embed="rId2"/>
          <a:stretch>
            <a:fillRect/>
          </a:stretch>
        </p:blipFill>
        <p:spPr>
          <a:xfrm>
            <a:off x="5688811" y="912105"/>
            <a:ext cx="6285824" cy="5429701"/>
          </a:xfrm>
          <a:prstGeom prst="rect">
            <a:avLst/>
          </a:prstGeom>
        </p:spPr>
      </p:pic>
    </p:spTree>
    <p:extLst>
      <p:ext uri="{BB962C8B-B14F-4D97-AF65-F5344CB8AC3E}">
        <p14:creationId xmlns:p14="http://schemas.microsoft.com/office/powerpoint/2010/main" val="1721808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Circuito</Template>
  <TotalTime>615</TotalTime>
  <Words>1139</Words>
  <Application>Microsoft Office PowerPoint</Application>
  <PresentationFormat>Panorámica</PresentationFormat>
  <Paragraphs>51</Paragraphs>
  <Slides>26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26</vt:i4>
      </vt:variant>
    </vt:vector>
  </HeadingPairs>
  <TitlesOfParts>
    <vt:vector size="29" baseType="lpstr">
      <vt:lpstr>Arial</vt:lpstr>
      <vt:lpstr>Tw Cen MT</vt:lpstr>
      <vt:lpstr>Circuito</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lpstr>CREAR UN EJB EN NETBEANS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CREAR UN EJB EN NETBEANS</dc:title>
  <dc:creator>Asus</dc:creator>
  <cp:lastModifiedBy>Uver Arley Zuñiga Perafán</cp:lastModifiedBy>
  <cp:revision>52</cp:revision>
  <dcterms:created xsi:type="dcterms:W3CDTF">2023-05-03T18:27:23Z</dcterms:created>
  <dcterms:modified xsi:type="dcterms:W3CDTF">2024-09-03T21:53:55Z</dcterms:modified>
</cp:coreProperties>
</file>