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82" r:id="rId7"/>
    <p:sldId id="283" r:id="rId8"/>
    <p:sldId id="260" r:id="rId9"/>
    <p:sldId id="261" r:id="rId10"/>
    <p:sldId id="263" r:id="rId11"/>
    <p:sldId id="266" r:id="rId12"/>
    <p:sldId id="265" r:id="rId13"/>
    <p:sldId id="267" r:id="rId14"/>
    <p:sldId id="268" r:id="rId15"/>
    <p:sldId id="269" r:id="rId16"/>
    <p:sldId id="270" r:id="rId17"/>
    <p:sldId id="286" r:id="rId18"/>
    <p:sldId id="287" r:id="rId19"/>
    <p:sldId id="285" r:id="rId20"/>
    <p:sldId id="289" r:id="rId21"/>
    <p:sldId id="290" r:id="rId22"/>
    <p:sldId id="291" r:id="rId23"/>
    <p:sldId id="292" r:id="rId24"/>
    <p:sldId id="288" r:id="rId25"/>
    <p:sldId id="284" r:id="rId26"/>
    <p:sldId id="271" r:id="rId27"/>
    <p:sldId id="272" r:id="rId28"/>
    <p:sldId id="273" r:id="rId29"/>
    <p:sldId id="274" r:id="rId30"/>
    <p:sldId id="276" r:id="rId31"/>
    <p:sldId id="275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45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124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978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17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82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423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45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5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124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21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885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EDC7-9102-4ECF-8D86-08C58C9A93C6}" type="datetimeFigureOut">
              <a:rPr lang="es-CO" smtClean="0"/>
              <a:t>2/10/2024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7B18A-AE74-4130-A09E-C55AF8640B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6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es/download.html" TargetMode="External"/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484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3156D-F2A2-12C0-1462-B770CA3C1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TUTORIAL JPA(JAVA PERSISTENCE API)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6452FC-17F1-8199-0192-D1D7DD52D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865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8" y="1690690"/>
            <a:ext cx="490383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la Pestaña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dar clic derecho sobre la Opción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a continuación seleccionar New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Con esto se crea una conexión a la base datos donde se encuentra la base de datos que se va a mapear.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6252FD-3C15-021B-DAC8-21FFFAA0C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832" y="2133664"/>
            <a:ext cx="3955989" cy="209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8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8" y="1690690"/>
            <a:ext cx="490383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la lista Driver, seleccionar el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MySQL (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/j driver). A continuación, dar clic en el botón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buscar el conector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que previamente se había descargado, por último, clic en el botón Next.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4BB2FD-40CD-72D8-E41A-F8DAF662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59" y="1615994"/>
            <a:ext cx="5698901" cy="41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3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6" y="138986"/>
            <a:ext cx="8339280" cy="529608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7" y="992600"/>
            <a:ext cx="5514027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verifica que esté seleccionado el Driver de conexión, en el campo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se debe asignar el nombre de la base de datos (Es importante tener en cuenta el usuario y la contraseña para acceder a la base de datos, si la hay), se hace un test de conexión para verificarla y, por último, clic en el botón Next. En la siguiente ventana dar clic en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99E731-8986-6494-1FBE-565372D4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13" y="781127"/>
            <a:ext cx="5514027" cy="41095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3A43BBE-6067-F764-34C3-0772830FB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850" y="4957236"/>
            <a:ext cx="6117465" cy="123217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197B2A8-D938-E635-9CA1-BBD43E23556F}"/>
              </a:ext>
            </a:extLst>
          </p:cNvPr>
          <p:cNvSpPr txBox="1"/>
          <p:nvPr/>
        </p:nvSpPr>
        <p:spPr>
          <a:xfrm>
            <a:off x="2310582" y="5548846"/>
            <a:ext cx="299883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Esta es la conexión donde se va a aplicar el CRUD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2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8" y="1690690"/>
            <a:ext cx="4903839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Seleccionar las entidades de la base de datos que se van a mapear, para esto se debe realizar.</a:t>
            </a: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Clic derecho sobre el paquete entidades y seleccionar la opción otros. En el campo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seleccionar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Persistencia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en el campo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Tipo de archivos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seleccionar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Clases entidad a partir de bases de datos.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A continuación, clic en siguiente.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120A243-A765-3D5E-687E-E0774390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1831642"/>
            <a:ext cx="5547841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9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9" y="1690690"/>
            <a:ext cx="309470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Seleccionar la conexión a la base de datos que se creó anteriormente, esto con el fin de seleccionar las tablas para mapearlas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7DCD0E-CCEC-D7E5-183C-E891A4650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046" y="1445342"/>
            <a:ext cx="7260998" cy="40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16"/>
            <a:ext cx="6663813" cy="786582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1" y="1690690"/>
            <a:ext cx="4424486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Una vez seleccionada la conexión, aparecen las tablas de la base de datos en el campo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Tablas disponibles,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estas se seleccionan y se da clic en el botón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 la opción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tablas relacionadas está habilitada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una de las tablas se encuentran relacionadas, también son agregadas al campo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Tablas Seleccionadas.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 continuación, clic en el botón Continuar.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A952A80-E77A-7339-AAF8-D90E4A33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283" y="709307"/>
            <a:ext cx="5821761" cy="236817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B60590-EA7B-50D1-AB78-B2547C5D9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4" y="3077481"/>
            <a:ext cx="4728401" cy="33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1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3" y="1120419"/>
            <a:ext cx="309470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caso de no crear el Data Source se crea manualmente.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C3C911-4917-5137-3194-2CB9C1C7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098" y="1120419"/>
            <a:ext cx="6668721" cy="506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3" y="1120419"/>
            <a:ext cx="309470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caso de no crear el Data Source se crea manualmente.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358C9F-2F8E-6034-D9E8-560750E95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742" y="1120419"/>
            <a:ext cx="6852710" cy="51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82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3" y="1120419"/>
            <a:ext cx="309470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caso de no crear el Data Source se crea manualmente.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FF80FF-177A-48B0-04B0-23121AAB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62" y="790166"/>
            <a:ext cx="2729364" cy="23982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9A0CF32-83D3-D865-0D8D-D181825CD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08" y="3296088"/>
            <a:ext cx="11187129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5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3" y="1120419"/>
            <a:ext cx="11166985" cy="515256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Comando para crear el Data Source con Payara Server: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Subir el servidor Payara.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Desde un terminal (</a:t>
            </a:r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Power Shell)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acceder a la carpeta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bin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de Payara Server.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Ubicar el archivo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glassfish-resources.xml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en el proyecto.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la directiva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jdbc-resource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="true"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jndi-name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="app/empleado"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object-type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" pool-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mysql_empleado_rootPool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"/&gt;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cambiar el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jndi-name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java:app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/empleado" a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jndi-name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="app/empleado"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un terminal agregar el JDBC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el JDBC Connection Pools agregando el siguiente comando, donde se debe apuntar al directorio donde está el archivo glassfish-resources.xml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asadmin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add-resources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Directorio_Proyecto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/web/WEB-INF/glassfish-resources.xml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Confirmar que el JDBC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el JDBC Connection Pools se hayan creado, ingresando a: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http://localhost:4848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6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110490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Para este tutorial es necesario: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Apache NetBeans IDE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Descargarlo de la pág. (Es necesario tener una cuenta en ORACLE)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https://dev.mysql.com/downloads/connector/j/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. Descomprimirlo y guardarlo en una carpeta que se recuerde muy bien.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Servidor (Payara Server, Apache Tomcat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TomEE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GlassFish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Server,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WildFly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Server) (Se descargan desde NetBeans).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XAMMP. Descargarlo de la página principal: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https://www.apachefriends.org/es/download.html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. Instalarlo e iniciarlo (Apache y MySQL).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0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4" y="1012724"/>
            <a:ext cx="4274572" cy="51525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con Payara Server: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in allocating a connection. Cause: Class name is wrong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not set for : com.mysql.jdbc.jdbc2.optional.MysqlDataSource.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Subir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 servidor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Payara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 Ingresar a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consola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http://localhost:4848/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341034-4C47-3084-9E7B-9FC771928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976" y="1265895"/>
            <a:ext cx="6991830" cy="393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1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4" y="1120419"/>
            <a:ext cx="6359010" cy="51525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con Payara Server: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in allocating a connection. Cause: Class name is wrong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not set for : com.mysql.jdbc.jdbc2.optional.MysqlDataSource.</a:t>
            </a:r>
          </a:p>
          <a:p>
            <a:pPr marL="514350" indent="-514350" algn="just">
              <a:buAutoNum type="arabicPeriod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Ingresar al 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JDBC Connection Pools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y a continuación seleccionar la conexión creada. Para esto se debe desplegar 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y a continuación desplegar 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JDBC Connection Pools.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115415D-6B49-EDF8-3FE6-AA79472C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063" y="863451"/>
            <a:ext cx="4031373" cy="487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9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3" y="1120419"/>
            <a:ext cx="11432455" cy="51525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con Payara Server: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in allocating a connection. Cause: Class name is wrong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not set for : com.mysql.jdbc.jdbc2.optional.MysqlDataSource.</a:t>
            </a:r>
          </a:p>
          <a:p>
            <a:pPr marL="514350" indent="-514350" algn="just">
              <a:buAutoNum type="arabicPeriod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En el campo </a:t>
            </a:r>
            <a:r>
              <a:rPr lang="es-CO" b="1" dirty="0" err="1">
                <a:latin typeface="Arial" panose="020B0604020202020204" pitchFamily="34" charset="0"/>
                <a:cs typeface="Arial" panose="020B0604020202020204" pitchFamily="34" charset="0"/>
              </a:rPr>
              <a:t>Datasource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b="1" dirty="0" err="1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cambiar 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com.mysql.jdbc.jdbc2.optional.MysqlDataSource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CO" b="1" dirty="0" err="1">
                <a:latin typeface="Arial" panose="020B0604020202020204" pitchFamily="34" charset="0"/>
                <a:cs typeface="Arial" panose="020B0604020202020204" pitchFamily="34" charset="0"/>
              </a:rPr>
              <a:t>com.mysql.cj.jdbc.MysqlDataSource</a:t>
            </a:r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y a continuación guardar (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33B8C0F-E6FA-E05B-CC3C-7B138BD9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39" y="3838569"/>
            <a:ext cx="8013290" cy="27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98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3" y="1120419"/>
            <a:ext cx="5267631" cy="51525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Solución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con Payara Server: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in allocating a connection. Cause: Class name is wrong 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not set for : com.mysql.jdbc.jdbc2.optional.MysqlDataSource.</a:t>
            </a:r>
          </a:p>
          <a:p>
            <a:pPr marL="514350" indent="-514350" algn="just">
              <a:buAutoNum type="arabicPeriod"/>
            </a:pP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Reiniciar el servidor Payara Server, luego desplegar (</a:t>
            </a:r>
            <a:r>
              <a:rPr lang="es-CO" dirty="0" err="1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) el proyecto y por último ejecutarlo (run).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7C188F-B97D-4C4D-612E-CCD4B50D9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16" y="1317756"/>
            <a:ext cx="4051040" cy="46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2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16"/>
            <a:ext cx="6663813" cy="786582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1081580"/>
            <a:ext cx="4935793" cy="496044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Una vez creado el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se puede crear la clase a partir de la entidad y debe aparecer las tablas de la base de datos en el campo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Tablas disponibles,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estas se seleccionan y se da clic en el botón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 la opción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tablas relacionadas está habilitada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una de las tablas se encuentran relacionadas, también son agregadas al campo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Tablas Seleccionadas.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 continuación, clic en el botón Continuar.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A952A80-E77A-7339-AAF8-D90E4A33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283" y="709307"/>
            <a:ext cx="5821761" cy="236817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9B60590-EA7B-50D1-AB78-B2547C5D9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4" y="3077481"/>
            <a:ext cx="4728401" cy="335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3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9" y="1690690"/>
            <a:ext cx="309470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Los campos Proyectos, Ubicación y Paquete se verifican, y si están correctamente se dejan tal como están. A continuación, clic en el botón Next.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C51027-D72E-4018-7122-7D39FC1E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706" y="984107"/>
            <a:ext cx="7218608" cy="48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95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9" y="1690690"/>
            <a:ext cx="309470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cambia el tipo de colección a Listas, ya que son las que se han trabajado anteriormente y son más fácil de implementar. Por último, clic en el botón Next.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769813-4F1C-0085-C170-EECAF061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199" y="1110566"/>
            <a:ext cx="7250806" cy="46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74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9" y="1690690"/>
            <a:ext cx="4392559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puede evidenciar que en el paquete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Entidades se ha agregado una clase, con el nombre de la tabla de la base de datos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 Es la entidad mapeada </a:t>
            </a:r>
            <a:r>
              <a:rPr lang="es-MX">
                <a:latin typeface="Arial" panose="020B0604020202020204" pitchFamily="34" charset="0"/>
                <a:cs typeface="Arial" panose="020B0604020202020204" pitchFamily="34" charset="0"/>
              </a:rPr>
              <a:t>a objeto. </a:t>
            </a: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Y en la carpeta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Librerías, se han cargado unas librerías propias del framework JPA.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CED468-F41B-47A6-8504-BA4AFF407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722" y="1239101"/>
            <a:ext cx="4992578" cy="44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51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7883013" cy="835743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9" y="1690690"/>
            <a:ext cx="1031597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Además, se crea una carpeta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META-INF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con un archivo XML que contiene La Unidad de Persistencia, Las Librerías de Persistencia y la Conexión JDBC. Este archivo no se debe modificar.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07CC6C-C3FC-133D-6392-5A4D2738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99" y="3428992"/>
            <a:ext cx="10315977" cy="28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98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8" y="1690690"/>
            <a:ext cx="4903839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Crear los controladores para la tabla de la base de datos a mapear (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Update y Delete).</a:t>
            </a: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Clic derecho sobre el paquete Controladores y seleccionar la opción otros. En el campo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categorías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seleccionar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Persistencia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en el campo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Tipo de archivos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seleccionar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Clases controladoras JPA de clases entidad.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A continuación, clic en siguiente.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5EEBDFB-8786-55F2-5B19-F6E31E2F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77" y="1615682"/>
            <a:ext cx="5809811" cy="40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654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Crear una base de datos con su o sus tablas y estas con su llave primaria y foránea si es necesario.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88AE8C-FD06-6E56-AAAA-17BC7B53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502" y="1439069"/>
            <a:ext cx="6922217" cy="48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83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16"/>
            <a:ext cx="6663813" cy="786582"/>
          </a:xfrm>
        </p:spPr>
        <p:txBody>
          <a:bodyPr>
            <a:norm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1" y="1690690"/>
            <a:ext cx="4424486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Aparecen en el campo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Clases de Entidades Disponibles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las clases de entidades que se han creado anteriormente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estas se seleccionan y se da clic en el botón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 la opción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Incluir tablas referenciadas está habilitada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una de las tablas se encuentran relacionadas, también son agregadas al campo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Clases de Entidad Seleccionadas.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 continuación, clic en el botón Continuar.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888FFA-73C4-8D8B-10FB-54122655F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23" y="789449"/>
            <a:ext cx="5245584" cy="228837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516C09F-F432-077C-74FA-0225D9210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665" y="3077822"/>
            <a:ext cx="4699141" cy="32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55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8" y="1690690"/>
            <a:ext cx="382228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Aparece una ventana con la información del proyecto, la ubicación y el nombre del paquete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A continuación, clic en finalizar.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780D783-778D-56BE-208D-55AA97E82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797" y="1503255"/>
            <a:ext cx="7074203" cy="417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5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8" y="1690690"/>
            <a:ext cx="3822289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el paquete Controladores, crea los controladores para la clase mapeada (Create, Read, Update y Delete). Además, crea una nueva carpeta con las excepciones. En esta clase se crean todos los métodos que se van a utilizar en la capa de presentación (paquete vista)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F552FF-0037-5B21-5DD9-AAFBB5888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938" y="1690690"/>
            <a:ext cx="5264029" cy="39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69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49" y="142568"/>
            <a:ext cx="10515600" cy="703799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4" y="846367"/>
            <a:ext cx="4208205" cy="58690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Para que exista comunicación con la base de datos, se crea otro constructor de la clase Controlador sin parámetros y se le asigna el valor de la Unidad de Persistencia a través del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EntityManagerFactory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que es la encargada de abrir la conexión a una base de datos. La unidad de persistencia se crea en el archivo XML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7D62E96-7239-DE7B-340A-9E26F329B677}"/>
              </a:ext>
            </a:extLst>
          </p:cNvPr>
          <p:cNvSpPr txBox="1"/>
          <p:nvPr/>
        </p:nvSpPr>
        <p:spPr>
          <a:xfrm>
            <a:off x="4827639" y="1788507"/>
            <a:ext cx="7089058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dirty="0">
                <a:latin typeface="Consolas" panose="020B0609020204030204" pitchFamily="49" charset="0"/>
              </a:rPr>
              <a:t>public </a:t>
            </a:r>
            <a:r>
              <a:rPr lang="es-CO" dirty="0" err="1">
                <a:latin typeface="Consolas" panose="020B0609020204030204" pitchFamily="49" charset="0"/>
              </a:rPr>
              <a:t>EmpleadoJpaController</a:t>
            </a:r>
            <a:r>
              <a:rPr lang="es-CO" dirty="0">
                <a:latin typeface="Consolas" panose="020B0609020204030204" pitchFamily="49" charset="0"/>
              </a:rPr>
              <a:t>() </a:t>
            </a:r>
            <a:r>
              <a:rPr lang="es-CO" dirty="0" err="1">
                <a:latin typeface="Consolas" panose="020B0609020204030204" pitchFamily="49" charset="0"/>
              </a:rPr>
              <a:t>throws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NamingException</a:t>
            </a:r>
            <a:r>
              <a:rPr lang="es-CO" dirty="0">
                <a:latin typeface="Consolas" panose="020B0609020204030204" pitchFamily="49" charset="0"/>
              </a:rPr>
              <a:t> {</a:t>
            </a:r>
          </a:p>
          <a:p>
            <a:r>
              <a:rPr lang="es-CO" dirty="0">
                <a:latin typeface="Consolas" panose="020B0609020204030204" pitchFamily="49" charset="0"/>
              </a:rPr>
              <a:t>        </a:t>
            </a:r>
            <a:r>
              <a:rPr lang="es-CO" dirty="0" err="1">
                <a:latin typeface="Consolas" panose="020B0609020204030204" pitchFamily="49" charset="0"/>
              </a:rPr>
              <a:t>this.emf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Persistence.createEntityManagerFactory</a:t>
            </a:r>
            <a:r>
              <a:rPr lang="es-CO" dirty="0">
                <a:latin typeface="Consolas" panose="020B0609020204030204" pitchFamily="49" charset="0"/>
              </a:rPr>
              <a:t>("</a:t>
            </a:r>
            <a:r>
              <a:rPr lang="es-CO" dirty="0" err="1">
                <a:latin typeface="Consolas" panose="020B0609020204030204" pitchFamily="49" charset="0"/>
              </a:rPr>
              <a:t>EmpleadoPayaraPU</a:t>
            </a:r>
            <a:r>
              <a:rPr lang="es-CO" dirty="0">
                <a:latin typeface="Consolas" panose="020B0609020204030204" pitchFamily="49" charset="0"/>
              </a:rPr>
              <a:t>");</a:t>
            </a:r>
          </a:p>
          <a:p>
            <a:r>
              <a:rPr lang="es-CO" dirty="0">
                <a:latin typeface="Consolas" panose="020B0609020204030204" pitchFamily="49" charset="0"/>
              </a:rPr>
              <a:t>        </a:t>
            </a:r>
            <a:r>
              <a:rPr lang="es-CO" dirty="0" err="1">
                <a:latin typeface="Consolas" panose="020B0609020204030204" pitchFamily="49" charset="0"/>
              </a:rPr>
              <a:t>this.utx</a:t>
            </a:r>
            <a:r>
              <a:rPr lang="es-CO" dirty="0">
                <a:latin typeface="Consolas" panose="020B0609020204030204" pitchFamily="49" charset="0"/>
              </a:rPr>
              <a:t> = (</a:t>
            </a:r>
            <a:r>
              <a:rPr lang="es-CO" dirty="0" err="1">
                <a:latin typeface="Consolas" panose="020B0609020204030204" pitchFamily="49" charset="0"/>
              </a:rPr>
              <a:t>UserTransaction</a:t>
            </a:r>
            <a:r>
              <a:rPr lang="es-CO" dirty="0">
                <a:latin typeface="Consolas" panose="020B0609020204030204" pitchFamily="49" charset="0"/>
              </a:rPr>
              <a:t>) new </a:t>
            </a:r>
            <a:r>
              <a:rPr lang="es-CO" dirty="0" err="1">
                <a:latin typeface="Consolas" panose="020B0609020204030204" pitchFamily="49" charset="0"/>
              </a:rPr>
              <a:t>InitialContext</a:t>
            </a:r>
            <a:r>
              <a:rPr lang="es-CO" dirty="0">
                <a:latin typeface="Consolas" panose="020B0609020204030204" pitchFamily="49" charset="0"/>
              </a:rPr>
              <a:t>().</a:t>
            </a:r>
            <a:r>
              <a:rPr lang="es-CO" dirty="0" err="1">
                <a:latin typeface="Consolas" panose="020B0609020204030204" pitchFamily="49" charset="0"/>
              </a:rPr>
              <a:t>lookup</a:t>
            </a:r>
            <a:r>
              <a:rPr lang="es-CO" dirty="0">
                <a:latin typeface="Consolas" panose="020B0609020204030204" pitchFamily="49" charset="0"/>
              </a:rPr>
              <a:t>("</a:t>
            </a:r>
            <a:r>
              <a:rPr lang="es-CO" dirty="0" err="1">
                <a:latin typeface="Consolas" panose="020B0609020204030204" pitchFamily="49" charset="0"/>
              </a:rPr>
              <a:t>java:comp</a:t>
            </a:r>
            <a:r>
              <a:rPr lang="es-CO" dirty="0">
                <a:latin typeface="Consolas" panose="020B0609020204030204" pitchFamily="49" charset="0"/>
              </a:rPr>
              <a:t>/</a:t>
            </a:r>
            <a:r>
              <a:rPr lang="es-CO" dirty="0" err="1">
                <a:latin typeface="Consolas" panose="020B0609020204030204" pitchFamily="49" charset="0"/>
              </a:rPr>
              <a:t>UserTransaction</a:t>
            </a:r>
            <a:r>
              <a:rPr lang="es-CO" dirty="0">
                <a:latin typeface="Consolas" panose="020B0609020204030204" pitchFamily="49" charset="0"/>
              </a:rPr>
              <a:t>");</a:t>
            </a:r>
          </a:p>
          <a:p>
            <a:r>
              <a:rPr lang="es-CO" dirty="0">
                <a:latin typeface="Consolas" panose="020B0609020204030204" pitchFamily="49" charset="0"/>
              </a:rPr>
              <a:t>    }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F1218CD-7311-398A-2395-EA38F8577886}"/>
              </a:ext>
            </a:extLst>
          </p:cNvPr>
          <p:cNvCxnSpPr>
            <a:cxnSpLocks/>
          </p:cNvCxnSpPr>
          <p:nvPr/>
        </p:nvCxnSpPr>
        <p:spPr>
          <a:xfrm flipV="1">
            <a:off x="9202994" y="3458496"/>
            <a:ext cx="609600" cy="8873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C88450-65AF-BD76-5FB7-F8F318C042AD}"/>
              </a:ext>
            </a:extLst>
          </p:cNvPr>
          <p:cNvSpPr txBox="1"/>
          <p:nvPr/>
        </p:nvSpPr>
        <p:spPr>
          <a:xfrm>
            <a:off x="5161935" y="4070554"/>
            <a:ext cx="40410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Driver para inicializar el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569723-E144-914E-DCE8-6F4022495A27}"/>
              </a:ext>
            </a:extLst>
          </p:cNvPr>
          <p:cNvSpPr txBox="1"/>
          <p:nvPr/>
        </p:nvSpPr>
        <p:spPr>
          <a:xfrm>
            <a:off x="4776019" y="846367"/>
            <a:ext cx="359615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Nombre de la unidad de Persistencia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56CA4D6-5BB0-D194-DD6F-A309F2B53ECD}"/>
              </a:ext>
            </a:extLst>
          </p:cNvPr>
          <p:cNvCxnSpPr>
            <a:cxnSpLocks/>
          </p:cNvCxnSpPr>
          <p:nvPr/>
        </p:nvCxnSpPr>
        <p:spPr>
          <a:xfrm>
            <a:off x="8372168" y="1730477"/>
            <a:ext cx="1152833" cy="7274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91393"/>
            <a:ext cx="8246806" cy="724579"/>
          </a:xfrm>
        </p:spPr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5" y="904109"/>
            <a:ext cx="382228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Crear un formulario web a través de un archivo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para interactuar con la base de datos, es decir: Insertar datos, Actualizar datos, Mostrar datos y Eliminar datos. 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1026" name="Picture 2" descr="JSP | NachX's Blog">
            <a:extLst>
              <a:ext uri="{FF2B5EF4-FFF2-40B4-BE49-F238E27FC236}">
                <a16:creationId xmlns:a16="http://schemas.microsoft.com/office/drawing/2014/main" id="{47013397-4E3B-A186-C138-4BCCA4A5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108" y="815972"/>
            <a:ext cx="6058053" cy="489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4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6" y="1595136"/>
            <a:ext cx="4444180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Crear un proyecto en NetBeans con o sin la clase principal.</a:t>
            </a:r>
          </a:p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New Proyect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807DCB-95AF-A683-3950-334BE030A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68" y="1454715"/>
            <a:ext cx="6695767" cy="487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4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8" y="1690690"/>
            <a:ext cx="2966883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Asignarle un nombre al proyecto, y a continuación siguiente.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4B4F37-ACEC-6813-D49B-49312644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57" y="1690690"/>
            <a:ext cx="6500423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7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8" y="1690690"/>
            <a:ext cx="2966883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Seleccionar el Servidor de Aplicaciones,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verdión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de Java EE y a continuación Siguiente.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20EB5F-0ACB-0DBC-6BEF-B6D4A735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94" y="1613790"/>
            <a:ext cx="6530906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8" y="1690690"/>
            <a:ext cx="2966883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 no hacer uso de un Frameworks, se da clic sobre el botón finalizar.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4E1F80-4C2F-A192-6559-CCF92D8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396" y="1690690"/>
            <a:ext cx="6530906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7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8" y="1690690"/>
            <a:ext cx="4903839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Agregarle el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MySQL.</a:t>
            </a: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Clic derecho sobre la carpeta Librerías (del proyecto) y seleccionar la opción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JAR/Folder…</a:t>
            </a: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 continuación, buscarlo en la carpeta donde se descargó.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2BB8771-52BA-80C8-8DCF-915B78100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5" y="2875257"/>
            <a:ext cx="6138673" cy="316677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0774FEF-9094-410F-5987-943DACC03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727" y="1175635"/>
            <a:ext cx="2215166" cy="14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4816-E3F2-EB30-578F-A9979216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TUTORIAL JPA CRUD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64793-D817-EE14-3213-0D4758AC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98" y="1690690"/>
            <a:ext cx="4903839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 necesario crear dos paquetes: uno para las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entidades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otro para los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controladores.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Desplegar la carpeta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, clic derecho sobre Default Package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New y seleccionar la opción Java Package…</a:t>
            </a:r>
          </a:p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Por último, asignarles los nombres a los paquetes.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EBDE74-6FF8-2552-F4E8-D20CF3AD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2"/>
            <a:ext cx="31" cy="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8ABF33-F439-D202-BE87-324D61FF6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63" y="2163097"/>
            <a:ext cx="6005439" cy="24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63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plantilla_Presentacion_UNIREMINGTON_2023_blanca</Template>
  <TotalTime>1179</TotalTime>
  <Words>1696</Words>
  <Application>Microsoft Office PowerPoint</Application>
  <PresentationFormat>Panorámica</PresentationFormat>
  <Paragraphs>98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Tema de Office</vt:lpstr>
      <vt:lpstr>TUTORIAL JPA(JAVA PERSISTENCE API)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  <vt:lpstr>TUTORIAL JPA CRUD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JPA(JAVA PERSISTENCE API)</dc:title>
  <dc:creator>Uver Arley Zuñiga Perafán</dc:creator>
  <cp:lastModifiedBy>Uver Arley Zuñiga Perafán</cp:lastModifiedBy>
  <cp:revision>62</cp:revision>
  <dcterms:created xsi:type="dcterms:W3CDTF">2023-08-28T01:15:34Z</dcterms:created>
  <dcterms:modified xsi:type="dcterms:W3CDTF">2024-10-03T00:43:21Z</dcterms:modified>
</cp:coreProperties>
</file>