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79B"/>
    <a:srgbClr val="F56F9F"/>
    <a:srgbClr val="323232"/>
    <a:srgbClr val="FB9FCD"/>
    <a:srgbClr val="FFEDFB"/>
    <a:srgbClr val="5FD0E3"/>
    <a:srgbClr val="C2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78B68-7C9C-443E-811D-D282D4D7B854}" v="375" dt="2023-10-14T16:20:20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5033" autoAdjust="0"/>
  </p:normalViewPr>
  <p:slideViewPr>
    <p:cSldViewPr snapToGrid="0">
      <p:cViewPr varScale="1">
        <p:scale>
          <a:sx n="84" d="100"/>
          <a:sy n="84" d="100"/>
        </p:scale>
        <p:origin x="-45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BC467-BD7F-4D4C-A1B8-1E657A8FBFF8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9B5-7AB5-4A61-9520-D2379F2BC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6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9B5-7AB5-4A61-9520-D2379F2BCC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7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9B5-7AB5-4A61-9520-D2379F2BCC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3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9B5-7AB5-4A61-9520-D2379F2BCC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7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5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0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8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6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8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5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5AE5F-B8C6-471F-8103-ED99B4BA4BD9}" type="datetimeFigureOut">
              <a:rPr lang="en-GB" smtClean="0"/>
              <a:t>21/10/2023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E0FA5-DA90-47AE-822D-6CAD265CE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12" Type="http://schemas.openxmlformats.org/officeDocument/2006/relationships/image" Target="../media/image9.jpe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jpeg"/><Relationship Id="rId20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3.png"/><Relationship Id="rId5" Type="http://schemas.microsoft.com/office/2007/relationships/hdphoto" Target="../media/hdphoto1.wdp"/><Relationship Id="rId15" Type="http://schemas.openxmlformats.org/officeDocument/2006/relationships/image" Target="../media/image11.jpeg"/><Relationship Id="rId10" Type="http://schemas.openxmlformats.org/officeDocument/2006/relationships/image" Target="../media/image2.png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.png"/><Relationship Id="rId18" Type="http://schemas.microsoft.com/office/2007/relationships/hdphoto" Target="../media/hdphoto6.wdp"/><Relationship Id="rId3" Type="http://schemas.openxmlformats.org/officeDocument/2006/relationships/image" Target="../media/image11.jpe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microsoft.com/office/2007/relationships/hdphoto" Target="../media/hdphoto2.wdp"/><Relationship Id="rId5" Type="http://schemas.openxmlformats.org/officeDocument/2006/relationships/image" Target="../media/image9.jpe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2.jpeg"/><Relationship Id="rId9" Type="http://schemas.openxmlformats.org/officeDocument/2006/relationships/image" Target="../media/image6.jpe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8.wdp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: скругленные углы 34">
            <a:extLst>
              <a:ext uri="{FF2B5EF4-FFF2-40B4-BE49-F238E27FC236}">
                <a16:creationId xmlns="" xmlns:a16="http://schemas.microsoft.com/office/drawing/2014/main" id="{8FC79595-4EB3-E616-E1C3-9958F5CEE851}"/>
              </a:ext>
            </a:extLst>
          </p:cNvPr>
          <p:cNvSpPr/>
          <p:nvPr/>
        </p:nvSpPr>
        <p:spPr>
          <a:xfrm>
            <a:off x="-538480" y="1352825"/>
            <a:ext cx="13167360" cy="4216400"/>
          </a:xfrm>
          <a:prstGeom prst="roundRect">
            <a:avLst>
              <a:gd name="adj" fmla="val 30402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Блок-схема: узел 32">
            <a:extLst>
              <a:ext uri="{FF2B5EF4-FFF2-40B4-BE49-F238E27FC236}">
                <a16:creationId xmlns="" xmlns:a16="http://schemas.microsoft.com/office/drawing/2014/main" id="{C5C29EF6-0EC9-01E1-7B4D-8B40FD5266AA}"/>
              </a:ext>
            </a:extLst>
          </p:cNvPr>
          <p:cNvSpPr/>
          <p:nvPr/>
        </p:nvSpPr>
        <p:spPr>
          <a:xfrm>
            <a:off x="4743175" y="0"/>
            <a:ext cx="2705650" cy="2705650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A30D32F-0D3E-CD88-D867-34BD8FE85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199" y="2509407"/>
            <a:ext cx="9144000" cy="1828387"/>
          </a:xfrm>
        </p:spPr>
        <p:txBody>
          <a:bodyPr/>
          <a:lstStyle/>
          <a:p>
            <a:r>
              <a:rPr lang="en-US" b="1" dirty="0" err="1" smtClean="0">
                <a:solidFill>
                  <a:srgbClr val="323232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KillNet</a:t>
            </a:r>
            <a:endParaRPr lang="en-GB" b="1" dirty="0">
              <a:solidFill>
                <a:srgbClr val="323232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="" xmlns:a16="http://schemas.microsoft.com/office/drawing/2014/main" id="{AE981CB6-9D52-5DB6-F219-751C92182FE0}"/>
              </a:ext>
            </a:extLst>
          </p:cNvPr>
          <p:cNvSpPr/>
          <p:nvPr/>
        </p:nvSpPr>
        <p:spPr>
          <a:xfrm>
            <a:off x="2974096" y="4553885"/>
            <a:ext cx="6243801" cy="971532"/>
          </a:xfrm>
          <a:prstGeom prst="roundRect">
            <a:avLst>
              <a:gd name="adj" fmla="val 50000"/>
            </a:avLst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Блок-схема: узел 36">
            <a:extLst>
              <a:ext uri="{FF2B5EF4-FFF2-40B4-BE49-F238E27FC236}">
                <a16:creationId xmlns="" xmlns:a16="http://schemas.microsoft.com/office/drawing/2014/main" id="{CB917444-994B-2B80-FB33-5791BFDF5D19}"/>
              </a:ext>
            </a:extLst>
          </p:cNvPr>
          <p:cNvSpPr/>
          <p:nvPr/>
        </p:nvSpPr>
        <p:spPr>
          <a:xfrm>
            <a:off x="4908361" y="163331"/>
            <a:ext cx="2375898" cy="237589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A3DAC12-A30D-B875-B71A-20BE8512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9165" y="4829285"/>
            <a:ext cx="5773660" cy="420731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Кейс: ОЦРВ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="" xmlns:a16="http://schemas.microsoft.com/office/drawing/2014/main" id="{CF9243C7-BA34-3AD1-4C24-018A8BFA7398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62" y="163331"/>
            <a:ext cx="2375898" cy="237589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6101039"/>
            <a:ext cx="3776280" cy="5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>
            <a:extLst>
              <a:ext uri="{FF2B5EF4-FFF2-40B4-BE49-F238E27FC236}">
                <a16:creationId xmlns="" xmlns:a16="http://schemas.microsoft.com/office/drawing/2014/main" id="{2155CC63-92A7-91FB-C247-4B25B83F4BDF}"/>
              </a:ext>
            </a:extLst>
          </p:cNvPr>
          <p:cNvSpPr/>
          <p:nvPr/>
        </p:nvSpPr>
        <p:spPr>
          <a:xfrm>
            <a:off x="5620181" y="5691332"/>
            <a:ext cx="951637" cy="332155"/>
          </a:xfrm>
          <a:custGeom>
            <a:avLst/>
            <a:gdLst>
              <a:gd name="connsiteX0" fmla="*/ 475818 w 951637"/>
              <a:gd name="connsiteY0" fmla="*/ 0 h 332155"/>
              <a:gd name="connsiteX1" fmla="*/ 945086 w 951637"/>
              <a:gd name="connsiteY1" fmla="*/ 311052 h 332155"/>
              <a:gd name="connsiteX2" fmla="*/ 951637 w 951637"/>
              <a:gd name="connsiteY2" fmla="*/ 332155 h 332155"/>
              <a:gd name="connsiteX3" fmla="*/ 0 w 951637"/>
              <a:gd name="connsiteY3" fmla="*/ 332155 h 332155"/>
              <a:gd name="connsiteX4" fmla="*/ 6551 w 951637"/>
              <a:gd name="connsiteY4" fmla="*/ 311052 h 332155"/>
              <a:gd name="connsiteX5" fmla="*/ 475818 w 951637"/>
              <a:gd name="connsiteY5" fmla="*/ 0 h 33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1637" h="332155">
                <a:moveTo>
                  <a:pt x="475818" y="0"/>
                </a:moveTo>
                <a:cubicBezTo>
                  <a:pt x="686773" y="0"/>
                  <a:pt x="867771" y="128260"/>
                  <a:pt x="945086" y="311052"/>
                </a:cubicBezTo>
                <a:lnTo>
                  <a:pt x="951637" y="332155"/>
                </a:lnTo>
                <a:lnTo>
                  <a:pt x="0" y="332155"/>
                </a:lnTo>
                <a:lnTo>
                  <a:pt x="6551" y="311052"/>
                </a:lnTo>
                <a:cubicBezTo>
                  <a:pt x="83865" y="128260"/>
                  <a:pt x="264864" y="0"/>
                  <a:pt x="475818" y="0"/>
                </a:cubicBezTo>
                <a:close/>
              </a:path>
            </a:pathLst>
          </a:custGeom>
          <a:noFill/>
          <a:ln>
            <a:solidFill>
              <a:srgbClr val="F18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2BAAF3D-68DC-DE50-B329-5BE85664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26" y="355293"/>
            <a:ext cx="7863348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1879B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Спасибо за внимание!</a:t>
            </a:r>
            <a:endParaRPr lang="en-GB" dirty="0">
              <a:solidFill>
                <a:srgbClr val="F1879B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7081A5F3-63A6-7FAD-5BB9-ADD0F31660F2}"/>
              </a:ext>
            </a:extLst>
          </p:cNvPr>
          <p:cNvCxnSpPr>
            <a:cxnSpLocks/>
          </p:cNvCxnSpPr>
          <p:nvPr/>
        </p:nvCxnSpPr>
        <p:spPr>
          <a:xfrm>
            <a:off x="6569002" y="6022882"/>
            <a:ext cx="5347694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FB814017-12A4-D8B5-F508-D5C3080C60B2}"/>
              </a:ext>
            </a:extLst>
          </p:cNvPr>
          <p:cNvCxnSpPr>
            <a:cxnSpLocks/>
          </p:cNvCxnSpPr>
          <p:nvPr/>
        </p:nvCxnSpPr>
        <p:spPr>
          <a:xfrm>
            <a:off x="275303" y="6022882"/>
            <a:ext cx="5347694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Блок-схема: узел 21">
            <a:extLst>
              <a:ext uri="{FF2B5EF4-FFF2-40B4-BE49-F238E27FC236}">
                <a16:creationId xmlns="" xmlns:a16="http://schemas.microsoft.com/office/drawing/2014/main" id="{E422E33D-6D8C-7ECD-3ECC-EE64FD013763}"/>
              </a:ext>
            </a:extLst>
          </p:cNvPr>
          <p:cNvSpPr/>
          <p:nvPr/>
        </p:nvSpPr>
        <p:spPr>
          <a:xfrm>
            <a:off x="5589639" y="5691332"/>
            <a:ext cx="1012722" cy="1012722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35" y="6116493"/>
            <a:ext cx="3776280" cy="55638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97" y="5551536"/>
            <a:ext cx="979364" cy="979364"/>
          </a:xfrm>
          <a:prstGeom prst="rect">
            <a:avLst/>
          </a:prstGeom>
        </p:spPr>
      </p:pic>
      <p:pic>
        <p:nvPicPr>
          <p:cNvPr id="3074" name="Picture 2" descr="http://qrcoder.ru/code/?https%3A%2F%2Fgithub.com%2Fakiko23%2Fkillnet-aiinrailwayindustry%2Fblob%2Fmain%2FREADME.md&amp;4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69" y="1727949"/>
            <a:ext cx="3193020" cy="31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972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="" xmlns:a16="http://schemas.microsoft.com/office/drawing/2014/main" id="{4C53DBEB-AE73-CCBA-1974-87A61D305C44}"/>
              </a:ext>
            </a:extLst>
          </p:cNvPr>
          <p:cNvSpPr>
            <a:spLocks/>
          </p:cNvSpPr>
          <p:nvPr/>
        </p:nvSpPr>
        <p:spPr>
          <a:xfrm>
            <a:off x="2887263" y="1484331"/>
            <a:ext cx="2043126" cy="896981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="" xmlns:a16="http://schemas.microsoft.com/office/drawing/2014/main" id="{355F90DF-CCA5-6EA6-D096-A24D5935ED9C}"/>
              </a:ext>
            </a:extLst>
          </p:cNvPr>
          <p:cNvSpPr>
            <a:spLocks/>
          </p:cNvSpPr>
          <p:nvPr/>
        </p:nvSpPr>
        <p:spPr>
          <a:xfrm>
            <a:off x="7258188" y="1484331"/>
            <a:ext cx="2093987" cy="833835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 </a:t>
            </a:r>
            <a:r>
              <a:rPr lang="ru-RU" dirty="0" smtClean="0">
                <a:solidFill>
                  <a:schemeClr val="tx1"/>
                </a:solidFill>
              </a:rPr>
              <a:t>разработчик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="" xmlns:a16="http://schemas.microsoft.com/office/drawing/2014/main" id="{D0808DD4-0FE7-755D-5313-B90B285A36C0}"/>
              </a:ext>
            </a:extLst>
          </p:cNvPr>
          <p:cNvSpPr>
            <a:spLocks/>
          </p:cNvSpPr>
          <p:nvPr/>
        </p:nvSpPr>
        <p:spPr>
          <a:xfrm>
            <a:off x="5058410" y="4712295"/>
            <a:ext cx="2044825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="" xmlns:a16="http://schemas.microsoft.com/office/drawing/2014/main" id="{B0D60FA6-3113-67F0-040B-802E1A691FC2}"/>
              </a:ext>
            </a:extLst>
          </p:cNvPr>
          <p:cNvSpPr>
            <a:spLocks/>
          </p:cNvSpPr>
          <p:nvPr/>
        </p:nvSpPr>
        <p:spPr>
          <a:xfrm>
            <a:off x="9504211" y="4686209"/>
            <a:ext cx="2099408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Верстальщик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="" xmlns:a16="http://schemas.microsoft.com/office/drawing/2014/main" id="{0257382C-9005-C9B1-36DC-403BD5FE49F6}"/>
              </a:ext>
            </a:extLst>
          </p:cNvPr>
          <p:cNvSpPr>
            <a:spLocks/>
          </p:cNvSpPr>
          <p:nvPr/>
        </p:nvSpPr>
        <p:spPr>
          <a:xfrm>
            <a:off x="648973" y="4689742"/>
            <a:ext cx="2044825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8" name="Блок-схема: узел 1037">
            <a:extLst>
              <a:ext uri="{FF2B5EF4-FFF2-40B4-BE49-F238E27FC236}">
                <a16:creationId xmlns="" xmlns:a16="http://schemas.microsoft.com/office/drawing/2014/main" id="{ED2DE76D-732E-C6AE-3C0D-D88D9484A90C}"/>
              </a:ext>
            </a:extLst>
          </p:cNvPr>
          <p:cNvSpPr/>
          <p:nvPr/>
        </p:nvSpPr>
        <p:spPr>
          <a:xfrm>
            <a:off x="10829666" y="1005510"/>
            <a:ext cx="1207672" cy="120767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7" name="Прямоугольник: скругленные углы 1036">
            <a:extLst>
              <a:ext uri="{FF2B5EF4-FFF2-40B4-BE49-F238E27FC236}">
                <a16:creationId xmlns="" xmlns:a16="http://schemas.microsoft.com/office/drawing/2014/main" id="{897422F3-0EC0-71AB-831F-E4278BB85D4B}"/>
              </a:ext>
            </a:extLst>
          </p:cNvPr>
          <p:cNvSpPr>
            <a:spLocks/>
          </p:cNvSpPr>
          <p:nvPr/>
        </p:nvSpPr>
        <p:spPr>
          <a:xfrm>
            <a:off x="9509281" y="1456370"/>
            <a:ext cx="2091834" cy="3124995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6" name="Блок-схема: узел 1035">
            <a:extLst>
              <a:ext uri="{FF2B5EF4-FFF2-40B4-BE49-F238E27FC236}">
                <a16:creationId xmlns="" xmlns:a16="http://schemas.microsoft.com/office/drawing/2014/main" id="{F26CFDE8-0675-5BFA-3689-34C5EA360880}"/>
              </a:ext>
            </a:extLst>
          </p:cNvPr>
          <p:cNvSpPr/>
          <p:nvPr/>
        </p:nvSpPr>
        <p:spPr>
          <a:xfrm>
            <a:off x="8508968" y="4672356"/>
            <a:ext cx="1207672" cy="1207672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Прямоугольник: скругленные углы 1034">
            <a:extLst>
              <a:ext uri="{FF2B5EF4-FFF2-40B4-BE49-F238E27FC236}">
                <a16:creationId xmlns="" xmlns:a16="http://schemas.microsoft.com/office/drawing/2014/main" id="{4A7158BC-41E7-7EC1-98EC-0E83132213F0}"/>
              </a:ext>
            </a:extLst>
          </p:cNvPr>
          <p:cNvSpPr>
            <a:spLocks/>
          </p:cNvSpPr>
          <p:nvPr/>
        </p:nvSpPr>
        <p:spPr>
          <a:xfrm>
            <a:off x="7260341" y="2498783"/>
            <a:ext cx="2091834" cy="2874883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Блок-схема: узел 1033">
            <a:extLst>
              <a:ext uri="{FF2B5EF4-FFF2-40B4-BE49-F238E27FC236}">
                <a16:creationId xmlns="" xmlns:a16="http://schemas.microsoft.com/office/drawing/2014/main" id="{6924CBE0-3F0A-454E-7737-FE1B0A8B5C34}"/>
              </a:ext>
            </a:extLst>
          </p:cNvPr>
          <p:cNvSpPr/>
          <p:nvPr/>
        </p:nvSpPr>
        <p:spPr>
          <a:xfrm>
            <a:off x="4651560" y="903087"/>
            <a:ext cx="1286243" cy="1286243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3" name="Прямоугольник: скругленные углы 1032">
            <a:extLst>
              <a:ext uri="{FF2B5EF4-FFF2-40B4-BE49-F238E27FC236}">
                <a16:creationId xmlns="" xmlns:a16="http://schemas.microsoft.com/office/drawing/2014/main" id="{B87BCEC4-D8B0-E61F-1AD4-F87B399ECACC}"/>
              </a:ext>
            </a:extLst>
          </p:cNvPr>
          <p:cNvSpPr>
            <a:spLocks/>
          </p:cNvSpPr>
          <p:nvPr/>
        </p:nvSpPr>
        <p:spPr>
          <a:xfrm>
            <a:off x="5087494" y="1432518"/>
            <a:ext cx="2007208" cy="314884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2" name="Блок-схема: узел 1031">
            <a:extLst>
              <a:ext uri="{FF2B5EF4-FFF2-40B4-BE49-F238E27FC236}">
                <a16:creationId xmlns="" xmlns:a16="http://schemas.microsoft.com/office/drawing/2014/main" id="{1124450B-AD5F-4BD1-35B9-FB3DB2E25BEF}"/>
              </a:ext>
            </a:extLst>
          </p:cNvPr>
          <p:cNvSpPr/>
          <p:nvPr/>
        </p:nvSpPr>
        <p:spPr>
          <a:xfrm>
            <a:off x="2372403" y="4689742"/>
            <a:ext cx="1207672" cy="1207672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Прямоугольник: скругленные углы 1030">
            <a:extLst>
              <a:ext uri="{FF2B5EF4-FFF2-40B4-BE49-F238E27FC236}">
                <a16:creationId xmlns="" xmlns:a16="http://schemas.microsoft.com/office/drawing/2014/main" id="{32417627-CAD4-88B8-1E0D-9CF06281F597}"/>
              </a:ext>
            </a:extLst>
          </p:cNvPr>
          <p:cNvSpPr>
            <a:spLocks/>
          </p:cNvSpPr>
          <p:nvPr/>
        </p:nvSpPr>
        <p:spPr>
          <a:xfrm>
            <a:off x="2887262" y="2498783"/>
            <a:ext cx="2044825" cy="2874886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Блок-схема: узел 1028">
            <a:extLst>
              <a:ext uri="{FF2B5EF4-FFF2-40B4-BE49-F238E27FC236}">
                <a16:creationId xmlns="" xmlns:a16="http://schemas.microsoft.com/office/drawing/2014/main" id="{F6E642C5-7623-0380-155C-419414B3B2E3}"/>
              </a:ext>
            </a:extLst>
          </p:cNvPr>
          <p:cNvSpPr/>
          <p:nvPr/>
        </p:nvSpPr>
        <p:spPr>
          <a:xfrm>
            <a:off x="2007477" y="907858"/>
            <a:ext cx="1207672" cy="120767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Прямоугольник: скругленные углы 1026">
            <a:extLst>
              <a:ext uri="{FF2B5EF4-FFF2-40B4-BE49-F238E27FC236}">
                <a16:creationId xmlns="" xmlns:a16="http://schemas.microsoft.com/office/drawing/2014/main" id="{07B8FD26-CF51-CB16-F458-AD3F1A8143D0}"/>
              </a:ext>
            </a:extLst>
          </p:cNvPr>
          <p:cNvSpPr>
            <a:spLocks/>
          </p:cNvSpPr>
          <p:nvPr/>
        </p:nvSpPr>
        <p:spPr>
          <a:xfrm>
            <a:off x="648973" y="1447950"/>
            <a:ext cx="2086896" cy="3133415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Прямоугольник: скругленные углы 1023">
            <a:extLst>
              <a:ext uri="{FF2B5EF4-FFF2-40B4-BE49-F238E27FC236}">
                <a16:creationId xmlns="" xmlns:a16="http://schemas.microsoft.com/office/drawing/2014/main" id="{A4A31DF8-2AF6-8965-3144-5B95C5284965}"/>
              </a:ext>
            </a:extLst>
          </p:cNvPr>
          <p:cNvSpPr/>
          <p:nvPr/>
        </p:nvSpPr>
        <p:spPr>
          <a:xfrm>
            <a:off x="-1778014" y="-1484753"/>
            <a:ext cx="10569676" cy="2484115"/>
          </a:xfrm>
          <a:prstGeom prst="roundRect">
            <a:avLst>
              <a:gd name="adj" fmla="val 19127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D7AAF1-4171-BB57-0A15-25F83C0F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80" y="133802"/>
            <a:ext cx="3573266" cy="780080"/>
          </a:xfrm>
        </p:spPr>
        <p:txBody>
          <a:bodyPr>
            <a:normAutofit/>
          </a:bodyPr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Команда: 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294C35-3CA0-3B9F-ADEC-2E72A7452540}"/>
              </a:ext>
            </a:extLst>
          </p:cNvPr>
          <p:cNvSpPr txBox="1"/>
          <p:nvPr/>
        </p:nvSpPr>
        <p:spPr>
          <a:xfrm>
            <a:off x="1102372" y="3837505"/>
            <a:ext cx="1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Михаил Носков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8241E2-45BC-3B0C-78F2-2D90228D0F03}"/>
              </a:ext>
            </a:extLst>
          </p:cNvPr>
          <p:cNvSpPr txBox="1"/>
          <p:nvPr/>
        </p:nvSpPr>
        <p:spPr>
          <a:xfrm>
            <a:off x="2954234" y="2659098"/>
            <a:ext cx="189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Михаил Лебедев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2E351C-EA15-E11B-9DAE-33BAEF242091}"/>
              </a:ext>
            </a:extLst>
          </p:cNvPr>
          <p:cNvSpPr txBox="1"/>
          <p:nvPr/>
        </p:nvSpPr>
        <p:spPr>
          <a:xfrm>
            <a:off x="7260341" y="2659098"/>
            <a:ext cx="213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Арсений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Василков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624429E-921C-8DEB-9E9C-749645432682}"/>
              </a:ext>
            </a:extLst>
          </p:cNvPr>
          <p:cNvSpPr txBox="1"/>
          <p:nvPr/>
        </p:nvSpPr>
        <p:spPr>
          <a:xfrm>
            <a:off x="9948650" y="3837506"/>
            <a:ext cx="12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Вадим Санников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99705F2-70DA-5223-1BAE-F09F114256C8}"/>
              </a:ext>
            </a:extLst>
          </p:cNvPr>
          <p:cNvSpPr txBox="1"/>
          <p:nvPr/>
        </p:nvSpPr>
        <p:spPr>
          <a:xfrm>
            <a:off x="5408772" y="3825581"/>
            <a:ext cx="136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Дмитрий Василенко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="" xmlns:a16="http://schemas.microsoft.com/office/drawing/2014/main" id="{C4F4F33C-FBF0-58B3-FA50-6B4A63256270}"/>
              </a:ext>
            </a:extLst>
          </p:cNvPr>
          <p:cNvGrpSpPr/>
          <p:nvPr/>
        </p:nvGrpSpPr>
        <p:grpSpPr>
          <a:xfrm>
            <a:off x="4390550" y="178768"/>
            <a:ext cx="3807852" cy="690149"/>
            <a:chOff x="6624174" y="372980"/>
            <a:chExt cx="3807852" cy="708990"/>
          </a:xfrm>
        </p:grpSpPr>
        <p:sp>
          <p:nvSpPr>
            <p:cNvPr id="53" name="Блок-схема: узел 52">
              <a:extLst>
                <a:ext uri="{FF2B5EF4-FFF2-40B4-BE49-F238E27FC236}">
                  <a16:creationId xmlns="" xmlns:a16="http://schemas.microsoft.com/office/drawing/2014/main" id="{416F50D3-1678-6C02-AAEA-13076107B4C4}"/>
                </a:ext>
              </a:extLst>
            </p:cNvPr>
            <p:cNvSpPr/>
            <p:nvPr/>
          </p:nvSpPr>
          <p:spPr>
            <a:xfrm>
              <a:off x="6624174" y="372980"/>
              <a:ext cx="708990" cy="708990"/>
            </a:xfrm>
            <a:prstGeom prst="flowChartConnector">
              <a:avLst/>
            </a:prstGeom>
            <a:solidFill>
              <a:srgbClr val="FFED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ABD3BCBB-CEAA-9824-35BC-1FE044F75763}"/>
                </a:ext>
              </a:extLst>
            </p:cNvPr>
            <p:cNvSpPr txBox="1"/>
            <p:nvPr/>
          </p:nvSpPr>
          <p:spPr>
            <a:xfrm>
              <a:off x="7333164" y="542809"/>
              <a:ext cx="3098862" cy="379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KillNet</a:t>
              </a:r>
              <a:endParaRPr lang="en-GB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042" name="Прямоугольник: скругленные углы 1041">
            <a:extLst>
              <a:ext uri="{FF2B5EF4-FFF2-40B4-BE49-F238E27FC236}">
                <a16:creationId xmlns="" xmlns:a16="http://schemas.microsoft.com/office/drawing/2014/main" id="{61E8D7F1-FA18-6377-9470-1FAF2929538B}"/>
              </a:ext>
            </a:extLst>
          </p:cNvPr>
          <p:cNvSpPr/>
          <p:nvPr/>
        </p:nvSpPr>
        <p:spPr>
          <a:xfrm>
            <a:off x="11495688" y="6101963"/>
            <a:ext cx="280634" cy="582524"/>
          </a:xfrm>
          <a:prstGeom prst="roundRect">
            <a:avLst>
              <a:gd name="adj" fmla="val 50000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3" name="TextBox 1042">
            <a:extLst>
              <a:ext uri="{FF2B5EF4-FFF2-40B4-BE49-F238E27FC236}">
                <a16:creationId xmlns="" xmlns:a16="http://schemas.microsoft.com/office/drawing/2014/main" id="{948542B3-41C8-69C7-86DD-9F96D69C4A55}"/>
              </a:ext>
            </a:extLst>
          </p:cNvPr>
          <p:cNvSpPr txBox="1"/>
          <p:nvPr/>
        </p:nvSpPr>
        <p:spPr>
          <a:xfrm>
            <a:off x="11432552" y="6165748"/>
            <a:ext cx="3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M325x8" panose="02000603000000000000" pitchFamily="2" charset="0"/>
                <a:ea typeface="FRM325x8" panose="02000603000000000000" pitchFamily="2" charset="0"/>
              </a:rPr>
              <a:t>2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pic>
        <p:nvPicPr>
          <p:cNvPr id="17" name="Рисунок 16" descr="Изображение выглядит как человек, на открытом воздухе, одежда, небо&#10;&#10;Автоматически созданное описание">
            <a:extLst>
              <a:ext uri="{FF2B5EF4-FFF2-40B4-BE49-F238E27FC236}">
                <a16:creationId xmlns="" xmlns:a16="http://schemas.microsoft.com/office/drawing/2014/main" id="{865485D0-BCFF-327C-2FC5-D8F9FE256A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7" t="2412" r="32008" b="4699"/>
          <a:stretch/>
        </p:blipFill>
        <p:spPr>
          <a:xfrm>
            <a:off x="803706" y="1546208"/>
            <a:ext cx="1783281" cy="21872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7E24EA1A-6C2E-80EF-7FE9-4298D1099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417" l="4000" r="96500">
                        <a14:foregroundMark x1="8750" y1="48167" x2="9833" y2="51500"/>
                        <a14:foregroundMark x1="4083" y1="49833" x2="4083" y2="49833"/>
                        <a14:foregroundMark x1="91333" y1="43833" x2="91583" y2="49250"/>
                        <a14:foregroundMark x1="96500" y1="50667" x2="96500" y2="47917"/>
                        <a14:foregroundMark x1="24583" y1="91083" x2="46917" y2="91083"/>
                        <a14:foregroundMark x1="46917" y1="91083" x2="67167" y2="90583"/>
                        <a14:foregroundMark x1="67167" y1="90583" x2="77083" y2="91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9378">
            <a:off x="2238922" y="955473"/>
            <a:ext cx="908212" cy="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 descr="Изображение выглядит как человек, Человеческое лицо, одежда, стена&#10;&#10;Автоматически созданное описание">
            <a:extLst>
              <a:ext uri="{FF2B5EF4-FFF2-40B4-BE49-F238E27FC236}">
                <a16:creationId xmlns="" xmlns:a16="http://schemas.microsoft.com/office/drawing/2014/main" id="{E35397FE-FD78-9DC0-95F1-E9E3BD2A40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10977"/>
          <a:stretch/>
        </p:blipFill>
        <p:spPr>
          <a:xfrm>
            <a:off x="5199141" y="1624193"/>
            <a:ext cx="1793718" cy="21688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73B6207F-5A48-DBA2-C2F7-0B4C505C8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111" r="92000">
                        <a14:foregroundMark x1="8111" y1="43333" x2="8667" y2="39667"/>
                        <a14:foregroundMark x1="7444" y1="43000" x2="7667" y2="40556"/>
                        <a14:foregroundMark x1="7222" y1="39444" x2="7556" y2="41889"/>
                        <a14:foregroundMark x1="7889" y1="42556" x2="8000" y2="42444"/>
                        <a14:foregroundMark x1="8111" y1="42889" x2="8333" y2="41889"/>
                        <a14:foregroundMark x1="7889" y1="43000" x2="8111" y2="41889"/>
                        <a14:foregroundMark x1="7556" y1="42556" x2="8667" y2="41556"/>
                        <a14:foregroundMark x1="8333" y1="42889" x2="8667" y2="43333"/>
                        <a14:foregroundMark x1="8556" y1="43111" x2="8667" y2="42778"/>
                        <a14:foregroundMark x1="8000" y1="42889" x2="8444" y2="42444"/>
                        <a14:foregroundMark x1="7889" y1="43111" x2="8889" y2="42333"/>
                        <a14:foregroundMark x1="92000" y1="39556" x2="92000" y2="43444"/>
                      </a14:backgroundRemoval>
                    </a14:imgEffect>
                  </a14:imgLayer>
                </a14:imgProps>
              </a:ext>
            </a:extLst>
          </a:blip>
          <a:srcRect t="29986" b="33757"/>
          <a:stretch/>
        </p:blipFill>
        <p:spPr>
          <a:xfrm rot="20012450">
            <a:off x="4637108" y="1315594"/>
            <a:ext cx="1292548" cy="468646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="" xmlns:a16="http://schemas.microsoft.com/office/drawing/2014/main" id="{EF30B10D-E465-8595-552F-445B360F0705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A7CCD44-7A9D-9603-68E8-09C91D37EA90}"/>
              </a:ext>
            </a:extLst>
          </p:cNvPr>
          <p:cNvSpPr txBox="1"/>
          <p:nvPr/>
        </p:nvSpPr>
        <p:spPr>
          <a:xfrm>
            <a:off x="616951" y="4630643"/>
            <a:ext cx="190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Капитан</a:t>
            </a:r>
            <a:r>
              <a:rPr lang="en-GB" dirty="0"/>
              <a:t>,</a:t>
            </a:r>
          </a:p>
          <a:p>
            <a:pPr algn="ctr"/>
            <a:r>
              <a:rPr lang="en-US" dirty="0" smtClean="0"/>
              <a:t>Backend </a:t>
            </a:r>
            <a:r>
              <a:rPr lang="ru-RU" dirty="0" smtClean="0"/>
              <a:t>Разработчик</a:t>
            </a:r>
            <a:r>
              <a:rPr lang="ru-RU" dirty="0" smtClean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093E9B8-17F2-D52D-EA58-87E3DBA4F73B}"/>
              </a:ext>
            </a:extLst>
          </p:cNvPr>
          <p:cNvSpPr txBox="1"/>
          <p:nvPr/>
        </p:nvSpPr>
        <p:spPr>
          <a:xfrm>
            <a:off x="4987964" y="4784800"/>
            <a:ext cx="219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Разработчик </a:t>
            </a:r>
            <a:r>
              <a:rPr lang="en-US" dirty="0" smtClean="0"/>
              <a:t>Frontend </a:t>
            </a:r>
            <a:r>
              <a:rPr lang="ru-RU" dirty="0" smtClean="0"/>
              <a:t>части</a:t>
            </a:r>
            <a:r>
              <a:rPr lang="en-US" dirty="0" smtClean="0"/>
              <a:t>, API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646EE09-ADB1-1325-A76D-BA4F6FB83123}"/>
              </a:ext>
            </a:extLst>
          </p:cNvPr>
          <p:cNvSpPr txBox="1"/>
          <p:nvPr/>
        </p:nvSpPr>
        <p:spPr>
          <a:xfrm>
            <a:off x="7508671" y="1740389"/>
            <a:ext cx="157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rgbClr val="F1879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B3F8240-4E84-B893-3F05-6F3C28F13D5F}"/>
              </a:ext>
            </a:extLst>
          </p:cNvPr>
          <p:cNvSpPr txBox="1"/>
          <p:nvPr/>
        </p:nvSpPr>
        <p:spPr>
          <a:xfrm>
            <a:off x="9714795" y="4630643"/>
            <a:ext cx="179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81" y="180886"/>
            <a:ext cx="695728" cy="695728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6101039"/>
            <a:ext cx="3776280" cy="5563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B3F8240-4E84-B893-3F05-6F3C28F13D5F}"/>
              </a:ext>
            </a:extLst>
          </p:cNvPr>
          <p:cNvSpPr txBox="1"/>
          <p:nvPr/>
        </p:nvSpPr>
        <p:spPr>
          <a:xfrm>
            <a:off x="3006997" y="1457982"/>
            <a:ext cx="179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Дизайнер, создатель презентации</a:t>
            </a:r>
            <a:endParaRPr lang="en-GB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31" y="3042854"/>
            <a:ext cx="1403421" cy="218272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920ECF95-E1C1-E964-5A18-432920B4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522" b="90000" l="1522" r="98370">
                        <a14:foregroundMark x1="17174" y1="26957" x2="23587" y2="20761"/>
                        <a14:foregroundMark x1="14783" y1="38804" x2="30109" y2="21739"/>
                        <a14:foregroundMark x1="15109" y1="46196" x2="13804" y2="39239"/>
                        <a14:foregroundMark x1="13804" y1="39239" x2="15000" y2="46413"/>
                        <a14:foregroundMark x1="15000" y1="46413" x2="15000" y2="42391"/>
                        <a14:foregroundMark x1="15435" y1="34130" x2="9130" y2="42174"/>
                        <a14:foregroundMark x1="9130" y1="42174" x2="8043" y2="36522"/>
                        <a14:foregroundMark x1="12826" y1="30435" x2="19022" y2="9457"/>
                        <a14:foregroundMark x1="19022" y1="9457" x2="24783" y2="13913"/>
                        <a14:foregroundMark x1="16196" y1="6630" x2="26087" y2="9130"/>
                        <a14:foregroundMark x1="25761" y1="7935" x2="29022" y2="17609"/>
                        <a14:foregroundMark x1="29022" y1="17609" x2="28913" y2="19891"/>
                        <a14:foregroundMark x1="28043" y1="12609" x2="32609" y2="18478"/>
                        <a14:foregroundMark x1="32609" y1="18478" x2="32609" y2="43152"/>
                        <a14:foregroundMark x1="13261" y1="43478" x2="41957" y2="43370"/>
                        <a14:foregroundMark x1="41957" y1="43370" x2="39130" y2="51522"/>
                        <a14:foregroundMark x1="39130" y1="51522" x2="53152" y2="47283"/>
                        <a14:foregroundMark x1="45109" y1="53478" x2="35652" y2="52174"/>
                        <a14:foregroundMark x1="35652" y1="52174" x2="38804" y2="44457"/>
                        <a14:foregroundMark x1="28913" y1="47935" x2="31196" y2="48913"/>
                        <a14:foregroundMark x1="14022" y1="48370" x2="14022" y2="44565"/>
                        <a14:foregroundMark x1="5652" y1="54348" x2="1522" y2="48370"/>
                        <a14:foregroundMark x1="1522" y1="48370" x2="3152" y2="47065"/>
                        <a14:foregroundMark x1="92174" y1="53804" x2="92609" y2="37283"/>
                        <a14:foregroundMark x1="98152" y1="30109" x2="98370" y2="47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9334">
            <a:off x="2583597" y="4899445"/>
            <a:ext cx="809428" cy="8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79" y="1546440"/>
            <a:ext cx="1323814" cy="232439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98" y="3039247"/>
            <a:ext cx="1854616" cy="203242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FFF4693D-9CDF-B800-D76A-E5531DF8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000" b="90000" l="10000" r="90000">
                        <a14:foregroundMark x1="61000" y1="8000" x2="67250" y2="8000"/>
                        <a14:foregroundMark x1="81000" y1="26667" x2="80500" y2="3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14071"/>
          <a:stretch/>
        </p:blipFill>
        <p:spPr bwMode="auto">
          <a:xfrm>
            <a:off x="8623147" y="4826717"/>
            <a:ext cx="975625" cy="95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 descr="Изображение выглядит как пиксель, символ, желт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2B6FACBA-5B8D-2C7E-3BD8-F1AF6069B9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853" b="94231" l="5435" r="92977">
                        <a14:foregroundMark x1="45234" y1="9448" x2="52174" y2="9030"/>
                        <a14:foregroundMark x1="48997" y1="6020" x2="48997" y2="6020"/>
                        <a14:foregroundMark x1="49247" y1="6438" x2="49833" y2="7441"/>
                        <a14:foregroundMark x1="8305" y1="52870" x2="9699" y2="54013"/>
                        <a14:foregroundMark x1="5518" y1="50585" x2="6630" y2="51496"/>
                        <a14:foregroundMark x1="46405" y1="90635" x2="50753" y2="94231"/>
                        <a14:foregroundMark x1="90552" y1="45987" x2="92977" y2="51505"/>
                        <a14:backgroundMark x1="7860" y1="53177" x2="8278" y2="52926"/>
                        <a14:backgroundMark x1="5853" y1="52592" x2="8445" y2="530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6476" y="1228566"/>
            <a:ext cx="734053" cy="73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Блок-схема: узел 1037">
            <a:extLst>
              <a:ext uri="{FF2B5EF4-FFF2-40B4-BE49-F238E27FC236}">
                <a16:creationId xmlns="" xmlns:a16="http://schemas.microsoft.com/office/drawing/2014/main" id="{ED2DE76D-732E-C6AE-3C0D-D88D9484A90C}"/>
              </a:ext>
            </a:extLst>
          </p:cNvPr>
          <p:cNvSpPr/>
          <p:nvPr/>
        </p:nvSpPr>
        <p:spPr>
          <a:xfrm>
            <a:off x="10829666" y="1005510"/>
            <a:ext cx="1207672" cy="120767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7" name="Прямоугольник: скругленные углы 1036">
            <a:extLst>
              <a:ext uri="{FF2B5EF4-FFF2-40B4-BE49-F238E27FC236}">
                <a16:creationId xmlns="" xmlns:a16="http://schemas.microsoft.com/office/drawing/2014/main" id="{897422F3-0EC0-71AB-831F-E4278BB85D4B}"/>
              </a:ext>
            </a:extLst>
          </p:cNvPr>
          <p:cNvSpPr>
            <a:spLocks/>
          </p:cNvSpPr>
          <p:nvPr/>
        </p:nvSpPr>
        <p:spPr>
          <a:xfrm>
            <a:off x="9509281" y="1456370"/>
            <a:ext cx="2091834" cy="3124995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79" y="1546440"/>
            <a:ext cx="1323814" cy="2324392"/>
          </a:xfrm>
          <a:prstGeom prst="rect">
            <a:avLst/>
          </a:prstGeom>
        </p:spPr>
      </p:pic>
      <p:sp>
        <p:nvSpPr>
          <p:cNvPr id="1036" name="Блок-схема: узел 1035">
            <a:extLst>
              <a:ext uri="{FF2B5EF4-FFF2-40B4-BE49-F238E27FC236}">
                <a16:creationId xmlns="" xmlns:a16="http://schemas.microsoft.com/office/drawing/2014/main" id="{F26CFDE8-0675-5BFA-3689-34C5EA360880}"/>
              </a:ext>
            </a:extLst>
          </p:cNvPr>
          <p:cNvSpPr/>
          <p:nvPr/>
        </p:nvSpPr>
        <p:spPr>
          <a:xfrm>
            <a:off x="8507123" y="4689742"/>
            <a:ext cx="1207672" cy="1207672"/>
          </a:xfrm>
          <a:prstGeom prst="flowChartConnector">
            <a:avLst/>
          </a:prstGeom>
          <a:solidFill>
            <a:srgbClr val="F1879B"/>
          </a:solidFill>
          <a:ln>
            <a:solidFill>
              <a:srgbClr val="F18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Прямоугольник: скругленные углы 1034">
            <a:extLst>
              <a:ext uri="{FF2B5EF4-FFF2-40B4-BE49-F238E27FC236}">
                <a16:creationId xmlns="" xmlns:a16="http://schemas.microsoft.com/office/drawing/2014/main" id="{4A7158BC-41E7-7EC1-98EC-0E83132213F0}"/>
              </a:ext>
            </a:extLst>
          </p:cNvPr>
          <p:cNvSpPr>
            <a:spLocks/>
          </p:cNvSpPr>
          <p:nvPr/>
        </p:nvSpPr>
        <p:spPr>
          <a:xfrm>
            <a:off x="7260341" y="2498783"/>
            <a:ext cx="2091834" cy="2874883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98" y="3039247"/>
            <a:ext cx="1854616" cy="2032428"/>
          </a:xfrm>
          <a:prstGeom prst="rect">
            <a:avLst/>
          </a:prstGeom>
        </p:spPr>
      </p:pic>
      <p:sp>
        <p:nvSpPr>
          <p:cNvPr id="1032" name="Блок-схема: узел 1031">
            <a:extLst>
              <a:ext uri="{FF2B5EF4-FFF2-40B4-BE49-F238E27FC236}">
                <a16:creationId xmlns="" xmlns:a16="http://schemas.microsoft.com/office/drawing/2014/main" id="{1124450B-AD5F-4BD1-35B9-FB3DB2E25BEF}"/>
              </a:ext>
            </a:extLst>
          </p:cNvPr>
          <p:cNvSpPr/>
          <p:nvPr/>
        </p:nvSpPr>
        <p:spPr>
          <a:xfrm>
            <a:off x="2372403" y="4689742"/>
            <a:ext cx="1207672" cy="1207672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Прямоугольник: скругленные углы 1030">
            <a:extLst>
              <a:ext uri="{FF2B5EF4-FFF2-40B4-BE49-F238E27FC236}">
                <a16:creationId xmlns="" xmlns:a16="http://schemas.microsoft.com/office/drawing/2014/main" id="{32417627-CAD4-88B8-1E0D-9CF06281F597}"/>
              </a:ext>
            </a:extLst>
          </p:cNvPr>
          <p:cNvSpPr>
            <a:spLocks/>
          </p:cNvSpPr>
          <p:nvPr/>
        </p:nvSpPr>
        <p:spPr>
          <a:xfrm>
            <a:off x="2887262" y="2498783"/>
            <a:ext cx="2044825" cy="2874886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31" y="3042854"/>
            <a:ext cx="1403421" cy="2182720"/>
          </a:xfrm>
          <a:prstGeom prst="rect">
            <a:avLst/>
          </a:prstGeom>
        </p:spPr>
      </p:pic>
      <p:sp>
        <p:nvSpPr>
          <p:cNvPr id="22" name="Прямоугольник: скругленные углы 21">
            <a:extLst>
              <a:ext uri="{FF2B5EF4-FFF2-40B4-BE49-F238E27FC236}">
                <a16:creationId xmlns="" xmlns:a16="http://schemas.microsoft.com/office/drawing/2014/main" id="{4C53DBEB-AE73-CCBA-1974-87A61D305C44}"/>
              </a:ext>
            </a:extLst>
          </p:cNvPr>
          <p:cNvSpPr>
            <a:spLocks/>
          </p:cNvSpPr>
          <p:nvPr/>
        </p:nvSpPr>
        <p:spPr>
          <a:xfrm>
            <a:off x="2887263" y="1484331"/>
            <a:ext cx="2043126" cy="896981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="" xmlns:a16="http://schemas.microsoft.com/office/drawing/2014/main" id="{355F90DF-CCA5-6EA6-D096-A24D5935ED9C}"/>
              </a:ext>
            </a:extLst>
          </p:cNvPr>
          <p:cNvSpPr>
            <a:spLocks/>
          </p:cNvSpPr>
          <p:nvPr/>
        </p:nvSpPr>
        <p:spPr>
          <a:xfrm>
            <a:off x="7258188" y="1484331"/>
            <a:ext cx="2093987" cy="833835"/>
          </a:xfrm>
          <a:prstGeom prst="roundRect">
            <a:avLst>
              <a:gd name="adj" fmla="val 10825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 </a:t>
            </a:r>
            <a:r>
              <a:rPr lang="ru-RU" dirty="0" smtClean="0">
                <a:solidFill>
                  <a:schemeClr val="tx1"/>
                </a:solidFill>
              </a:rPr>
              <a:t>разработчик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="" xmlns:a16="http://schemas.microsoft.com/office/drawing/2014/main" id="{D0808DD4-0FE7-755D-5313-B90B285A36C0}"/>
              </a:ext>
            </a:extLst>
          </p:cNvPr>
          <p:cNvSpPr>
            <a:spLocks/>
          </p:cNvSpPr>
          <p:nvPr/>
        </p:nvSpPr>
        <p:spPr>
          <a:xfrm>
            <a:off x="5058410" y="4712295"/>
            <a:ext cx="2044825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="" xmlns:a16="http://schemas.microsoft.com/office/drawing/2014/main" id="{B0D60FA6-3113-67F0-040B-802E1A691FC2}"/>
              </a:ext>
            </a:extLst>
          </p:cNvPr>
          <p:cNvSpPr>
            <a:spLocks/>
          </p:cNvSpPr>
          <p:nvPr/>
        </p:nvSpPr>
        <p:spPr>
          <a:xfrm>
            <a:off x="9504211" y="4686209"/>
            <a:ext cx="2099408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Верстальщик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="" xmlns:a16="http://schemas.microsoft.com/office/drawing/2014/main" id="{0257382C-9005-C9B1-36DC-403BD5FE49F6}"/>
              </a:ext>
            </a:extLst>
          </p:cNvPr>
          <p:cNvSpPr>
            <a:spLocks/>
          </p:cNvSpPr>
          <p:nvPr/>
        </p:nvSpPr>
        <p:spPr>
          <a:xfrm>
            <a:off x="648973" y="4689742"/>
            <a:ext cx="2044825" cy="84167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Блок-схема: узел 1033">
            <a:extLst>
              <a:ext uri="{FF2B5EF4-FFF2-40B4-BE49-F238E27FC236}">
                <a16:creationId xmlns="" xmlns:a16="http://schemas.microsoft.com/office/drawing/2014/main" id="{6924CBE0-3F0A-454E-7737-FE1B0A8B5C34}"/>
              </a:ext>
            </a:extLst>
          </p:cNvPr>
          <p:cNvSpPr/>
          <p:nvPr/>
        </p:nvSpPr>
        <p:spPr>
          <a:xfrm>
            <a:off x="4651560" y="903087"/>
            <a:ext cx="1286243" cy="1286243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3" name="Прямоугольник: скругленные углы 1032">
            <a:extLst>
              <a:ext uri="{FF2B5EF4-FFF2-40B4-BE49-F238E27FC236}">
                <a16:creationId xmlns="" xmlns:a16="http://schemas.microsoft.com/office/drawing/2014/main" id="{B87BCEC4-D8B0-E61F-1AD4-F87B399ECACC}"/>
              </a:ext>
            </a:extLst>
          </p:cNvPr>
          <p:cNvSpPr>
            <a:spLocks/>
          </p:cNvSpPr>
          <p:nvPr/>
        </p:nvSpPr>
        <p:spPr>
          <a:xfrm>
            <a:off x="5087494" y="1432518"/>
            <a:ext cx="2007208" cy="3148848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Блок-схема: узел 1028">
            <a:extLst>
              <a:ext uri="{FF2B5EF4-FFF2-40B4-BE49-F238E27FC236}">
                <a16:creationId xmlns="" xmlns:a16="http://schemas.microsoft.com/office/drawing/2014/main" id="{F6E642C5-7623-0380-155C-419414B3B2E3}"/>
              </a:ext>
            </a:extLst>
          </p:cNvPr>
          <p:cNvSpPr/>
          <p:nvPr/>
        </p:nvSpPr>
        <p:spPr>
          <a:xfrm>
            <a:off x="2007477" y="907858"/>
            <a:ext cx="1207672" cy="120767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7" name="Прямоугольник: скругленные углы 1026">
            <a:extLst>
              <a:ext uri="{FF2B5EF4-FFF2-40B4-BE49-F238E27FC236}">
                <a16:creationId xmlns="" xmlns:a16="http://schemas.microsoft.com/office/drawing/2014/main" id="{07B8FD26-CF51-CB16-F458-AD3F1A8143D0}"/>
              </a:ext>
            </a:extLst>
          </p:cNvPr>
          <p:cNvSpPr>
            <a:spLocks/>
          </p:cNvSpPr>
          <p:nvPr/>
        </p:nvSpPr>
        <p:spPr>
          <a:xfrm>
            <a:off x="648973" y="1447950"/>
            <a:ext cx="2086896" cy="3133415"/>
          </a:xfrm>
          <a:prstGeom prst="roundRect">
            <a:avLst>
              <a:gd name="adj" fmla="val 108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Прямоугольник: скругленные углы 1023">
            <a:extLst>
              <a:ext uri="{FF2B5EF4-FFF2-40B4-BE49-F238E27FC236}">
                <a16:creationId xmlns="" xmlns:a16="http://schemas.microsoft.com/office/drawing/2014/main" id="{A4A31DF8-2AF6-8965-3144-5B95C5284965}"/>
              </a:ext>
            </a:extLst>
          </p:cNvPr>
          <p:cNvSpPr/>
          <p:nvPr/>
        </p:nvSpPr>
        <p:spPr>
          <a:xfrm>
            <a:off x="-1778014" y="-1484753"/>
            <a:ext cx="10569676" cy="2484115"/>
          </a:xfrm>
          <a:prstGeom prst="roundRect">
            <a:avLst>
              <a:gd name="adj" fmla="val 19127"/>
            </a:avLst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D7AAF1-4171-BB57-0A15-25F83C0F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80" y="133802"/>
            <a:ext cx="3573266" cy="780080"/>
          </a:xfrm>
        </p:spPr>
        <p:txBody>
          <a:bodyPr>
            <a:normAutofit/>
          </a:bodyPr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Команда: 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294C35-3CA0-3B9F-ADEC-2E72A7452540}"/>
              </a:ext>
            </a:extLst>
          </p:cNvPr>
          <p:cNvSpPr txBox="1"/>
          <p:nvPr/>
        </p:nvSpPr>
        <p:spPr>
          <a:xfrm>
            <a:off x="1102372" y="3837505"/>
            <a:ext cx="1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Михаил Носков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8241E2-45BC-3B0C-78F2-2D90228D0F03}"/>
              </a:ext>
            </a:extLst>
          </p:cNvPr>
          <p:cNvSpPr txBox="1"/>
          <p:nvPr/>
        </p:nvSpPr>
        <p:spPr>
          <a:xfrm>
            <a:off x="2954234" y="2659098"/>
            <a:ext cx="189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Михаил Лебедев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99705F2-70DA-5223-1BAE-F09F114256C8}"/>
              </a:ext>
            </a:extLst>
          </p:cNvPr>
          <p:cNvSpPr txBox="1"/>
          <p:nvPr/>
        </p:nvSpPr>
        <p:spPr>
          <a:xfrm>
            <a:off x="5408772" y="3825581"/>
            <a:ext cx="136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Дмитрий Василенко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="" xmlns:a16="http://schemas.microsoft.com/office/drawing/2014/main" id="{C4F4F33C-FBF0-58B3-FA50-6B4A63256270}"/>
              </a:ext>
            </a:extLst>
          </p:cNvPr>
          <p:cNvGrpSpPr/>
          <p:nvPr/>
        </p:nvGrpSpPr>
        <p:grpSpPr>
          <a:xfrm>
            <a:off x="4390550" y="178768"/>
            <a:ext cx="3807852" cy="690149"/>
            <a:chOff x="6624174" y="372980"/>
            <a:chExt cx="3807852" cy="708990"/>
          </a:xfrm>
        </p:grpSpPr>
        <p:sp>
          <p:nvSpPr>
            <p:cNvPr id="53" name="Блок-схема: узел 52">
              <a:extLst>
                <a:ext uri="{FF2B5EF4-FFF2-40B4-BE49-F238E27FC236}">
                  <a16:creationId xmlns="" xmlns:a16="http://schemas.microsoft.com/office/drawing/2014/main" id="{416F50D3-1678-6C02-AAEA-13076107B4C4}"/>
                </a:ext>
              </a:extLst>
            </p:cNvPr>
            <p:cNvSpPr/>
            <p:nvPr/>
          </p:nvSpPr>
          <p:spPr>
            <a:xfrm>
              <a:off x="6624174" y="372980"/>
              <a:ext cx="708990" cy="708990"/>
            </a:xfrm>
            <a:prstGeom prst="flowChartConnector">
              <a:avLst/>
            </a:prstGeom>
            <a:solidFill>
              <a:srgbClr val="FFED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ABD3BCBB-CEAA-9824-35BC-1FE044F75763}"/>
                </a:ext>
              </a:extLst>
            </p:cNvPr>
            <p:cNvSpPr txBox="1"/>
            <p:nvPr/>
          </p:nvSpPr>
          <p:spPr>
            <a:xfrm>
              <a:off x="7333164" y="542809"/>
              <a:ext cx="3098862" cy="379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Roboto" panose="02000000000000000000" pitchFamily="2" charset="0"/>
                  <a:ea typeface="Roboto" panose="02000000000000000000" pitchFamily="2" charset="0"/>
                </a:rPr>
                <a:t>Killnet</a:t>
              </a:r>
              <a:endParaRPr lang="en-GB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042" name="Прямоугольник: скругленные углы 1041">
            <a:extLst>
              <a:ext uri="{FF2B5EF4-FFF2-40B4-BE49-F238E27FC236}">
                <a16:creationId xmlns="" xmlns:a16="http://schemas.microsoft.com/office/drawing/2014/main" id="{61E8D7F1-FA18-6377-9470-1FAF2929538B}"/>
              </a:ext>
            </a:extLst>
          </p:cNvPr>
          <p:cNvSpPr/>
          <p:nvPr/>
        </p:nvSpPr>
        <p:spPr>
          <a:xfrm>
            <a:off x="11495688" y="6101963"/>
            <a:ext cx="280634" cy="582524"/>
          </a:xfrm>
          <a:prstGeom prst="roundRect">
            <a:avLst>
              <a:gd name="adj" fmla="val 50000"/>
            </a:avLst>
          </a:prstGeom>
          <a:solidFill>
            <a:srgbClr val="F1879B"/>
          </a:solidFill>
          <a:ln>
            <a:solidFill>
              <a:srgbClr val="F18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3" name="TextBox 1042">
            <a:extLst>
              <a:ext uri="{FF2B5EF4-FFF2-40B4-BE49-F238E27FC236}">
                <a16:creationId xmlns="" xmlns:a16="http://schemas.microsoft.com/office/drawing/2014/main" id="{948542B3-41C8-69C7-86DD-9F96D69C4A55}"/>
              </a:ext>
            </a:extLst>
          </p:cNvPr>
          <p:cNvSpPr txBox="1"/>
          <p:nvPr/>
        </p:nvSpPr>
        <p:spPr>
          <a:xfrm>
            <a:off x="11432552" y="6165748"/>
            <a:ext cx="3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M325x8" panose="02000603000000000000" pitchFamily="2" charset="0"/>
                <a:ea typeface="FRM325x8" panose="02000603000000000000" pitchFamily="2" charset="0"/>
              </a:rPr>
              <a:t>2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pic>
        <p:nvPicPr>
          <p:cNvPr id="17" name="Рисунок 16" descr="Изображение выглядит как человек, на открытом воздухе, одежда, небо&#10;&#10;Автоматически созданное описание">
            <a:extLst>
              <a:ext uri="{FF2B5EF4-FFF2-40B4-BE49-F238E27FC236}">
                <a16:creationId xmlns="" xmlns:a16="http://schemas.microsoft.com/office/drawing/2014/main" id="{865485D0-BCFF-327C-2FC5-D8F9FE256A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7" t="2412" r="32008" b="4699"/>
          <a:stretch/>
        </p:blipFill>
        <p:spPr>
          <a:xfrm>
            <a:off x="803706" y="1546208"/>
            <a:ext cx="1783281" cy="21872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7E24EA1A-6C2E-80EF-7FE9-4298D1099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1417" l="4000" r="96500">
                        <a14:foregroundMark x1="8750" y1="48167" x2="9833" y2="51500"/>
                        <a14:foregroundMark x1="4083" y1="49833" x2="4083" y2="49833"/>
                        <a14:foregroundMark x1="91333" y1="43833" x2="91583" y2="49250"/>
                        <a14:foregroundMark x1="96500" y1="50667" x2="96500" y2="47917"/>
                        <a14:foregroundMark x1="24583" y1="91083" x2="46917" y2="91083"/>
                        <a14:foregroundMark x1="46917" y1="91083" x2="67167" y2="90583"/>
                        <a14:foregroundMark x1="67167" y1="90583" x2="77083" y2="91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0" y="1324909"/>
            <a:ext cx="908212" cy="9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 descr="Изображение выглядит как человек, Человеческое лицо, одежда, стена&#10;&#10;Автоматически созданное описание">
            <a:extLst>
              <a:ext uri="{FF2B5EF4-FFF2-40B4-BE49-F238E27FC236}">
                <a16:creationId xmlns="" xmlns:a16="http://schemas.microsoft.com/office/drawing/2014/main" id="{E35397FE-FD78-9DC0-95F1-E9E3BD2A40A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10977"/>
          <a:stretch/>
        </p:blipFill>
        <p:spPr>
          <a:xfrm>
            <a:off x="5199141" y="1624193"/>
            <a:ext cx="1793718" cy="21688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73B6207F-5A48-DBA2-C2F7-0B4C505C841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7111" r="92000">
                        <a14:foregroundMark x1="8111" y1="43333" x2="8667" y2="39667"/>
                        <a14:foregroundMark x1="7444" y1="43000" x2="7667" y2="40556"/>
                        <a14:foregroundMark x1="7222" y1="39444" x2="7556" y2="41889"/>
                        <a14:foregroundMark x1="7889" y1="42556" x2="8000" y2="42444"/>
                        <a14:foregroundMark x1="8111" y1="42889" x2="8333" y2="41889"/>
                        <a14:foregroundMark x1="7889" y1="43000" x2="8111" y2="41889"/>
                        <a14:foregroundMark x1="7556" y1="42556" x2="8667" y2="41556"/>
                        <a14:foregroundMark x1="8333" y1="42889" x2="8667" y2="43333"/>
                        <a14:foregroundMark x1="8556" y1="43111" x2="8667" y2="42778"/>
                        <a14:foregroundMark x1="8000" y1="42889" x2="8444" y2="42444"/>
                        <a14:foregroundMark x1="7889" y1="43111" x2="8889" y2="42333"/>
                        <a14:foregroundMark x1="92000" y1="39556" x2="92000" y2="43444"/>
                      </a14:backgroundRemoval>
                    </a14:imgEffect>
                  </a14:imgLayer>
                </a14:imgProps>
              </a:ext>
            </a:extLst>
          </a:blip>
          <a:srcRect t="29986" b="33757"/>
          <a:stretch/>
        </p:blipFill>
        <p:spPr>
          <a:xfrm rot="21444695">
            <a:off x="5446936" y="2207864"/>
            <a:ext cx="1292548" cy="468646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="" xmlns:a16="http://schemas.microsoft.com/office/drawing/2014/main" id="{EF30B10D-E465-8595-552F-445B360F0705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Рисунок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81" y="180886"/>
            <a:ext cx="695728" cy="695728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99" y="6101039"/>
            <a:ext cx="3776280" cy="5563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B3F8240-4E84-B893-3F05-6F3C28F13D5F}"/>
              </a:ext>
            </a:extLst>
          </p:cNvPr>
          <p:cNvSpPr txBox="1"/>
          <p:nvPr/>
        </p:nvSpPr>
        <p:spPr>
          <a:xfrm>
            <a:off x="3006997" y="1457982"/>
            <a:ext cx="179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Дизайнер, создатель презентации</a:t>
            </a: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920ECF95-E1C1-E964-5A18-432920B4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6522" b="90000" l="1522" r="98370">
                        <a14:foregroundMark x1="17174" y1="26957" x2="23587" y2="20761"/>
                        <a14:foregroundMark x1="14783" y1="38804" x2="30109" y2="21739"/>
                        <a14:foregroundMark x1="15109" y1="46196" x2="13804" y2="39239"/>
                        <a14:foregroundMark x1="13804" y1="39239" x2="15000" y2="46413"/>
                        <a14:foregroundMark x1="15000" y1="46413" x2="15000" y2="42391"/>
                        <a14:foregroundMark x1="15435" y1="34130" x2="9130" y2="42174"/>
                        <a14:foregroundMark x1="9130" y1="42174" x2="8043" y2="36522"/>
                        <a14:foregroundMark x1="12826" y1="30435" x2="19022" y2="9457"/>
                        <a14:foregroundMark x1="19022" y1="9457" x2="24783" y2="13913"/>
                        <a14:foregroundMark x1="16196" y1="6630" x2="26087" y2="9130"/>
                        <a14:foregroundMark x1="25761" y1="7935" x2="29022" y2="17609"/>
                        <a14:foregroundMark x1="29022" y1="17609" x2="28913" y2="19891"/>
                        <a14:foregroundMark x1="28043" y1="12609" x2="32609" y2="18478"/>
                        <a14:foregroundMark x1="32609" y1="18478" x2="32609" y2="43152"/>
                        <a14:foregroundMark x1="13261" y1="43478" x2="41957" y2="43370"/>
                        <a14:foregroundMark x1="41957" y1="43370" x2="39130" y2="51522"/>
                        <a14:foregroundMark x1="39130" y1="51522" x2="53152" y2="47283"/>
                        <a14:foregroundMark x1="45109" y1="53478" x2="35652" y2="52174"/>
                        <a14:foregroundMark x1="35652" y1="52174" x2="38804" y2="44457"/>
                        <a14:foregroundMark x1="28913" y1="47935" x2="31196" y2="48913"/>
                        <a14:foregroundMark x1="14022" y1="48370" x2="14022" y2="44565"/>
                        <a14:foregroundMark x1="5652" y1="54348" x2="1522" y2="48370"/>
                        <a14:foregroundMark x1="1522" y1="48370" x2="3152" y2="47065"/>
                        <a14:foregroundMark x1="92174" y1="53804" x2="92609" y2="37283"/>
                        <a14:foregroundMark x1="98152" y1="30109" x2="98370" y2="47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075" y="3432792"/>
            <a:ext cx="809428" cy="8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A7CCD44-7A9D-9603-68E8-09C91D37EA90}"/>
              </a:ext>
            </a:extLst>
          </p:cNvPr>
          <p:cNvSpPr txBox="1"/>
          <p:nvPr/>
        </p:nvSpPr>
        <p:spPr>
          <a:xfrm>
            <a:off x="616951" y="4630643"/>
            <a:ext cx="190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Капитан</a:t>
            </a:r>
            <a:r>
              <a:rPr lang="en-GB" dirty="0"/>
              <a:t>,</a:t>
            </a:r>
          </a:p>
          <a:p>
            <a:pPr algn="ctr"/>
            <a:r>
              <a:rPr lang="en-US" dirty="0"/>
              <a:t>Backend</a:t>
            </a:r>
            <a:r>
              <a:rPr lang="ru-RU" dirty="0"/>
              <a:t> р</a:t>
            </a:r>
            <a:r>
              <a:rPr lang="ru-RU" dirty="0" smtClean="0"/>
              <a:t>азработчик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093E9B8-17F2-D52D-EA58-87E3DBA4F73B}"/>
              </a:ext>
            </a:extLst>
          </p:cNvPr>
          <p:cNvSpPr txBox="1"/>
          <p:nvPr/>
        </p:nvSpPr>
        <p:spPr>
          <a:xfrm>
            <a:off x="4987964" y="4784800"/>
            <a:ext cx="219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Разработчик </a:t>
            </a:r>
            <a:r>
              <a:rPr lang="en-US" dirty="0" smtClean="0"/>
              <a:t>Frontend </a:t>
            </a:r>
            <a:r>
              <a:rPr lang="ru-RU" dirty="0" smtClean="0"/>
              <a:t>части</a:t>
            </a:r>
            <a:r>
              <a:rPr lang="en-US" dirty="0" smtClean="0"/>
              <a:t>, API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E22E351C-EA15-E11B-9DAE-33BAEF242091}"/>
              </a:ext>
            </a:extLst>
          </p:cNvPr>
          <p:cNvSpPr txBox="1"/>
          <p:nvPr/>
        </p:nvSpPr>
        <p:spPr>
          <a:xfrm>
            <a:off x="7260341" y="2659098"/>
            <a:ext cx="213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Арсений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Василков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FFF4693D-9CDF-B800-D76A-E5531DF8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000" b="90000" l="10000" r="90000">
                        <a14:foregroundMark x1="61000" y1="8000" x2="67250" y2="8000"/>
                        <a14:foregroundMark x1="81000" y1="26667" x2="80500" y2="3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14071"/>
          <a:stretch/>
        </p:blipFill>
        <p:spPr bwMode="auto">
          <a:xfrm rot="5685281">
            <a:off x="8229870" y="4202188"/>
            <a:ext cx="1080244" cy="10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A624429E-921C-8DEB-9E9C-749645432682}"/>
              </a:ext>
            </a:extLst>
          </p:cNvPr>
          <p:cNvSpPr txBox="1"/>
          <p:nvPr/>
        </p:nvSpPr>
        <p:spPr>
          <a:xfrm>
            <a:off x="9948650" y="3837506"/>
            <a:ext cx="12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Вадим Санников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 descr="Изображение выглядит как пиксель, символ, желтый&#10;&#10;Автоматически созданное описание">
            <a:extLst>
              <a:ext uri="{FF2B5EF4-FFF2-40B4-BE49-F238E27FC236}">
                <a16:creationId xmlns="" xmlns:a16="http://schemas.microsoft.com/office/drawing/2014/main" id="{2B6FACBA-5B8D-2C7E-3BD8-F1AF6069B9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5853" b="94231" l="5435" r="92977">
                        <a14:foregroundMark x1="45234" y1="9448" x2="52174" y2="9030"/>
                        <a14:foregroundMark x1="48997" y1="6020" x2="48997" y2="6020"/>
                        <a14:foregroundMark x1="49247" y1="6438" x2="49833" y2="7441"/>
                        <a14:foregroundMark x1="8305" y1="52870" x2="9699" y2="54013"/>
                        <a14:foregroundMark x1="5518" y1="50585" x2="6630" y2="51496"/>
                        <a14:foregroundMark x1="46405" y1="90635" x2="50753" y2="94231"/>
                        <a14:foregroundMark x1="90552" y1="45987" x2="92977" y2="51505"/>
                        <a14:backgroundMark x1="7860" y1="53177" x2="8278" y2="52926"/>
                        <a14:backgroundMark x1="5853" y1="52592" x2="8445" y2="530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01258" y="2007507"/>
            <a:ext cx="451227" cy="4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41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E00AE498-D30D-C43B-2B54-51EBFEF56582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="" xmlns:a16="http://schemas.microsoft.com/office/drawing/2014/main" id="{16E3663A-5487-2E60-8812-0A81C32CB3F8}"/>
              </a:ext>
            </a:extLst>
          </p:cNvPr>
          <p:cNvSpPr/>
          <p:nvPr/>
        </p:nvSpPr>
        <p:spPr>
          <a:xfrm>
            <a:off x="752043" y="272099"/>
            <a:ext cx="5693756" cy="1171958"/>
          </a:xfrm>
          <a:prstGeom prst="roundRect">
            <a:avLst/>
          </a:prstGeom>
          <a:solidFill>
            <a:srgbClr val="F187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="" xmlns:a16="http://schemas.microsoft.com/office/drawing/2014/main" id="{F6FAFBE5-C30C-229C-AB39-1BE631EDE47C}"/>
              </a:ext>
            </a:extLst>
          </p:cNvPr>
          <p:cNvSpPr/>
          <p:nvPr/>
        </p:nvSpPr>
        <p:spPr>
          <a:xfrm>
            <a:off x="752043" y="1525906"/>
            <a:ext cx="10515601" cy="4157028"/>
          </a:xfrm>
          <a:prstGeom prst="roundRect">
            <a:avLst>
              <a:gd name="adj" fmla="val 76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FC9B914-28B6-3089-4171-F6461C07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63" y="200344"/>
            <a:ext cx="5693756" cy="1325563"/>
          </a:xfrm>
        </p:spPr>
        <p:txBody>
          <a:bodyPr/>
          <a:lstStyle/>
          <a:p>
            <a:r>
              <a:rPr lang="ru-RU" dirty="0" smtClean="0">
                <a:latin typeface="FRM325x8" panose="02000603000000000000" pitchFamily="2" charset="0"/>
                <a:ea typeface="FRM325x8" panose="02000603000000000000" pitchFamily="2" charset="0"/>
              </a:rPr>
              <a:t>Описание кейса</a:t>
            </a:r>
            <a:r>
              <a:rPr lang="en-US" dirty="0" smtClean="0">
                <a:latin typeface="FRM325x8" panose="02000603000000000000" pitchFamily="2" charset="0"/>
                <a:ea typeface="FRM325x8" panose="02000603000000000000" pitchFamily="2" charset="0"/>
              </a:rPr>
              <a:t>: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C12BD85-363E-AAB1-A425-F6BF7BC7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63" y="16608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Для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оптимизации грузовых перевозок на железнодорожном транспорте необходимо собрать и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проанализировать следующие данные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состояние инфраструктуры</a:t>
            </a:r>
          </a:p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объемы грузов</a:t>
            </a:r>
          </a:p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грузоподъёмность поездов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На их основе нужно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построить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алгоритм, эффективно распределяющий нагрузку на ж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д пути.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5748F7F-D40D-A6E1-1611-7B69C8918377}"/>
              </a:ext>
            </a:extLst>
          </p:cNvPr>
          <p:cNvSpPr txBox="1"/>
          <p:nvPr/>
        </p:nvSpPr>
        <p:spPr>
          <a:xfrm>
            <a:off x="11432552" y="6168451"/>
            <a:ext cx="30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M325x8" panose="02000603000000000000" pitchFamily="2" charset="0"/>
                <a:ea typeface="FRM325x8" panose="02000603000000000000" pitchFamily="2" charset="0"/>
              </a:rPr>
              <a:t>2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="" xmlns:a16="http://schemas.microsoft.com/office/drawing/2014/main" id="{64989A67-C592-D8F3-B1B5-B434E04B4A12}"/>
              </a:ext>
            </a:extLst>
          </p:cNvPr>
          <p:cNvGrpSpPr/>
          <p:nvPr/>
        </p:nvGrpSpPr>
        <p:grpSpPr>
          <a:xfrm>
            <a:off x="11420687" y="6104666"/>
            <a:ext cx="349510" cy="582524"/>
            <a:chOff x="11436985" y="6156220"/>
            <a:chExt cx="349510" cy="582524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="" xmlns:a16="http://schemas.microsoft.com/office/drawing/2014/main" id="{F6EA09B1-A55B-B7CE-87B2-B6FCC51556EC}"/>
                </a:ext>
              </a:extLst>
            </p:cNvPr>
            <p:cNvSpPr/>
            <p:nvPr/>
          </p:nvSpPr>
          <p:spPr>
            <a:xfrm>
              <a:off x="11505861" y="6156220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97D19AE1-DFC6-9D9F-3648-1533F7C4DFB2}"/>
                </a:ext>
              </a:extLst>
            </p:cNvPr>
            <p:cNvSpPr txBox="1"/>
            <p:nvPr/>
          </p:nvSpPr>
          <p:spPr>
            <a:xfrm>
              <a:off x="11436985" y="6202623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3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86E477D8-7E31-78AF-DEF6-F4FACA2D5C63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09594AE-6393-CB3B-E82E-89629B3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903" y="62351"/>
            <a:ext cx="3370006" cy="772766"/>
          </a:xfrm>
        </p:spPr>
        <p:txBody>
          <a:bodyPr/>
          <a:lstStyle/>
          <a:p>
            <a:r>
              <a:rPr lang="ru-RU" dirty="0">
                <a:solidFill>
                  <a:srgbClr val="F1879B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Решение:</a:t>
            </a:r>
            <a:endParaRPr lang="en-GB" dirty="0">
              <a:solidFill>
                <a:srgbClr val="F1879B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grpSp>
        <p:nvGrpSpPr>
          <p:cNvPr id="33" name="Группа 32">
            <a:extLst>
              <a:ext uri="{FF2B5EF4-FFF2-40B4-BE49-F238E27FC236}">
                <a16:creationId xmlns="" xmlns:a16="http://schemas.microsoft.com/office/drawing/2014/main" id="{65D2726D-1A35-FEA3-735A-99BD88AC960F}"/>
              </a:ext>
            </a:extLst>
          </p:cNvPr>
          <p:cNvGrpSpPr/>
          <p:nvPr/>
        </p:nvGrpSpPr>
        <p:grpSpPr>
          <a:xfrm>
            <a:off x="11416595" y="6102570"/>
            <a:ext cx="363434" cy="582524"/>
            <a:chOff x="11353800" y="6146388"/>
            <a:chExt cx="363434" cy="582524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="" xmlns:a16="http://schemas.microsoft.com/office/drawing/2014/main" id="{B4231800-669E-DE3A-30D2-6C4B1347267A}"/>
                </a:ext>
              </a:extLst>
            </p:cNvPr>
            <p:cNvSpPr/>
            <p:nvPr/>
          </p:nvSpPr>
          <p:spPr>
            <a:xfrm>
              <a:off x="11436600" y="6146388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72EB1CA3-AADC-5FE8-1312-EB15C4EA256C}"/>
                </a:ext>
              </a:extLst>
            </p:cNvPr>
            <p:cNvSpPr txBox="1"/>
            <p:nvPr/>
          </p:nvSpPr>
          <p:spPr>
            <a:xfrm>
              <a:off x="11353800" y="6208913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4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5" name="Прямоугольник: скругленные углы 4">
            <a:extLst>
              <a:ext uri="{FF2B5EF4-FFF2-40B4-BE49-F238E27FC236}">
                <a16:creationId xmlns="" xmlns:a16="http://schemas.microsoft.com/office/drawing/2014/main" id="{27797507-305B-6CF1-8262-6E9074C569EE}"/>
              </a:ext>
            </a:extLst>
          </p:cNvPr>
          <p:cNvSpPr/>
          <p:nvPr/>
        </p:nvSpPr>
        <p:spPr>
          <a:xfrm>
            <a:off x="852945" y="2272618"/>
            <a:ext cx="4439267" cy="3531191"/>
          </a:xfrm>
          <a:prstGeom prst="roundRect">
            <a:avLst>
              <a:gd name="adj" fmla="val 9559"/>
            </a:avLst>
          </a:prstGeom>
          <a:solidFill>
            <a:schemeClr val="tx1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5FD0E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="" xmlns:a16="http://schemas.microsoft.com/office/drawing/2014/main" id="{0EEBA8C9-C5CF-9344-23B4-0062791B3C7D}"/>
              </a:ext>
            </a:extLst>
          </p:cNvPr>
          <p:cNvSpPr/>
          <p:nvPr/>
        </p:nvSpPr>
        <p:spPr>
          <a:xfrm>
            <a:off x="3072579" y="1000433"/>
            <a:ext cx="6046839" cy="931428"/>
          </a:xfrm>
          <a:prstGeom prst="roundRect">
            <a:avLst/>
          </a:prstGeom>
          <a:gradFill flip="none" rotWithShape="1">
            <a:gsLst>
              <a:gs pos="0">
                <a:srgbClr val="F1879B">
                  <a:shade val="30000"/>
                  <a:satMod val="115000"/>
                </a:srgbClr>
              </a:gs>
              <a:gs pos="50000">
                <a:srgbClr val="F1879B">
                  <a:shade val="67500"/>
                  <a:satMod val="115000"/>
                </a:srgbClr>
              </a:gs>
              <a:gs pos="100000">
                <a:srgbClr val="F1879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Roboto" panose="02000000000000000000" pitchFamily="2" charset="0"/>
                <a:ea typeface="Roboto" panose="02000000000000000000" pitchFamily="2" charset="0"/>
              </a:rPr>
              <a:t>Решение разбито на две основные задачи: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="" xmlns:a16="http://schemas.microsoft.com/office/drawing/2014/main" id="{4D45FB51-B182-460E-88DC-6940B893DF00}"/>
              </a:ext>
            </a:extLst>
          </p:cNvPr>
          <p:cNvSpPr/>
          <p:nvPr/>
        </p:nvSpPr>
        <p:spPr>
          <a:xfrm>
            <a:off x="6811302" y="2272618"/>
            <a:ext cx="4439267" cy="3531191"/>
          </a:xfrm>
          <a:prstGeom prst="roundRect">
            <a:avLst>
              <a:gd name="adj" fmla="val 9559"/>
            </a:avLst>
          </a:prstGeom>
          <a:solidFill>
            <a:srgbClr val="F1879B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C87B00E0-C8F0-BFE6-387C-F54AF15A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98" y="2497394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59A31428-7FA8-C0F6-606D-B80FE96C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55" y="2497394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D179D4A-9EC3-B953-1650-CBF195C3CAEB}"/>
              </a:ext>
            </a:extLst>
          </p:cNvPr>
          <p:cNvSpPr txBox="1"/>
          <p:nvPr/>
        </p:nvSpPr>
        <p:spPr>
          <a:xfrm>
            <a:off x="817381" y="3731760"/>
            <a:ext cx="4439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F1879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Написание алгоритма распределения</a:t>
            </a:r>
            <a:endParaRPr lang="en-GB" sz="2800" dirty="0">
              <a:solidFill>
                <a:srgbClr val="F1879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9957454-551F-105E-93F4-3F0219B67442}"/>
              </a:ext>
            </a:extLst>
          </p:cNvPr>
          <p:cNvSpPr txBox="1"/>
          <p:nvPr/>
        </p:nvSpPr>
        <p:spPr>
          <a:xfrm>
            <a:off x="6770402" y="3731760"/>
            <a:ext cx="4616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Взаимодействие с пользователем и отрисовка графиков</a:t>
            </a:r>
            <a:endParaRPr lang="ru-RU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9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единительная линия 23">
            <a:extLst>
              <a:ext uri="{FF2B5EF4-FFF2-40B4-BE49-F238E27FC236}">
                <a16:creationId xmlns="" xmlns:a16="http://schemas.microsoft.com/office/drawing/2014/main" id="{A1B15326-EE2B-35D0-38E2-525871A98291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="" xmlns:a16="http://schemas.microsoft.com/office/drawing/2014/main" id="{7200DFFF-91FA-508E-9108-5AEF5B743FDE}"/>
              </a:ext>
            </a:extLst>
          </p:cNvPr>
          <p:cNvSpPr/>
          <p:nvPr/>
        </p:nvSpPr>
        <p:spPr>
          <a:xfrm>
            <a:off x="275303" y="286467"/>
            <a:ext cx="9615949" cy="5438685"/>
          </a:xfrm>
          <a:prstGeom prst="roundRect">
            <a:avLst>
              <a:gd name="adj" fmla="val 9559"/>
            </a:avLst>
          </a:prstGeom>
          <a:solidFill>
            <a:schemeClr val="tx1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="" xmlns:a16="http://schemas.microsoft.com/office/drawing/2014/main" id="{980679B7-9301-3C4D-279E-56AAABE5633D}"/>
              </a:ext>
            </a:extLst>
          </p:cNvPr>
          <p:cNvGrpSpPr/>
          <p:nvPr/>
        </p:nvGrpSpPr>
        <p:grpSpPr>
          <a:xfrm>
            <a:off x="11436259" y="6120980"/>
            <a:ext cx="343770" cy="582524"/>
            <a:chOff x="11436620" y="6175884"/>
            <a:chExt cx="343770" cy="582524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="" xmlns:a16="http://schemas.microsoft.com/office/drawing/2014/main" id="{17DEE24E-AE5C-6060-1E4F-31183803773B}"/>
                </a:ext>
              </a:extLst>
            </p:cNvPr>
            <p:cNvSpPr/>
            <p:nvPr/>
          </p:nvSpPr>
          <p:spPr>
            <a:xfrm>
              <a:off x="11499756" y="6175884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5A30E27-64DB-DB16-9268-DE079C27C899}"/>
                </a:ext>
              </a:extLst>
            </p:cNvPr>
            <p:cNvSpPr txBox="1"/>
            <p:nvPr/>
          </p:nvSpPr>
          <p:spPr>
            <a:xfrm>
              <a:off x="11436620" y="6239669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5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21" name="Прямоугольник: скругленные углы 20">
            <a:extLst>
              <a:ext uri="{FF2B5EF4-FFF2-40B4-BE49-F238E27FC236}">
                <a16:creationId xmlns="" xmlns:a16="http://schemas.microsoft.com/office/drawing/2014/main" id="{9E830177-FE7F-A014-F618-A1B53BCB47AC}"/>
              </a:ext>
            </a:extLst>
          </p:cNvPr>
          <p:cNvSpPr/>
          <p:nvPr/>
        </p:nvSpPr>
        <p:spPr>
          <a:xfrm>
            <a:off x="10068232" y="2959862"/>
            <a:ext cx="2000865" cy="2834467"/>
          </a:xfrm>
          <a:prstGeom prst="roundRect">
            <a:avLst>
              <a:gd name="adj" fmla="val 9559"/>
            </a:avLst>
          </a:prstGeom>
          <a:solidFill>
            <a:srgbClr val="F1879B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AB3CC263-3D6C-D0C5-45BE-2320ED5D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84" y="3995895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2E7B982-4345-633F-713F-085BA4AFB56D}"/>
              </a:ext>
            </a:extLst>
          </p:cNvPr>
          <p:cNvSpPr txBox="1"/>
          <p:nvPr/>
        </p:nvSpPr>
        <p:spPr>
          <a:xfrm>
            <a:off x="8337738" y="6239031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="" xmlns:a16="http://schemas.microsoft.com/office/drawing/2014/main" id="{D57B2660-CFA6-C2FA-8D53-64FF3BC2BC97}"/>
              </a:ext>
            </a:extLst>
          </p:cNvPr>
          <p:cNvSpPr/>
          <p:nvPr/>
        </p:nvSpPr>
        <p:spPr>
          <a:xfrm>
            <a:off x="364700" y="636123"/>
            <a:ext cx="8105705" cy="781360"/>
          </a:xfrm>
          <a:prstGeom prst="roundRect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BE95CB-4884-EED8-34D3-41282E64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72" y="586430"/>
            <a:ext cx="3379839" cy="880746"/>
          </a:xfrm>
        </p:spPr>
        <p:txBody>
          <a:bodyPr/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Задача 1</a:t>
            </a:r>
            <a:r>
              <a:rPr lang="ru-RU" dirty="0">
                <a:solidFill>
                  <a:srgbClr val="5FD0E3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 </a:t>
            </a:r>
            <a:endParaRPr lang="en-GB" dirty="0">
              <a:solidFill>
                <a:srgbClr val="5FD0E3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385033C9-4BBA-89ED-5670-C4EB8B41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0" y="610063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Прямая соединительная линия 38">
            <a:extLst>
              <a:ext uri="{FF2B5EF4-FFF2-40B4-BE49-F238E27FC236}">
                <a16:creationId xmlns="" xmlns:a16="http://schemas.microsoft.com/office/drawing/2014/main" id="{799E04E1-3E30-42C4-FE2E-7A4526498DDF}"/>
              </a:ext>
            </a:extLst>
          </p:cNvPr>
          <p:cNvCxnSpPr>
            <a:cxnSpLocks/>
          </p:cNvCxnSpPr>
          <p:nvPr/>
        </p:nvCxnSpPr>
        <p:spPr>
          <a:xfrm>
            <a:off x="4414686" y="722003"/>
            <a:ext cx="0" cy="6332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A62AEC-CA6F-EB09-5C07-129DD8CC78ED}"/>
              </a:ext>
            </a:extLst>
          </p:cNvPr>
          <p:cNvSpPr txBox="1"/>
          <p:nvPr/>
        </p:nvSpPr>
        <p:spPr>
          <a:xfrm>
            <a:off x="4466173" y="853980"/>
            <a:ext cx="400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написание алгоритма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="" xmlns:a16="http://schemas.microsoft.com/office/drawing/2014/main" id="{7A100C38-C72D-F1E1-9C66-87B247FC31D7}"/>
              </a:ext>
            </a:extLst>
          </p:cNvPr>
          <p:cNvSpPr txBox="1">
            <a:spLocks/>
          </p:cNvSpPr>
          <p:nvPr/>
        </p:nvSpPr>
        <p:spPr>
          <a:xfrm>
            <a:off x="603124" y="1588339"/>
            <a:ext cx="6515431" cy="214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F56F9F"/>
                </a:solidFill>
              </a:rPr>
              <a:t>Нахождение </a:t>
            </a:r>
            <a:endParaRPr lang="en-GB" sz="2000" dirty="0">
              <a:solidFill>
                <a:srgbClr val="F56F9F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05129A22-7DDC-7F84-7DDE-BFDF5701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74" y="2453878"/>
            <a:ext cx="7848997" cy="293209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F9672CD5-CEB3-7B77-D74A-C68928940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56" b="98778" l="10000" r="90000">
                        <a14:foregroundMark x1="27889" y1="5111" x2="33667" y2="9222"/>
                        <a14:foregroundMark x1="33667" y1="9222" x2="45111" y2="10889"/>
                        <a14:foregroundMark x1="45111" y1="10889" x2="47444" y2="8889"/>
                        <a14:foregroundMark x1="48889" y1="4889" x2="48889" y2="4889"/>
                        <a14:foregroundMark x1="27333" y1="1556" x2="27333" y2="1556"/>
                        <a14:foregroundMark x1="41667" y1="94667" x2="44111" y2="89778"/>
                        <a14:foregroundMark x1="25889" y1="96333" x2="27222" y2="94778"/>
                        <a14:foregroundMark x1="40000" y1="97667" x2="42444" y2="95222"/>
                        <a14:foregroundMark x1="44444" y1="98778" x2="44444" y2="97333"/>
                        <a14:backgroundMark x1="34667" y1="71000" x2="34667" y2="71000"/>
                        <a14:backgroundMark x1="42556" y1="37222" x2="42556" y2="37222"/>
                        <a14:backgroundMark x1="44889" y1="37556" x2="44889" y2="37556"/>
                        <a14:backgroundMark x1="42556" y1="38556" x2="42556" y2="38556"/>
                        <a14:backgroundMark x1="35111" y1="36667" x2="35111" y2="3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-419251" y="3372371"/>
            <a:ext cx="2231923" cy="2231923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242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="" xmlns:a16="http://schemas.microsoft.com/office/drawing/2014/main" id="{07274652-D80D-0507-ADB0-4E7675E5DF34}"/>
              </a:ext>
            </a:extLst>
          </p:cNvPr>
          <p:cNvSpPr/>
          <p:nvPr/>
        </p:nvSpPr>
        <p:spPr>
          <a:xfrm>
            <a:off x="1917291" y="325794"/>
            <a:ext cx="10151808" cy="5487849"/>
          </a:xfrm>
          <a:prstGeom prst="roundRect">
            <a:avLst>
              <a:gd name="adj" fmla="val 9559"/>
            </a:avLst>
          </a:prstGeom>
          <a:solidFill>
            <a:srgbClr val="F1879B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="" xmlns:a16="http://schemas.microsoft.com/office/drawing/2014/main" id="{CAD0A39F-23D3-FB56-62C8-F0511870F31D}"/>
              </a:ext>
            </a:extLst>
          </p:cNvPr>
          <p:cNvGrpSpPr/>
          <p:nvPr/>
        </p:nvGrpSpPr>
        <p:grpSpPr>
          <a:xfrm>
            <a:off x="11436259" y="6125510"/>
            <a:ext cx="343770" cy="582524"/>
            <a:chOff x="11361525" y="6152957"/>
            <a:chExt cx="343770" cy="582524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="" xmlns:a16="http://schemas.microsoft.com/office/drawing/2014/main" id="{A6C5BE62-1EE3-0784-DFC2-D1345A8905C6}"/>
                </a:ext>
              </a:extLst>
            </p:cNvPr>
            <p:cNvSpPr/>
            <p:nvPr/>
          </p:nvSpPr>
          <p:spPr>
            <a:xfrm>
              <a:off x="11424661" y="6152957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02AD2C9-93DE-7512-03C3-9D18BC285AFF}"/>
                </a:ext>
              </a:extLst>
            </p:cNvPr>
            <p:cNvSpPr txBox="1"/>
            <p:nvPr/>
          </p:nvSpPr>
          <p:spPr>
            <a:xfrm>
              <a:off x="11361525" y="6216742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6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="" xmlns:a16="http://schemas.microsoft.com/office/drawing/2014/main" id="{34DD0CFE-70ED-685B-AC52-CA72A323CBFF}"/>
              </a:ext>
            </a:extLst>
          </p:cNvPr>
          <p:cNvSpPr/>
          <p:nvPr/>
        </p:nvSpPr>
        <p:spPr>
          <a:xfrm>
            <a:off x="275303" y="3755941"/>
            <a:ext cx="1494503" cy="2097030"/>
          </a:xfrm>
          <a:prstGeom prst="roundRect">
            <a:avLst>
              <a:gd name="adj" fmla="val 9559"/>
            </a:avLst>
          </a:prstGeom>
          <a:solidFill>
            <a:schemeClr val="tx1"/>
          </a:soli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5FD0E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ru-RU" sz="2800" dirty="0">
              <a:solidFill>
                <a:srgbClr val="5FD0E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3FDB52F7-5DFD-037E-D81F-567D0B68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4" y="4413776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="" xmlns:a16="http://schemas.microsoft.com/office/drawing/2014/main" id="{9F275A0D-C3A4-58CF-1898-D1AD3984A293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5FD0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5D5A8C8-12F2-C771-222D-16B9A0F64D72}"/>
              </a:ext>
            </a:extLst>
          </p:cNvPr>
          <p:cNvSpPr txBox="1"/>
          <p:nvPr/>
        </p:nvSpPr>
        <p:spPr>
          <a:xfrm>
            <a:off x="8337738" y="6239031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="" xmlns:a16="http://schemas.microsoft.com/office/drawing/2014/main" id="{8112D26B-1D46-298C-FE94-22AD364A1CCF}"/>
              </a:ext>
            </a:extLst>
          </p:cNvPr>
          <p:cNvSpPr/>
          <p:nvPr/>
        </p:nvSpPr>
        <p:spPr>
          <a:xfrm>
            <a:off x="3915525" y="711006"/>
            <a:ext cx="7907116" cy="100312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6A5CB9-FF06-0C62-DEAA-549F466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861" y="549789"/>
            <a:ext cx="3379839" cy="1325563"/>
          </a:xfrm>
        </p:spPr>
        <p:txBody>
          <a:bodyPr/>
          <a:lstStyle/>
          <a:p>
            <a:r>
              <a:rPr lang="ru-RU" dirty="0" smtClean="0">
                <a:solidFill>
                  <a:srgbClr val="F56F9F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Задача 2</a:t>
            </a:r>
            <a:r>
              <a:rPr lang="ru-RU" dirty="0" smtClean="0">
                <a:solidFill>
                  <a:srgbClr val="5FD0E3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 </a:t>
            </a:r>
            <a:endParaRPr lang="en-GB" dirty="0">
              <a:solidFill>
                <a:srgbClr val="5FD0E3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2E43CBCF-318C-3D99-C809-F72F569D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98" l="9583" r="90000">
                        <a14:foregroundMark x1="21042" y1="18073" x2="21042" y2="18073"/>
                        <a14:foregroundMark x1="21198" y1="17917" x2="21198" y2="17917"/>
                        <a14:foregroundMark x1="23906" y1="21510" x2="23906" y2="21510"/>
                        <a14:foregroundMark x1="27917" y1="24531" x2="27917" y2="24531"/>
                        <a14:foregroundMark x1="34375" y1="12604" x2="34375" y2="12604"/>
                        <a14:foregroundMark x1="37552" y1="15625" x2="37552" y2="18229"/>
                        <a14:foregroundMark x1="49583" y1="18229" x2="49115" y2="11458"/>
                        <a14:foregroundMark x1="62031" y1="17083" x2="62031" y2="17083"/>
                        <a14:foregroundMark x1="66042" y1="11771" x2="66042" y2="11771"/>
                        <a14:foregroundMark x1="78125" y1="18802" x2="78125" y2="18802"/>
                        <a14:foregroundMark x1="75104" y1="22083" x2="75104" y2="22083"/>
                        <a14:foregroundMark x1="72344" y1="24375" x2="72344" y2="24375"/>
                        <a14:foregroundMark x1="46563" y1="90885" x2="52604" y2="91198"/>
                        <a14:foregroundMark x1="71510" y1="44010" x2="71510" y2="46719"/>
                        <a14:foregroundMark x1="9583" y1="50469" x2="16875" y2="50469"/>
                        <a14:foregroundMark x1="17760" y1="34271" x2="17760" y2="34271"/>
                        <a14:foregroundMark x1="15469" y1="31094" x2="15469" y2="31094"/>
                        <a14:foregroundMark x1="46719" y1="77865" x2="46719" y2="77865"/>
                        <a14:foregroundMark x1="56146" y1="63073" x2="55885" y2="67396"/>
                        <a14:foregroundMark x1="55573" y1="75104" x2="56458" y2="78438"/>
                        <a14:foregroundMark x1="74948" y1="71823" x2="74948" y2="71823"/>
                        <a14:foregroundMark x1="78385" y1="74688" x2="78385" y2="74688"/>
                        <a14:foregroundMark x1="81250" y1="78438" x2="81250" y2="78438"/>
                        <a14:foregroundMark x1="81823" y1="63646" x2="81823" y2="63646"/>
                        <a14:foregroundMark x1="87708" y1="66250" x2="87708" y2="66250"/>
                        <a14:foregroundMark x1="85833" y1="49740" x2="85833" y2="49740"/>
                        <a14:foregroundMark x1="79844" y1="34427" x2="79844" y2="34427"/>
                        <a14:foregroundMark x1="84688" y1="31094" x2="84688" y2="31094"/>
                        <a14:foregroundMark x1="12031" y1="65365" x2="12031" y2="65365"/>
                        <a14:foregroundMark x1="18594" y1="62917" x2="18594" y2="62917"/>
                        <a14:foregroundMark x1="18021" y1="78698" x2="18021" y2="78698"/>
                        <a14:foregroundMark x1="21302" y1="74844" x2="21302" y2="74844"/>
                        <a14:foregroundMark x1="51302" y1="85469" x2="51302" y2="8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9" y="805470"/>
            <a:ext cx="781360" cy="7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Прямая соединительная линия 32">
            <a:extLst>
              <a:ext uri="{FF2B5EF4-FFF2-40B4-BE49-F238E27FC236}">
                <a16:creationId xmlns="" xmlns:a16="http://schemas.microsoft.com/office/drawing/2014/main" id="{89BD5D62-A6AD-DAAB-8E0E-1331DFD22567}"/>
              </a:ext>
            </a:extLst>
          </p:cNvPr>
          <p:cNvCxnSpPr>
            <a:cxnSpLocks/>
          </p:cNvCxnSpPr>
          <p:nvPr/>
        </p:nvCxnSpPr>
        <p:spPr>
          <a:xfrm>
            <a:off x="7698009" y="885255"/>
            <a:ext cx="0" cy="633286"/>
          </a:xfrm>
          <a:prstGeom prst="line">
            <a:avLst/>
          </a:prstGeom>
          <a:ln w="15875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33">
            <a:extLst>
              <a:ext uri="{FF2B5EF4-FFF2-40B4-BE49-F238E27FC236}">
                <a16:creationId xmlns="" xmlns:a16="http://schemas.microsoft.com/office/drawing/2014/main" id="{26605739-DF49-A3E5-F97C-1478D72B29C4}"/>
              </a:ext>
            </a:extLst>
          </p:cNvPr>
          <p:cNvSpPr/>
          <p:nvPr/>
        </p:nvSpPr>
        <p:spPr>
          <a:xfrm>
            <a:off x="-294968" y="422875"/>
            <a:ext cx="88491" cy="126914"/>
          </a:xfrm>
          <a:prstGeom prst="roundRect">
            <a:avLst/>
          </a:prstGeom>
          <a:solidFill>
            <a:srgbClr val="5FD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83C06C-5FC9-0534-758E-A8728BAD6445}"/>
              </a:ext>
            </a:extLst>
          </p:cNvPr>
          <p:cNvSpPr txBox="1"/>
          <p:nvPr/>
        </p:nvSpPr>
        <p:spPr>
          <a:xfrm>
            <a:off x="4077278" y="889404"/>
            <a:ext cx="361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56F9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Задача отображения графиков и </a:t>
            </a:r>
            <a:r>
              <a:rPr lang="ru-RU" dirty="0" err="1" smtClean="0">
                <a:solidFill>
                  <a:srgbClr val="F56F9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фронтэнда</a:t>
            </a:r>
            <a:endParaRPr lang="en-GB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39AEF874-5B91-5F50-D044-9464309390E1}"/>
              </a:ext>
            </a:extLst>
          </p:cNvPr>
          <p:cNvSpPr txBox="1">
            <a:spLocks/>
          </p:cNvSpPr>
          <p:nvPr/>
        </p:nvSpPr>
        <p:spPr>
          <a:xfrm>
            <a:off x="7142657" y="1925088"/>
            <a:ext cx="4679984" cy="114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2400" dirty="0"/>
              <a:t>Определение расстояния между объектами на основе картинки (фото)</a:t>
            </a:r>
            <a:endParaRPr lang="en-GB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B3022A34-64D0-2CC2-4227-F3C774400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220" y="1925426"/>
            <a:ext cx="4601979" cy="26187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BC60F53C-B484-4673-1C7E-9B1EAC8D8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657" y="3043106"/>
            <a:ext cx="4601978" cy="261874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E7F664B6-5C31-78D8-9141-766A917ADF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947" b="97995" l="9626" r="89840">
                        <a14:foregroundMark x1="45053" y1="5080" x2="48663" y2="10160"/>
                        <a14:foregroundMark x1="33556" y1="94519" x2="57086" y2="92781"/>
                        <a14:foregroundMark x1="29813" y1="98529" x2="38636" y2="98930"/>
                        <a14:foregroundMark x1="38636" y1="98930" x2="57487" y2="97193"/>
                        <a14:foregroundMark x1="57487" y1="97193" x2="63102" y2="979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6908" y="1557018"/>
            <a:ext cx="2198923" cy="2198923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9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Группа 1047">
            <a:extLst>
              <a:ext uri="{FF2B5EF4-FFF2-40B4-BE49-F238E27FC236}">
                <a16:creationId xmlns="" xmlns:a16="http://schemas.microsoft.com/office/drawing/2014/main" id="{8471C7CA-94C8-1873-35A8-9ED785B89D3E}"/>
              </a:ext>
            </a:extLst>
          </p:cNvPr>
          <p:cNvGrpSpPr/>
          <p:nvPr/>
        </p:nvGrpSpPr>
        <p:grpSpPr>
          <a:xfrm>
            <a:off x="11436259" y="6125510"/>
            <a:ext cx="343770" cy="582524"/>
            <a:chOff x="11361525" y="6152957"/>
            <a:chExt cx="343770" cy="582524"/>
          </a:xfrm>
        </p:grpSpPr>
        <p:sp>
          <p:nvSpPr>
            <p:cNvPr id="1049" name="Прямоугольник: скругленные углы 1048">
              <a:extLst>
                <a:ext uri="{FF2B5EF4-FFF2-40B4-BE49-F238E27FC236}">
                  <a16:creationId xmlns="" xmlns:a16="http://schemas.microsoft.com/office/drawing/2014/main" id="{5D984BC2-B7C1-0F37-A501-F2DCB00EF3A7}"/>
                </a:ext>
              </a:extLst>
            </p:cNvPr>
            <p:cNvSpPr/>
            <p:nvPr/>
          </p:nvSpPr>
          <p:spPr>
            <a:xfrm>
              <a:off x="11424661" y="6152957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5FD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="" xmlns:a16="http://schemas.microsoft.com/office/drawing/2014/main" id="{D862A562-F75C-6799-2354-11834555C587}"/>
                </a:ext>
              </a:extLst>
            </p:cNvPr>
            <p:cNvSpPr txBox="1"/>
            <p:nvPr/>
          </p:nvSpPr>
          <p:spPr>
            <a:xfrm>
              <a:off x="11361525" y="6216742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6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5" name="Прямоугольник: скругленные углы 4">
            <a:extLst>
              <a:ext uri="{FF2B5EF4-FFF2-40B4-BE49-F238E27FC236}">
                <a16:creationId xmlns="" xmlns:a16="http://schemas.microsoft.com/office/drawing/2014/main" id="{81135EE4-F789-2C6D-29A7-E3D77D6FA1D6}"/>
              </a:ext>
            </a:extLst>
          </p:cNvPr>
          <p:cNvSpPr/>
          <p:nvPr/>
        </p:nvSpPr>
        <p:spPr>
          <a:xfrm>
            <a:off x="926690" y="115195"/>
            <a:ext cx="9981445" cy="931428"/>
          </a:xfrm>
          <a:prstGeom prst="roundRect">
            <a:avLst/>
          </a:prstGeom>
          <a:gradFill flip="none" rotWithShape="1">
            <a:gsLst>
              <a:gs pos="0">
                <a:srgbClr val="F1879B">
                  <a:shade val="30000"/>
                  <a:satMod val="115000"/>
                </a:srgbClr>
              </a:gs>
              <a:gs pos="50000">
                <a:srgbClr val="F1879B">
                  <a:shade val="67500"/>
                  <a:satMod val="115000"/>
                </a:srgbClr>
              </a:gs>
              <a:gs pos="100000">
                <a:srgbClr val="F1879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635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F56F9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6E567A-EC54-E9C1-9A37-BFD5FBF0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510" y="-12182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FRM325x8" panose="02000603000000000000" pitchFamily="2" charset="0"/>
                <a:ea typeface="FRM325x8" panose="02000603000000000000" pitchFamily="2" charset="0"/>
              </a:rPr>
              <a:t>Инструменты и фреймворки: </a:t>
            </a:r>
            <a:endParaRPr lang="en-GB" dirty="0">
              <a:solidFill>
                <a:schemeClr val="bg1"/>
              </a:solidFill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grpSp>
        <p:nvGrpSpPr>
          <p:cNvPr id="1047" name="Группа 1046">
            <a:extLst>
              <a:ext uri="{FF2B5EF4-FFF2-40B4-BE49-F238E27FC236}">
                <a16:creationId xmlns="" xmlns:a16="http://schemas.microsoft.com/office/drawing/2014/main" id="{81684110-1BDC-3302-8813-B1DF66A38308}"/>
              </a:ext>
            </a:extLst>
          </p:cNvPr>
          <p:cNvGrpSpPr/>
          <p:nvPr/>
        </p:nvGrpSpPr>
        <p:grpSpPr>
          <a:xfrm>
            <a:off x="11426427" y="6125511"/>
            <a:ext cx="353602" cy="582523"/>
            <a:chOff x="11353800" y="6133748"/>
            <a:chExt cx="353602" cy="582524"/>
          </a:xfrm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="" xmlns:a16="http://schemas.microsoft.com/office/drawing/2014/main" id="{28CE4416-DA2C-C8B9-2912-A5489F3FA8C3}"/>
                </a:ext>
              </a:extLst>
            </p:cNvPr>
            <p:cNvSpPr/>
            <p:nvPr/>
          </p:nvSpPr>
          <p:spPr>
            <a:xfrm>
              <a:off x="11426768" y="6133748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BBE7B73-32EC-16D5-0B7E-6D39FCF86224}"/>
                </a:ext>
              </a:extLst>
            </p:cNvPr>
            <p:cNvSpPr txBox="1"/>
            <p:nvPr/>
          </p:nvSpPr>
          <p:spPr>
            <a:xfrm>
              <a:off x="11353800" y="6197533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7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B4CE4BAE-0045-131F-5DF9-2331CB7429D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0091201" y="1005258"/>
            <a:ext cx="0" cy="1168131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D66C1081-9A77-6721-83AC-2901A3AE7B31}"/>
              </a:ext>
            </a:extLst>
          </p:cNvPr>
          <p:cNvCxnSpPr>
            <a:cxnSpLocks/>
          </p:cNvCxnSpPr>
          <p:nvPr/>
        </p:nvCxnSpPr>
        <p:spPr>
          <a:xfrm>
            <a:off x="1582247" y="3734779"/>
            <a:ext cx="8499122" cy="0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="" xmlns:a16="http://schemas.microsoft.com/office/drawing/2014/main" id="{0E305106-C399-3153-B829-64416A0E2371}"/>
              </a:ext>
            </a:extLst>
          </p:cNvPr>
          <p:cNvCxnSpPr>
            <a:cxnSpLocks/>
          </p:cNvCxnSpPr>
          <p:nvPr/>
        </p:nvCxnSpPr>
        <p:spPr>
          <a:xfrm flipH="1">
            <a:off x="10072766" y="2369978"/>
            <a:ext cx="18435" cy="1364801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="" xmlns:a16="http://schemas.microsoft.com/office/drawing/2014/main" id="{90E7BA92-CD1D-FF00-4BF8-64778EB46ACE}"/>
              </a:ext>
            </a:extLst>
          </p:cNvPr>
          <p:cNvCxnSpPr>
            <a:cxnSpLocks/>
          </p:cNvCxnSpPr>
          <p:nvPr/>
        </p:nvCxnSpPr>
        <p:spPr>
          <a:xfrm>
            <a:off x="9176801" y="2269830"/>
            <a:ext cx="914400" cy="0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Блок-схема: узел 39">
            <a:extLst>
              <a:ext uri="{FF2B5EF4-FFF2-40B4-BE49-F238E27FC236}">
                <a16:creationId xmlns="" xmlns:a16="http://schemas.microsoft.com/office/drawing/2014/main" id="{3363102C-76B8-51E3-9CB7-1D0E5271979E}"/>
              </a:ext>
            </a:extLst>
          </p:cNvPr>
          <p:cNvSpPr/>
          <p:nvPr/>
        </p:nvSpPr>
        <p:spPr>
          <a:xfrm>
            <a:off x="1483925" y="4779686"/>
            <a:ext cx="216309" cy="216309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="" xmlns:a16="http://schemas.microsoft.com/office/drawing/2014/main" id="{0928297F-D28D-5C41-4AE0-95944CBE02BD}"/>
              </a:ext>
            </a:extLst>
          </p:cNvPr>
          <p:cNvCxnSpPr>
            <a:cxnSpLocks/>
          </p:cNvCxnSpPr>
          <p:nvPr/>
        </p:nvCxnSpPr>
        <p:spPr>
          <a:xfrm>
            <a:off x="1592079" y="4887840"/>
            <a:ext cx="914400" cy="0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Блок-схема: узел 48">
            <a:extLst>
              <a:ext uri="{FF2B5EF4-FFF2-40B4-BE49-F238E27FC236}">
                <a16:creationId xmlns="" xmlns:a16="http://schemas.microsoft.com/office/drawing/2014/main" id="{FE2334CE-D7B7-4C29-8DE2-12EB50745FC2}"/>
              </a:ext>
            </a:extLst>
          </p:cNvPr>
          <p:cNvSpPr/>
          <p:nvPr/>
        </p:nvSpPr>
        <p:spPr>
          <a:xfrm>
            <a:off x="9983046" y="2173389"/>
            <a:ext cx="216309" cy="216309"/>
          </a:xfrm>
          <a:prstGeom prst="flowChartConnector">
            <a:avLst/>
          </a:prstGeom>
          <a:solidFill>
            <a:srgbClr val="F187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="" xmlns:a16="http://schemas.microsoft.com/office/drawing/2014/main" id="{32666EC6-A7F4-49C8-62C4-4E3C02875CAE}"/>
              </a:ext>
            </a:extLst>
          </p:cNvPr>
          <p:cNvCxnSpPr>
            <a:cxnSpLocks/>
          </p:cNvCxnSpPr>
          <p:nvPr/>
        </p:nvCxnSpPr>
        <p:spPr>
          <a:xfrm>
            <a:off x="1596250" y="3744611"/>
            <a:ext cx="0" cy="1030214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Прямая соединительная линия 1035">
            <a:extLst>
              <a:ext uri="{FF2B5EF4-FFF2-40B4-BE49-F238E27FC236}">
                <a16:creationId xmlns="" xmlns:a16="http://schemas.microsoft.com/office/drawing/2014/main" id="{C0482F19-ED5C-CD8D-F4B5-3A4E45D5D4A5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ytimg.com/vi/5ZicBNzzK58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97" y="1248212"/>
            <a:ext cx="3674065" cy="206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eemitimages.com/p/2r8F9rTBenJQfQgENfxADE6EVYabczqmSF5KeWefV5WL9WDw2UebT6p2n82dtgxPncwSw6kj6VbFVhbSHi1i1Z7jDv2xNkh79zyvkCXK5yTcch52VTYYhw216whzKuagE?format=match&amp;mode=fit&amp;width=128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49" y="4108499"/>
            <a:ext cx="3092166" cy="155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Прямая соединительная линия 32">
            <a:extLst>
              <a:ext uri="{FF2B5EF4-FFF2-40B4-BE49-F238E27FC236}">
                <a16:creationId xmlns="" xmlns:a16="http://schemas.microsoft.com/office/drawing/2014/main" id="{0928297F-D28D-5C41-4AE0-95944CBE02BD}"/>
              </a:ext>
            </a:extLst>
          </p:cNvPr>
          <p:cNvCxnSpPr>
            <a:cxnSpLocks/>
            <a:stCxn id="49" idx="6"/>
          </p:cNvCxnSpPr>
          <p:nvPr/>
        </p:nvCxnSpPr>
        <p:spPr>
          <a:xfrm flipV="1">
            <a:off x="10199355" y="2269830"/>
            <a:ext cx="791552" cy="11714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="" xmlns:a16="http://schemas.microsoft.com/office/drawing/2014/main" id="{0928297F-D28D-5C41-4AE0-95944CBE02BD}"/>
              </a:ext>
            </a:extLst>
          </p:cNvPr>
          <p:cNvCxnSpPr>
            <a:cxnSpLocks/>
          </p:cNvCxnSpPr>
          <p:nvPr/>
        </p:nvCxnSpPr>
        <p:spPr>
          <a:xfrm>
            <a:off x="10990907" y="2281544"/>
            <a:ext cx="0" cy="1978174"/>
          </a:xfrm>
          <a:prstGeom prst="line">
            <a:avLst/>
          </a:prstGeom>
          <a:ln w="25400"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https://avatars.mds.yandex.net/i?id=1a4567b314e8ece9297b613bde1109f5f2c03e7d-7547952-images-thumbs&amp;n=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033" y="4259718"/>
            <a:ext cx="3326012" cy="6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="" xmlns:a16="http://schemas.microsoft.com/office/drawing/2014/main" id="{2704BA95-4C2D-B8FE-188E-3DB42E79507B}"/>
              </a:ext>
            </a:extLst>
          </p:cNvPr>
          <p:cNvGrpSpPr/>
          <p:nvPr/>
        </p:nvGrpSpPr>
        <p:grpSpPr>
          <a:xfrm>
            <a:off x="11436259" y="6120980"/>
            <a:ext cx="343770" cy="582524"/>
            <a:chOff x="11353797" y="6160456"/>
            <a:chExt cx="343770" cy="582524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="" xmlns:a16="http://schemas.microsoft.com/office/drawing/2014/main" id="{95935479-7163-07D2-0D3E-E07798A517B3}"/>
                </a:ext>
              </a:extLst>
            </p:cNvPr>
            <p:cNvSpPr/>
            <p:nvPr/>
          </p:nvSpPr>
          <p:spPr>
            <a:xfrm>
              <a:off x="11416933" y="6160456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5FD0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6FD9EFD-D215-03B5-BD04-A9E393E75425}"/>
                </a:ext>
              </a:extLst>
            </p:cNvPr>
            <p:cNvSpPr txBox="1"/>
            <p:nvPr/>
          </p:nvSpPr>
          <p:spPr>
            <a:xfrm>
              <a:off x="11353797" y="6224241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8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sp>
        <p:nvSpPr>
          <p:cNvPr id="6" name="Прямоугольник: скругленные углы 5">
            <a:extLst>
              <a:ext uri="{FF2B5EF4-FFF2-40B4-BE49-F238E27FC236}">
                <a16:creationId xmlns="" xmlns:a16="http://schemas.microsoft.com/office/drawing/2014/main" id="{208813F8-FFF5-C2D3-3060-618FD450BAEF}"/>
              </a:ext>
            </a:extLst>
          </p:cNvPr>
          <p:cNvSpPr/>
          <p:nvPr/>
        </p:nvSpPr>
        <p:spPr>
          <a:xfrm>
            <a:off x="755380" y="2352482"/>
            <a:ext cx="10515601" cy="2554480"/>
          </a:xfrm>
          <a:prstGeom prst="roundRect">
            <a:avLst>
              <a:gd name="adj" fmla="val 76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="" xmlns:a16="http://schemas.microsoft.com/office/drawing/2014/main" id="{28D94567-D23F-4FDD-56D3-96946E39BE7E}"/>
              </a:ext>
            </a:extLst>
          </p:cNvPr>
          <p:cNvSpPr/>
          <p:nvPr/>
        </p:nvSpPr>
        <p:spPr>
          <a:xfrm>
            <a:off x="755380" y="964272"/>
            <a:ext cx="6876725" cy="1171958"/>
          </a:xfrm>
          <a:prstGeom prst="roundRect">
            <a:avLst/>
          </a:prstGeom>
          <a:solidFill>
            <a:srgbClr val="F187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F86EC91-B376-0676-CA1C-349BCE7C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58" y="1087797"/>
            <a:ext cx="6790567" cy="931671"/>
          </a:xfrm>
        </p:spPr>
        <p:txBody>
          <a:bodyPr/>
          <a:lstStyle/>
          <a:p>
            <a:r>
              <a:rPr lang="ru-RU" dirty="0">
                <a:latin typeface="FRM325x8" panose="02000603000000000000" pitchFamily="2" charset="0"/>
                <a:ea typeface="FRM325x8" panose="02000603000000000000" pitchFamily="2" charset="0"/>
              </a:rPr>
              <a:t>Масштабирование:</a:t>
            </a:r>
            <a:endParaRPr lang="en-GB" dirty="0">
              <a:latin typeface="FRM325x8" panose="02000603000000000000" pitchFamily="2" charset="0"/>
              <a:ea typeface="FRM325x8" panose="02000603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B1EF3BA-69B0-34FE-7B5E-92F8A4C2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38" y="2517798"/>
            <a:ext cx="10282084" cy="226459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Наше решение совершенно автономно относительно </a:t>
            </a:r>
            <a:r>
              <a:rPr lang="ru-RU" dirty="0" err="1" smtClean="0"/>
              <a:t>датасета</a:t>
            </a:r>
            <a:r>
              <a:rPr lang="ru-RU" dirty="0" smtClean="0"/>
              <a:t>. </a:t>
            </a:r>
            <a:r>
              <a:rPr lang="ru-RU" dirty="0"/>
              <a:t>Также оно независимо от объектов, с которыми работает </a:t>
            </a:r>
            <a:r>
              <a:rPr lang="ru-RU" dirty="0" smtClean="0"/>
              <a:t>алгоритм.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37" name="Группа 36">
            <a:extLst>
              <a:ext uri="{FF2B5EF4-FFF2-40B4-BE49-F238E27FC236}">
                <a16:creationId xmlns="" xmlns:a16="http://schemas.microsoft.com/office/drawing/2014/main" id="{5CDA5659-8227-8C07-F76C-71F970CEC76E}"/>
              </a:ext>
            </a:extLst>
          </p:cNvPr>
          <p:cNvGrpSpPr/>
          <p:nvPr/>
        </p:nvGrpSpPr>
        <p:grpSpPr>
          <a:xfrm>
            <a:off x="11436259" y="6127533"/>
            <a:ext cx="343770" cy="582524"/>
            <a:chOff x="11353800" y="6164966"/>
            <a:chExt cx="343770" cy="582524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="" xmlns:a16="http://schemas.microsoft.com/office/drawing/2014/main" id="{A77BE67F-C71D-AFE6-238A-7CB28FA59BC1}"/>
                </a:ext>
              </a:extLst>
            </p:cNvPr>
            <p:cNvSpPr/>
            <p:nvPr/>
          </p:nvSpPr>
          <p:spPr>
            <a:xfrm>
              <a:off x="11416936" y="6164966"/>
              <a:ext cx="280634" cy="582524"/>
            </a:xfrm>
            <a:prstGeom prst="roundRect">
              <a:avLst>
                <a:gd name="adj" fmla="val 50000"/>
              </a:avLst>
            </a:prstGeom>
            <a:solidFill>
              <a:srgbClr val="F187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CE76C7FA-2A65-E921-E3E5-6B7B24B747C8}"/>
                </a:ext>
              </a:extLst>
            </p:cNvPr>
            <p:cNvSpPr txBox="1"/>
            <p:nvPr/>
          </p:nvSpPr>
          <p:spPr>
            <a:xfrm>
              <a:off x="11353800" y="6228751"/>
              <a:ext cx="308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FRM325x8" panose="02000603000000000000" pitchFamily="2" charset="0"/>
                  <a:ea typeface="FRM325x8" panose="02000603000000000000" pitchFamily="2" charset="0"/>
                </a:rPr>
                <a:t>9</a:t>
              </a:r>
              <a:endParaRPr lang="en-GB" dirty="0">
                <a:latin typeface="FRM325x8" panose="02000603000000000000" pitchFamily="2" charset="0"/>
                <a:ea typeface="FRM325x8" panose="02000603000000000000" pitchFamily="2" charset="0"/>
              </a:endParaRPr>
            </a:p>
          </p:txBody>
        </p:sp>
      </p:grpSp>
      <p:cxnSp>
        <p:nvCxnSpPr>
          <p:cNvPr id="27" name="Прямая соединительная линия 26">
            <a:extLst>
              <a:ext uri="{FF2B5EF4-FFF2-40B4-BE49-F238E27FC236}">
                <a16:creationId xmlns="" xmlns:a16="http://schemas.microsoft.com/office/drawing/2014/main" id="{2269C903-7FD6-EE72-2DC1-B7F5700F8CAB}"/>
              </a:ext>
            </a:extLst>
          </p:cNvPr>
          <p:cNvCxnSpPr>
            <a:cxnSpLocks/>
          </p:cNvCxnSpPr>
          <p:nvPr/>
        </p:nvCxnSpPr>
        <p:spPr>
          <a:xfrm>
            <a:off x="196645" y="5973720"/>
            <a:ext cx="11757936" cy="0"/>
          </a:xfrm>
          <a:prstGeom prst="line">
            <a:avLst/>
          </a:prstGeom>
          <a:ln>
            <a:solidFill>
              <a:srgbClr val="F1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4" y="6041218"/>
            <a:ext cx="2059211" cy="81678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64" y="6108340"/>
            <a:ext cx="695728" cy="6957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6EA0B60-FDC8-1E62-6192-E1695B3DAFE4}"/>
              </a:ext>
            </a:extLst>
          </p:cNvPr>
          <p:cNvSpPr txBox="1"/>
          <p:nvPr/>
        </p:nvSpPr>
        <p:spPr>
          <a:xfrm>
            <a:off x="10098192" y="6260783"/>
            <a:ext cx="30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KillNet</a:t>
            </a:r>
            <a:endParaRPr lang="en-GB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1032</TotalTime>
  <Words>189</Words>
  <Application>Microsoft Office PowerPoint</Application>
  <PresentationFormat>Произвольный</PresentationFormat>
  <Paragraphs>68</Paragraphs>
  <Slides>10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KillNet</vt:lpstr>
      <vt:lpstr>Команда: </vt:lpstr>
      <vt:lpstr>Команда: </vt:lpstr>
      <vt:lpstr>Описание кейса:</vt:lpstr>
      <vt:lpstr>Решение:</vt:lpstr>
      <vt:lpstr>Задача 1 </vt:lpstr>
      <vt:lpstr>Задача 2 </vt:lpstr>
      <vt:lpstr>Инструменты и фреймворки: </vt:lpstr>
      <vt:lpstr>Масштабирование: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Писарев</dc:creator>
  <cp:lastModifiedBy>Михаил</cp:lastModifiedBy>
  <cp:revision>31</cp:revision>
  <dcterms:created xsi:type="dcterms:W3CDTF">2023-10-14T09:05:23Z</dcterms:created>
  <dcterms:modified xsi:type="dcterms:W3CDTF">2023-10-21T08:43:43Z</dcterms:modified>
</cp:coreProperties>
</file>