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78" r:id="rId3"/>
    <p:sldId id="268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6" r:id="rId12"/>
    <p:sldId id="284" r:id="rId13"/>
    <p:sldId id="285" r:id="rId14"/>
    <p:sldId id="287" r:id="rId15"/>
    <p:sldId id="289" r:id="rId16"/>
    <p:sldId id="291" r:id="rId17"/>
    <p:sldId id="288" r:id="rId18"/>
    <p:sldId id="290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3" r:id="rId29"/>
    <p:sldId id="305" r:id="rId30"/>
    <p:sldId id="306" r:id="rId31"/>
    <p:sldId id="307" r:id="rId32"/>
    <p:sldId id="308" r:id="rId33"/>
    <p:sldId id="309" r:id="rId34"/>
    <p:sldId id="310" r:id="rId35"/>
    <p:sldId id="30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272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021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5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671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85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11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36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29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19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25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77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47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79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13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969D2A-7934-479C-A594-91812B6DA20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514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72" y="1734098"/>
            <a:ext cx="10117395" cy="1209171"/>
          </a:xfrm>
        </p:spPr>
        <p:txBody>
          <a:bodyPr/>
          <a:lstStyle/>
          <a:p>
            <a:r>
              <a:rPr lang="ru-RU" sz="4200" dirty="0"/>
              <a:t>Исследование влияния параметров Жесткой задачи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826E86-9D26-4AD5-BEB9-53CF9AEB2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711" y="3777079"/>
            <a:ext cx="8825658" cy="861420"/>
          </a:xfrm>
        </p:spPr>
        <p:txBody>
          <a:bodyPr/>
          <a:lstStyle/>
          <a:p>
            <a:r>
              <a:rPr lang="ru-RU" dirty="0">
                <a:solidFill>
                  <a:schemeClr val="accent3"/>
                </a:solidFill>
              </a:rPr>
              <a:t>Подготовил и реализовал</a:t>
            </a:r>
            <a:r>
              <a:rPr lang="en-US" dirty="0">
                <a:solidFill>
                  <a:schemeClr val="accent3"/>
                </a:solidFill>
              </a:rPr>
              <a:t>: </a:t>
            </a:r>
            <a:r>
              <a:rPr lang="ru-RU" dirty="0">
                <a:solidFill>
                  <a:schemeClr val="accent3"/>
                </a:solidFill>
              </a:rPr>
              <a:t>Бекетов Евгений </a:t>
            </a:r>
          </a:p>
          <a:p>
            <a:r>
              <a:rPr lang="ru-RU" dirty="0">
                <a:solidFill>
                  <a:schemeClr val="accent3"/>
                </a:solidFill>
              </a:rPr>
              <a:t>Команда Эльвина, группа 381903_1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49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5B6B3E-3B11-49E6-A3B6-1F8FE428C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90" y="1071359"/>
            <a:ext cx="7443019" cy="56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1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79615D-ACE0-436C-A349-B075F1EB8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74" y="1071359"/>
            <a:ext cx="7314651" cy="56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2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F8C149-181D-4D13-B666-0DE447C7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45" y="1071359"/>
            <a:ext cx="7226710" cy="55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603851-C75F-4CEC-B6C6-495B67F5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39" y="1071359"/>
            <a:ext cx="7413521" cy="55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9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2E1CA8-1A32-447E-828C-484A652B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45" y="1147434"/>
            <a:ext cx="7836310" cy="55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8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Таблица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9C82C5-04BF-4261-9081-CF24B0F9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36" y="1663931"/>
            <a:ext cx="11180527" cy="35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7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Таблица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B77205-7F70-4622-9185-8995EDD0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01" y="1191320"/>
            <a:ext cx="10366998" cy="39289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83C6D2-6205-4E59-A0DA-5CAA23F3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02" y="5165804"/>
            <a:ext cx="10366998" cy="144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Исследование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8BCC4F-B255-4D95-AE9A-B74472F8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6" y="1071359"/>
            <a:ext cx="6067074" cy="5555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20BD94-954B-4979-A0DC-A0E37CFD6D76}"/>
                  </a:ext>
                </a:extLst>
              </p:cNvPr>
              <p:cNvSpPr txBox="1"/>
              <p:nvPr/>
            </p:nvSpPr>
            <p:spPr>
              <a:xfrm>
                <a:off x="6646386" y="1727784"/>
                <a:ext cx="5044169" cy="1019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solidFill>
                      <a:schemeClr val="accent3"/>
                    </a:solidFill>
                    <a:latin typeface="+mj-lt"/>
                  </a:rPr>
                  <a:t>Используем во втором тесте достаточно грубое число </a:t>
                </a: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ru-RU" sz="2000" dirty="0">
                  <a:solidFill>
                    <a:schemeClr val="accent3"/>
                  </a:solidFill>
                  <a:latin typeface="+mj-lt"/>
                </a:endParaRPr>
              </a:p>
              <a:p>
                <a:r>
                  <a:rPr lang="ru-RU" sz="2000" dirty="0">
                    <a:solidFill>
                      <a:schemeClr val="accent3"/>
                    </a:solidFill>
                    <a:latin typeface="+mj-lt"/>
                  </a:rPr>
                  <a:t>И тот же шаг</a:t>
                </a:r>
                <a:r>
                  <a:rPr lang="en-US" sz="2000" dirty="0">
                    <a:solidFill>
                      <a:schemeClr val="accent3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ru-RU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0.64</m:t>
                    </m:r>
                  </m:oMath>
                </a14:m>
                <a:endParaRPr lang="ru-RU" sz="20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20BD94-954B-4979-A0DC-A0E37CFD6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386" y="1727784"/>
                <a:ext cx="5044169" cy="1019190"/>
              </a:xfrm>
              <a:prstGeom prst="rect">
                <a:avLst/>
              </a:prstGeom>
              <a:blipFill>
                <a:blip r:embed="rId3"/>
                <a:stretch>
                  <a:fillRect l="-1208" t="-2976" b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91AD3A-3B13-4A90-9D00-295C47CA4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23" y="1071359"/>
            <a:ext cx="7288953" cy="56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3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FA154A-C2B2-48B5-8651-E66F9EDD2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74" y="1071359"/>
            <a:ext cx="7280252" cy="55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611289"/>
            <a:ext cx="9999405" cy="1209171"/>
          </a:xfrm>
        </p:spPr>
        <p:txBody>
          <a:bodyPr/>
          <a:lstStyle/>
          <a:p>
            <a:r>
              <a:rPr lang="ru-RU" sz="4200" dirty="0"/>
              <a:t>Жесткая система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687A58-D0AC-4FF5-BC25-C4F06801A7EE}"/>
                  </a:ext>
                </a:extLst>
              </p:cNvPr>
              <p:cNvSpPr txBox="1"/>
              <p:nvPr/>
            </p:nvSpPr>
            <p:spPr>
              <a:xfrm>
                <a:off x="653846" y="2040193"/>
                <a:ext cx="6062749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ru-R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−500.005</m:t>
                              </m:r>
                              <m:sSup>
                                <m:sSupPr>
                                  <m:ctrlP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+499.995</m:t>
                              </m:r>
                              <m:sSup>
                                <m:sSupPr>
                                  <m:ctrlP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f>
                                <m:f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ru-R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499.995</m:t>
                              </m:r>
                              <m:sSup>
                                <m:sSupPr>
                                  <m:ctrlP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−500.005</m:t>
                              </m:r>
                              <m:sSup>
                                <m:sSupPr>
                                  <m:ctrlP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687A58-D0AC-4FF5-BC25-C4F06801A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46" y="2040193"/>
                <a:ext cx="6062749" cy="1942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C7ED-D53B-463F-A2F1-407E14F35F6B}"/>
                  </a:ext>
                </a:extLst>
              </p:cNvPr>
              <p:cNvSpPr txBox="1"/>
              <p:nvPr/>
            </p:nvSpPr>
            <p:spPr>
              <a:xfrm>
                <a:off x="1086465" y="4202381"/>
                <a:ext cx="4617033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=7,  </m:t>
                      </m:r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C7ED-D53B-463F-A2F1-407E14F3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65" y="4202381"/>
                <a:ext cx="4617033" cy="459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402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292943-7E62-4A47-ADE4-D8E05BD40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67" y="1071359"/>
            <a:ext cx="7341065" cy="55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10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134874-91BD-4941-83C8-A47A5C187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52" y="1071359"/>
            <a:ext cx="7210295" cy="55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0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52263B-3D86-4551-ACEE-E627CEB46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22" y="1071359"/>
            <a:ext cx="7250755" cy="55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9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BE6943-0312-48EE-BACA-738902DE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71" y="1071359"/>
            <a:ext cx="7400058" cy="55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9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F00187-F125-4409-A26C-B37410BAF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02" y="1071359"/>
            <a:ext cx="7520995" cy="53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34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Таблица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2090D3-C495-40B6-992A-75E37D06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40" y="1750143"/>
            <a:ext cx="11019659" cy="27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26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Таблица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AA9013-122E-4800-B33F-39D8A265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04" y="1201839"/>
            <a:ext cx="9433591" cy="35180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52714A-372B-4A3B-8C88-127262EF9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04" y="4756515"/>
            <a:ext cx="9486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03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Анализ результатов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A97CEF-DCBA-4C67-B980-3AD89CCEF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722" y="1169681"/>
            <a:ext cx="5771969" cy="52853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CF1F5D-3FBF-41AC-A196-BA09285FA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09" y="1186912"/>
            <a:ext cx="5771969" cy="526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80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Анализ результатов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2E1CA8-1A32-447E-828C-484A652B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" y="1296958"/>
            <a:ext cx="6041923" cy="427186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11ADF2-B58B-4201-B1D3-79BAB58AD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73" y="1293066"/>
            <a:ext cx="5958350" cy="4275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510078-88DD-4321-8AF5-69F95D5A6048}"/>
              </a:ext>
            </a:extLst>
          </p:cNvPr>
          <p:cNvSpPr txBox="1"/>
          <p:nvPr/>
        </p:nvSpPr>
        <p:spPr>
          <a:xfrm>
            <a:off x="1096297" y="5662713"/>
            <a:ext cx="99994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accent3"/>
                </a:solidFill>
                <a:latin typeface="+mj-lt"/>
              </a:rPr>
              <a:t>Вывод</a:t>
            </a:r>
            <a:r>
              <a:rPr lang="en-US" sz="2000" dirty="0">
                <a:solidFill>
                  <a:schemeClr val="accent3"/>
                </a:solidFill>
                <a:latin typeface="+mj-lt"/>
              </a:rPr>
              <a:t>: </a:t>
            </a:r>
          </a:p>
          <a:p>
            <a:pPr algn="ctr"/>
            <a:r>
              <a:rPr lang="ru-RU" sz="2000" dirty="0">
                <a:solidFill>
                  <a:schemeClr val="accent3"/>
                </a:solidFill>
                <a:latin typeface="+mj-lt"/>
              </a:rPr>
              <a:t>При огрубление контроля погрешности растет в первую очередь расхождение истинной и численной траектории на погранслое</a:t>
            </a:r>
          </a:p>
        </p:txBody>
      </p:sp>
    </p:spTree>
    <p:extLst>
      <p:ext uri="{BB962C8B-B14F-4D97-AF65-F5344CB8AC3E}">
        <p14:creationId xmlns:p14="http://schemas.microsoft.com/office/powerpoint/2010/main" val="561404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Дополнительное исследование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AD9E2-F288-402C-A796-8631D21126F7}"/>
              </a:ext>
            </a:extLst>
          </p:cNvPr>
          <p:cNvSpPr txBox="1"/>
          <p:nvPr/>
        </p:nvSpPr>
        <p:spPr>
          <a:xfrm>
            <a:off x="6887498" y="1612133"/>
            <a:ext cx="34560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  <a:latin typeface="+mj-lt"/>
              </a:rPr>
              <a:t>Ответим на вопрос</a:t>
            </a:r>
            <a:r>
              <a:rPr lang="en-US" sz="2000" dirty="0">
                <a:solidFill>
                  <a:schemeClr val="accent3"/>
                </a:solidFill>
                <a:latin typeface="+mj-lt"/>
              </a:rPr>
              <a:t>:</a:t>
            </a:r>
            <a:r>
              <a:rPr lang="ru-RU" sz="2000" dirty="0">
                <a:solidFill>
                  <a:schemeClr val="accent3"/>
                </a:solidFill>
                <a:latin typeface="+mj-lt"/>
              </a:rPr>
              <a:t> Когда система достигнет какого то стационарного состояния</a:t>
            </a:r>
            <a:r>
              <a:rPr lang="en-US" sz="2000" dirty="0">
                <a:solidFill>
                  <a:schemeClr val="accent3"/>
                </a:solidFill>
                <a:latin typeface="+mj-lt"/>
              </a:rPr>
              <a:t>?</a:t>
            </a:r>
            <a:endParaRPr lang="ru-RU" sz="20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6F968F-5115-42C2-9D35-CBE1EFB6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5" y="1071358"/>
            <a:ext cx="6029604" cy="563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8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611289"/>
            <a:ext cx="9999405" cy="1209171"/>
          </a:xfrm>
        </p:spPr>
        <p:txBody>
          <a:bodyPr/>
          <a:lstStyle/>
          <a:p>
            <a:r>
              <a:rPr lang="ru-RU" sz="4200" dirty="0"/>
              <a:t>Математическая подготовка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826E86-9D26-4AD5-BEB9-53CF9AEB2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083" y="1908950"/>
            <a:ext cx="9724103" cy="861420"/>
          </a:xfrm>
        </p:spPr>
        <p:txBody>
          <a:bodyPr/>
          <a:lstStyle/>
          <a:p>
            <a:r>
              <a:rPr lang="ru-RU" dirty="0">
                <a:solidFill>
                  <a:schemeClr val="accent3"/>
                </a:solidFill>
              </a:rPr>
              <a:t>В данной задаче реализовывается неявный метод Эйлера вида</a:t>
            </a:r>
            <a:r>
              <a:rPr lang="en-US" dirty="0">
                <a:solidFill>
                  <a:schemeClr val="accent3"/>
                </a:solidFill>
              </a:rPr>
              <a:t>:</a:t>
            </a:r>
            <a:endParaRPr lang="ru-RU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9B1F93-788B-4414-A229-0C5726DBB2BE}"/>
                  </a:ext>
                </a:extLst>
              </p:cNvPr>
              <p:cNvSpPr txBox="1"/>
              <p:nvPr/>
            </p:nvSpPr>
            <p:spPr>
              <a:xfrm>
                <a:off x="904788" y="2482881"/>
                <a:ext cx="3971793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9B1F93-788B-4414-A229-0C5726DB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88" y="2482881"/>
                <a:ext cx="3971793" cy="1375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17DDDF-F8FE-4846-AE1C-4F5218B91F7E}"/>
              </a:ext>
            </a:extLst>
          </p:cNvPr>
          <p:cNvSpPr txBox="1"/>
          <p:nvPr/>
        </p:nvSpPr>
        <p:spPr>
          <a:xfrm>
            <a:off x="5181380" y="2652723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</a:rPr>
              <a:t>Запрограммировать 3 равенство в неявном виде крайне сложно и неудобно, а значит нам надо представить его в более удобном для реализации формате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A5F13-FC37-48E1-B2D8-FEC56D6BF8DF}"/>
              </a:ext>
            </a:extLst>
          </p:cNvPr>
          <p:cNvSpPr txBox="1"/>
          <p:nvPr/>
        </p:nvSpPr>
        <p:spPr>
          <a:xfrm>
            <a:off x="835741" y="4602287"/>
            <a:ext cx="62926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</a:rPr>
              <a:t>В дальнейших выкладках будем рассматривать только 3 уравнение, потому что все перемены будут происходить только в нем.</a:t>
            </a:r>
          </a:p>
        </p:txBody>
      </p:sp>
    </p:spTree>
    <p:extLst>
      <p:ext uri="{BB962C8B-B14F-4D97-AF65-F5344CB8AC3E}">
        <p14:creationId xmlns:p14="http://schemas.microsoft.com/office/powerpoint/2010/main" val="1945141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Дополнительное исследование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CACBBB-143C-45D4-AB22-8FDCD2BE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7" y="1071359"/>
            <a:ext cx="7079225" cy="54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49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Дополнительное исследование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C9BF33-CFD2-4A35-9FC5-C312350C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68" y="1071359"/>
            <a:ext cx="7334864" cy="563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4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Дополнительное исследование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24EE67-2077-4209-93FC-2DC0CDFB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45" y="2725834"/>
            <a:ext cx="10703109" cy="30185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FCC9FC-A4F6-40FE-BD95-1522A2BF7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45" y="1071359"/>
            <a:ext cx="10703108" cy="15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13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Вывод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99F98-8C21-4489-A6F2-776D92F1CB3E}"/>
              </a:ext>
            </a:extLst>
          </p:cNvPr>
          <p:cNvSpPr txBox="1"/>
          <p:nvPr/>
        </p:nvSpPr>
        <p:spPr>
          <a:xfrm>
            <a:off x="457201" y="1071359"/>
            <a:ext cx="98863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  <a:latin typeface="+mj-lt"/>
              </a:rPr>
              <a:t>Из текущих численных расчетов мы можем сделать вывод, что численная траектория вместе с аналитическим решением стремятся к нулю по обоим компонентам, с точки зрения физического смысла можно предположить, что там находится состояние равновесия данной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186387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Дополнительное исследование №2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99F98-8C21-4489-A6F2-776D92F1CB3E}"/>
              </a:ext>
            </a:extLst>
          </p:cNvPr>
          <p:cNvSpPr txBox="1"/>
          <p:nvPr/>
        </p:nvSpPr>
        <p:spPr>
          <a:xfrm>
            <a:off x="7472515" y="1313718"/>
            <a:ext cx="45916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  <a:latin typeface="+mj-lt"/>
              </a:rPr>
              <a:t>Если при запуске программы убрать контроль локальной погрешности, то мы получим грубые, но все же «такие» же графики, но вот интересным для нас является график глобальной погрешности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9576F8-79A2-4AAA-921D-3BE91F59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071359"/>
            <a:ext cx="6912076" cy="5166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46C58-6EF1-48C1-BF13-BE534DD08D7D}"/>
              </a:ext>
            </a:extLst>
          </p:cNvPr>
          <p:cNvSpPr txBox="1"/>
          <p:nvPr/>
        </p:nvSpPr>
        <p:spPr>
          <a:xfrm>
            <a:off x="7344695" y="4528619"/>
            <a:ext cx="47194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  <a:latin typeface="+mj-lt"/>
              </a:rPr>
              <a:t>Из этого следует еще один очевидный вывод</a:t>
            </a:r>
            <a:r>
              <a:rPr lang="en-US" sz="2000" dirty="0">
                <a:solidFill>
                  <a:schemeClr val="accent3"/>
                </a:solidFill>
                <a:latin typeface="+mj-lt"/>
              </a:rPr>
              <a:t>:</a:t>
            </a:r>
            <a:r>
              <a:rPr lang="ru-RU" sz="2000" dirty="0">
                <a:solidFill>
                  <a:schemeClr val="accent3"/>
                </a:solidFill>
                <a:latin typeface="+mj-lt"/>
              </a:rPr>
              <a:t> Численная траектория достаточно близка к аналитической с контролем ЛП</a:t>
            </a:r>
          </a:p>
        </p:txBody>
      </p:sp>
    </p:spTree>
    <p:extLst>
      <p:ext uri="{BB962C8B-B14F-4D97-AF65-F5344CB8AC3E}">
        <p14:creationId xmlns:p14="http://schemas.microsoft.com/office/powerpoint/2010/main" val="1281227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0AC8EC-A0E9-46C7-89FC-8BCE54C09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98" y="1850998"/>
            <a:ext cx="3156003" cy="315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5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611289"/>
            <a:ext cx="9999405" cy="1209171"/>
          </a:xfrm>
        </p:spPr>
        <p:txBody>
          <a:bodyPr/>
          <a:lstStyle/>
          <a:p>
            <a:r>
              <a:rPr lang="ru-RU" sz="4200" dirty="0"/>
              <a:t>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17DDDF-F8FE-4846-AE1C-4F5218B91F7E}"/>
                  </a:ext>
                </a:extLst>
              </p:cNvPr>
              <p:cNvSpPr txBox="1"/>
              <p:nvPr/>
            </p:nvSpPr>
            <p:spPr>
              <a:xfrm>
                <a:off x="540553" y="1855603"/>
                <a:ext cx="84362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solidFill>
                      <a:schemeClr val="accent3"/>
                    </a:solidFill>
                  </a:rPr>
                  <a:t>Перенесем из переменные с индексом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ru-RU" sz="2000" dirty="0">
                    <a:solidFill>
                      <a:schemeClr val="accent3"/>
                    </a:solidFill>
                  </a:rPr>
                  <a:t>в левую часть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:</a:t>
                </a:r>
                <a:endParaRPr lang="ru-RU" sz="2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17DDDF-F8FE-4846-AE1C-4F5218B91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3" y="1855603"/>
                <a:ext cx="8436299" cy="400110"/>
              </a:xfrm>
              <a:prstGeom prst="rect">
                <a:avLst/>
              </a:prstGeom>
              <a:blipFill>
                <a:blip r:embed="rId2"/>
                <a:stretch>
                  <a:fillRect l="-795"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CFA5F13-FC37-48E1-B2D8-FEC56D6BF8DF}"/>
              </a:ext>
            </a:extLst>
          </p:cNvPr>
          <p:cNvSpPr txBox="1"/>
          <p:nvPr/>
        </p:nvSpPr>
        <p:spPr>
          <a:xfrm>
            <a:off x="1347018" y="4079067"/>
            <a:ext cx="88097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</a:rPr>
              <a:t>Получили в общем виде вектор умноженный на матрицу, </a:t>
            </a:r>
            <a:br>
              <a:rPr lang="ru-RU" sz="2000" dirty="0">
                <a:solidFill>
                  <a:schemeClr val="accent3"/>
                </a:solidFill>
              </a:rPr>
            </a:br>
            <a:r>
              <a:rPr lang="ru-RU" sz="2000" dirty="0">
                <a:solidFill>
                  <a:schemeClr val="accent3"/>
                </a:solidFill>
              </a:rPr>
              <a:t>«перенесем» матрицу в правую часть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AB453A-C67C-48DE-8F47-D6B93935553F}"/>
                  </a:ext>
                </a:extLst>
              </p:cNvPr>
              <p:cNvSpPr txBox="1"/>
              <p:nvPr/>
            </p:nvSpPr>
            <p:spPr>
              <a:xfrm>
                <a:off x="1189702" y="2255713"/>
                <a:ext cx="49062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AB453A-C67C-48DE-8F47-D6B939355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02" y="2255713"/>
                <a:ext cx="49062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E1256B-1334-4052-A09A-AE26BAF88BE6}"/>
                  </a:ext>
                </a:extLst>
              </p:cNvPr>
              <p:cNvSpPr txBox="1"/>
              <p:nvPr/>
            </p:nvSpPr>
            <p:spPr>
              <a:xfrm>
                <a:off x="1032387" y="2967335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solidFill>
                      <a:schemeClr val="accent3"/>
                    </a:solidFill>
                  </a:rPr>
                  <a:t>Теперь вынесем общий знаменатель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ru-RU" sz="2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E1256B-1334-4052-A09A-AE26BAF88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87" y="2967335"/>
                <a:ext cx="6096000" cy="400110"/>
              </a:xfrm>
              <a:prstGeom prst="rect">
                <a:avLst/>
              </a:prstGeom>
              <a:blipFill>
                <a:blip r:embed="rId4"/>
                <a:stretch>
                  <a:fillRect l="-1000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2D6128-3E3D-49B5-92E9-5264EC0E0CCE}"/>
                  </a:ext>
                </a:extLst>
              </p:cNvPr>
              <p:cNvSpPr txBox="1"/>
              <p:nvPr/>
            </p:nvSpPr>
            <p:spPr>
              <a:xfrm>
                <a:off x="1504335" y="3367445"/>
                <a:ext cx="38935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2D6128-3E3D-49B5-92E9-5264EC0E0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335" y="3367445"/>
                <a:ext cx="389357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04913C-23DA-485C-8BCD-E1A5E81FCEA5}"/>
                  </a:ext>
                </a:extLst>
              </p:cNvPr>
              <p:cNvSpPr txBox="1"/>
              <p:nvPr/>
            </p:nvSpPr>
            <p:spPr>
              <a:xfrm>
                <a:off x="2035277" y="4775930"/>
                <a:ext cx="43360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04913C-23DA-485C-8BCD-E1A5E81FC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277" y="4775930"/>
                <a:ext cx="433602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70A397-454F-412F-97D6-3F77D84E9F07}"/>
                  </a:ext>
                </a:extLst>
              </p:cNvPr>
              <p:cNvSpPr txBox="1"/>
              <p:nvPr/>
            </p:nvSpPr>
            <p:spPr>
              <a:xfrm>
                <a:off x="1966449" y="5360076"/>
                <a:ext cx="9134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solidFill>
                      <a:schemeClr val="accent3"/>
                    </a:solidFill>
                  </a:rPr>
                  <a:t>Получили удобную для программирования форму отыскания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ru-RU" sz="2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70A397-454F-412F-97D6-3F77D84E9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49" y="5360076"/>
                <a:ext cx="9134169" cy="400110"/>
              </a:xfrm>
              <a:prstGeom prst="rect">
                <a:avLst/>
              </a:prstGeom>
              <a:blipFill>
                <a:blip r:embed="rId7"/>
                <a:stretch>
                  <a:fillRect l="-734"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63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611289"/>
            <a:ext cx="9999405" cy="1209171"/>
          </a:xfrm>
        </p:spPr>
        <p:txBody>
          <a:bodyPr/>
          <a:lstStyle/>
          <a:p>
            <a:r>
              <a:rPr lang="ru-RU" sz="4200" dirty="0"/>
              <a:t>Итоговый метод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7DDDF-F8FE-4846-AE1C-4F5218B91F7E}"/>
              </a:ext>
            </a:extLst>
          </p:cNvPr>
          <p:cNvSpPr txBox="1"/>
          <p:nvPr/>
        </p:nvSpPr>
        <p:spPr>
          <a:xfrm>
            <a:off x="540553" y="1855603"/>
            <a:ext cx="84362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  <a:latin typeface="+mj-lt"/>
              </a:rPr>
              <a:t>Запишем наш итог в систему</a:t>
            </a:r>
            <a:r>
              <a:rPr lang="en-US" sz="2000" dirty="0">
                <a:solidFill>
                  <a:schemeClr val="accent3"/>
                </a:solidFill>
                <a:latin typeface="+mj-lt"/>
              </a:rPr>
              <a:t>:</a:t>
            </a:r>
            <a:endParaRPr lang="ru-RU" sz="2000" dirty="0">
              <a:solidFill>
                <a:schemeClr val="accent3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DF60DA-3468-45DD-82DA-FEAC6CB7A638}"/>
                  </a:ext>
                </a:extLst>
              </p:cNvPr>
              <p:cNvSpPr txBox="1"/>
              <p:nvPr/>
            </p:nvSpPr>
            <p:spPr>
              <a:xfrm>
                <a:off x="839421" y="2364894"/>
                <a:ext cx="4220514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DF60DA-3468-45DD-82DA-FEAC6CB7A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21" y="2364894"/>
                <a:ext cx="4220514" cy="1375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1B49872-BD00-4858-AEBD-0B4EABB2681C}"/>
              </a:ext>
            </a:extLst>
          </p:cNvPr>
          <p:cNvSpPr txBox="1"/>
          <p:nvPr/>
        </p:nvSpPr>
        <p:spPr>
          <a:xfrm>
            <a:off x="5408978" y="2739848"/>
            <a:ext cx="58059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</a:rPr>
              <a:t>Все стоящие в правой части параметры нам известны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ru-RU" sz="2000" dirty="0">
                <a:solidFill>
                  <a:schemeClr val="accent3"/>
                </a:solidFill>
              </a:rPr>
              <a:t>где </a:t>
            </a:r>
            <a:r>
              <a:rPr lang="en-US" sz="2000" dirty="0">
                <a:solidFill>
                  <a:schemeClr val="accent3"/>
                </a:solidFill>
              </a:rPr>
              <a:t>E – </a:t>
            </a:r>
            <a:r>
              <a:rPr lang="ru-RU" sz="2000" dirty="0">
                <a:solidFill>
                  <a:schemeClr val="accent3"/>
                </a:solidFill>
              </a:rPr>
              <a:t>единичная матрица, </a:t>
            </a:r>
            <a:r>
              <a:rPr lang="en-US" sz="2000" dirty="0">
                <a:solidFill>
                  <a:schemeClr val="accent3"/>
                </a:solidFill>
              </a:rPr>
              <a:t>A – </a:t>
            </a:r>
            <a:r>
              <a:rPr lang="ru-RU" sz="2000" dirty="0">
                <a:solidFill>
                  <a:schemeClr val="accent3"/>
                </a:solidFill>
              </a:rPr>
              <a:t>матрица задачи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endParaRPr lang="ru-RU" sz="20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FC430A-9DA5-42EA-94D2-BC53ECB2EEF1}"/>
                  </a:ext>
                </a:extLst>
              </p:cNvPr>
              <p:cNvSpPr txBox="1"/>
              <p:nvPr/>
            </p:nvSpPr>
            <p:spPr>
              <a:xfrm>
                <a:off x="5408978" y="3924991"/>
                <a:ext cx="6720349" cy="767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i="1" dirty="0"/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500.005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499.995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499.995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−500.005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FC430A-9DA5-42EA-94D2-BC53ECB2E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978" y="3924991"/>
                <a:ext cx="6720349" cy="767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6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611289"/>
            <a:ext cx="9999405" cy="1209171"/>
          </a:xfrm>
        </p:spPr>
        <p:txBody>
          <a:bodyPr/>
          <a:lstStyle/>
          <a:p>
            <a:r>
              <a:rPr lang="ru-RU" sz="4200" dirty="0"/>
              <a:t>Начало исследование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7DDDF-F8FE-4846-AE1C-4F5218B91F7E}"/>
              </a:ext>
            </a:extLst>
          </p:cNvPr>
          <p:cNvSpPr txBox="1"/>
          <p:nvPr/>
        </p:nvSpPr>
        <p:spPr>
          <a:xfrm>
            <a:off x="540554" y="1855603"/>
            <a:ext cx="9036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  <a:latin typeface="+mj-lt"/>
              </a:rPr>
              <a:t>Так как в нашей задаче нет параметров и даны начальные условия, то будем проводить исследование контроля погрешности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49872-BD00-4858-AEBD-0B4EABB2681C}"/>
              </a:ext>
            </a:extLst>
          </p:cNvPr>
          <p:cNvSpPr txBox="1"/>
          <p:nvPr/>
        </p:nvSpPr>
        <p:spPr>
          <a:xfrm>
            <a:off x="1259765" y="2844439"/>
            <a:ext cx="85528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</a:rPr>
              <a:t>Стоит еще добавить, что так как мы строим решение с помощью неявного метода, то у нас не ограничений на шаг </a:t>
            </a:r>
            <a:r>
              <a:rPr lang="en-US" sz="2000" dirty="0">
                <a:solidFill>
                  <a:schemeClr val="accent3"/>
                </a:solidFill>
              </a:rPr>
              <a:t>h</a:t>
            </a:r>
            <a:endParaRPr lang="ru-RU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6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Исследование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38E177-B2A6-4EA1-9FCF-2F2C1143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30" y="1071359"/>
            <a:ext cx="5986650" cy="5464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BBDE20-E148-4B83-9344-B8E4A22C0FA9}"/>
                  </a:ext>
                </a:extLst>
              </p:cNvPr>
              <p:cNvSpPr txBox="1"/>
              <p:nvPr/>
            </p:nvSpPr>
            <p:spPr>
              <a:xfrm>
                <a:off x="6646386" y="1727784"/>
                <a:ext cx="5044169" cy="1019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solidFill>
                      <a:schemeClr val="accent3"/>
                    </a:solidFill>
                    <a:latin typeface="+mj-lt"/>
                  </a:rPr>
                  <a:t>Используем в первом тесте достаточно малое число </a:t>
                </a: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ru-RU" sz="2000" dirty="0">
                  <a:solidFill>
                    <a:schemeClr val="accent3"/>
                  </a:solidFill>
                  <a:latin typeface="+mj-lt"/>
                </a:endParaRPr>
              </a:p>
              <a:p>
                <a:r>
                  <a:rPr lang="ru-RU" sz="2000" dirty="0">
                    <a:solidFill>
                      <a:schemeClr val="accent3"/>
                    </a:solidFill>
                    <a:latin typeface="+mj-lt"/>
                  </a:rPr>
                  <a:t>И достаточно большой шаг</a:t>
                </a:r>
                <a:r>
                  <a:rPr lang="en-US" sz="2000" dirty="0">
                    <a:solidFill>
                      <a:schemeClr val="accent3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ru-RU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0.64</m:t>
                    </m:r>
                  </m:oMath>
                </a14:m>
                <a:endParaRPr lang="ru-RU" sz="20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BBDE20-E148-4B83-9344-B8E4A22C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386" y="1727784"/>
                <a:ext cx="5044169" cy="1019190"/>
              </a:xfrm>
              <a:prstGeom prst="rect">
                <a:avLst/>
              </a:prstGeom>
              <a:blipFill>
                <a:blip r:embed="rId3"/>
                <a:stretch>
                  <a:fillRect l="-1208" t="-2976" b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06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932CF7-AB10-4C5B-B636-E25A26A4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97" y="1071359"/>
            <a:ext cx="7256206" cy="557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1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4EBCB7-7016-4016-A63D-C7AE5B25F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58" y="1000844"/>
            <a:ext cx="7462683" cy="57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81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413</Words>
  <Application>Microsoft Office PowerPoint</Application>
  <PresentationFormat>Широкоэкранный</PresentationFormat>
  <Paragraphs>65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Cambria Math</vt:lpstr>
      <vt:lpstr>Century Gothic</vt:lpstr>
      <vt:lpstr>Wingdings 3</vt:lpstr>
      <vt:lpstr>Ион</vt:lpstr>
      <vt:lpstr>Исследование влияния параметров Жесткой задачи </vt:lpstr>
      <vt:lpstr>Жесткая система</vt:lpstr>
      <vt:lpstr>Математическая подготовка </vt:lpstr>
      <vt:lpstr>Преобразование</vt:lpstr>
      <vt:lpstr>Итоговый метод</vt:lpstr>
      <vt:lpstr>Начало исследование</vt:lpstr>
      <vt:lpstr>Исследование</vt:lpstr>
      <vt:lpstr>Графики</vt:lpstr>
      <vt:lpstr>Графики</vt:lpstr>
      <vt:lpstr>Графики</vt:lpstr>
      <vt:lpstr>Графики</vt:lpstr>
      <vt:lpstr>Графики</vt:lpstr>
      <vt:lpstr>Графики</vt:lpstr>
      <vt:lpstr>Графики</vt:lpstr>
      <vt:lpstr>Таблица</vt:lpstr>
      <vt:lpstr>Таблица</vt:lpstr>
      <vt:lpstr>Исследование</vt:lpstr>
      <vt:lpstr>Графики</vt:lpstr>
      <vt:lpstr>Графики</vt:lpstr>
      <vt:lpstr>Графики</vt:lpstr>
      <vt:lpstr>Графики</vt:lpstr>
      <vt:lpstr>Графики</vt:lpstr>
      <vt:lpstr>Графики</vt:lpstr>
      <vt:lpstr>Графики</vt:lpstr>
      <vt:lpstr>Таблица</vt:lpstr>
      <vt:lpstr>Таблица</vt:lpstr>
      <vt:lpstr>Анализ результатов</vt:lpstr>
      <vt:lpstr>Анализ результатов</vt:lpstr>
      <vt:lpstr>Дополнительное исследование</vt:lpstr>
      <vt:lpstr>Дополнительное исследование</vt:lpstr>
      <vt:lpstr>Дополнительное исследование</vt:lpstr>
      <vt:lpstr>Дополнительное исследование</vt:lpstr>
      <vt:lpstr>Вывод</vt:lpstr>
      <vt:lpstr>Дополнительное исследование №2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влияния параметров Жесткой задачи </dc:title>
  <dc:creator>Evgenii Shmel</dc:creator>
  <cp:lastModifiedBy>Evgenii Shmel</cp:lastModifiedBy>
  <cp:revision>11</cp:revision>
  <dcterms:created xsi:type="dcterms:W3CDTF">2021-12-12T12:42:43Z</dcterms:created>
  <dcterms:modified xsi:type="dcterms:W3CDTF">2021-12-13T18:22:10Z</dcterms:modified>
</cp:coreProperties>
</file>