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6D472-EC3D-4EF4-91FE-5ADCC4D76FB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569F0-9D9D-4D8E-B80F-641893386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2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https://github.com/BremenTownMusicians/Hungerger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569F0-9D9D-4D8E-B80F-641893386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362F-C365-46F2-9EE9-00FB12955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42D41-9C0F-443E-A54F-81C79587E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5221-F272-481F-B86D-2F44C4EB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3E0A3-DDE4-4996-84A1-6D47B5CC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9F45-F591-4588-9A7F-F780D847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A9A8-A18A-4D9A-B8FC-297EEAEA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39568-A620-4070-B375-1939CB846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9DA26-4A8A-4943-9B7B-5E1E84A1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9229-7B5F-44F9-A2D7-3299F9AC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270B-6502-4F56-9942-1BFA06AB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D87C1-94BA-4843-87BE-A6D63706A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20865-284C-4C96-AAB0-FD4D9602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18BC-9913-4DF4-8A0B-4FCA2ED1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973A-3A47-4404-9A94-AF1ADB2D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5B14-38CF-4B51-AE62-628EDBDC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CAA2-48E7-4935-8BE6-CEE6F962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73DE-361A-4D7C-893B-48E23BF2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B3FF-A3F1-4B87-A8B8-68A7FB2E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A649-90DB-4D76-AEA7-D64B7B17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3B5CA-E28F-4262-AA7B-13936599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5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44F2-71DC-49F0-A881-65CA17D5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10335-4138-42C6-8E39-41CF2D72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560A-4DC0-44B7-AB59-91A8CC0D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DD61-3693-4166-9348-D4893436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6CCD-47D5-4C85-B9C1-02602D06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990A-C343-4288-B159-B89BFC81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D18D-DF96-453A-9D1D-9459FAB2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C9725-A831-4F5B-AB11-1790E8DC7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6E485-3726-478E-B039-63B3FCBB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DDA8-33C2-4658-922F-748E62D8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F2AAC-9FCF-4DB9-9377-1ABEBC29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6984-F6FF-45A7-8525-222ACE01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E50E-9095-4810-8683-E39AFECF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67431-DED4-4C2F-B66F-C147CE3C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E341-EF28-4B53-B0F2-0CE42CBF8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A7EB6-1248-4613-A762-DF40E059C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B4186-B5DC-43F1-9744-CE6E4430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3CF1D-8E98-4CA6-92A0-407728FC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143FF-DCB5-4E0E-8D0E-62D09DA7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EDFA-7DA7-4802-8C14-607DED70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23166-AF91-49FA-B598-19472CDB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37738-9448-45C7-922F-E6CDDFAA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C8DC4-9CFF-4DE5-858A-7BACB6F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E0391-FE75-4EB3-8789-0CCC610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0A12C-EAAF-406D-A63A-6BE70734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AB549-87F9-4B86-B533-795F43B3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6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0AC6-0FC6-4CF9-9EB3-6F8B82C7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29DE-9B20-4B58-B7DD-4ECA1A37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08F94-44FC-4D86-A028-9B4214125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9FDFD-483D-4375-9073-A6385AF6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6E59-73A5-427E-B1FC-ABBF3026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C3F8-84D4-4095-9C97-725FA095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2C86-784F-434D-AF0D-18E2B794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75802-0358-4915-BDAD-7E23BB19A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3EBE8-6CC1-419F-A823-46177B89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A2877-8954-467E-96E7-752B4A9C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4F302-5FE7-4CEA-8408-7EA918C2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6D67E-7528-4DC3-9435-268DB745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4B725-556C-44A6-83B3-75506AEF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EB09-C242-41FE-ACD5-D1286450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B02D-5EAC-4B7D-A027-488D1FD36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7A4A-E56F-47FB-8EC7-D383EB6D07E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5207-7A42-4819-A2B3-A69310DD0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C5A5-84D8-4B7F-A00C-08D3EC4E2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BE15-674D-4AE1-96A6-A2781509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4C08-5D07-4F7D-BEF5-E8B49EB24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Hungerger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4410E-EE12-4AB7-B847-C17D213E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1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C78C-C661-4F15-94EB-818F3A4F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F8F2-4DE3-49BD-AFDA-5F74E864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Hungerger</a:t>
            </a:r>
            <a:r>
              <a:rPr lang="en-US" dirty="0"/>
              <a:t> is a social media platform dedicated to recipes</a:t>
            </a:r>
          </a:p>
          <a:p>
            <a:r>
              <a:rPr lang="en-US" dirty="0"/>
              <a:t>It was designed for food enthusiasts and food industry influencers</a:t>
            </a:r>
          </a:p>
          <a:p>
            <a:r>
              <a:rPr lang="en-US" dirty="0"/>
              <a:t>Allows people to </a:t>
            </a:r>
          </a:p>
          <a:p>
            <a:pPr lvl="1"/>
            <a:r>
              <a:rPr lang="en-US" dirty="0"/>
              <a:t>rate recipes in two different categories (taste, and ease of </a:t>
            </a:r>
            <a:r>
              <a:rPr lang="en-US" dirty="0" err="1"/>
              <a:t>preperation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 recipes based on  name, dietary type, cost range, rate, and ingredients</a:t>
            </a:r>
          </a:p>
          <a:p>
            <a:pPr lvl="1"/>
            <a:r>
              <a:rPr lang="en-US" dirty="0"/>
              <a:t>check the cost of ingredients used in those recipes</a:t>
            </a:r>
          </a:p>
          <a:p>
            <a:pPr lvl="1"/>
            <a:r>
              <a:rPr lang="en-US" dirty="0"/>
              <a:t>become influencers by getting their accounts verified</a:t>
            </a:r>
          </a:p>
        </p:txBody>
      </p:sp>
    </p:spTree>
    <p:extLst>
      <p:ext uri="{BB962C8B-B14F-4D97-AF65-F5344CB8AC3E}">
        <p14:creationId xmlns:p14="http://schemas.microsoft.com/office/powerpoint/2010/main" val="45654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00E9-6DB9-4C3C-9D1E-7DE131B4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83EC21-BAEF-47C1-9914-4CC66F44E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45680"/>
              </p:ext>
            </p:extLst>
          </p:nvPr>
        </p:nvGraphicFramePr>
        <p:xfrm>
          <a:off x="1180123" y="1761281"/>
          <a:ext cx="9269046" cy="4748580"/>
        </p:xfrm>
        <a:graphic>
          <a:graphicData uri="http://schemas.openxmlformats.org/drawingml/2006/table">
            <a:tbl>
              <a:tblPr/>
              <a:tblGrid>
                <a:gridCol w="2760373">
                  <a:extLst>
                    <a:ext uri="{9D8B030D-6E8A-4147-A177-3AD203B41FA5}">
                      <a16:colId xmlns:a16="http://schemas.microsoft.com/office/drawing/2014/main" val="1886279518"/>
                    </a:ext>
                  </a:extLst>
                </a:gridCol>
                <a:gridCol w="2629620">
                  <a:extLst>
                    <a:ext uri="{9D8B030D-6E8A-4147-A177-3AD203B41FA5}">
                      <a16:colId xmlns:a16="http://schemas.microsoft.com/office/drawing/2014/main" val="1160729420"/>
                    </a:ext>
                  </a:extLst>
                </a:gridCol>
                <a:gridCol w="3879053">
                  <a:extLst>
                    <a:ext uri="{9D8B030D-6E8A-4147-A177-3AD203B41FA5}">
                      <a16:colId xmlns:a16="http://schemas.microsoft.com/office/drawing/2014/main" val="1901494967"/>
                    </a:ext>
                  </a:extLst>
                </a:gridCol>
              </a:tblGrid>
              <a:tr h="209915"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Member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Role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Responsibilities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15389"/>
                  </a:ext>
                </a:extLst>
              </a:tr>
              <a:tr h="1453544"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Abdullah Talat Ahmed Al-</a:t>
                      </a:r>
                      <a:r>
                        <a:rPr lang="en-US" sz="1200" b="0" i="0" u="none" strike="noStrike" dirty="0" err="1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Zariqi</a:t>
                      </a:r>
                      <a:endParaRPr lang="en-US" sz="1200" dirty="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 Owner</a:t>
                      </a:r>
                      <a:endParaRPr lang="en-US" sz="1200" dirty="0">
                        <a:effectLst/>
                      </a:endParaRPr>
                    </a:p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Developer</a:t>
                      </a:r>
                      <a:endParaRPr lang="en-US" sz="1200" dirty="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Creating and managing the backlog</a:t>
                      </a:r>
                      <a:endParaRPr lang="en-US" sz="1200">
                        <a:effectLst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Managing features developed in each iteration</a:t>
                      </a:r>
                      <a:endParaRPr lang="en-US" sz="1200">
                        <a:effectLst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Participating in development activities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30967"/>
                  </a:ext>
                </a:extLst>
              </a:tr>
              <a:tr h="1521888"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200" b="0" i="0" u="none" strike="noStrike" dirty="0">
                        <a:solidFill>
                          <a:srgbClr val="1D212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Aslı</a:t>
                      </a:r>
                      <a:r>
                        <a:rPr lang="en-US" sz="1200" b="0" i="0" u="none" strike="noStrike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Başak</a:t>
                      </a:r>
                      <a:r>
                        <a:rPr lang="en-US" sz="1200" b="0" i="0" u="none" strike="noStrike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Civek</a:t>
                      </a:r>
                      <a:endParaRPr lang="en-US" sz="1200" dirty="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Security Manager</a:t>
                      </a:r>
                      <a:endParaRPr lang="en-US" sz="1200">
                        <a:effectLst/>
                      </a:endParaRPr>
                    </a:p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Analyst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Creating the use cases. Determining the security requirements of the product and ensuring the end product would meet these requirements.</a:t>
                      </a:r>
                      <a:endParaRPr lang="en-US" sz="1200">
                        <a:effectLst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Also, she will contribute to other roles’ responsibilities, such as the development of the back-end and database design.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91282"/>
                  </a:ext>
                </a:extLst>
              </a:tr>
              <a:tr h="766132"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Merve</a:t>
                      </a:r>
                      <a:r>
                        <a:rPr lang="en-US" sz="1200" b="0" i="0" u="none" strike="noStrike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Mavi</a:t>
                      </a:r>
                      <a:endParaRPr lang="en-US" sz="1200" dirty="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Database Manager</a:t>
                      </a:r>
                      <a:endParaRPr lang="en-US" sz="1200">
                        <a:effectLst/>
                      </a:endParaRPr>
                    </a:p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Analyst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 and management of databases.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Maintaining data integrity while complying with data regulations.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65404"/>
                  </a:ext>
                </a:extLst>
              </a:tr>
              <a:tr h="641148"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</a:rPr>
                        <a:t>Tarık Demirtaş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Manager</a:t>
                      </a:r>
                      <a:endParaRPr lang="en-US" sz="1200">
                        <a:effectLst/>
                      </a:endParaRPr>
                    </a:p>
                    <a:p>
                      <a:pPr marL="228600"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Architect</a:t>
                      </a:r>
                      <a:endParaRPr lang="en-US" sz="120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Managing the Business Decisions, Managing the Software and Hardware Architecture</a:t>
                      </a:r>
                      <a:endParaRPr lang="en-US" sz="1200" dirty="0">
                        <a:effectLst/>
                      </a:endParaRPr>
                    </a:p>
                  </a:txBody>
                  <a:tcPr marL="53325" marR="53325" marT="38394" marB="38394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9089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2CBF3A8-888E-47EE-A17C-D9692D64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84520" y="0"/>
            <a:ext cx="27680593" cy="46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BF83-0723-4AC2-A053-9E5CCE8A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F4DA0D-F1A7-4BDA-BF8E-026F739C8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639481"/>
              </p:ext>
            </p:extLst>
          </p:nvPr>
        </p:nvGraphicFramePr>
        <p:xfrm>
          <a:off x="1289538" y="1900489"/>
          <a:ext cx="8745416" cy="4407389"/>
        </p:xfrm>
        <a:graphic>
          <a:graphicData uri="http://schemas.openxmlformats.org/drawingml/2006/table">
            <a:tbl>
              <a:tblPr/>
              <a:tblGrid>
                <a:gridCol w="1228204">
                  <a:extLst>
                    <a:ext uri="{9D8B030D-6E8A-4147-A177-3AD203B41FA5}">
                      <a16:colId xmlns:a16="http://schemas.microsoft.com/office/drawing/2014/main" val="3588952308"/>
                    </a:ext>
                  </a:extLst>
                </a:gridCol>
                <a:gridCol w="4350509">
                  <a:extLst>
                    <a:ext uri="{9D8B030D-6E8A-4147-A177-3AD203B41FA5}">
                      <a16:colId xmlns:a16="http://schemas.microsoft.com/office/drawing/2014/main" val="359160376"/>
                    </a:ext>
                  </a:extLst>
                </a:gridCol>
                <a:gridCol w="1790518">
                  <a:extLst>
                    <a:ext uri="{9D8B030D-6E8A-4147-A177-3AD203B41FA5}">
                      <a16:colId xmlns:a16="http://schemas.microsoft.com/office/drawing/2014/main" val="2960601404"/>
                    </a:ext>
                  </a:extLst>
                </a:gridCol>
                <a:gridCol w="1376185">
                  <a:extLst>
                    <a:ext uri="{9D8B030D-6E8A-4147-A177-3AD203B41FA5}">
                      <a16:colId xmlns:a16="http://schemas.microsoft.com/office/drawing/2014/main" val="3468230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Iteration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Primary objectives</a:t>
                      </a:r>
                      <a:endParaRPr lang="en-US" sz="800" dirty="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Scheduled start or milestone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velocity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84356"/>
                  </a:ext>
                </a:extLst>
              </a:tr>
              <a:tr h="849365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I1 - Inception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Clarify the business value and the differentiating factors of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Hungerger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key use Cases of the app and the main social media functionalities.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Decide on the initial requirements of the app, including the non-functional requirements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 out the project</a:t>
                      </a: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31/10/2023 - 14/11/2023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160146"/>
                  </a:ext>
                </a:extLst>
              </a:tr>
              <a:tr h="1108086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I2- Elaboration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creating database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 register and login pages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Creating a user profile 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Hungerger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Creating a recipe 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Hungerger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The system will have a home page that will show recipes.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Carrying out Domain Modeling  </a:t>
                      </a: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14/11/2023 - 28/11/2023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38014"/>
                  </a:ext>
                </a:extLst>
              </a:tr>
              <a:tr h="1108086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I3- Elaboration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Finish MySQL database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Ensure HTTPS security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Authorize admins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Implementing Edit recipe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 Carrying out Domain Modeling  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 Finalizing requirement elicitation</a:t>
                      </a:r>
                      <a:endParaRPr lang="en-US" sz="800" dirty="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28/11/2023-</a:t>
                      </a:r>
                      <a:endParaRPr lang="en-US" sz="800">
                        <a:effectLst/>
                      </a:endParaRPr>
                    </a:p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19/12/2023</a:t>
                      </a:r>
                      <a:endParaRPr lang="en-US" sz="800">
                        <a:effectLst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074083"/>
                  </a:ext>
                </a:extLst>
              </a:tr>
              <a:tr h="614165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I4 - Construction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Delete recipe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Display recipe details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logout functionality</a:t>
                      </a: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19/12/2023-</a:t>
                      </a:r>
                      <a:endParaRPr lang="en-US" sz="800">
                        <a:effectLst/>
                      </a:endParaRPr>
                    </a:p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02/01/2023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800" dirty="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8176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AA61D47-4A11-43DA-BB8B-7C7658BB8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46067" y="0"/>
            <a:ext cx="495855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9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BF83-0723-4AC2-A053-9E5CCE8A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F4DA0D-F1A7-4BDA-BF8E-026F739C8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719901"/>
              </p:ext>
            </p:extLst>
          </p:nvPr>
        </p:nvGraphicFramePr>
        <p:xfrm>
          <a:off x="1289538" y="1900489"/>
          <a:ext cx="8745416" cy="4407389"/>
        </p:xfrm>
        <a:graphic>
          <a:graphicData uri="http://schemas.openxmlformats.org/drawingml/2006/table">
            <a:tbl>
              <a:tblPr/>
              <a:tblGrid>
                <a:gridCol w="1228204">
                  <a:extLst>
                    <a:ext uri="{9D8B030D-6E8A-4147-A177-3AD203B41FA5}">
                      <a16:colId xmlns:a16="http://schemas.microsoft.com/office/drawing/2014/main" val="3588952308"/>
                    </a:ext>
                  </a:extLst>
                </a:gridCol>
                <a:gridCol w="4350509">
                  <a:extLst>
                    <a:ext uri="{9D8B030D-6E8A-4147-A177-3AD203B41FA5}">
                      <a16:colId xmlns:a16="http://schemas.microsoft.com/office/drawing/2014/main" val="359160376"/>
                    </a:ext>
                  </a:extLst>
                </a:gridCol>
                <a:gridCol w="1790518">
                  <a:extLst>
                    <a:ext uri="{9D8B030D-6E8A-4147-A177-3AD203B41FA5}">
                      <a16:colId xmlns:a16="http://schemas.microsoft.com/office/drawing/2014/main" val="2960601404"/>
                    </a:ext>
                  </a:extLst>
                </a:gridCol>
                <a:gridCol w="1376185">
                  <a:extLst>
                    <a:ext uri="{9D8B030D-6E8A-4147-A177-3AD203B41FA5}">
                      <a16:colId xmlns:a16="http://schemas.microsoft.com/office/drawing/2014/main" val="3468230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Iteration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Primary objectives</a:t>
                      </a:r>
                      <a:endParaRPr lang="en-US" sz="800" dirty="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Scheduled start or milestone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velocity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84356"/>
                  </a:ext>
                </a:extLst>
              </a:tr>
              <a:tr h="849365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I1 - Inception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Clarify the business value and the differentiating factors of </a:t>
                      </a:r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Hungerger</a:t>
                      </a: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key use Cases of the app and the main social media functionalities.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Decide on the initial requirements of the app, including the non-functional requirements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 out the project</a:t>
                      </a: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31/10/2023 - 14/11/2023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160146"/>
                  </a:ext>
                </a:extLst>
              </a:tr>
              <a:tr h="1108086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I2- Elaboration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creating database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 register and login pages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Creating a user profile on </a:t>
                      </a:r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Hungerger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Creating a recipe on </a:t>
                      </a:r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Hungerger</a:t>
                      </a: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(except image upload)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The system will have a home page that will show recipes.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Carrying out Domain Modeling  </a:t>
                      </a: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14/11/2023 - 28/11/2023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38014"/>
                  </a:ext>
                </a:extLst>
              </a:tr>
              <a:tr h="1108086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I3- Elaboration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Finish MySQL database</a:t>
                      </a:r>
                      <a:endParaRPr lang="en-US" sz="800" strike="sngStrike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 Ensure HTTPS security</a:t>
                      </a:r>
                      <a:endParaRPr lang="en-US" sz="800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Authorize admins</a:t>
                      </a:r>
                      <a:endParaRPr lang="en-US" sz="800" strike="sngStrike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Implementing Edit recipe</a:t>
                      </a:r>
                      <a:endParaRPr lang="en-US" sz="800" strike="sngStrike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 Carrying out Domain Modeling  </a:t>
                      </a:r>
                      <a:endParaRPr lang="en-US" sz="800" strike="sngStrike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 Finalizing requirement elicitation</a:t>
                      </a:r>
                      <a:endParaRPr lang="en-US" sz="800" strike="sngStrike" dirty="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28/11/2023-</a:t>
                      </a:r>
                      <a:endParaRPr lang="en-US" sz="800">
                        <a:effectLst/>
                      </a:endParaRPr>
                    </a:p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19/12/2023</a:t>
                      </a:r>
                      <a:endParaRPr lang="en-US" sz="800">
                        <a:effectLst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074083"/>
                  </a:ext>
                </a:extLst>
              </a:tr>
              <a:tr h="614165"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I4 - Construction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Delete recipe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Display recipe details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logout functionality</a:t>
                      </a: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19/12/2023-</a:t>
                      </a:r>
                      <a:endParaRPr lang="en-US" sz="800">
                        <a:effectLst/>
                      </a:endParaRPr>
                    </a:p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02/01/2023</a:t>
                      </a:r>
                      <a:endParaRPr lang="en-US" sz="80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800" dirty="0">
                        <a:effectLst/>
                      </a:endParaRPr>
                    </a:p>
                  </a:txBody>
                  <a:tcPr marL="25430" marR="25430" marT="16953" marB="169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8176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AA61D47-4A11-43DA-BB8B-7C7658BB8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46067" y="0"/>
            <a:ext cx="495855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9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2EF4-C471-4759-8A80-BAB3D532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software releases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7A617C-2154-40C2-BD4D-3C1581635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26212"/>
              </p:ext>
            </p:extLst>
          </p:nvPr>
        </p:nvGraphicFramePr>
        <p:xfrm>
          <a:off x="2141417" y="1608481"/>
          <a:ext cx="8088921" cy="5105814"/>
        </p:xfrm>
        <a:graphic>
          <a:graphicData uri="http://schemas.openxmlformats.org/drawingml/2006/table">
            <a:tbl>
              <a:tblPr/>
              <a:tblGrid>
                <a:gridCol w="2263146">
                  <a:extLst>
                    <a:ext uri="{9D8B030D-6E8A-4147-A177-3AD203B41FA5}">
                      <a16:colId xmlns:a16="http://schemas.microsoft.com/office/drawing/2014/main" val="1494273192"/>
                    </a:ext>
                  </a:extLst>
                </a:gridCol>
                <a:gridCol w="963662">
                  <a:extLst>
                    <a:ext uri="{9D8B030D-6E8A-4147-A177-3AD203B41FA5}">
                      <a16:colId xmlns:a16="http://schemas.microsoft.com/office/drawing/2014/main" val="3015806665"/>
                    </a:ext>
                  </a:extLst>
                </a:gridCol>
                <a:gridCol w="1956527">
                  <a:extLst>
                    <a:ext uri="{9D8B030D-6E8A-4147-A177-3AD203B41FA5}">
                      <a16:colId xmlns:a16="http://schemas.microsoft.com/office/drawing/2014/main" val="3274051043"/>
                    </a:ext>
                  </a:extLst>
                </a:gridCol>
                <a:gridCol w="2905586">
                  <a:extLst>
                    <a:ext uri="{9D8B030D-6E8A-4147-A177-3AD203B41FA5}">
                      <a16:colId xmlns:a16="http://schemas.microsoft.com/office/drawing/2014/main" val="2505522465"/>
                    </a:ext>
                  </a:extLst>
                </a:gridCol>
              </a:tblGrid>
              <a:tr h="1607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Need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Release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71328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Profile 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Enter Name, Email, Avatar and Username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1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93430"/>
                  </a:ext>
                </a:extLst>
              </a:tr>
              <a:tr h="7787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Recipe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Photo Upload.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Entering Recipe Description. 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Adding Ingredients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Modify the Recipe 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Recipe Details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1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17614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Flow Page 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 a set number of recipes 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1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48552"/>
                  </a:ext>
                </a:extLst>
              </a:tr>
              <a:tr h="6860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Features</a:t>
                      </a:r>
                      <a:endParaRPr lang="en-US" sz="800" dirty="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Predefine admin users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an admin user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Edit user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user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Edit recipe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recipe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1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12136"/>
                  </a:ext>
                </a:extLst>
              </a:tr>
              <a:tr h="1607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Interacting with a recipe (Comment)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Comment on a     Recipe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2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82715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Calculation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 marketplace API’s to retrieve ingredient prices 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2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62407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 a Recipe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Rate the Taste, Ease of Prep.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2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41141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 and Filter through Recipes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Recipe Curation and Discovery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2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087356"/>
                  </a:ext>
                </a:extLst>
              </a:tr>
              <a:tr h="1607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DM 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Sending direct messages 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2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439978"/>
                  </a:ext>
                </a:extLst>
              </a:tr>
              <a:tr h="2225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Notifications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 customizable Notifications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2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116213"/>
                  </a:ext>
                </a:extLst>
              </a:tr>
              <a:tr h="4697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Bonus System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Give out a specific amount of money to influencers based on certain criteria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2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86734"/>
                  </a:ext>
                </a:extLst>
              </a:tr>
              <a:tr h="3152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 misuse 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Reports misuse </a:t>
                      </a:r>
                      <a:endParaRPr lang="en-US" sz="8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Replies complaints</a:t>
                      </a:r>
                      <a:endParaRPr lang="en-US" sz="80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Release 2</a:t>
                      </a:r>
                      <a:endParaRPr lang="en-US" sz="800" dirty="0">
                        <a:effectLst/>
                      </a:endParaRPr>
                    </a:p>
                  </a:txBody>
                  <a:tcPr marL="29617" marR="29617" marT="18543" marB="1854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869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1074299-C942-4CE4-8E12-50A8E96E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064861" y="0"/>
            <a:ext cx="576017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1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692</Words>
  <Application>Microsoft Office PowerPoint</Application>
  <PresentationFormat>Widescreen</PresentationFormat>
  <Paragraphs>184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Hungerger</vt:lpstr>
      <vt:lpstr>PowerPoint Presentation</vt:lpstr>
      <vt:lpstr>Team organization</vt:lpstr>
      <vt:lpstr>Initial Objectives</vt:lpstr>
      <vt:lpstr>What’s left?</vt:lpstr>
      <vt:lpstr>Plan for the software 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Hungerger</dc:title>
  <dc:creator>asli</dc:creator>
  <cp:lastModifiedBy>asli</cp:lastModifiedBy>
  <cp:revision>3</cp:revision>
  <dcterms:created xsi:type="dcterms:W3CDTF">2024-01-02T06:11:30Z</dcterms:created>
  <dcterms:modified xsi:type="dcterms:W3CDTF">2024-01-02T06:41:57Z</dcterms:modified>
</cp:coreProperties>
</file>