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75" d="100"/>
          <a:sy n="75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EF52-E552-4756-9122-666EF04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PH" sz="5300" dirty="0"/>
              <a:t>Top-level</a:t>
            </a:r>
            <a:r>
              <a:rPr lang="en-PH" dirty="0"/>
              <a:t> and nested classes in accordance with java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7859B-179F-4257-8C53-D0928DD69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By: </a:t>
            </a:r>
            <a:r>
              <a:rPr lang="en-PH" dirty="0" err="1"/>
              <a:t>Brenly</a:t>
            </a:r>
            <a:r>
              <a:rPr lang="en-PH" dirty="0"/>
              <a:t> Marion S. Camarillo </a:t>
            </a:r>
          </a:p>
          <a:p>
            <a:r>
              <a:rPr lang="en-PH" dirty="0"/>
              <a:t>XI-ACACIA</a:t>
            </a:r>
          </a:p>
        </p:txBody>
      </p:sp>
    </p:spTree>
    <p:extLst>
      <p:ext uri="{BB962C8B-B14F-4D97-AF65-F5344CB8AC3E}">
        <p14:creationId xmlns:p14="http://schemas.microsoft.com/office/powerpoint/2010/main" val="71246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374B-89C0-410D-B003-F5BA6B71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Two types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BB10-CCBF-41DC-8BB2-CEAC2742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z="4400" dirty="0"/>
              <a:t>Java supports two types of classes: top-level classes and nested classes. Understanding the difference and uses of each is crucial for effective Java programming.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6058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E525-993E-446F-8D9A-B5BEA87B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Two types of 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9CD1-D445-4AA2-990B-983DE733E8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PH" dirty="0"/>
              <a:t>1.Top-level Classes  - A public class defined in its own Java file(.java)</a:t>
            </a:r>
          </a:p>
          <a:p>
            <a:pPr marL="36900" indent="0">
              <a:buNone/>
            </a:pPr>
            <a:r>
              <a:rPr lang="en-PH" dirty="0" err="1"/>
              <a:t>Accessiblity</a:t>
            </a:r>
            <a:r>
              <a:rPr lang="en-PH" dirty="0"/>
              <a:t>: Public, default, protected, or private</a:t>
            </a:r>
          </a:p>
          <a:p>
            <a:pPr marL="36900" indent="0">
              <a:buNone/>
            </a:pPr>
            <a:r>
              <a:rPr lang="en-PH" dirty="0"/>
              <a:t>Can be instantiated independently 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5B649-98D0-456B-9945-ECB0BAD816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PH" dirty="0"/>
              <a:t>2.Nested Classes – A class defined inside another class or interface</a:t>
            </a:r>
          </a:p>
          <a:p>
            <a:pPr marL="36900" indent="0">
              <a:buNone/>
            </a:pPr>
            <a:r>
              <a:rPr lang="en-PH" dirty="0"/>
              <a:t>Types: </a:t>
            </a:r>
          </a:p>
          <a:p>
            <a:pPr marL="36900" indent="0">
              <a:buNone/>
            </a:pPr>
            <a:r>
              <a:rPr lang="en-PH" dirty="0"/>
              <a:t>Static Nested Class </a:t>
            </a:r>
          </a:p>
          <a:p>
            <a:pPr marL="36900" indent="0">
              <a:buNone/>
            </a:pPr>
            <a:r>
              <a:rPr lang="en-PH" dirty="0"/>
              <a:t>Inner Class(Non-static)</a:t>
            </a:r>
          </a:p>
          <a:p>
            <a:pPr marL="36900" indent="0">
              <a:buNone/>
            </a:pPr>
            <a:r>
              <a:rPr lang="en-PH" dirty="0"/>
              <a:t>Local Inner Class </a:t>
            </a:r>
          </a:p>
          <a:p>
            <a:pPr marL="36900" indent="0">
              <a:buNone/>
            </a:pPr>
            <a:r>
              <a:rPr lang="en-PH" dirty="0"/>
              <a:t>Anonymous Inner Class</a:t>
            </a:r>
          </a:p>
          <a:p>
            <a:pPr marL="36900" indent="0">
              <a:buNone/>
            </a:pPr>
            <a:r>
              <a:rPr lang="en-PH" dirty="0" err="1"/>
              <a:t>Accessiblity</a:t>
            </a:r>
            <a:r>
              <a:rPr lang="en-PH" dirty="0"/>
              <a:t>: Depends on the </a:t>
            </a:r>
            <a:r>
              <a:rPr lang="en-PH" dirty="0" err="1"/>
              <a:t>encloseing</a:t>
            </a:r>
            <a:r>
              <a:rPr lang="en-PH" dirty="0"/>
              <a:t> class’s accessibility</a:t>
            </a:r>
          </a:p>
          <a:p>
            <a:pPr marL="36900" indent="0">
              <a:buNone/>
            </a:pPr>
            <a:r>
              <a:rPr lang="en-PH" dirty="0"/>
              <a:t>Instantiation depends on the type of nested class</a:t>
            </a:r>
          </a:p>
          <a:p>
            <a:pPr marL="36900" indent="0">
              <a:buNone/>
            </a:pPr>
            <a:endParaRPr lang="en-PH" dirty="0"/>
          </a:p>
          <a:p>
            <a:pPr marL="3690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0005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3377-320C-496A-B0B7-B16E63F7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Types of Nested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BFEC-0535-4A13-84FD-3C1A9048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PH" dirty="0"/>
              <a:t>1. Static Nested Class: Defined with the static keyword. Can be instantiated independently.</a:t>
            </a:r>
          </a:p>
          <a:p>
            <a:pPr marL="36900" indent="0">
              <a:buNone/>
            </a:pPr>
            <a:r>
              <a:rPr lang="en-PH" dirty="0"/>
              <a:t>Ex: public class </a:t>
            </a:r>
            <a:r>
              <a:rPr lang="en-PH" dirty="0" err="1"/>
              <a:t>OuterClass</a:t>
            </a:r>
            <a:r>
              <a:rPr lang="en-PH" dirty="0"/>
              <a:t>  {public static class </a:t>
            </a:r>
            <a:r>
              <a:rPr lang="en-PH" dirty="0" err="1"/>
              <a:t>NestedClass</a:t>
            </a:r>
            <a:r>
              <a:rPr lang="en-PH" dirty="0"/>
              <a:t> { . . . .} }</a:t>
            </a:r>
          </a:p>
          <a:p>
            <a:pPr marL="36900" indent="0">
              <a:buNone/>
            </a:pPr>
            <a:endParaRPr lang="en-PH" dirty="0"/>
          </a:p>
          <a:p>
            <a:pPr marL="36900" indent="0">
              <a:buNone/>
            </a:pPr>
            <a:r>
              <a:rPr lang="en-PH" dirty="0"/>
              <a:t>2. Inner Class: Non-static nested class. Requires an instance of the enclosing class. </a:t>
            </a:r>
          </a:p>
          <a:p>
            <a:pPr marL="36900" indent="0">
              <a:buNone/>
            </a:pPr>
            <a:r>
              <a:rPr lang="en-PH" dirty="0"/>
              <a:t>Ex: public class </a:t>
            </a:r>
            <a:r>
              <a:rPr lang="en-PH" dirty="0" err="1"/>
              <a:t>OuterClass</a:t>
            </a:r>
            <a:r>
              <a:rPr lang="en-PH" dirty="0"/>
              <a:t> {public class </a:t>
            </a:r>
            <a:r>
              <a:rPr lang="en-PH" dirty="0" err="1"/>
              <a:t>NestedClass</a:t>
            </a:r>
            <a:r>
              <a:rPr lang="en-PH" dirty="0"/>
              <a:t> {  . . . . } }</a:t>
            </a:r>
          </a:p>
          <a:p>
            <a:pPr marL="36900" indent="0">
              <a:buNone/>
            </a:pPr>
            <a:endParaRPr lang="en-PH" dirty="0"/>
          </a:p>
          <a:p>
            <a:pPr marL="36900" indent="0">
              <a:buNone/>
            </a:pPr>
            <a:r>
              <a:rPr lang="en-PH" dirty="0"/>
              <a:t>3. Local Inner Class: Defined within a method or block. Accessible only within that scope</a:t>
            </a:r>
          </a:p>
          <a:p>
            <a:pPr marL="36900" indent="0">
              <a:buNone/>
            </a:pPr>
            <a:r>
              <a:rPr lang="en-PH" dirty="0"/>
              <a:t>Ex: public class </a:t>
            </a:r>
            <a:r>
              <a:rPr lang="en-PH" dirty="0" err="1"/>
              <a:t>OuterClass</a:t>
            </a:r>
            <a:r>
              <a:rPr lang="en-PH" dirty="0"/>
              <a:t>  { public void </a:t>
            </a:r>
            <a:r>
              <a:rPr lang="en-PH" dirty="0" err="1"/>
              <a:t>myMethod</a:t>
            </a:r>
            <a:r>
              <a:rPr lang="en-PH" dirty="0"/>
              <a:t>() { class </a:t>
            </a:r>
            <a:r>
              <a:rPr lang="en-PH" dirty="0" err="1"/>
              <a:t>LocalClass</a:t>
            </a:r>
            <a:r>
              <a:rPr lang="en-PH" dirty="0"/>
              <a:t> { . . .} } } </a:t>
            </a:r>
          </a:p>
          <a:p>
            <a:pPr marL="3690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967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0721-56FD-4021-8270-7F7F3BEC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Types of Nested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7A34-4787-438D-84C8-56D2237D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PH" sz="4000" dirty="0"/>
              <a:t>4. Anonymous Inner Class: A nameless inner class, often used for event handling or callbacks</a:t>
            </a:r>
          </a:p>
          <a:p>
            <a:pPr marL="36900" indent="0">
              <a:buNone/>
            </a:pPr>
            <a:r>
              <a:rPr lang="en-PH" sz="4000" dirty="0"/>
              <a:t>Ex: </a:t>
            </a:r>
            <a:r>
              <a:rPr lang="en-PH" sz="4000" dirty="0" err="1"/>
              <a:t>button.addActionListener</a:t>
            </a:r>
            <a:r>
              <a:rPr lang="en-PH" sz="4000" dirty="0"/>
              <a:t>(new ActionListener()){ . . .}};</a:t>
            </a:r>
          </a:p>
        </p:txBody>
      </p:sp>
    </p:spTree>
    <p:extLst>
      <p:ext uri="{BB962C8B-B14F-4D97-AF65-F5344CB8AC3E}">
        <p14:creationId xmlns:p14="http://schemas.microsoft.com/office/powerpoint/2010/main" val="322848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AF44-206C-4F0D-8B04-192E9D1D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Nested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A7D41-6DDD-41D0-9C34-456BD0EF0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Use Cases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46F4C-823B-4A08-BDD6-A5A5F98CE4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79800" indent="-342900">
              <a:buAutoNum type="arabicPeriod"/>
            </a:pPr>
            <a:r>
              <a:rPr lang="en-PH" dirty="0"/>
              <a:t>Encapsulation: Nested classes can encapsulate implementation details.</a:t>
            </a:r>
          </a:p>
          <a:p>
            <a:pPr marL="379800" indent="-342900">
              <a:buAutoNum type="arabicPeriod"/>
            </a:pPr>
            <a:r>
              <a:rPr lang="en-PH" dirty="0"/>
              <a:t>Organization: Nested classes can organize related functionality.</a:t>
            </a:r>
          </a:p>
          <a:p>
            <a:pPr marL="379800" indent="-342900">
              <a:buAutoNum type="arabicPeriod"/>
            </a:pPr>
            <a:r>
              <a:rPr lang="en-PH" dirty="0"/>
              <a:t>Event Handling: Anonymous inner classes are commonly used for handling.</a:t>
            </a:r>
          </a:p>
          <a:p>
            <a:pPr marL="379800" indent="-342900">
              <a:buAutoNum type="arabicPeriod"/>
            </a:pPr>
            <a:r>
              <a:rPr lang="en-PH" dirty="0"/>
              <a:t>Factory Methods: Static nested classes can provide factory methods.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7346A-EC8D-4BAA-875B-0F744B725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H" dirty="0"/>
              <a:t>Best Practices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AB112-F029-49C4-B8C9-F792F31FAD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79800" indent="-342900">
              <a:buAutoNum type="arabicPeriod"/>
            </a:pPr>
            <a:r>
              <a:rPr lang="en-PH" dirty="0"/>
              <a:t>Use top-level classes for independent entities.</a:t>
            </a:r>
          </a:p>
          <a:p>
            <a:pPr marL="379800" indent="-342900">
              <a:buAutoNum type="arabicPeriod"/>
            </a:pPr>
            <a:r>
              <a:rPr lang="en-PH" dirty="0"/>
              <a:t>Use nested classes for closely related functionality.</a:t>
            </a:r>
          </a:p>
          <a:p>
            <a:pPr marL="379800" indent="-342900">
              <a:buAutoNum type="arabicPeriod"/>
            </a:pPr>
            <a:r>
              <a:rPr lang="en-PH" dirty="0"/>
              <a:t>Avoid deep nesting (more than two levels).</a:t>
            </a:r>
          </a:p>
          <a:p>
            <a:pPr marL="379800" indent="-342900">
              <a:buAutoNum type="arabicPeriod"/>
            </a:pPr>
            <a:r>
              <a:rPr lang="en-PH" dirty="0"/>
              <a:t>Use meaningful names for nested classes.</a:t>
            </a:r>
          </a:p>
          <a:p>
            <a:pPr marL="379800" indent="-342900">
              <a:buAutoNum type="arabicPeriod"/>
            </a:pPr>
            <a:r>
              <a:rPr lang="en-PH" dirty="0"/>
              <a:t>Document nested classes clearly</a:t>
            </a:r>
          </a:p>
        </p:txBody>
      </p:sp>
    </p:spTree>
    <p:extLst>
      <p:ext uri="{BB962C8B-B14F-4D97-AF65-F5344CB8AC3E}">
        <p14:creationId xmlns:p14="http://schemas.microsoft.com/office/powerpoint/2010/main" val="275080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32AD-7E0E-4939-A37D-0247586F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Java Framework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BFA2-2FE9-40AA-A0BE-12D11B1E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94100" indent="-457200">
              <a:buAutoNum type="arabicPeriod"/>
            </a:pPr>
            <a:r>
              <a:rPr lang="en-PH" sz="3200" dirty="0"/>
              <a:t>Android: Nested classes are used extensively for event handling and UI components.</a:t>
            </a:r>
          </a:p>
          <a:p>
            <a:pPr marL="494100" indent="-457200">
              <a:buAutoNum type="arabicPeriod"/>
            </a:pPr>
            <a:endParaRPr lang="en-PH" sz="3200" dirty="0"/>
          </a:p>
          <a:p>
            <a:pPr marL="494100" indent="-457200">
              <a:buAutoNum type="arabicPeriod"/>
            </a:pPr>
            <a:r>
              <a:rPr lang="en-PH" sz="3200" dirty="0"/>
              <a:t>Spring Framework: Nested classes for configuration and definition</a:t>
            </a:r>
          </a:p>
          <a:p>
            <a:pPr marL="494100" indent="-457200">
              <a:buAutoNum type="arabicPeriod"/>
            </a:pPr>
            <a:endParaRPr lang="en-PH" sz="3200" dirty="0"/>
          </a:p>
          <a:p>
            <a:pPr marL="494100" indent="-457200">
              <a:buAutoNum type="arabicPeriod"/>
            </a:pPr>
            <a:r>
              <a:rPr lang="en-PH" sz="3200" dirty="0"/>
              <a:t>Hibernate: Nested classes are used for entity mapping and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29583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526F-4AA0-45D5-9967-20B5C97D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B650C-C1EE-4B71-914F-91536A45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PH" sz="3600" dirty="0"/>
              <a:t>Understanding top-level and nested classes in Java is essential for effective programming. By applying best practices and considering use cases, developers can write more organized, maintainable, and </a:t>
            </a:r>
            <a:r>
              <a:rPr lang="en-PH" sz="3600" dirty="0" err="1"/>
              <a:t>effcent</a:t>
            </a:r>
            <a:r>
              <a:rPr lang="en-PH" sz="3600" dirty="0"/>
              <a:t> code.</a:t>
            </a:r>
          </a:p>
        </p:txBody>
      </p:sp>
    </p:spTree>
    <p:extLst>
      <p:ext uri="{BB962C8B-B14F-4D97-AF65-F5344CB8AC3E}">
        <p14:creationId xmlns:p14="http://schemas.microsoft.com/office/powerpoint/2010/main" val="2760160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49</TotalTime>
  <Words>424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Slate</vt:lpstr>
      <vt:lpstr>Top-level and nested classes in accordance with java framework</vt:lpstr>
      <vt:lpstr>Two types of classes</vt:lpstr>
      <vt:lpstr>Two types of Classes </vt:lpstr>
      <vt:lpstr>Types of Nested Classes</vt:lpstr>
      <vt:lpstr>Types of Nested Class</vt:lpstr>
      <vt:lpstr>Nested Classes</vt:lpstr>
      <vt:lpstr>Java Framework Applications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Top-level and nested classes in accordance with java framework</dc:title>
  <dc:creator>Student</dc:creator>
  <cp:lastModifiedBy>Student</cp:lastModifiedBy>
  <cp:revision>6</cp:revision>
  <dcterms:created xsi:type="dcterms:W3CDTF">2024-12-11T03:00:30Z</dcterms:created>
  <dcterms:modified xsi:type="dcterms:W3CDTF">2024-12-11T03:49:42Z</dcterms:modified>
</cp:coreProperties>
</file>