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6858000" cx="12192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Source Sans Pr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675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1" roundtripDataSignature="AMtx7mgoTmLXK2YseKro6JvIAD7uLrFY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29F683-06AE-44F3-AFFA-E2EA5C861AC4}">
  <a:tblStyle styleId="{1D29F683-06AE-44F3-AFFA-E2EA5C861AC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67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customschemas.google.com/relationships/presentationmetadata" Target="meta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SourceSansPro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SansPro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SourceSansPr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9acb8992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9acb899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9acb8992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89acb8992c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9acb8992c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89acb8992c_1_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7" name="Google Shape;1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12750" y="6163300"/>
            <a:ext cx="1946925" cy="4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831854" y="1709741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831854" y="4589464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acb8992c_1_280"/>
          <p:cNvSpPr txBox="1"/>
          <p:nvPr>
            <p:ph type="ctrTitle"/>
          </p:nvPr>
        </p:nvSpPr>
        <p:spPr>
          <a:xfrm>
            <a:off x="1524003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89acb8992c_1_280"/>
          <p:cNvSpPr txBox="1"/>
          <p:nvPr>
            <p:ph idx="1" type="subTitle"/>
          </p:nvPr>
        </p:nvSpPr>
        <p:spPr>
          <a:xfrm>
            <a:off x="1524003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g89acb8992c_1_28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89acb8992c_1_28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89acb8992c_1_2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93" name="Google Shape;93;g89acb8992c_1_2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12750" y="6163300"/>
            <a:ext cx="1946925" cy="4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9acb8992c_1_287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89acb8992c_1_287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89acb8992c_1_28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89acb8992c_1_28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89acb8992c_1_2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acb8992c_1_29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89acb8992c_1_293"/>
          <p:cNvSpPr txBox="1"/>
          <p:nvPr>
            <p:ph idx="1" type="body"/>
          </p:nvPr>
        </p:nvSpPr>
        <p:spPr>
          <a:xfrm rot="5400000">
            <a:off x="3920401" y="-1256574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89acb8992c_1_29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89acb8992c_1_29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89acb8992c_1_2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9acb8992c_1_299"/>
          <p:cNvSpPr txBox="1"/>
          <p:nvPr>
            <p:ph type="title"/>
          </p:nvPr>
        </p:nvSpPr>
        <p:spPr>
          <a:xfrm>
            <a:off x="839788" y="457203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89acb8992c_1_29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g89acb8992c_1_29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0" name="Google Shape;110;g89acb8992c_1_29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89acb8992c_1_29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89acb8992c_1_29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9acb8992c_1_306"/>
          <p:cNvSpPr txBox="1"/>
          <p:nvPr>
            <p:ph type="title"/>
          </p:nvPr>
        </p:nvSpPr>
        <p:spPr>
          <a:xfrm>
            <a:off x="839788" y="457203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89acb8992c_1_306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6" name="Google Shape;116;g89acb8992c_1_306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7" name="Google Shape;117;g89acb8992c_1_30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89acb8992c_1_30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89acb8992c_1_3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9acb8992c_1_3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89acb8992c_1_3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89acb8992c_1_3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9acb8992c_1_3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89acb8992c_1_3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89acb8992c_1_3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89acb8992c_1_3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acb8992c_1_322"/>
          <p:cNvSpPr txBox="1"/>
          <p:nvPr>
            <p:ph type="title"/>
          </p:nvPr>
        </p:nvSpPr>
        <p:spPr>
          <a:xfrm>
            <a:off x="839791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89acb8992c_1_322"/>
          <p:cNvSpPr txBox="1"/>
          <p:nvPr>
            <p:ph idx="1" type="body"/>
          </p:nvPr>
        </p:nvSpPr>
        <p:spPr>
          <a:xfrm>
            <a:off x="839789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g89acb8992c_1_322"/>
          <p:cNvSpPr txBox="1"/>
          <p:nvPr>
            <p:ph idx="2" type="body"/>
          </p:nvPr>
        </p:nvSpPr>
        <p:spPr>
          <a:xfrm>
            <a:off x="839789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g89acb8992c_1_322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g89acb8992c_1_322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g89acb8992c_1_3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89acb8992c_1_3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89acb8992c_1_3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9acb8992c_1_3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89acb8992c_1_331"/>
          <p:cNvSpPr txBox="1"/>
          <p:nvPr>
            <p:ph idx="1" type="body"/>
          </p:nvPr>
        </p:nvSpPr>
        <p:spPr>
          <a:xfrm>
            <a:off x="838200" y="1825626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g89acb8992c_1_331"/>
          <p:cNvSpPr txBox="1"/>
          <p:nvPr>
            <p:ph idx="2" type="body"/>
          </p:nvPr>
        </p:nvSpPr>
        <p:spPr>
          <a:xfrm>
            <a:off x="6172200" y="1825626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g89acb8992c_1_3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89acb8992c_1_3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89acb8992c_1_3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acb8992c_1_338"/>
          <p:cNvSpPr txBox="1"/>
          <p:nvPr>
            <p:ph type="title"/>
          </p:nvPr>
        </p:nvSpPr>
        <p:spPr>
          <a:xfrm>
            <a:off x="831854" y="170974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89acb8992c_1_338"/>
          <p:cNvSpPr txBox="1"/>
          <p:nvPr>
            <p:ph idx="1" type="body"/>
          </p:nvPr>
        </p:nvSpPr>
        <p:spPr>
          <a:xfrm>
            <a:off x="831854" y="4589464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8" name="Google Shape;148;g89acb8992c_1_3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89acb8992c_1_3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89acb8992c_1_3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9acb8992c_1_3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89acb8992c_1_3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g89acb8992c_1_3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89acb8992c_1_3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89acb8992c_1_3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39788" y="457203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839788" y="457203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839791" y="365125"/>
            <a:ext cx="105155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8200" y="1825626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6172200" y="1825626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acb8992c_1_27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g89acb8992c_1_27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89acb8992c_1_27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89acb8992c_1_27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g89acb8992c_1_27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6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988432"/>
            <a:ext cx="2901235" cy="288113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67893" y="175491"/>
            <a:ext cx="11848500" cy="6507000"/>
          </a:xfrm>
          <a:prstGeom prst="snip2DiagRect">
            <a:avLst>
              <a:gd fmla="val 5621" name="adj1"/>
              <a:gd fmla="val 4060" name="adj2"/>
            </a:avLst>
          </a:prstGeom>
          <a:solidFill>
            <a:srgbClr val="008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167893" y="175491"/>
            <a:ext cx="1462500" cy="1335600"/>
          </a:xfrm>
          <a:prstGeom prst="roundRect">
            <a:avLst>
              <a:gd fmla="val 16667" name="adj"/>
            </a:avLst>
          </a:prstGeom>
          <a:solidFill>
            <a:srgbClr val="008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10553985" y="175491"/>
            <a:ext cx="1462500" cy="1335600"/>
          </a:xfrm>
          <a:prstGeom prst="roundRect">
            <a:avLst>
              <a:gd fmla="val 16667" name="adj"/>
            </a:avLst>
          </a:prstGeom>
          <a:solidFill>
            <a:srgbClr val="008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67893" y="5347028"/>
            <a:ext cx="1462500" cy="1335600"/>
          </a:xfrm>
          <a:prstGeom prst="roundRect">
            <a:avLst>
              <a:gd fmla="val 16667" name="adj"/>
            </a:avLst>
          </a:prstGeom>
          <a:solidFill>
            <a:srgbClr val="008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0553985" y="5347029"/>
            <a:ext cx="1462500" cy="1335600"/>
          </a:xfrm>
          <a:prstGeom prst="roundRect">
            <a:avLst>
              <a:gd fmla="val 16667" name="adj"/>
            </a:avLst>
          </a:prstGeom>
          <a:solidFill>
            <a:srgbClr val="008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1"/>
          <p:cNvGrpSpPr/>
          <p:nvPr/>
        </p:nvGrpSpPr>
        <p:grpSpPr>
          <a:xfrm>
            <a:off x="5600651" y="175487"/>
            <a:ext cx="990606" cy="569389"/>
            <a:chOff x="3856269" y="175492"/>
            <a:chExt cx="1431511" cy="822817"/>
          </a:xfrm>
        </p:grpSpPr>
        <p:sp>
          <p:nvSpPr>
            <p:cNvPr id="170" name="Google Shape;170;p1"/>
            <p:cNvSpPr/>
            <p:nvPr/>
          </p:nvSpPr>
          <p:spPr>
            <a:xfrm rot="10800000">
              <a:off x="4381833" y="175640"/>
              <a:ext cx="380400" cy="2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" name="Google Shape;171;p1"/>
            <p:cNvGrpSpPr/>
            <p:nvPr/>
          </p:nvGrpSpPr>
          <p:grpSpPr>
            <a:xfrm rot="5400000">
              <a:off x="4160616" y="-128855"/>
              <a:ext cx="822817" cy="1431511"/>
              <a:chOff x="175488" y="997664"/>
              <a:chExt cx="917401" cy="1834800"/>
            </a:xfrm>
          </p:grpSpPr>
          <p:sp>
            <p:nvSpPr>
              <p:cNvPr id="172" name="Google Shape;172;p1"/>
              <p:cNvSpPr/>
              <p:nvPr/>
            </p:nvSpPr>
            <p:spPr>
              <a:xfrm>
                <a:off x="175489" y="1915064"/>
                <a:ext cx="917400" cy="917400"/>
              </a:xfrm>
              <a:prstGeom prst="diagStripe">
                <a:avLst>
                  <a:gd fmla="val 63165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 rot="-5400000">
                <a:off x="175488" y="997664"/>
                <a:ext cx="917400" cy="917400"/>
              </a:xfrm>
              <a:prstGeom prst="diagStripe">
                <a:avLst>
                  <a:gd fmla="val 629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4" name="Google Shape;174;p1"/>
          <p:cNvGrpSpPr/>
          <p:nvPr/>
        </p:nvGrpSpPr>
        <p:grpSpPr>
          <a:xfrm rot="-5400000">
            <a:off x="-42715" y="3144352"/>
            <a:ext cx="990606" cy="569389"/>
            <a:chOff x="3856269" y="175492"/>
            <a:chExt cx="1431511" cy="822817"/>
          </a:xfrm>
        </p:grpSpPr>
        <p:sp>
          <p:nvSpPr>
            <p:cNvPr id="175" name="Google Shape;175;p1"/>
            <p:cNvSpPr/>
            <p:nvPr/>
          </p:nvSpPr>
          <p:spPr>
            <a:xfrm rot="10800000">
              <a:off x="4381833" y="175640"/>
              <a:ext cx="380400" cy="2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6" name="Google Shape;176;p1"/>
            <p:cNvGrpSpPr/>
            <p:nvPr/>
          </p:nvGrpSpPr>
          <p:grpSpPr>
            <a:xfrm rot="5400000">
              <a:off x="4160616" y="-128855"/>
              <a:ext cx="822817" cy="1431511"/>
              <a:chOff x="175488" y="997664"/>
              <a:chExt cx="917401" cy="1834800"/>
            </a:xfrm>
          </p:grpSpPr>
          <p:sp>
            <p:nvSpPr>
              <p:cNvPr id="177" name="Google Shape;177;p1"/>
              <p:cNvSpPr/>
              <p:nvPr/>
            </p:nvSpPr>
            <p:spPr>
              <a:xfrm>
                <a:off x="175489" y="1915064"/>
                <a:ext cx="917400" cy="917400"/>
              </a:xfrm>
              <a:prstGeom prst="diagStripe">
                <a:avLst>
                  <a:gd fmla="val 63165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 rot="-5400000">
                <a:off x="175488" y="997664"/>
                <a:ext cx="917400" cy="917400"/>
              </a:xfrm>
              <a:prstGeom prst="diagStripe">
                <a:avLst>
                  <a:gd fmla="val 629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9" name="Google Shape;179;p1"/>
          <p:cNvGrpSpPr/>
          <p:nvPr/>
        </p:nvGrpSpPr>
        <p:grpSpPr>
          <a:xfrm rot="5400000">
            <a:off x="11236088" y="3144259"/>
            <a:ext cx="990606" cy="569389"/>
            <a:chOff x="3856269" y="175492"/>
            <a:chExt cx="1431511" cy="822817"/>
          </a:xfrm>
        </p:grpSpPr>
        <p:sp>
          <p:nvSpPr>
            <p:cNvPr id="180" name="Google Shape;180;p1"/>
            <p:cNvSpPr/>
            <p:nvPr/>
          </p:nvSpPr>
          <p:spPr>
            <a:xfrm rot="10800000">
              <a:off x="4381833" y="175640"/>
              <a:ext cx="380400" cy="2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" name="Google Shape;181;p1"/>
            <p:cNvGrpSpPr/>
            <p:nvPr/>
          </p:nvGrpSpPr>
          <p:grpSpPr>
            <a:xfrm rot="5400000">
              <a:off x="4160616" y="-128855"/>
              <a:ext cx="822817" cy="1431511"/>
              <a:chOff x="175488" y="997664"/>
              <a:chExt cx="917401" cy="1834800"/>
            </a:xfrm>
          </p:grpSpPr>
          <p:sp>
            <p:nvSpPr>
              <p:cNvPr id="182" name="Google Shape;182;p1"/>
              <p:cNvSpPr/>
              <p:nvPr/>
            </p:nvSpPr>
            <p:spPr>
              <a:xfrm>
                <a:off x="175489" y="1915064"/>
                <a:ext cx="917400" cy="917400"/>
              </a:xfrm>
              <a:prstGeom prst="diagStripe">
                <a:avLst>
                  <a:gd fmla="val 63165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 rot="-5400000">
                <a:off x="175488" y="997664"/>
                <a:ext cx="917400" cy="917400"/>
              </a:xfrm>
              <a:prstGeom prst="diagStripe">
                <a:avLst>
                  <a:gd fmla="val 629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4" name="Google Shape;184;p1"/>
          <p:cNvGrpSpPr/>
          <p:nvPr/>
        </p:nvGrpSpPr>
        <p:grpSpPr>
          <a:xfrm rot="10800000">
            <a:off x="5600744" y="6113123"/>
            <a:ext cx="990606" cy="569389"/>
            <a:chOff x="3856269" y="175492"/>
            <a:chExt cx="1431511" cy="822817"/>
          </a:xfrm>
        </p:grpSpPr>
        <p:sp>
          <p:nvSpPr>
            <p:cNvPr id="185" name="Google Shape;185;p1"/>
            <p:cNvSpPr/>
            <p:nvPr/>
          </p:nvSpPr>
          <p:spPr>
            <a:xfrm rot="10800000">
              <a:off x="4381833" y="175640"/>
              <a:ext cx="380400" cy="2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" name="Google Shape;186;p1"/>
            <p:cNvGrpSpPr/>
            <p:nvPr/>
          </p:nvGrpSpPr>
          <p:grpSpPr>
            <a:xfrm rot="5400000">
              <a:off x="4160616" y="-128855"/>
              <a:ext cx="822817" cy="1431511"/>
              <a:chOff x="175488" y="997664"/>
              <a:chExt cx="917401" cy="1834800"/>
            </a:xfrm>
          </p:grpSpPr>
          <p:sp>
            <p:nvSpPr>
              <p:cNvPr id="187" name="Google Shape;187;p1"/>
              <p:cNvSpPr/>
              <p:nvPr/>
            </p:nvSpPr>
            <p:spPr>
              <a:xfrm>
                <a:off x="175489" y="1915064"/>
                <a:ext cx="917400" cy="917400"/>
              </a:xfrm>
              <a:prstGeom prst="diagStripe">
                <a:avLst>
                  <a:gd fmla="val 63165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 rot="-5400000">
                <a:off x="175488" y="997664"/>
                <a:ext cx="917400" cy="917400"/>
              </a:xfrm>
              <a:prstGeom prst="diagStripe">
                <a:avLst>
                  <a:gd fmla="val 629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9" name="Google Shape;189;p1"/>
          <p:cNvGrpSpPr/>
          <p:nvPr/>
        </p:nvGrpSpPr>
        <p:grpSpPr>
          <a:xfrm>
            <a:off x="6600629" y="3429002"/>
            <a:ext cx="5511203" cy="3021950"/>
            <a:chOff x="6620441" y="3365327"/>
            <a:chExt cx="5511203" cy="3021950"/>
          </a:xfrm>
        </p:grpSpPr>
        <p:pic>
          <p:nvPicPr>
            <p:cNvPr id="190" name="Google Shape;19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88607" y="3365327"/>
              <a:ext cx="3043037" cy="302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20441" y="4024195"/>
              <a:ext cx="2384218" cy="23630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1"/>
          <p:cNvSpPr/>
          <p:nvPr/>
        </p:nvSpPr>
        <p:spPr>
          <a:xfrm>
            <a:off x="1230338" y="1675700"/>
            <a:ext cx="9723300" cy="27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s-MX" sz="5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BENEFICIOS PARA LA CIUDAD</a:t>
            </a:r>
            <a:endParaRPr b="1" i="0" sz="5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1" i="0" lang="es-MX" sz="6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2019-2020</a:t>
            </a:r>
            <a:endParaRPr b="1" i="0" sz="3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3" name="Google Shape;19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276" y="6026351"/>
            <a:ext cx="2821477" cy="4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"/>
          <p:cNvSpPr/>
          <p:nvPr/>
        </p:nvSpPr>
        <p:spPr>
          <a:xfrm>
            <a:off x="424574" y="4665875"/>
            <a:ext cx="6674315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MX" sz="2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SISTEMAS DE TRANSPORTE INDIVIDUAL SUSTENTABLE (SiTIS)</a:t>
            </a:r>
            <a:endParaRPr b="0" i="0" sz="26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9acb8992c_1_0"/>
          <p:cNvSpPr txBox="1"/>
          <p:nvPr/>
        </p:nvSpPr>
        <p:spPr>
          <a:xfrm>
            <a:off x="745450" y="569601"/>
            <a:ext cx="67434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RECAUDACIÓN SiTIS 2019 -</a:t>
            </a:r>
            <a:r>
              <a:rPr b="1" lang="es-MX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2020</a:t>
            </a:r>
            <a:endParaRPr b="1"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00" name="Google Shape;200;g89acb8992c_1_0"/>
          <p:cNvGrpSpPr/>
          <p:nvPr/>
        </p:nvGrpSpPr>
        <p:grpSpPr>
          <a:xfrm>
            <a:off x="859536" y="1103785"/>
            <a:ext cx="5912254" cy="148535"/>
            <a:chOff x="-2243919" y="938947"/>
            <a:chExt cx="5912254" cy="148535"/>
          </a:xfrm>
        </p:grpSpPr>
        <p:cxnSp>
          <p:nvCxnSpPr>
            <p:cNvPr id="201" name="Google Shape;201;g89acb8992c_1_0"/>
            <p:cNvCxnSpPr/>
            <p:nvPr/>
          </p:nvCxnSpPr>
          <p:spPr>
            <a:xfrm>
              <a:off x="-2243919" y="938947"/>
              <a:ext cx="59115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g89acb8992c_1_0"/>
            <p:cNvSpPr/>
            <p:nvPr/>
          </p:nvSpPr>
          <p:spPr>
            <a:xfrm rot="10800000">
              <a:off x="3484135" y="952782"/>
              <a:ext cx="184200" cy="134700"/>
            </a:xfrm>
            <a:prstGeom prst="triangle">
              <a:avLst>
                <a:gd fmla="val 50000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g89acb8992c_1_0"/>
          <p:cNvSpPr txBox="1"/>
          <p:nvPr/>
        </p:nvSpPr>
        <p:spPr>
          <a:xfrm>
            <a:off x="1519725" y="1163350"/>
            <a:ext cx="9828600" cy="48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MX" sz="1800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Entre junio y agosto del 2019 s</a:t>
            </a:r>
            <a:r>
              <a:rPr b="1" i="0" lang="es-MX" sz="1800" u="none" cap="none" strike="noStrike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 entregaron 5 permisos anuales </a:t>
            </a:r>
            <a:r>
              <a:rPr b="1" lang="es-MX" sz="1800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b="1" i="0" lang="es-MX" sz="1800" u="none" cap="none" strike="noStrike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4 empresas: 2 de bicicletas sin anclaje y 2 de monopatines eléctricos</a:t>
            </a:r>
            <a:r>
              <a:rPr b="1" lang="es-MX" sz="1800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Para obtener dichos permisos, derivaron del proceso de asignación así como del pago de una contraprestación como sigue: </a:t>
            </a:r>
            <a:endParaRPr b="1" sz="18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MX" sz="1800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total, la ciudad recaudó:</a:t>
            </a:r>
            <a:endParaRPr b="1" sz="18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MX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$37,880,000.</a:t>
            </a:r>
            <a:r>
              <a:rPr b="1" lang="es-MX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00</a:t>
            </a:r>
            <a:endParaRPr b="1" sz="24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MX" sz="2000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(treinta y siete millones, ochocientos ochenta mil pesos 00/100 M.N.)</a:t>
            </a:r>
            <a:endParaRPr b="1">
              <a:solidFill>
                <a:srgbClr val="53535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4" name="Google Shape;204;g89acb8992c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698" y="1218650"/>
            <a:ext cx="569400" cy="55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89acb8992c_1_0"/>
          <p:cNvPicPr preferRelativeResize="0"/>
          <p:nvPr/>
        </p:nvPicPr>
        <p:blipFill rotWithShape="1">
          <a:blip r:embed="rId4">
            <a:alphaModFix/>
          </a:blip>
          <a:srcRect b="0" l="40019" r="0" t="0"/>
          <a:stretch/>
        </p:blipFill>
        <p:spPr>
          <a:xfrm>
            <a:off x="205000" y="4762074"/>
            <a:ext cx="1481500" cy="18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89acb8992c_1_0"/>
          <p:cNvPicPr preferRelativeResize="0"/>
          <p:nvPr/>
        </p:nvPicPr>
        <p:blipFill rotWithShape="1">
          <a:blip r:embed="rId5">
            <a:alphaModFix/>
          </a:blip>
          <a:srcRect b="0" l="39846" r="0" t="0"/>
          <a:stretch/>
        </p:blipFill>
        <p:spPr>
          <a:xfrm flipH="1">
            <a:off x="10956373" y="4812408"/>
            <a:ext cx="1052128" cy="153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89acb8992c_1_0"/>
          <p:cNvPicPr preferRelativeResize="0"/>
          <p:nvPr/>
        </p:nvPicPr>
        <p:blipFill rotWithShape="1">
          <a:blip r:embed="rId6">
            <a:alphaModFix/>
          </a:blip>
          <a:srcRect b="0" l="42707" r="5" t="0"/>
          <a:stretch/>
        </p:blipFill>
        <p:spPr>
          <a:xfrm>
            <a:off x="-2804655" y="4812405"/>
            <a:ext cx="1414909" cy="204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89acb8992c_1_0"/>
          <p:cNvPicPr preferRelativeResize="0"/>
          <p:nvPr/>
        </p:nvPicPr>
        <p:blipFill rotWithShape="1">
          <a:blip r:embed="rId7">
            <a:alphaModFix/>
          </a:blip>
          <a:srcRect b="0" l="37015" r="0" t="0"/>
          <a:stretch/>
        </p:blipFill>
        <p:spPr>
          <a:xfrm flipH="1">
            <a:off x="13559960" y="4905549"/>
            <a:ext cx="1128260" cy="1572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g89acb8992c_1_0"/>
          <p:cNvGraphicFramePr/>
          <p:nvPr/>
        </p:nvGraphicFramePr>
        <p:xfrm>
          <a:off x="732107" y="230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{1D29F683-06AE-44F3-AFFA-E2EA5C861AC4}</a:tableStyleId>
              </a:tblPr>
              <a:tblGrid>
                <a:gridCol w="2583925"/>
                <a:gridCol w="2565125"/>
              </a:tblGrid>
              <a:tr h="40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EMPRESA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CONTRAPRESTACIÓN ANUAL TOTAL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3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Bicieléctricas SAPI de CV (Dezba)</a:t>
                      </a:r>
                      <a:r>
                        <a:rPr b="1"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sz="1100"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$1,460,000.00 (un millón, cuatrocientos sesenta mil pesos 00/100)</a:t>
                      </a:r>
                      <a:endParaRPr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3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Jump Bicycles México S de RL de CV</a:t>
                      </a:r>
                      <a:endParaRPr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$2,470,000.00 </a:t>
                      </a:r>
                      <a:br>
                        <a:rPr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(dos millones, cuatrocientos setenta mil pesos 00/100)</a:t>
                      </a:r>
                      <a:endParaRPr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6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TOTAL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6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$3,930,000.00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g89acb8992c_1_0"/>
          <p:cNvGraphicFramePr/>
          <p:nvPr/>
        </p:nvGraphicFramePr>
        <p:xfrm>
          <a:off x="6310857" y="23074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{1D29F683-06AE-44F3-AFFA-E2EA5C861AC4}</a:tableStyleId>
              </a:tblPr>
              <a:tblGrid>
                <a:gridCol w="2583925"/>
                <a:gridCol w="2565125"/>
              </a:tblGrid>
              <a:tr h="40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EMPRESA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CONTRAPRESTACIÓN ANUAL TOTAL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3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Grin Scooters S.A.P.I. de C.V.</a:t>
                      </a:r>
                      <a:endParaRPr sz="1100"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$24,500,00.00</a:t>
                      </a:r>
                      <a:endParaRPr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(veinticuatro millones, quinientos mil pesos 00/100 M.N.)</a:t>
                      </a:r>
                      <a:endParaRPr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63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Bird Rides México S. de R.L. de C.V. </a:t>
                      </a:r>
                      <a:endParaRPr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$9,450,000.00 </a:t>
                      </a:r>
                      <a:br>
                        <a:rPr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(nueve millones cuatrocientos cincuenta mil pesos 00/100 M.N.</a:t>
                      </a:r>
                      <a:endParaRPr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3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6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TOTAL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6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$33,950,000.00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9acb8992c_1_5"/>
          <p:cNvSpPr txBox="1"/>
          <p:nvPr/>
        </p:nvSpPr>
        <p:spPr>
          <a:xfrm>
            <a:off x="745462" y="340998"/>
            <a:ext cx="67434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INFRAESTRUCTURA CICLISTA 2020</a:t>
            </a:r>
            <a:endParaRPr b="1"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16" name="Google Shape;216;g89acb8992c_1_5"/>
          <p:cNvGrpSpPr/>
          <p:nvPr/>
        </p:nvGrpSpPr>
        <p:grpSpPr>
          <a:xfrm>
            <a:off x="859536" y="875185"/>
            <a:ext cx="5912254" cy="148535"/>
            <a:chOff x="-2243919" y="938947"/>
            <a:chExt cx="5912254" cy="148535"/>
          </a:xfrm>
        </p:grpSpPr>
        <p:cxnSp>
          <p:nvCxnSpPr>
            <p:cNvPr id="217" name="Google Shape;217;g89acb8992c_1_5"/>
            <p:cNvCxnSpPr/>
            <p:nvPr/>
          </p:nvCxnSpPr>
          <p:spPr>
            <a:xfrm>
              <a:off x="-2243919" y="938947"/>
              <a:ext cx="59115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8" name="Google Shape;218;g89acb8992c_1_5"/>
            <p:cNvSpPr/>
            <p:nvPr/>
          </p:nvSpPr>
          <p:spPr>
            <a:xfrm rot="10800000">
              <a:off x="3484135" y="952782"/>
              <a:ext cx="184200" cy="134700"/>
            </a:xfrm>
            <a:prstGeom prst="triangle">
              <a:avLst>
                <a:gd fmla="val 50000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19" name="Google Shape;219;g89acb8992c_1_5"/>
          <p:cNvGraphicFramePr/>
          <p:nvPr/>
        </p:nvGraphicFramePr>
        <p:xfrm>
          <a:off x="1895582" y="2446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{1D29F683-06AE-44F3-AFFA-E2EA5C861AC4}</a:tableStyleId>
              </a:tblPr>
              <a:tblGrid>
                <a:gridCol w="4889950"/>
                <a:gridCol w="1277725"/>
                <a:gridCol w="1263350"/>
                <a:gridCol w="1399125"/>
              </a:tblGrid>
              <a:tr h="46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PROCESO 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KM POR VIALIDAD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0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TOTAL KM POR SENTIDO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INVERSIÓN</a:t>
                      </a:r>
                      <a:endParaRPr b="1" i="0" sz="10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3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300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INFRAESTRUCTURA CICLISTA 2020 </a:t>
                      </a:r>
                      <a:endParaRPr b="1" sz="1300"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s-MX" sz="1000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Suturas a la red ciclista + Ciclovías en zonas periféricas</a:t>
                      </a:r>
                      <a:endParaRPr sz="1000"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20.22 km</a:t>
                      </a:r>
                      <a:endParaRPr sz="1300"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27.52</a:t>
                      </a:r>
                      <a:r>
                        <a:rPr lang="es-MX" sz="1300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km</a:t>
                      </a:r>
                      <a:endParaRPr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50 mdp</a:t>
                      </a:r>
                      <a:endParaRPr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8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3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FONDO DE ATENCIÓN AL CICLISTA Y AL PEATÓN</a:t>
                      </a:r>
                      <a:endParaRPr sz="13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Suturas + Conexión regional + Ciclovías en zonas periféricas</a:t>
                      </a:r>
                      <a:endParaRPr sz="13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18.9 km</a:t>
                      </a:r>
                      <a:endParaRPr sz="13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26.69</a:t>
                      </a:r>
                      <a:r>
                        <a:rPr lang="es-MX" sz="13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km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48 mdp</a:t>
                      </a:r>
                      <a:endParaRPr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567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300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FONDO METROPOLITANO 2020</a:t>
                      </a:r>
                      <a:endParaRPr sz="1300"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00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Conexión regional: Azcapotzalco - Naucalpan</a:t>
                      </a:r>
                      <a:endParaRPr sz="1300"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300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7.40 km</a:t>
                      </a:r>
                      <a:endParaRPr sz="1300"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14.80</a:t>
                      </a:r>
                      <a:r>
                        <a:rPr lang="es-MX" sz="1300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km</a:t>
                      </a:r>
                      <a:endParaRPr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>
                          <a:solidFill>
                            <a:srgbClr val="666666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40 mdp</a:t>
                      </a:r>
                      <a:endParaRPr>
                        <a:solidFill>
                          <a:srgbClr val="666666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9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600" u="none" cap="none" strike="noStrik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TOTAL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6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46.52 km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6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69 km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60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138 mdp</a:t>
                      </a:r>
                      <a:endParaRPr b="1" sz="160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2500" marB="92500" marR="27750" marL="277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pSp>
        <p:nvGrpSpPr>
          <p:cNvPr id="220" name="Google Shape;220;g89acb8992c_1_5"/>
          <p:cNvGrpSpPr/>
          <p:nvPr/>
        </p:nvGrpSpPr>
        <p:grpSpPr>
          <a:xfrm>
            <a:off x="3967665" y="5561840"/>
            <a:ext cx="4256683" cy="148505"/>
            <a:chOff x="51167" y="938947"/>
            <a:chExt cx="3617168" cy="148535"/>
          </a:xfrm>
        </p:grpSpPr>
        <p:cxnSp>
          <p:nvCxnSpPr>
            <p:cNvPr id="221" name="Google Shape;221;g89acb8992c_1_5"/>
            <p:cNvCxnSpPr/>
            <p:nvPr/>
          </p:nvCxnSpPr>
          <p:spPr>
            <a:xfrm>
              <a:off x="51167" y="938947"/>
              <a:ext cx="36165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g89acb8992c_1_5"/>
            <p:cNvSpPr/>
            <p:nvPr/>
          </p:nvSpPr>
          <p:spPr>
            <a:xfrm rot="10800000">
              <a:off x="3484135" y="952782"/>
              <a:ext cx="184200" cy="134700"/>
            </a:xfrm>
            <a:prstGeom prst="triangle">
              <a:avLst>
                <a:gd fmla="val 50000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g89acb8992c_1_5"/>
          <p:cNvSpPr txBox="1"/>
          <p:nvPr/>
        </p:nvSpPr>
        <p:spPr>
          <a:xfrm>
            <a:off x="4628100" y="5156800"/>
            <a:ext cx="2935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TOTAL APROXIMADO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4" name="Google Shape;224;g89acb8992c_1_5"/>
          <p:cNvSpPr txBox="1"/>
          <p:nvPr/>
        </p:nvSpPr>
        <p:spPr>
          <a:xfrm>
            <a:off x="5020500" y="5561850"/>
            <a:ext cx="2151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69 </a:t>
            </a:r>
            <a:r>
              <a:rPr b="1" lang="es-MX" sz="2000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kilometros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5" name="Google Shape;225;g89acb8992c_1_5"/>
          <p:cNvSpPr/>
          <p:nvPr/>
        </p:nvSpPr>
        <p:spPr>
          <a:xfrm rot="5400000">
            <a:off x="1568350" y="3698824"/>
            <a:ext cx="263400" cy="227700"/>
          </a:xfrm>
          <a:prstGeom prst="triangle">
            <a:avLst>
              <a:gd fmla="val 50000" name="adj"/>
            </a:avLst>
          </a:prstGeom>
          <a:solidFill>
            <a:srgbClr val="0085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89acb8992c_1_5"/>
          <p:cNvSpPr txBox="1"/>
          <p:nvPr/>
        </p:nvSpPr>
        <p:spPr>
          <a:xfrm>
            <a:off x="1515900" y="1097775"/>
            <a:ext cx="92649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 recurso recaudado de los SiTIS se integró al Fondo Público de Atención al Ciclista y al Peatón (FONACIPE) el cual, junto con otros recursos, se utilizará en la construcción de infraestructura ciclista 2020</a:t>
            </a:r>
            <a:endParaRPr b="1" sz="18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Cuantificación por proceso</a:t>
            </a:r>
            <a:endParaRPr b="1" sz="16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7" name="Google Shape;227;g89acb8992c_1_5"/>
          <p:cNvGrpSpPr/>
          <p:nvPr/>
        </p:nvGrpSpPr>
        <p:grpSpPr>
          <a:xfrm>
            <a:off x="3967665" y="6026715"/>
            <a:ext cx="4255897" cy="148505"/>
            <a:chOff x="51167" y="938947"/>
            <a:chExt cx="3616500" cy="148535"/>
          </a:xfrm>
        </p:grpSpPr>
        <p:cxnSp>
          <p:nvCxnSpPr>
            <p:cNvPr id="228" name="Google Shape;228;g89acb8992c_1_5"/>
            <p:cNvCxnSpPr/>
            <p:nvPr/>
          </p:nvCxnSpPr>
          <p:spPr>
            <a:xfrm>
              <a:off x="51167" y="938947"/>
              <a:ext cx="36165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g89acb8992c_1_5"/>
            <p:cNvSpPr/>
            <p:nvPr/>
          </p:nvSpPr>
          <p:spPr>
            <a:xfrm rot="10800000">
              <a:off x="51181" y="952782"/>
              <a:ext cx="184200" cy="134700"/>
            </a:xfrm>
            <a:prstGeom prst="triangle">
              <a:avLst>
                <a:gd fmla="val 50000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g89acb8992c_1_5"/>
          <p:cNvSpPr txBox="1"/>
          <p:nvPr/>
        </p:nvSpPr>
        <p:spPr>
          <a:xfrm>
            <a:off x="4628100" y="6026725"/>
            <a:ext cx="2935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INVERSIÓN: 138 mdp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1" name="Google Shape;231;g89acb8992c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698" y="990050"/>
            <a:ext cx="569400" cy="554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9acb8992c_1_227"/>
          <p:cNvSpPr txBox="1"/>
          <p:nvPr/>
        </p:nvSpPr>
        <p:spPr>
          <a:xfrm>
            <a:off x="745462" y="569598"/>
            <a:ext cx="67434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FONACIPE 2020</a:t>
            </a:r>
            <a:endParaRPr b="1"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37" name="Google Shape;237;g89acb8992c_1_227"/>
          <p:cNvGrpSpPr/>
          <p:nvPr/>
        </p:nvGrpSpPr>
        <p:grpSpPr>
          <a:xfrm>
            <a:off x="859536" y="1103785"/>
            <a:ext cx="5912254" cy="148535"/>
            <a:chOff x="-2243919" y="938947"/>
            <a:chExt cx="5912254" cy="148535"/>
          </a:xfrm>
        </p:grpSpPr>
        <p:cxnSp>
          <p:nvCxnSpPr>
            <p:cNvPr id="238" name="Google Shape;238;g89acb8992c_1_227"/>
            <p:cNvCxnSpPr/>
            <p:nvPr/>
          </p:nvCxnSpPr>
          <p:spPr>
            <a:xfrm>
              <a:off x="-2243919" y="938947"/>
              <a:ext cx="59115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9" name="Google Shape;239;g89acb8992c_1_227"/>
            <p:cNvSpPr/>
            <p:nvPr/>
          </p:nvSpPr>
          <p:spPr>
            <a:xfrm rot="10800000">
              <a:off x="3484135" y="952782"/>
              <a:ext cx="184200" cy="134700"/>
            </a:xfrm>
            <a:prstGeom prst="triangle">
              <a:avLst>
                <a:gd fmla="val 50000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g89acb8992c_1_227"/>
          <p:cNvSpPr/>
          <p:nvPr/>
        </p:nvSpPr>
        <p:spPr>
          <a:xfrm>
            <a:off x="819000" y="4342700"/>
            <a:ext cx="4157400" cy="20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r>
              <a:rPr i="0" lang="es-MX" u="none" cap="none" strike="noStrik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s-MX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Ciclovía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MX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 2 Poniente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Trolebici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 2 Sur</a:t>
            </a:r>
            <a:endParaRPr b="1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Ciclovía</a:t>
            </a:r>
            <a:endParaRPr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Eje 5 Sur</a:t>
            </a:r>
            <a:endParaRPr b="1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41" name="Google Shape;241;g89acb8992c_1_227"/>
          <p:cNvGrpSpPr/>
          <p:nvPr/>
        </p:nvGrpSpPr>
        <p:grpSpPr>
          <a:xfrm>
            <a:off x="816395" y="2909019"/>
            <a:ext cx="3071239" cy="148535"/>
            <a:chOff x="597096" y="938947"/>
            <a:chExt cx="3071239" cy="148535"/>
          </a:xfrm>
        </p:grpSpPr>
        <p:cxnSp>
          <p:nvCxnSpPr>
            <p:cNvPr id="242" name="Google Shape;242;g89acb8992c_1_227"/>
            <p:cNvCxnSpPr/>
            <p:nvPr/>
          </p:nvCxnSpPr>
          <p:spPr>
            <a:xfrm>
              <a:off x="597096" y="938947"/>
              <a:ext cx="30705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" name="Google Shape;243;g89acb8992c_1_227"/>
            <p:cNvSpPr/>
            <p:nvPr/>
          </p:nvSpPr>
          <p:spPr>
            <a:xfrm rot="10800000">
              <a:off x="3484135" y="952782"/>
              <a:ext cx="184200" cy="134700"/>
            </a:xfrm>
            <a:prstGeom prst="triangle">
              <a:avLst>
                <a:gd fmla="val 50000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g89acb8992c_1_227"/>
          <p:cNvSpPr txBox="1"/>
          <p:nvPr/>
        </p:nvSpPr>
        <p:spPr>
          <a:xfrm>
            <a:off x="745442" y="2584502"/>
            <a:ext cx="16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s-MX" sz="14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SIMBOLOGÍA </a:t>
            </a:r>
            <a:endParaRPr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Google Shape;245;g89acb8992c_1_227"/>
          <p:cNvSpPr/>
          <p:nvPr/>
        </p:nvSpPr>
        <p:spPr>
          <a:xfrm>
            <a:off x="5913248" y="6021647"/>
            <a:ext cx="368700" cy="263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89acb8992c_1_227"/>
          <p:cNvSpPr/>
          <p:nvPr/>
        </p:nvSpPr>
        <p:spPr>
          <a:xfrm rot="-5400000">
            <a:off x="11452974" y="3144740"/>
            <a:ext cx="368700" cy="263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89acb8992c_1_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7833" y="695648"/>
            <a:ext cx="321932" cy="45490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89acb8992c_1_227"/>
          <p:cNvSpPr/>
          <p:nvPr/>
        </p:nvSpPr>
        <p:spPr>
          <a:xfrm>
            <a:off x="5879604" y="6437738"/>
            <a:ext cx="432900" cy="276000"/>
          </a:xfrm>
          <a:prstGeom prst="triangle">
            <a:avLst>
              <a:gd fmla="val 50000" name="adj"/>
            </a:avLst>
          </a:prstGeom>
          <a:solidFill>
            <a:srgbClr val="0085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89acb8992c_1_227"/>
          <p:cNvSpPr txBox="1"/>
          <p:nvPr/>
        </p:nvSpPr>
        <p:spPr>
          <a:xfrm>
            <a:off x="1406699" y="1162400"/>
            <a:ext cx="298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INFRAESTRUCTURA</a:t>
            </a:r>
            <a:endParaRPr b="1" sz="18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CICLISTA FONACIPE</a:t>
            </a:r>
            <a:endParaRPr b="1" sz="1800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50" name="Google Shape;250;g89acb8992c_1_227"/>
          <p:cNvGrpSpPr/>
          <p:nvPr/>
        </p:nvGrpSpPr>
        <p:grpSpPr>
          <a:xfrm>
            <a:off x="816395" y="2909019"/>
            <a:ext cx="3071239" cy="148535"/>
            <a:chOff x="597096" y="938947"/>
            <a:chExt cx="3071239" cy="148535"/>
          </a:xfrm>
        </p:grpSpPr>
        <p:cxnSp>
          <p:nvCxnSpPr>
            <p:cNvPr id="251" name="Google Shape;251;g89acb8992c_1_227"/>
            <p:cNvCxnSpPr/>
            <p:nvPr/>
          </p:nvCxnSpPr>
          <p:spPr>
            <a:xfrm>
              <a:off x="597096" y="938947"/>
              <a:ext cx="30705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2" name="Google Shape;252;g89acb8992c_1_227"/>
            <p:cNvSpPr/>
            <p:nvPr/>
          </p:nvSpPr>
          <p:spPr>
            <a:xfrm rot="10800000">
              <a:off x="3484135" y="952782"/>
              <a:ext cx="184200" cy="134700"/>
            </a:xfrm>
            <a:prstGeom prst="triangle">
              <a:avLst>
                <a:gd fmla="val 50000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g89acb8992c_1_227"/>
          <p:cNvSpPr/>
          <p:nvPr/>
        </p:nvSpPr>
        <p:spPr>
          <a:xfrm rot="5400000">
            <a:off x="842045" y="3132796"/>
            <a:ext cx="170100" cy="147000"/>
          </a:xfrm>
          <a:prstGeom prst="triangle">
            <a:avLst>
              <a:gd fmla="val 50000" name="adj"/>
            </a:avLst>
          </a:prstGeom>
          <a:solidFill>
            <a:srgbClr val="4CDE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89acb8992c_1_227"/>
          <p:cNvSpPr txBox="1"/>
          <p:nvPr/>
        </p:nvSpPr>
        <p:spPr>
          <a:xfrm>
            <a:off x="1107047" y="3073268"/>
            <a:ext cx="298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Arial"/>
              <a:buNone/>
            </a:pPr>
            <a:r>
              <a:rPr i="0" lang="es-MX" sz="12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Infraestructura ciclista existente</a:t>
            </a:r>
            <a:endParaRPr i="0" sz="1200" u="none" cap="none" strike="noStrike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g89acb8992c_1_227"/>
          <p:cNvSpPr txBox="1"/>
          <p:nvPr/>
        </p:nvSpPr>
        <p:spPr>
          <a:xfrm>
            <a:off x="1107050" y="3350175"/>
            <a:ext cx="330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Arial"/>
              <a:buNone/>
            </a:pPr>
            <a:r>
              <a:rPr lang="es-MX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Infraestructura ciclista 2020</a:t>
            </a:r>
            <a:endParaRPr i="1" sz="1200" u="none" cap="none" strike="noStrike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g89acb8992c_1_227"/>
          <p:cNvSpPr/>
          <p:nvPr/>
        </p:nvSpPr>
        <p:spPr>
          <a:xfrm rot="5400000">
            <a:off x="842045" y="3415118"/>
            <a:ext cx="170100" cy="147000"/>
          </a:xfrm>
          <a:prstGeom prst="triangle">
            <a:avLst>
              <a:gd fmla="val 50000" name="adj"/>
            </a:avLst>
          </a:prstGeom>
          <a:solidFill>
            <a:srgbClr val="FF8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7" name="Google Shape;257;g89acb8992c_1_227"/>
          <p:cNvSpPr txBox="1"/>
          <p:nvPr/>
        </p:nvSpPr>
        <p:spPr>
          <a:xfrm>
            <a:off x="1107050" y="3647800"/>
            <a:ext cx="343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Arial"/>
              <a:buNone/>
            </a:pPr>
            <a:r>
              <a:rPr b="1" lang="es-MX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Infraestructura ciclista FONACIPE 2020</a:t>
            </a:r>
            <a:endParaRPr b="1" i="1" sz="8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8" name="Google Shape;258;g89acb8992c_1_227"/>
          <p:cNvSpPr txBox="1"/>
          <p:nvPr/>
        </p:nvSpPr>
        <p:spPr>
          <a:xfrm>
            <a:off x="1107050" y="3905988"/>
            <a:ext cx="343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Arial"/>
              <a:buNone/>
            </a:pPr>
            <a:r>
              <a:rPr lang="es-MX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Biciestacionamientos existentes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9" name="Google Shape;259;g89acb8992c_1_227"/>
          <p:cNvSpPr/>
          <p:nvPr/>
        </p:nvSpPr>
        <p:spPr>
          <a:xfrm>
            <a:off x="872650" y="3990000"/>
            <a:ext cx="108900" cy="108900"/>
          </a:xfrm>
          <a:prstGeom prst="ellipse">
            <a:avLst/>
          </a:prstGeom>
          <a:solidFill>
            <a:srgbClr val="1BB600">
              <a:alpha val="9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89acb8992c_1_227"/>
          <p:cNvSpPr/>
          <p:nvPr/>
        </p:nvSpPr>
        <p:spPr>
          <a:xfrm rot="5400000">
            <a:off x="842045" y="3695018"/>
            <a:ext cx="170100" cy="147000"/>
          </a:xfrm>
          <a:prstGeom prst="triangle">
            <a:avLst>
              <a:gd fmla="val 50000" name="adj"/>
            </a:avLst>
          </a:prstGeom>
          <a:solidFill>
            <a:srgbClr val="F62F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1" name="Google Shape;261;g89acb8992c_1_227"/>
          <p:cNvSpPr txBox="1"/>
          <p:nvPr/>
        </p:nvSpPr>
        <p:spPr>
          <a:xfrm>
            <a:off x="1107050" y="4153138"/>
            <a:ext cx="343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200"/>
              <a:buFont typeface="Arial"/>
              <a:buNone/>
            </a:pPr>
            <a:r>
              <a:rPr lang="es-MX" sz="12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Biciestacionamientos proyecto 2020</a:t>
            </a:r>
            <a:endParaRPr sz="12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2" name="Google Shape;262;g89acb8992c_1_227"/>
          <p:cNvSpPr/>
          <p:nvPr/>
        </p:nvSpPr>
        <p:spPr>
          <a:xfrm>
            <a:off x="872650" y="4233788"/>
            <a:ext cx="108900" cy="108900"/>
          </a:xfrm>
          <a:prstGeom prst="ellipse">
            <a:avLst/>
          </a:prstGeom>
          <a:solidFill>
            <a:srgbClr val="0000FF">
              <a:alpha val="7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g89acb8992c_1_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98" y="1218650"/>
            <a:ext cx="569400" cy="5545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g89acb8992c_1_227"/>
          <p:cNvGrpSpPr/>
          <p:nvPr/>
        </p:nvGrpSpPr>
        <p:grpSpPr>
          <a:xfrm>
            <a:off x="4369125" y="1350900"/>
            <a:ext cx="7400052" cy="4841848"/>
            <a:chOff x="4369125" y="1350900"/>
            <a:chExt cx="7400052" cy="4841848"/>
          </a:xfrm>
        </p:grpSpPr>
        <p:pic>
          <p:nvPicPr>
            <p:cNvPr id="265" name="Google Shape;265;g89acb8992c_1_227"/>
            <p:cNvPicPr preferRelativeResize="0"/>
            <p:nvPr/>
          </p:nvPicPr>
          <p:blipFill rotWithShape="1">
            <a:blip r:embed="rId5">
              <a:alphaModFix/>
            </a:blip>
            <a:srcRect b="2063" l="14329" r="9815" t="1948"/>
            <a:stretch/>
          </p:blipFill>
          <p:spPr>
            <a:xfrm>
              <a:off x="4369125" y="1350900"/>
              <a:ext cx="7400052" cy="48418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6" name="Google Shape;266;g89acb8992c_1_227"/>
            <p:cNvGrpSpPr/>
            <p:nvPr/>
          </p:nvGrpSpPr>
          <p:grpSpPr>
            <a:xfrm>
              <a:off x="4756296" y="1664808"/>
              <a:ext cx="222367" cy="347009"/>
              <a:chOff x="1397937" y="1984882"/>
              <a:chExt cx="323161" cy="504300"/>
            </a:xfrm>
          </p:grpSpPr>
          <p:sp>
            <p:nvSpPr>
              <p:cNvPr id="267" name="Google Shape;267;g89acb8992c_1_227"/>
              <p:cNvSpPr/>
              <p:nvPr/>
            </p:nvSpPr>
            <p:spPr>
              <a:xfrm>
                <a:off x="1418698" y="2078906"/>
                <a:ext cx="302400" cy="302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g89acb8992c_1_227"/>
              <p:cNvSpPr txBox="1"/>
              <p:nvPr/>
            </p:nvSpPr>
            <p:spPr>
              <a:xfrm>
                <a:off x="1397937" y="1984882"/>
                <a:ext cx="302400" cy="50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MX" sz="10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</a:t>
                </a:r>
                <a:endParaRPr b="1" sz="10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269" name="Google Shape;269;g89acb8992c_1_227"/>
            <p:cNvGrpSpPr/>
            <p:nvPr/>
          </p:nvGrpSpPr>
          <p:grpSpPr>
            <a:xfrm>
              <a:off x="6378846" y="2261646"/>
              <a:ext cx="229855" cy="347009"/>
              <a:chOff x="916357" y="2468805"/>
              <a:chExt cx="334043" cy="504300"/>
            </a:xfrm>
          </p:grpSpPr>
          <p:sp>
            <p:nvSpPr>
              <p:cNvPr id="270" name="Google Shape;270;g89acb8992c_1_227"/>
              <p:cNvSpPr/>
              <p:nvPr/>
            </p:nvSpPr>
            <p:spPr>
              <a:xfrm>
                <a:off x="948000" y="2569750"/>
                <a:ext cx="302400" cy="302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g89acb8992c_1_227"/>
              <p:cNvSpPr txBox="1"/>
              <p:nvPr/>
            </p:nvSpPr>
            <p:spPr>
              <a:xfrm>
                <a:off x="916357" y="2468805"/>
                <a:ext cx="302400" cy="50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MX" sz="10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</a:t>
                </a:r>
                <a:endParaRPr b="1" sz="10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grpSp>
          <p:nvGrpSpPr>
            <p:cNvPr id="272" name="Google Shape;272;g89acb8992c_1_227"/>
            <p:cNvGrpSpPr/>
            <p:nvPr/>
          </p:nvGrpSpPr>
          <p:grpSpPr>
            <a:xfrm>
              <a:off x="10824684" y="4633721"/>
              <a:ext cx="223042" cy="347009"/>
              <a:chOff x="926258" y="2468805"/>
              <a:chExt cx="324142" cy="504300"/>
            </a:xfrm>
          </p:grpSpPr>
          <p:sp>
            <p:nvSpPr>
              <p:cNvPr id="273" name="Google Shape;273;g89acb8992c_1_227"/>
              <p:cNvSpPr/>
              <p:nvPr/>
            </p:nvSpPr>
            <p:spPr>
              <a:xfrm>
                <a:off x="948000" y="2569750"/>
                <a:ext cx="302400" cy="3024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g89acb8992c_1_227"/>
              <p:cNvSpPr txBox="1"/>
              <p:nvPr/>
            </p:nvSpPr>
            <p:spPr>
              <a:xfrm>
                <a:off x="926258" y="2468805"/>
                <a:ext cx="302400" cy="50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MX" sz="10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3</a:t>
                </a:r>
                <a:endParaRPr b="1" sz="10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75" name="Google Shape;275;g89acb8992c_1_227"/>
            <p:cNvSpPr txBox="1"/>
            <p:nvPr/>
          </p:nvSpPr>
          <p:spPr>
            <a:xfrm>
              <a:off x="6995375" y="4679275"/>
              <a:ext cx="1513200" cy="368700"/>
            </a:xfrm>
            <a:prstGeom prst="rect">
              <a:avLst/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000">
                  <a:solidFill>
                    <a:srgbClr val="59595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Biciestacionamiento </a:t>
              </a:r>
              <a:endParaRPr b="1" sz="10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000">
                  <a:solidFill>
                    <a:srgbClr val="59595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Masivo Escuadrón 201</a:t>
              </a:r>
              <a:endParaRPr b="1" sz="10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6" name="Google Shape;276;g89acb8992c_1_227"/>
            <p:cNvSpPr txBox="1"/>
            <p:nvPr/>
          </p:nvSpPr>
          <p:spPr>
            <a:xfrm>
              <a:off x="8922675" y="2007038"/>
              <a:ext cx="1426800" cy="368700"/>
            </a:xfrm>
            <a:prstGeom prst="rect">
              <a:avLst/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000">
                  <a:solidFill>
                    <a:srgbClr val="59595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Biciestacionamiento </a:t>
              </a:r>
              <a:endParaRPr b="1" sz="10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000">
                  <a:solidFill>
                    <a:srgbClr val="59595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Masivo Pantitlán</a:t>
              </a:r>
              <a:endParaRPr b="1" sz="10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77" name="Google Shape;277;g89acb8992c_1_227"/>
            <p:cNvSpPr/>
            <p:nvPr/>
          </p:nvSpPr>
          <p:spPr>
            <a:xfrm>
              <a:off x="9259775" y="2375738"/>
              <a:ext cx="169800" cy="170100"/>
            </a:xfrm>
            <a:prstGeom prst="ellipse">
              <a:avLst/>
            </a:prstGeom>
            <a:solidFill>
              <a:srgbClr val="1BB600">
                <a:alpha val="9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g89acb8992c_1_227"/>
            <p:cNvSpPr/>
            <p:nvPr/>
          </p:nvSpPr>
          <p:spPr>
            <a:xfrm>
              <a:off x="7565025" y="5019300"/>
              <a:ext cx="200400" cy="200700"/>
            </a:xfrm>
            <a:prstGeom prst="ellipse">
              <a:avLst/>
            </a:prstGeom>
            <a:solidFill>
              <a:srgbClr val="0000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g89acb8992c_1_227"/>
          <p:cNvSpPr/>
          <p:nvPr/>
        </p:nvSpPr>
        <p:spPr>
          <a:xfrm>
            <a:off x="9862625" y="2584501"/>
            <a:ext cx="1626900" cy="1592700"/>
          </a:xfrm>
          <a:prstGeom prst="ellipse">
            <a:avLst/>
          </a:prstGeom>
          <a:solidFill>
            <a:srgbClr val="0084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26.</a:t>
            </a:r>
            <a:r>
              <a:rPr b="1" lang="es-MX" sz="2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70</a:t>
            </a:r>
            <a:r>
              <a:rPr b="1" lang="es-MX" sz="21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km</a:t>
            </a:r>
            <a:endParaRPr b="1" sz="21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6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3"/>
          <p:cNvGrpSpPr/>
          <p:nvPr/>
        </p:nvGrpSpPr>
        <p:grpSpPr>
          <a:xfrm>
            <a:off x="0" y="0"/>
            <a:ext cx="12191696" cy="6857829"/>
            <a:chOff x="0" y="0"/>
            <a:chExt cx="9144000" cy="5143500"/>
          </a:xfrm>
        </p:grpSpPr>
        <p:sp>
          <p:nvSpPr>
            <p:cNvPr id="286" name="Google Shape;286;p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25920" y="131618"/>
              <a:ext cx="8886600" cy="4880400"/>
            </a:xfrm>
            <a:prstGeom prst="snip2DiagRect">
              <a:avLst>
                <a:gd fmla="val 5621" name="adj1"/>
                <a:gd fmla="val 4060" name="adj2"/>
              </a:avLst>
            </a:prstGeom>
            <a:solidFill>
              <a:srgbClr val="0084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25920" y="131618"/>
              <a:ext cx="1096800" cy="1001700"/>
            </a:xfrm>
            <a:prstGeom prst="roundRect">
              <a:avLst>
                <a:gd fmla="val 16667" name="adj"/>
              </a:avLst>
            </a:prstGeom>
            <a:solidFill>
              <a:srgbClr val="0084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7915489" y="131618"/>
              <a:ext cx="1096800" cy="1001700"/>
            </a:xfrm>
            <a:prstGeom prst="roundRect">
              <a:avLst>
                <a:gd fmla="val 16667" name="adj"/>
              </a:avLst>
            </a:prstGeom>
            <a:solidFill>
              <a:srgbClr val="0084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125920" y="4010271"/>
              <a:ext cx="1096800" cy="1001700"/>
            </a:xfrm>
            <a:prstGeom prst="roundRect">
              <a:avLst>
                <a:gd fmla="val 16667" name="adj"/>
              </a:avLst>
            </a:prstGeom>
            <a:solidFill>
              <a:srgbClr val="0084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7915489" y="4010272"/>
              <a:ext cx="1096800" cy="1001700"/>
            </a:xfrm>
            <a:prstGeom prst="roundRect">
              <a:avLst>
                <a:gd fmla="val 16667" name="adj"/>
              </a:avLst>
            </a:prstGeom>
            <a:solidFill>
              <a:srgbClr val="0084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" name="Google Shape;292;p3"/>
            <p:cNvGrpSpPr/>
            <p:nvPr/>
          </p:nvGrpSpPr>
          <p:grpSpPr>
            <a:xfrm>
              <a:off x="4200488" y="131616"/>
              <a:ext cx="742954" cy="427042"/>
              <a:chOff x="3856269" y="175492"/>
              <a:chExt cx="1431511" cy="822817"/>
            </a:xfrm>
          </p:grpSpPr>
          <p:sp>
            <p:nvSpPr>
              <p:cNvPr id="293" name="Google Shape;293;p3"/>
              <p:cNvSpPr/>
              <p:nvPr/>
            </p:nvSpPr>
            <p:spPr>
              <a:xfrm rot="10800000">
                <a:off x="4381833" y="175640"/>
                <a:ext cx="380400" cy="2412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4" name="Google Shape;294;p3"/>
              <p:cNvGrpSpPr/>
              <p:nvPr/>
            </p:nvGrpSpPr>
            <p:grpSpPr>
              <a:xfrm rot="5400000">
                <a:off x="4160616" y="-128855"/>
                <a:ext cx="822817" cy="1431511"/>
                <a:chOff x="175488" y="997664"/>
                <a:chExt cx="917401" cy="1834800"/>
              </a:xfrm>
            </p:grpSpPr>
            <p:sp>
              <p:nvSpPr>
                <p:cNvPr id="295" name="Google Shape;295;p3"/>
                <p:cNvSpPr/>
                <p:nvPr/>
              </p:nvSpPr>
              <p:spPr>
                <a:xfrm>
                  <a:off x="175489" y="1915064"/>
                  <a:ext cx="917400" cy="917400"/>
                </a:xfrm>
                <a:prstGeom prst="diagStripe">
                  <a:avLst>
                    <a:gd fmla="val 63165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3"/>
                <p:cNvSpPr/>
                <p:nvPr/>
              </p:nvSpPr>
              <p:spPr>
                <a:xfrm rot="-5400000">
                  <a:off x="175488" y="997664"/>
                  <a:ext cx="917400" cy="917400"/>
                </a:xfrm>
                <a:prstGeom prst="diagStripe">
                  <a:avLst>
                    <a:gd fmla="val 6294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97" name="Google Shape;297;p3"/>
            <p:cNvGrpSpPr/>
            <p:nvPr/>
          </p:nvGrpSpPr>
          <p:grpSpPr>
            <a:xfrm rot="-5400000">
              <a:off x="-32036" y="2358265"/>
              <a:ext cx="742954" cy="427042"/>
              <a:chOff x="3856269" y="175492"/>
              <a:chExt cx="1431511" cy="822817"/>
            </a:xfrm>
          </p:grpSpPr>
          <p:sp>
            <p:nvSpPr>
              <p:cNvPr id="298" name="Google Shape;298;p3"/>
              <p:cNvSpPr/>
              <p:nvPr/>
            </p:nvSpPr>
            <p:spPr>
              <a:xfrm rot="10800000">
                <a:off x="4381833" y="175640"/>
                <a:ext cx="380400" cy="2412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9" name="Google Shape;299;p3"/>
              <p:cNvGrpSpPr/>
              <p:nvPr/>
            </p:nvGrpSpPr>
            <p:grpSpPr>
              <a:xfrm rot="5400000">
                <a:off x="4160616" y="-128855"/>
                <a:ext cx="822817" cy="1431511"/>
                <a:chOff x="175488" y="997664"/>
                <a:chExt cx="917401" cy="1834800"/>
              </a:xfrm>
            </p:grpSpPr>
            <p:sp>
              <p:nvSpPr>
                <p:cNvPr id="300" name="Google Shape;300;p3"/>
                <p:cNvSpPr/>
                <p:nvPr/>
              </p:nvSpPr>
              <p:spPr>
                <a:xfrm>
                  <a:off x="175489" y="1915064"/>
                  <a:ext cx="917400" cy="917400"/>
                </a:xfrm>
                <a:prstGeom prst="diagStripe">
                  <a:avLst>
                    <a:gd fmla="val 63165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3"/>
                <p:cNvSpPr/>
                <p:nvPr/>
              </p:nvSpPr>
              <p:spPr>
                <a:xfrm rot="-5400000">
                  <a:off x="175488" y="997664"/>
                  <a:ext cx="917400" cy="917400"/>
                </a:xfrm>
                <a:prstGeom prst="diagStripe">
                  <a:avLst>
                    <a:gd fmla="val 6294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2" name="Google Shape;302;p3"/>
            <p:cNvGrpSpPr/>
            <p:nvPr/>
          </p:nvGrpSpPr>
          <p:grpSpPr>
            <a:xfrm rot="5400000">
              <a:off x="8427066" y="2358194"/>
              <a:ext cx="742954" cy="427042"/>
              <a:chOff x="3856269" y="175492"/>
              <a:chExt cx="1431511" cy="822817"/>
            </a:xfrm>
          </p:grpSpPr>
          <p:sp>
            <p:nvSpPr>
              <p:cNvPr id="303" name="Google Shape;303;p3"/>
              <p:cNvSpPr/>
              <p:nvPr/>
            </p:nvSpPr>
            <p:spPr>
              <a:xfrm rot="10800000">
                <a:off x="4381833" y="175640"/>
                <a:ext cx="380400" cy="2412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4" name="Google Shape;304;p3"/>
              <p:cNvGrpSpPr/>
              <p:nvPr/>
            </p:nvGrpSpPr>
            <p:grpSpPr>
              <a:xfrm rot="5400000">
                <a:off x="4160616" y="-128855"/>
                <a:ext cx="822817" cy="1431511"/>
                <a:chOff x="175488" y="997664"/>
                <a:chExt cx="917401" cy="1834800"/>
              </a:xfrm>
            </p:grpSpPr>
            <p:sp>
              <p:nvSpPr>
                <p:cNvPr id="305" name="Google Shape;305;p3"/>
                <p:cNvSpPr/>
                <p:nvPr/>
              </p:nvSpPr>
              <p:spPr>
                <a:xfrm>
                  <a:off x="175489" y="1915064"/>
                  <a:ext cx="917400" cy="917400"/>
                </a:xfrm>
                <a:prstGeom prst="diagStripe">
                  <a:avLst>
                    <a:gd fmla="val 63165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3"/>
                <p:cNvSpPr/>
                <p:nvPr/>
              </p:nvSpPr>
              <p:spPr>
                <a:xfrm rot="-5400000">
                  <a:off x="175488" y="997664"/>
                  <a:ext cx="917400" cy="917400"/>
                </a:xfrm>
                <a:prstGeom prst="diagStripe">
                  <a:avLst>
                    <a:gd fmla="val 6294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7" name="Google Shape;307;p3"/>
            <p:cNvGrpSpPr/>
            <p:nvPr/>
          </p:nvGrpSpPr>
          <p:grpSpPr>
            <a:xfrm rot="10800000">
              <a:off x="4200558" y="4584842"/>
              <a:ext cx="742954" cy="427042"/>
              <a:chOff x="3856269" y="175492"/>
              <a:chExt cx="1431511" cy="822817"/>
            </a:xfrm>
          </p:grpSpPr>
          <p:sp>
            <p:nvSpPr>
              <p:cNvPr id="308" name="Google Shape;308;p3"/>
              <p:cNvSpPr/>
              <p:nvPr/>
            </p:nvSpPr>
            <p:spPr>
              <a:xfrm rot="10800000">
                <a:off x="4381833" y="175640"/>
                <a:ext cx="380400" cy="2412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9" name="Google Shape;309;p3"/>
              <p:cNvGrpSpPr/>
              <p:nvPr/>
            </p:nvGrpSpPr>
            <p:grpSpPr>
              <a:xfrm rot="5400000">
                <a:off x="4160616" y="-128855"/>
                <a:ext cx="822817" cy="1431511"/>
                <a:chOff x="175488" y="997664"/>
                <a:chExt cx="917401" cy="1834800"/>
              </a:xfrm>
            </p:grpSpPr>
            <p:sp>
              <p:nvSpPr>
                <p:cNvPr id="310" name="Google Shape;310;p3"/>
                <p:cNvSpPr/>
                <p:nvPr/>
              </p:nvSpPr>
              <p:spPr>
                <a:xfrm>
                  <a:off x="175489" y="1915064"/>
                  <a:ext cx="917400" cy="917400"/>
                </a:xfrm>
                <a:prstGeom prst="diagStripe">
                  <a:avLst>
                    <a:gd fmla="val 63165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3"/>
                <p:cNvSpPr/>
                <p:nvPr/>
              </p:nvSpPr>
              <p:spPr>
                <a:xfrm rot="-5400000">
                  <a:off x="175488" y="997664"/>
                  <a:ext cx="917400" cy="917400"/>
                </a:xfrm>
                <a:prstGeom prst="diagStripe">
                  <a:avLst>
                    <a:gd fmla="val 6294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312" name="Google Shape;31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14284" y="4155307"/>
              <a:ext cx="1736764" cy="2979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3" name="Google Shape;313;p3"/>
            <p:cNvGrpSpPr/>
            <p:nvPr/>
          </p:nvGrpSpPr>
          <p:grpSpPr>
            <a:xfrm>
              <a:off x="125939" y="3417791"/>
              <a:ext cx="8951945" cy="568218"/>
              <a:chOff x="-573502" y="3373511"/>
              <a:chExt cx="9651693" cy="612634"/>
            </a:xfrm>
          </p:grpSpPr>
          <p:pic>
            <p:nvPicPr>
              <p:cNvPr id="314" name="Google Shape;314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976862" y="3381071"/>
                <a:ext cx="1101329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5" name="Google Shape;315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41400" y="3380185"/>
                <a:ext cx="1101329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" name="Google Shape;316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707462" y="3381071"/>
                <a:ext cx="1101329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" name="Google Shape;317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72000" y="3380185"/>
                <a:ext cx="1101329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" name="Google Shape;318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453604" y="3374397"/>
                <a:ext cx="1101329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9" name="Google Shape;319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18142" y="3373511"/>
                <a:ext cx="1101329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0" name="Google Shape;320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84204" y="3374397"/>
                <a:ext cx="1101329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1" name="Google Shape;321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8742" y="3373511"/>
                <a:ext cx="1101329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" name="Google Shape;322;p3"/>
              <p:cNvPicPr preferRelativeResize="0"/>
              <p:nvPr/>
            </p:nvPicPr>
            <p:blipFill rotWithShape="1">
              <a:blip r:embed="rId5">
                <a:alphaModFix/>
              </a:blip>
              <a:srcRect b="0" l="45187" r="0" t="0"/>
              <a:stretch/>
            </p:blipFill>
            <p:spPr>
              <a:xfrm>
                <a:off x="-573502" y="3373511"/>
                <a:ext cx="603653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3" name="Google Shape;323;p3"/>
          <p:cNvSpPr/>
          <p:nvPr/>
        </p:nvSpPr>
        <p:spPr>
          <a:xfrm>
            <a:off x="-7600" y="2267630"/>
            <a:ext cx="12199501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BENEFICIOS PARA LA CIUDAD</a:t>
            </a:r>
            <a:endParaRPr b="1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2019-2020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SISTEMAS DE TRANSPORTE INDIVIDUAL SUSTENTABLE</a:t>
            </a:r>
            <a:endParaRPr b="1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