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03" r:id="rId4"/>
    <p:sldId id="258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84" r:id="rId13"/>
    <p:sldId id="286" r:id="rId14"/>
    <p:sldId id="287" r:id="rId15"/>
    <p:sldId id="288" r:id="rId16"/>
    <p:sldId id="289" r:id="rId17"/>
    <p:sldId id="291" r:id="rId18"/>
    <p:sldId id="297" r:id="rId19"/>
    <p:sldId id="294" r:id="rId20"/>
    <p:sldId id="299" r:id="rId21"/>
    <p:sldId id="279" r:id="rId22"/>
    <p:sldId id="280" r:id="rId23"/>
    <p:sldId id="300" r:id="rId24"/>
    <p:sldId id="301" r:id="rId25"/>
    <p:sldId id="30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1688-4325-40A2-BBF0-5853202C799D}" type="datetimeFigureOut">
              <a:rPr lang="en-IE" smtClean="0"/>
              <a:t>25/03/2017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1D1F2-B543-4BC2-8B83-DBFF08905A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11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177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Dimensional Benchmarking of SQL for Fixed-Depth Hierarchies</a:t>
            </a:r>
          </a:p>
          <a:p>
            <a:r>
              <a:rPr lang="en-IE" dirty="0"/>
              <a:t>http://aprogrammerwrites.eu/?p=1937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047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Benchmarking of Hash Join Options in SQL for Fixed-Depth Hierarchies</a:t>
            </a:r>
          </a:p>
          <a:p>
            <a:r>
              <a:rPr lang="en-IE" dirty="0"/>
              <a:t>http://aprogrammerwrites.eu/?p=1950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569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Dimensional Benchmarking of String Splitting SQL</a:t>
            </a:r>
          </a:p>
          <a:p>
            <a:r>
              <a:rPr lang="en-IE" dirty="0"/>
              <a:t>http://aprogrammerwrites.eu/?p=1957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049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https://github.com/BrenPatF/dim_bench_sql_oracle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234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277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https://www.khanacademy.org/computing/computer-science/algorithms/asymptotic-notation/a/big-o-notation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153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http://betteratoracle.com/posts/12-runstats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171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http://aprogrammerwrites.eu/?p=1632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03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http://aprogrammerwrites.eu/?p=1545</a:t>
            </a:r>
          </a:p>
          <a:p>
            <a:r>
              <a:rPr lang="en-IE" dirty="0"/>
              <a:t>http://aprogrammerwrites.eu/?p=1723</a:t>
            </a:r>
          </a:p>
          <a:p>
            <a:r>
              <a:rPr lang="en-IE" dirty="0"/>
              <a:t>http://aprogrammerwrites.eu/?p=1833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228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Dimensional Benchmarking of Oracle v10-v12 Queries for SQL Bursting Problems</a:t>
            </a:r>
          </a:p>
          <a:p>
            <a:r>
              <a:rPr lang="en-IE" dirty="0"/>
              <a:t>http://aprogrammerwrites.eu/?p=1836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225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Dimensional Benchmarking of General SQL Bursting Problems</a:t>
            </a:r>
          </a:p>
          <a:p>
            <a:r>
              <a:rPr lang="en-IE" dirty="0"/>
              <a:t>http://aprogrammerwrites.eu/?p=1872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48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Dimensional Benchmarking of Bracket Parsing SQL</a:t>
            </a:r>
          </a:p>
          <a:p>
            <a:r>
              <a:rPr lang="en-IE" dirty="0"/>
              <a:t>http://aprogrammerwrites.eu/?p=1913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1D1F2-B543-4BC2-8B83-DBFF08905A16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480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22363"/>
            <a:ext cx="7773177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0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655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4331"/>
            <a:ext cx="7886700" cy="13263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35159" y="6356351"/>
            <a:ext cx="347368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IE" dirty="0"/>
              <a:t>Dimensional Performance Benchmarking of SQL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8650" y="3643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49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9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99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5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87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112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034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Oracle Unit Testing with utPLSQL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12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Brendan Furey, 2015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dirty="0"/>
              <a:t>Oracle Unit Testing with utPLSQL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91F1-6F20-4DDF-B613-3DFF9BDCC2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01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programmerwrites.eu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programmerwrites.eu/?p=154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programmerwrites.eu/?p=154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programmerwrites.eu/?p=154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programmerwrites.eu/?p=154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PatF/dim_bench_sql_orac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rogrammerwrites.eu/?p=1545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aprogrammerwrites.eu/?p=1833" TargetMode="External"/><Relationship Id="rId13" Type="http://schemas.openxmlformats.org/officeDocument/2006/relationships/hyperlink" Target="http://aprogrammerwrites.eu/?p=1950" TargetMode="External"/><Relationship Id="rId3" Type="http://schemas.openxmlformats.org/officeDocument/2006/relationships/hyperlink" Target="http://betteratoracle.com/posts/12-runstats" TargetMode="External"/><Relationship Id="rId7" Type="http://schemas.openxmlformats.org/officeDocument/2006/relationships/hyperlink" Target="http://aprogrammerwrites.eu/?p=1723" TargetMode="External"/><Relationship Id="rId12" Type="http://schemas.openxmlformats.org/officeDocument/2006/relationships/hyperlink" Target="http://aprogrammerwrites.eu/?p=1937" TargetMode="External"/><Relationship Id="rId2" Type="http://schemas.openxmlformats.org/officeDocument/2006/relationships/hyperlink" Target="https://github.com/BrenPatF/dim_bench_sql_orac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rogrammerwrites.eu/?p=1545" TargetMode="External"/><Relationship Id="rId11" Type="http://schemas.openxmlformats.org/officeDocument/2006/relationships/hyperlink" Target="http://aprogrammerwrites.eu/?p=1913" TargetMode="External"/><Relationship Id="rId5" Type="http://schemas.openxmlformats.org/officeDocument/2006/relationships/hyperlink" Target="https://www.khanacademy.org/computing/computer-science/algorithms/asymptotic-notation/a/big-o-notation" TargetMode="External"/><Relationship Id="rId10" Type="http://schemas.openxmlformats.org/officeDocument/2006/relationships/hyperlink" Target="http://aprogrammerwrites.eu/?p=1872" TargetMode="External"/><Relationship Id="rId4" Type="http://schemas.openxmlformats.org/officeDocument/2006/relationships/hyperlink" Target="http://aprogrammerwrites.eu/?p=1632" TargetMode="External"/><Relationship Id="rId9" Type="http://schemas.openxmlformats.org/officeDocument/2006/relationships/hyperlink" Target="http://aprogrammerwrites.eu/?p=1836" TargetMode="External"/><Relationship Id="rId14" Type="http://schemas.openxmlformats.org/officeDocument/2006/relationships/hyperlink" Target="http://aprogrammerwrites.eu/?p=195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science/algorithms/asymptotic-notation/a/big-o-no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etteratoracle.com/posts/12-runsta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?p=163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rogrammerwrites.eu/?p=154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rogrammerwrites.eu/?p=1833" TargetMode="External"/><Relationship Id="rId4" Type="http://schemas.openxmlformats.org/officeDocument/2006/relationships/hyperlink" Target="http://aprogrammerwrites.eu/?p=17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100" dirty="0">
                <a:solidFill>
                  <a:schemeClr val="accent6"/>
                </a:solidFill>
              </a:rPr>
              <a:t>Dimensional Performance Benchmarking of SQL</a:t>
            </a:r>
            <a:r>
              <a:rPr lang="en-IE" dirty="0"/>
              <a:t>	</a:t>
            </a:r>
            <a:br>
              <a:rPr lang="en-IE" dirty="0"/>
            </a:br>
            <a:br>
              <a:rPr lang="en-IE" dirty="0"/>
            </a:br>
            <a:endParaRPr lang="en-I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28650" y="3254756"/>
            <a:ext cx="7886700" cy="149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491" tIns="36246" rIns="72491" bIns="36246" rtlCol="0">
            <a:spAutoFit/>
          </a:bodyPr>
          <a:lstStyle/>
          <a:p>
            <a:pPr marL="0" indent="0" algn="l" defTabSz="725091">
              <a:buNone/>
            </a:pPr>
            <a:r>
              <a:rPr lang="en-US" dirty="0">
                <a:solidFill>
                  <a:schemeClr val="accent6"/>
                </a:solidFill>
              </a:rPr>
              <a:t>Brendan Furey, March 2017</a:t>
            </a:r>
          </a:p>
          <a:p>
            <a:pPr marL="0" indent="0" algn="l" defTabSz="725091">
              <a:buNone/>
            </a:pPr>
            <a:r>
              <a:rPr lang="en-US" dirty="0">
                <a:solidFill>
                  <a:schemeClr val="accent6"/>
                </a:solidFill>
                <a:hlinkClick r:id="rId2"/>
              </a:rPr>
              <a:t>http://aprogrammerwrites.eu/</a:t>
            </a:r>
            <a:endParaRPr lang="en-US" dirty="0">
              <a:solidFill>
                <a:schemeClr val="accent6"/>
              </a:solidFill>
            </a:endParaRPr>
          </a:p>
          <a:p>
            <a:pPr marL="0" indent="0" algn="l" defTabSz="725091">
              <a:buNone/>
            </a:pPr>
            <a:r>
              <a:rPr lang="en-US" dirty="0">
                <a:solidFill>
                  <a:schemeClr val="accent6"/>
                </a:solidFill>
              </a:rPr>
              <a:t>Ireland </a:t>
            </a:r>
            <a:r>
              <a:rPr lang="en-US">
                <a:solidFill>
                  <a:schemeClr val="accent6"/>
                </a:solidFill>
              </a:rPr>
              <a:t>Oracle User </a:t>
            </a:r>
            <a:r>
              <a:rPr lang="en-US" dirty="0">
                <a:solidFill>
                  <a:schemeClr val="accent6"/>
                </a:solidFill>
              </a:rPr>
              <a:t>Group, </a:t>
            </a:r>
            <a:r>
              <a:rPr lang="en-US">
                <a:solidFill>
                  <a:schemeClr val="accent6"/>
                </a:solidFill>
              </a:rPr>
              <a:t>March 23-24, </a:t>
            </a:r>
            <a:r>
              <a:rPr lang="en-US" dirty="0">
                <a:solidFill>
                  <a:schemeClr val="accent6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99834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 err="1">
                <a:solidFill>
                  <a:srgbClr val="006600"/>
                </a:solidFill>
              </a:rPr>
              <a:t>Dim_Bench_Sql_Oracle</a:t>
            </a:r>
            <a:r>
              <a:rPr lang="en-US" sz="1725" b="1" kern="0" dirty="0">
                <a:solidFill>
                  <a:srgbClr val="006600"/>
                </a:solidFill>
              </a:rPr>
              <a:t> – Summary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3 kinds of statistics printed in matrix format (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WxD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DxW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) to csv files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325" kern="0" dirty="0">
                <a:solidFill>
                  <a:srgbClr val="000000"/>
                </a:solidFill>
                <a:latin typeface="Arial"/>
              </a:rPr>
              <a:t>Basic timing and output rows, including CPU and elapsed time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325" kern="0" dirty="0">
                <a:solidFill>
                  <a:srgbClr val="000000"/>
                </a:solidFill>
                <a:latin typeface="Arial"/>
              </a:rPr>
              <a:t>Execution plan aggregates, read from </a:t>
            </a:r>
            <a:r>
              <a:rPr lang="en-IE" sz="1325" kern="0" dirty="0" err="1">
                <a:solidFill>
                  <a:srgbClr val="000000"/>
                </a:solidFill>
              </a:rPr>
              <a:t>v$sql_plan_statistics_all</a:t>
            </a:r>
            <a:endParaRPr lang="en-IE" sz="1325" kern="0" dirty="0">
              <a:solidFill>
                <a:srgbClr val="000000"/>
              </a:solidFill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325" kern="0" dirty="0">
                <a:solidFill>
                  <a:srgbClr val="000000"/>
                </a:solidFill>
              </a:rPr>
              <a:t>V$ statistics (after-before) differences, read from </a:t>
            </a:r>
            <a:r>
              <a:rPr lang="en-IE" sz="1325" kern="0" dirty="0" err="1">
                <a:solidFill>
                  <a:srgbClr val="000000"/>
                </a:solidFill>
              </a:rPr>
              <a:t>v$mystat</a:t>
            </a:r>
            <a:r>
              <a:rPr lang="en-IE" sz="1325" kern="0" dirty="0">
                <a:solidFill>
                  <a:srgbClr val="000000"/>
                </a:solidFill>
              </a:rPr>
              <a:t>, </a:t>
            </a:r>
            <a:r>
              <a:rPr lang="en-IE" sz="1325" kern="0" dirty="0" err="1">
                <a:solidFill>
                  <a:srgbClr val="000000"/>
                </a:solidFill>
              </a:rPr>
              <a:t>v$latch</a:t>
            </a:r>
            <a:r>
              <a:rPr lang="en-IE" sz="1325" kern="0" dirty="0">
                <a:solidFill>
                  <a:srgbClr val="000000"/>
                </a:solidFill>
              </a:rPr>
              <a:t>, </a:t>
            </a:r>
            <a:r>
              <a:rPr lang="en-IE" sz="1325" kern="0" dirty="0" err="1">
                <a:solidFill>
                  <a:srgbClr val="000000"/>
                </a:solidFill>
              </a:rPr>
              <a:t>v$sess_time_model</a:t>
            </a:r>
            <a:endParaRPr lang="en-IE" sz="13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Print full grid and ‘slice’, being the high point values for one of the dimensions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Also print ratios of statistics to the smallest values across queries at the data point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Example slice output for the 3 types (ORG_STRUCT problem):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10</a:t>
            </a:fld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231980"/>
            <a:ext cx="7201905" cy="19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4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</a:rPr>
              <a:t>Example 1 – Simple Bursting Problem - Definition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</a:rPr>
              <a:t>Determine break groups using distance from group start point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</a:rPr>
              <a:t>All records that start within a fixed distance from the group start are in the group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</a:rPr>
              <a:t>First record after the end of a group defines the next group start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</a:rPr>
              <a:t>Example output using 3 days, omitting partition key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11</a:t>
            </a:fld>
            <a:endParaRPr lang="en-IE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28650" y="3534392"/>
            <a:ext cx="3647780" cy="21692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Detail Level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START_DAT END_DATE  GROUP_STA GROUP_END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 --------- --------- ---------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01-JUN-11 03-JUN-11 01-JUN-11 07-JUN-11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02-JUN-11 05-JUN-11 01-JUN-11 07-JUN-11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04-JUN-11 07-JUN-11 01-JUN-11 07-JUN-11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08-JUN-11 16-JUN-11 08-JUN-11 16-JUN-11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09-JUN-11 14-JUN-11 08-JUN-11 16-JUN-11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20-JUN-11 30-JUN-11 20-JUN-11 30-JUN-11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4649181" y="3534392"/>
            <a:ext cx="2837469" cy="144909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 Level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GROUP_STA GROUP_END   NUM_ROWS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 --------- ----------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01-JUN-11 07-JUN-11          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08-JUN-11 16-JUN-11          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20-JUN-11 30-JUN-11          1</a:t>
            </a:r>
          </a:p>
        </p:txBody>
      </p:sp>
    </p:spTree>
    <p:extLst>
      <p:ext uri="{BB962C8B-B14F-4D97-AF65-F5344CB8AC3E}">
        <p14:creationId xmlns:p14="http://schemas.microsoft.com/office/powerpoint/2010/main" val="94217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kern="0" dirty="0">
                <a:solidFill>
                  <a:srgbClr val="000000"/>
                </a:solidFill>
              </a:rPr>
              <a:t>MOD_QRY: </a:t>
            </a:r>
            <a:r>
              <a:rPr lang="en-IE" sz="1500" dirty="0"/>
              <a:t>Model clause, no iteration. Linear in time by width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kern="0" dirty="0">
                <a:solidFill>
                  <a:srgbClr val="000000"/>
                </a:solidFill>
              </a:rPr>
              <a:t>RSF_QRY: </a:t>
            </a:r>
            <a:r>
              <a:rPr lang="en-IE" sz="1500" dirty="0"/>
              <a:t>Recursive Subquery Factors Query 1 – Direct. Quadratic</a:t>
            </a:r>
            <a:endParaRPr lang="en-IE" sz="1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kern="0" dirty="0">
                <a:solidFill>
                  <a:srgbClr val="000000"/>
                </a:solidFill>
              </a:rPr>
              <a:t>RSF_TMP: Recursive Subquery Factors Query 2 – Pre-inserting to temporary table.</a:t>
            </a:r>
            <a:r>
              <a:rPr lang="en-IE" sz="1400" kern="0" dirty="0">
                <a:solidFill>
                  <a:srgbClr val="000000"/>
                </a:solidFill>
              </a:rPr>
              <a:t> 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Linear due to indexed scan on temporary table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Framework allows for any SQL statement to be executed before the query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Included in timing and permits benchmarking of non-query SQL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500" kern="0" dirty="0">
                <a:solidFill>
                  <a:srgbClr val="000000"/>
                </a:solidFill>
              </a:rPr>
              <a:t>MTH_QRY: </a:t>
            </a:r>
            <a:r>
              <a:rPr lang="en-IE" sz="1500" dirty="0"/>
              <a:t>Match Recognize. Linear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12</a:t>
            </a:fld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06391"/>
            <a:ext cx="7886700" cy="217057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30" b="1" kern="0" dirty="0">
                <a:solidFill>
                  <a:srgbClr val="006600"/>
                </a:solidFill>
              </a:rPr>
              <a:t>Example 1 – Simple Bursting Problem - Results</a:t>
            </a:r>
            <a:endParaRPr lang="en-IE" sz="1730" dirty="0"/>
          </a:p>
        </p:txBody>
      </p:sp>
    </p:spTree>
    <p:extLst>
      <p:ext uri="{BB962C8B-B14F-4D97-AF65-F5344CB8AC3E}">
        <p14:creationId xmlns:p14="http://schemas.microsoft.com/office/powerpoint/2010/main" val="329640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600" b="1" kern="0" dirty="0">
                <a:solidFill>
                  <a:srgbClr val="006600"/>
                </a:solidFill>
              </a:rPr>
              <a:t>Example 2 – General Bursting Problem 1 - Results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</a:rPr>
              <a:t>Like 'simple' problem but using a running aggregate based on function of attributes</a:t>
            </a: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Depth is number of records per partition key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MOD_QRY: Model clause using Automatic Order. Quadratic in time by depth 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MOD_QRY_D: </a:t>
            </a:r>
            <a:r>
              <a:rPr lang="en-US" sz="1400" kern="0" dirty="0">
                <a:solidFill>
                  <a:srgbClr val="000000"/>
                </a:solidFill>
              </a:rPr>
              <a:t>Model clause using (default) Sequential Order, via reverse ordering of a rule. Linear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RSF_QRY, RSF_TMP, MTH_QRY: Similar queries to Example 1, and similar </a:t>
            </a:r>
            <a:r>
              <a:rPr lang="en-US" sz="1400" kern="0" dirty="0" err="1">
                <a:solidFill>
                  <a:srgbClr val="000000"/>
                </a:solidFill>
                <a:latin typeface="Arial"/>
              </a:rPr>
              <a:t>behaviour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000" kern="0" dirty="0">
              <a:solidFill>
                <a:srgbClr val="000000"/>
              </a:solidFill>
              <a:latin typeface="Arial"/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000" kern="0" dirty="0">
              <a:solidFill>
                <a:srgbClr val="000000"/>
              </a:solidFill>
              <a:latin typeface="Arial"/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000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13</a:t>
            </a:fld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83843"/>
            <a:ext cx="7886700" cy="22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9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600" b="1" kern="0" dirty="0">
                <a:solidFill>
                  <a:srgbClr val="006600"/>
                </a:solidFill>
              </a:rPr>
              <a:t>Example 2 – General Bursting Problem 2 – Model Anomaly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2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2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0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0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2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2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2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2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2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500" kern="0" dirty="0">
                <a:solidFill>
                  <a:srgbClr val="000000"/>
                </a:solidFill>
              </a:rPr>
              <a:t>MOD_QRY Plan: SQL MODEL CYCLIC. Quadratic timing variation: Very slow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000" kern="0" dirty="0">
                <a:solidFill>
                  <a:srgbClr val="000000"/>
                </a:solidFill>
              </a:rPr>
              <a:t>Sequential Order -&gt; </a:t>
            </a:r>
            <a:r>
              <a:rPr lang="en-IE" sz="3000" i="1" kern="0" dirty="0">
                <a:solidFill>
                  <a:srgbClr val="000000"/>
                </a:solidFill>
              </a:rPr>
              <a:t>ORA-32637: Self cyclic rule in sequential order Model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500" kern="0" dirty="0">
                <a:solidFill>
                  <a:srgbClr val="000000"/>
                </a:solidFill>
              </a:rPr>
              <a:t>MOD_QRY_D Plan: SQL MODEL ORDERED. Linear timing variation: Much faster</a:t>
            </a:r>
            <a:endParaRPr lang="en-US" sz="3500" kern="0" dirty="0">
              <a:solidFill>
                <a:srgbClr val="000000"/>
              </a:solidFill>
              <a:latin typeface="Arial"/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000" kern="0" dirty="0">
                <a:solidFill>
                  <a:srgbClr val="000000"/>
                </a:solidFill>
              </a:rPr>
              <a:t>Add non-default rule-ordering: </a:t>
            </a:r>
            <a:r>
              <a:rPr lang="en-IE" sz="3000" i="1" kern="0" dirty="0" err="1">
                <a:solidFill>
                  <a:srgbClr val="000000"/>
                </a:solidFill>
              </a:rPr>
              <a:t>final_grp</a:t>
            </a:r>
            <a:r>
              <a:rPr lang="en-IE" sz="3000" i="1" kern="0" dirty="0">
                <a:solidFill>
                  <a:srgbClr val="000000"/>
                </a:solidFill>
              </a:rPr>
              <a:t>[ANY] ORDER BY </a:t>
            </a:r>
            <a:r>
              <a:rPr lang="en-IE" sz="3000" i="1" kern="0" dirty="0" err="1">
                <a:solidFill>
                  <a:srgbClr val="000000"/>
                </a:solidFill>
              </a:rPr>
              <a:t>rn</a:t>
            </a:r>
            <a:r>
              <a:rPr lang="en-IE" sz="3000" i="1" kern="0" dirty="0">
                <a:solidFill>
                  <a:srgbClr val="000000"/>
                </a:solidFill>
              </a:rPr>
              <a:t> DESC = …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000" kern="0" dirty="0">
                <a:solidFill>
                  <a:srgbClr val="000000"/>
                </a:solidFill>
              </a:rPr>
              <a:t>Now </a:t>
            </a:r>
            <a:r>
              <a:rPr lang="en-IE" sz="3000" i="1" kern="0" dirty="0">
                <a:solidFill>
                  <a:srgbClr val="000000"/>
                </a:solidFill>
              </a:rPr>
              <a:t>Rules Sequential Order </a:t>
            </a:r>
            <a:r>
              <a:rPr lang="en-IE" sz="3000" kern="0" dirty="0">
                <a:solidFill>
                  <a:srgbClr val="000000"/>
                </a:solidFill>
              </a:rPr>
              <a:t>does not throw an error</a:t>
            </a:r>
            <a:endParaRPr lang="en-US" sz="30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3500" kern="0" dirty="0">
                <a:solidFill>
                  <a:srgbClr val="000000"/>
                </a:solidFill>
                <a:latin typeface="Arial"/>
              </a:rPr>
              <a:t>Exactly same functionally but ‘under the covers’ Model has used a much faster algorithm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3500" kern="0" dirty="0">
                <a:solidFill>
                  <a:srgbClr val="000000"/>
                </a:solidFill>
                <a:latin typeface="Arial"/>
              </a:rPr>
              <a:t>Dimensional benchmarking shows difference without knowing underlying algorithms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14</a:t>
            </a:fld>
            <a:endParaRPr lang="en-IE" dirty="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628650" y="1810029"/>
            <a:ext cx="7886700" cy="27109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all_rows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(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id, cat,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weight,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sub_weight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final_grp</a:t>
            </a:r>
            <a:endParaRPr lang="en-IE" sz="8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items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PARTITION BY (cat)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DIMENSION BY (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OVER (PARTITION BY cat ORDER BY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DESC)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MEASURES (id, weight, weight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sub_weight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final_grp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RULES AUTOMATIC ORDER 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sub_weight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1] = CASE WHEN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sub_weight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[cv()-1] &gt;= 5000 THEN weight[cv()] ELSE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sub_weight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[cv()-1] + weight[cv()] END,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final_grp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[ANY] = PRESENTV (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final_grp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[cv()+1], CASE WHEN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sub_weight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[cv()] &gt;= 5000 THEN id[cv()] ELSE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final_grp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[cv()+1] END, id[cv()])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cat,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final_grp</a:t>
            </a: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COUNT(*)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endParaRPr lang="en-IE" sz="8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all_rows</a:t>
            </a:r>
            <a:endParaRPr lang="en-IE" sz="8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cat,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final_grp</a:t>
            </a:r>
            <a:endParaRPr lang="en-IE" sz="8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r>
              <a:rPr lang="en-IE" sz="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cat, </a:t>
            </a:r>
            <a:r>
              <a:rPr lang="en-IE" sz="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final_grp</a:t>
            </a:r>
            <a:endParaRPr lang="en-US" sz="8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2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600" b="1" kern="0" dirty="0">
                <a:solidFill>
                  <a:srgbClr val="006600"/>
                </a:solidFill>
              </a:rPr>
              <a:t>Example 3 – Bracket Parsing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</a:rPr>
              <a:t>Obtain the matching brackets from string expressions (from OTN thread)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300" kern="0" dirty="0">
                <a:solidFill>
                  <a:srgbClr val="000000"/>
                </a:solidFill>
              </a:rPr>
              <a:t>CBL_QRY, </a:t>
            </a:r>
            <a:r>
              <a:rPr lang="en-IE" sz="1300" kern="0" dirty="0" err="1">
                <a:solidFill>
                  <a:srgbClr val="000000"/>
                </a:solidFill>
              </a:rPr>
              <a:t>mathguy</a:t>
            </a:r>
            <a:r>
              <a:rPr lang="en-IE" sz="1300" kern="0" dirty="0">
                <a:solidFill>
                  <a:srgbClr val="000000"/>
                </a:solidFill>
              </a:rPr>
              <a:t>: Connect By, Analytics, Regex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300" kern="0" dirty="0">
                <a:solidFill>
                  <a:srgbClr val="000000"/>
                </a:solidFill>
              </a:rPr>
              <a:t>MRB_QRY, Peter </a:t>
            </a:r>
            <a:r>
              <a:rPr lang="en-IE" sz="1300" kern="0" dirty="0" err="1">
                <a:solidFill>
                  <a:srgbClr val="000000"/>
                </a:solidFill>
              </a:rPr>
              <a:t>vd</a:t>
            </a:r>
            <a:r>
              <a:rPr lang="en-IE" sz="1300" kern="0" dirty="0">
                <a:solidFill>
                  <a:srgbClr val="000000"/>
                </a:solidFill>
              </a:rPr>
              <a:t> </a:t>
            </a:r>
            <a:r>
              <a:rPr lang="en-IE" sz="1300" kern="0" dirty="0" err="1">
                <a:solidFill>
                  <a:srgbClr val="000000"/>
                </a:solidFill>
              </a:rPr>
              <a:t>Zwan</a:t>
            </a:r>
            <a:r>
              <a:rPr lang="en-IE" sz="1300" kern="0" dirty="0">
                <a:solidFill>
                  <a:srgbClr val="000000"/>
                </a:solidFill>
              </a:rPr>
              <a:t>: Connect By, </a:t>
            </a:r>
            <a:r>
              <a:rPr lang="en-IE" sz="1300" kern="0" dirty="0" err="1">
                <a:solidFill>
                  <a:srgbClr val="000000"/>
                </a:solidFill>
              </a:rPr>
              <a:t>Match_Recognize</a:t>
            </a:r>
            <a:endParaRPr lang="en-IE" sz="1300" kern="0" dirty="0">
              <a:solidFill>
                <a:srgbClr val="000000"/>
              </a:solidFill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300" kern="0" dirty="0">
                <a:solidFill>
                  <a:srgbClr val="000000"/>
                </a:solidFill>
              </a:rPr>
              <a:t>WFB_QRY, me: With PL/SQL Function, Arrays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300" kern="0" dirty="0">
                <a:solidFill>
                  <a:srgbClr val="000000"/>
                </a:solidFill>
              </a:rPr>
              <a:t>PFB_QRY, me: Pipelined PL/SQL Function, Arrays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Pipelined function is fastest, slightly, but consistently ~5% faster than With Function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 err="1">
                <a:solidFill>
                  <a:srgbClr val="000000"/>
                </a:solidFill>
              </a:rPr>
              <a:t>Match_Recognize</a:t>
            </a:r>
            <a:r>
              <a:rPr lang="en-IE" sz="1400" kern="0" dirty="0">
                <a:solidFill>
                  <a:srgbClr val="000000"/>
                </a:solidFill>
              </a:rPr>
              <a:t> only one to increase time with nesting level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Rises quadratically with number of bracket pairs, others rise more slowly though above linearly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15</a:t>
            </a:fld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3187818"/>
            <a:ext cx="7886701" cy="21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600" b="1" kern="0" dirty="0">
                <a:solidFill>
                  <a:srgbClr val="006600"/>
                </a:solidFill>
              </a:rPr>
              <a:t>Example 4 – 5-Level Hierarchy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</a:rPr>
              <a:t>Fixed-level hierarchy traversal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</a:rPr>
              <a:t>Multi-child, multi-parent with multiplicative incidence factors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300" kern="0" dirty="0">
                <a:solidFill>
                  <a:srgbClr val="000000"/>
                </a:solidFill>
              </a:rPr>
              <a:t>JNS_QRY: Sequence of joins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300" kern="0" dirty="0">
                <a:solidFill>
                  <a:srgbClr val="000000"/>
                </a:solidFill>
              </a:rPr>
              <a:t>PLF_QRY: Recursive pipelined PL/SQL Function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300" kern="0" dirty="0">
                <a:solidFill>
                  <a:srgbClr val="000000"/>
                </a:solidFill>
              </a:rPr>
              <a:t>RSF_QRY: Recursive subquery factor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JNS_QRY fastest, then RSF_QRY, with PLF_QRY slowest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PLF_QRY inefficiency caused by query execution at every node, observe correlation with #Recs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Above 140 disk writes rise, correlating with increase in elapsed-CPU time differences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RSF_QRY uses ~50% more disk writes than the others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16</a:t>
            </a:fld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34150"/>
            <a:ext cx="7886700" cy="18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6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600" b="1" kern="0" dirty="0">
                <a:solidFill>
                  <a:srgbClr val="006600"/>
                </a:solidFill>
              </a:rPr>
              <a:t>Example 5 – 5-Level Hierarchy by Joins – Hash Join “Inputs Order”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40000" lnSpcReduction="2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500" kern="0" dirty="0">
                <a:solidFill>
                  <a:srgbClr val="000000"/>
                </a:solidFill>
              </a:rPr>
              <a:t>Same fixed-level hierarchy problem, JNS_QRY only, largest data point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500" kern="0" dirty="0">
                <a:solidFill>
                  <a:srgbClr val="000000"/>
                </a:solidFill>
              </a:rPr>
              <a:t>Hash joining c to rowset (</a:t>
            </a:r>
            <a:r>
              <a:rPr lang="en-IE" sz="3500" kern="0" dirty="0" err="1">
                <a:solidFill>
                  <a:srgbClr val="000000"/>
                </a:solidFill>
              </a:rPr>
              <a:t>a.b</a:t>
            </a:r>
            <a:r>
              <a:rPr lang="en-IE" sz="3500" kern="0" dirty="0">
                <a:solidFill>
                  <a:srgbClr val="000000"/>
                </a:solidFill>
              </a:rPr>
              <a:t>), two ‘directions’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000" kern="0" dirty="0">
                <a:solidFill>
                  <a:srgbClr val="000000"/>
                </a:solidFill>
              </a:rPr>
              <a:t>(</a:t>
            </a:r>
            <a:r>
              <a:rPr lang="en-IE" sz="3000" kern="0" dirty="0" err="1">
                <a:solidFill>
                  <a:srgbClr val="000000"/>
                </a:solidFill>
              </a:rPr>
              <a:t>a.b</a:t>
            </a:r>
            <a:r>
              <a:rPr lang="en-IE" sz="3000" kern="0" dirty="0">
                <a:solidFill>
                  <a:srgbClr val="000000"/>
                </a:solidFill>
              </a:rPr>
              <a:t>).c : rowset (</a:t>
            </a:r>
            <a:r>
              <a:rPr lang="en-IE" sz="3000" kern="0" dirty="0" err="1">
                <a:solidFill>
                  <a:srgbClr val="000000"/>
                </a:solidFill>
              </a:rPr>
              <a:t>a.b</a:t>
            </a:r>
            <a:r>
              <a:rPr lang="en-IE" sz="3000" kern="0" dirty="0">
                <a:solidFill>
                  <a:srgbClr val="000000"/>
                </a:solidFill>
              </a:rPr>
              <a:t>) is the hash table (‘build’ input), c is the ‘probe’ input - no_swap_join_inputs(c)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000" kern="0" dirty="0">
                <a:solidFill>
                  <a:srgbClr val="000000"/>
                </a:solidFill>
              </a:rPr>
              <a:t>c.(</a:t>
            </a:r>
            <a:r>
              <a:rPr lang="en-IE" sz="3000" kern="0" dirty="0" err="1">
                <a:solidFill>
                  <a:srgbClr val="000000"/>
                </a:solidFill>
              </a:rPr>
              <a:t>a.b</a:t>
            </a:r>
            <a:r>
              <a:rPr lang="en-IE" sz="3000" kern="0" dirty="0">
                <a:solidFill>
                  <a:srgbClr val="000000"/>
                </a:solidFill>
              </a:rPr>
              <a:t>) : c is the ‘build’ and (</a:t>
            </a:r>
            <a:r>
              <a:rPr lang="en-IE" sz="3000" kern="0" dirty="0" err="1">
                <a:solidFill>
                  <a:srgbClr val="000000"/>
                </a:solidFill>
              </a:rPr>
              <a:t>a.b</a:t>
            </a:r>
            <a:r>
              <a:rPr lang="en-IE" sz="3000" kern="0" dirty="0">
                <a:solidFill>
                  <a:srgbClr val="000000"/>
                </a:solidFill>
              </a:rPr>
              <a:t>) the ‘probe’ input - swap_join_inputs(c)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500" kern="0" dirty="0">
                <a:solidFill>
                  <a:srgbClr val="000000"/>
                </a:solidFill>
              </a:rPr>
              <a:t>leading, use_hash hints to force main join order, and hash joins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000" kern="0" dirty="0">
                <a:solidFill>
                  <a:srgbClr val="000000"/>
                </a:solidFill>
              </a:rPr>
              <a:t>swap_join_inputs, no_swap_join_inputs to generate all 32 possible combinations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500" kern="0" dirty="0">
                <a:solidFill>
                  <a:srgbClr val="000000"/>
                </a:solidFill>
              </a:rPr>
              <a:t>First half double elapsed time, and about an extra second of CPU time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500" kern="0" dirty="0">
                <a:solidFill>
                  <a:srgbClr val="000000"/>
                </a:solidFill>
              </a:rPr>
              <a:t>Times correlates with disk writes, two sources: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000" kern="0" dirty="0">
                <a:solidFill>
                  <a:srgbClr val="000000"/>
                </a:solidFill>
              </a:rPr>
              <a:t>Hash table spilling to disk: Eliminated by </a:t>
            </a:r>
            <a:r>
              <a:rPr lang="en-IE" sz="3000" kern="0" dirty="0" err="1">
                <a:solidFill>
                  <a:srgbClr val="000000"/>
                </a:solidFill>
              </a:rPr>
              <a:t>swap_join_order</a:t>
            </a:r>
            <a:r>
              <a:rPr lang="en-IE" sz="3000" kern="0" dirty="0">
                <a:solidFill>
                  <a:srgbClr val="000000"/>
                </a:solidFill>
              </a:rPr>
              <a:t> on final table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3000" kern="0" dirty="0">
                <a:solidFill>
                  <a:srgbClr val="000000"/>
                </a:solidFill>
              </a:rPr>
              <a:t>Other processing, also present in the other queries on previous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17</a:t>
            </a:fld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3221372"/>
            <a:ext cx="7886701" cy="1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600" b="1" kern="0" dirty="0">
                <a:solidFill>
                  <a:srgbClr val="006600"/>
                </a:solidFill>
              </a:rPr>
              <a:t>Example 6 – String Splitting 1 – Problem / datasets / queries</a:t>
            </a:r>
            <a:endParaRPr lang="en-I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14987"/>
            <a:ext cx="7886700" cy="2611641"/>
          </a:xfrm>
        </p:spPr>
        <p:txBody>
          <a:bodyPr>
            <a:normAutofit fontScale="25000" lnSpcReduction="2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37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5600" kern="0" dirty="0">
                <a:solidFill>
                  <a:srgbClr val="000000"/>
                </a:solidFill>
              </a:rPr>
              <a:t>Queries using Connect By for row generation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MUL_QRY - Cast/Multiset to correlate Connect By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LAT_QRY - v12 Lateral correlated Connect By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UNH_QRY - Uncorrelated Connect By </a:t>
            </a:r>
            <a:r>
              <a:rPr lang="en-IE" sz="4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unhinted</a:t>
            </a:r>
            <a:endParaRPr lang="en-IE" sz="4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RGN_QRY - Uncorrelated Connect By with leading hint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GUI_QRY - Connect By in main query using </a:t>
            </a:r>
            <a:r>
              <a:rPr lang="en-IE" sz="4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sys_guid</a:t>
            </a: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trick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RGX_QRY - Regular expression function, </a:t>
            </a:r>
            <a:r>
              <a:rPr lang="en-IE" sz="4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Regexp_Substr</a:t>
            </a:r>
            <a:endParaRPr lang="en-IE" sz="4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5600" kern="0" dirty="0">
                <a:solidFill>
                  <a:srgbClr val="000000"/>
                </a:solidFill>
              </a:rPr>
              <a:t>Queries not using Connect By for row generation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XML_QRY - XMLTABLE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MOD_QRY - Model clause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PLF_QRY - database pipelined function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WFN_QRY - 'WITH' PL/SQL function directly in query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RSF_QRY - Recursive Subquery Factor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4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RMR_QRY - </a:t>
            </a:r>
            <a:r>
              <a:rPr lang="en-IE" sz="4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Match_Recognize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18</a:t>
            </a:fld>
            <a:endParaRPr lang="en-I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8800"/>
            <a:ext cx="7886700" cy="1426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5600" kern="0" dirty="0">
                <a:solidFill>
                  <a:srgbClr val="000000"/>
                </a:solidFill>
              </a:rPr>
              <a:t>Split delimited strings into their tokens - very common question on forums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5600" kern="0" dirty="0">
                <a:solidFill>
                  <a:srgbClr val="000000"/>
                </a:solidFill>
              </a:rPr>
              <a:t>6 queries based on row-generation via Connect By, 6 using other methods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5600" kern="0" dirty="0">
                <a:solidFill>
                  <a:srgbClr val="000000"/>
                </a:solidFill>
              </a:rPr>
              <a:t>Width = number of tokens, depth = length of token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5600" kern="0" dirty="0">
                <a:solidFill>
                  <a:srgbClr val="000000"/>
                </a:solidFill>
              </a:rPr>
              <a:t>4 datasets: 1 dimension fixed at low/high value, other range of high/low values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endParaRPr lang="en-IE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6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600" b="1" kern="0" dirty="0">
                <a:solidFill>
                  <a:srgbClr val="006600"/>
                </a:solidFill>
              </a:rPr>
              <a:t>Example 6 – String Splitting 2 – Results for high numbers of tokens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19</a:t>
            </a:fld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771632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0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 err="1">
                <a:solidFill>
                  <a:srgbClr val="006600"/>
                </a:solidFill>
              </a:rPr>
              <a:t>whoami</a:t>
            </a:r>
            <a:endParaRPr lang="en-IE" sz="1725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Freelance Oracle developer and blogger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Dublin-based Europhile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</a:rPr>
              <a:t>25 years Oracle experience, currently working in Finance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Started as a Fortran programmer at British Gas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Numerical analysis and optimization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61154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509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5047177"/>
            <a:ext cx="7886700" cy="999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RGN_QRY is my attempt at Connect By solution both simple and efficient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Generate max number of rows in subquery, join to main record on actual number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Need to prevent CBO from reversing the join order (UNH_QRY) with leading hint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31 seconds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0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600" b="1" kern="0" dirty="0">
                <a:solidFill>
                  <a:srgbClr val="006600"/>
                </a:solidFill>
              </a:rPr>
              <a:t>Example 6 – String Splitting 3 – Discussion of results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087696"/>
          </a:xfrm>
        </p:spPr>
        <p:txBody>
          <a:bodyPr>
            <a:no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Best 3 methods all linear by number of tokens, worst 3 quadratic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Pipelined function best (across all data points, including not shown)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Same logic in SQL ‘WITH’ function about a third slower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Model, regex and recursive subquery factor quadratic and very slow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20</a:t>
            </a:fld>
            <a:endParaRPr lang="en-I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3048259"/>
            <a:ext cx="7886700" cy="999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MUL_QRY is classic forum solution using complex ‘TABLE (CAST (MULTISET’ code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Syntax to correlate Connect By with the main record, effectively a pre-12.1 Lateral 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Correlating a tree-walk is actually bad for performance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141 seconds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047718"/>
            <a:ext cx="7886700" cy="999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GUI_QRY is more recent forum favourite and simpler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Embeds Connect By in main query, using ‘PRIOR </a:t>
            </a:r>
            <a:r>
              <a:rPr lang="en-IE" sz="1200" kern="0" dirty="0" err="1">
                <a:solidFill>
                  <a:srgbClr val="000000"/>
                </a:solidFill>
              </a:rPr>
              <a:t>sys_guid</a:t>
            </a:r>
            <a:r>
              <a:rPr lang="en-IE" sz="1200" kern="0" dirty="0">
                <a:solidFill>
                  <a:srgbClr val="000000"/>
                </a:solidFill>
              </a:rPr>
              <a:t>() IS NOT NULL’ to circumvent ORA-01436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Turning main query into 1 big tree-walk is very inefficient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200" kern="0" dirty="0">
                <a:solidFill>
                  <a:srgbClr val="000000"/>
                </a:solidFill>
              </a:rPr>
              <a:t>335 seconds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0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1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 err="1">
                <a:solidFill>
                  <a:srgbClr val="006600"/>
                </a:solidFill>
              </a:rPr>
              <a:t>Dim_Bench_Sql_Oracle</a:t>
            </a:r>
            <a:r>
              <a:rPr lang="en-US" sz="1725" b="1" kern="0" dirty="0">
                <a:solidFill>
                  <a:srgbClr val="006600"/>
                </a:solidFill>
              </a:rPr>
              <a:t> – Data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21</a:t>
            </a:fld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2969"/>
            <a:ext cx="52387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 err="1">
                <a:solidFill>
                  <a:srgbClr val="006600"/>
                </a:solidFill>
              </a:rPr>
              <a:t>Dim_Bench_Sql_Oracle</a:t>
            </a:r>
            <a:r>
              <a:rPr lang="en-US" sz="1725" b="1" kern="0" dirty="0">
                <a:solidFill>
                  <a:srgbClr val="006600"/>
                </a:solidFill>
              </a:rPr>
              <a:t> – Code Structure 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22</a:t>
            </a:fld>
            <a:endParaRPr lang="en-I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825625"/>
            <a:ext cx="6262993" cy="45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2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</a:rPr>
              <a:t>Data Setup Procedures – Pseudocode for string splitting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Construct timer (then increment throughout as desired)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Truncate tables (execute immediate)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Loop for 1 to deep point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325" kern="0" dirty="0">
                <a:solidFill>
                  <a:srgbClr val="000000"/>
                </a:solidFill>
                <a:latin typeface="Arial"/>
              </a:rPr>
              <a:t>Add character to base token string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Loop for 1 to wide point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325" kern="0" dirty="0">
                <a:solidFill>
                  <a:srgbClr val="000000"/>
                </a:solidFill>
                <a:latin typeface="Arial"/>
              </a:rPr>
              <a:t>Add base token string with delimiter to string accumulating delimited string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Loop for number of records to insert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325" kern="0" dirty="0">
                <a:solidFill>
                  <a:srgbClr val="000000"/>
                </a:solidFill>
                <a:latin typeface="Arial"/>
              </a:rPr>
              <a:t>Insert delimited string with </a:t>
            </a:r>
            <a:r>
              <a:rPr lang="en-US" sz="1325" kern="0" dirty="0" err="1">
                <a:solidFill>
                  <a:srgbClr val="000000"/>
                </a:solidFill>
                <a:latin typeface="Arial"/>
              </a:rPr>
              <a:t>uid</a:t>
            </a:r>
            <a:r>
              <a:rPr lang="en-US" sz="1325" kern="0" dirty="0">
                <a:solidFill>
                  <a:srgbClr val="000000"/>
                </a:solidFill>
                <a:latin typeface="Arial"/>
              </a:rPr>
              <a:t> to table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Gather table statistics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Write the timer set to log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Set the output parameters</a:t>
            </a:r>
          </a:p>
          <a:p>
            <a:pPr lvl="1"/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163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</a:rPr>
              <a:t>Framework Installation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900" kern="0" dirty="0">
                <a:solidFill>
                  <a:srgbClr val="000000"/>
                </a:solidFill>
              </a:rPr>
              <a:t>Clone project from GitHub</a:t>
            </a:r>
            <a:endParaRPr lang="en-IE" sz="1900" kern="0" dirty="0">
              <a:solidFill>
                <a:srgbClr val="000000"/>
              </a:solidFill>
              <a:hlinkClick r:id="rId3"/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800" kern="0" dirty="0" err="1">
                <a:solidFill>
                  <a:srgbClr val="000000"/>
                </a:solidFill>
                <a:hlinkClick r:id="rId3"/>
              </a:rPr>
              <a:t>BrenPatF</a:t>
            </a:r>
            <a:r>
              <a:rPr lang="en-IE" sz="1800" kern="0" dirty="0">
                <a:solidFill>
                  <a:srgbClr val="000000"/>
                </a:solidFill>
                <a:hlinkClick r:id="rId3"/>
              </a:rPr>
              <a:t>/dim_bench_sql_oracle</a:t>
            </a:r>
            <a:endParaRPr lang="en-IE" sz="18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4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900" kern="0" dirty="0">
                <a:solidFill>
                  <a:srgbClr val="000000"/>
                </a:solidFill>
              </a:rPr>
              <a:t>From the README</a:t>
            </a:r>
            <a:endParaRPr lang="en-IE" sz="1900" kern="0" dirty="0">
              <a:solidFill>
                <a:srgbClr val="000000"/>
              </a:solidFill>
              <a:hlinkClick r:id="rId4"/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This is best run initially in a private database where you have sys user access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Clone the project and go to the relevant bat (pre-v12 versions) or bat_12c folder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Update bench.bat and SYS.bat with any credentials differences on your system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Check the </a:t>
            </a:r>
            <a:r>
              <a:rPr lang="en-IE" sz="1400" kern="0" dirty="0" err="1">
                <a:solidFill>
                  <a:srgbClr val="000000"/>
                </a:solidFill>
              </a:rPr>
              <a:t>Install_SYS.sql</a:t>
            </a:r>
            <a:r>
              <a:rPr lang="en-IE" sz="1400" kern="0" dirty="0">
                <a:solidFill>
                  <a:srgbClr val="000000"/>
                </a:solidFill>
              </a:rPr>
              <a:t> (Install_SYS_v11.sql) script, and ensure you have a write-able output folder with the same name as in the script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Run Install_SYS.bat (Install_SYS_v11.bat) to create the bench user and output directory, and grant privileges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Run Install_lib.bat to install general library utilities in the bench schema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Run Install_bench.bat to install the benchmarking framework in the bench schema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Run Install_bench_examples.bat (Install_bench_examples_v11.bat) to install the </a:t>
            </a:r>
            <a:r>
              <a:rPr lang="en-IE" sz="1400" kern="0" dirty="0" err="1">
                <a:solidFill>
                  <a:srgbClr val="000000"/>
                </a:solidFill>
              </a:rPr>
              <a:t>the</a:t>
            </a:r>
            <a:r>
              <a:rPr lang="en-IE" sz="1400" kern="0" dirty="0">
                <a:solidFill>
                  <a:srgbClr val="000000"/>
                </a:solidFill>
              </a:rPr>
              <a:t> demo problems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Check log files for any errors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400" kern="0" dirty="0">
                <a:solidFill>
                  <a:srgbClr val="000000"/>
                </a:solidFill>
              </a:rPr>
              <a:t>Run Test_Bur.bat, or Batch_Bra.bat (etc.) for the demo problems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979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</a:rPr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2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 err="1">
                <a:solidFill>
                  <a:srgbClr val="000000"/>
                </a:solidFill>
                <a:hlinkClick r:id="rId2"/>
              </a:rPr>
              <a:t>BrenPatF</a:t>
            </a:r>
            <a:r>
              <a:rPr lang="en-IE" sz="1600" kern="0" dirty="0">
                <a:solidFill>
                  <a:srgbClr val="000000"/>
                </a:solidFill>
                <a:hlinkClick r:id="rId2"/>
              </a:rPr>
              <a:t>/</a:t>
            </a:r>
            <a:r>
              <a:rPr lang="en-IE" sz="1600" kern="0" dirty="0" err="1">
                <a:solidFill>
                  <a:srgbClr val="000000"/>
                </a:solidFill>
                <a:hlinkClick r:id="rId2"/>
              </a:rPr>
              <a:t>dim_bench_sql_oracle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600" kern="0" dirty="0" err="1">
                <a:solidFill>
                  <a:srgbClr val="000000"/>
                </a:solidFill>
                <a:hlinkClick r:id="rId3"/>
              </a:rPr>
              <a:t>Runstats</a:t>
            </a:r>
            <a:endParaRPr lang="en-US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4"/>
              </a:rPr>
              <a:t>Code Timing and Object Orientation and Zombies</a:t>
            </a:r>
            <a:endParaRPr lang="en-US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600" kern="0" dirty="0">
                <a:solidFill>
                  <a:srgbClr val="000000"/>
                </a:solidFill>
                <a:hlinkClick r:id="rId5"/>
              </a:rPr>
              <a:t>Big-O notation</a:t>
            </a:r>
            <a:endParaRPr lang="en-US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6"/>
              </a:rPr>
              <a:t>Oracle Unit Testing with </a:t>
            </a:r>
            <a:r>
              <a:rPr lang="en-IE" sz="1600" kern="0" dirty="0" err="1">
                <a:solidFill>
                  <a:srgbClr val="000000"/>
                </a:solidFill>
                <a:hlinkClick r:id="rId6"/>
              </a:rPr>
              <a:t>utPLSQL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7"/>
              </a:rPr>
              <a:t>TRAPIT - </a:t>
            </a:r>
            <a:r>
              <a:rPr lang="en-IE" sz="1600" kern="0" dirty="0" err="1">
                <a:solidFill>
                  <a:srgbClr val="000000"/>
                </a:solidFill>
                <a:hlinkClick r:id="rId7"/>
              </a:rPr>
              <a:t>TRansactional</a:t>
            </a:r>
            <a:r>
              <a:rPr lang="en-IE" sz="1600" kern="0" dirty="0">
                <a:solidFill>
                  <a:srgbClr val="000000"/>
                </a:solidFill>
                <a:hlinkClick r:id="rId7"/>
              </a:rPr>
              <a:t> API Testing in Oracle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8"/>
              </a:rPr>
              <a:t>A Framework for Dimensional Benchmarking of SQL Query Performance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9"/>
              </a:rPr>
              <a:t>Dimensional Benchmarking of Oracle v10-v12 Queries for SQL Bursting Problems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10"/>
              </a:rPr>
              <a:t>Dimensional Benchmarking of General SQL Bursting Problems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11"/>
              </a:rPr>
              <a:t>Dimensional Benchmarking of Bracket Parsing SQL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12"/>
              </a:rPr>
              <a:t>Dimensional Benchmarking of SQL for Fixed-Depth Hierarchies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13"/>
              </a:rPr>
              <a:t>Benchmarking of Hash Join Options in SQL for Fixed-Depth Hierarchies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IE" sz="1600" kern="0" dirty="0">
                <a:solidFill>
                  <a:srgbClr val="000000"/>
                </a:solidFill>
                <a:hlinkClick r:id="rId14"/>
              </a:rPr>
              <a:t>Dimensional Benchmarking of String Splitting SQL</a:t>
            </a:r>
            <a:endParaRPr lang="en-IE" sz="1600" kern="0" dirty="0">
              <a:solidFill>
                <a:srgbClr val="000000"/>
              </a:solidFill>
              <a:hlinkClick r:id="rId6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25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844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</a:rPr>
              <a:t>Agenda</a:t>
            </a:r>
            <a:endParaRPr lang="en-IE" sz="1725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</a:rPr>
              <a:t>Summary (7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Overview – origin - motivation</a:t>
            </a:r>
            <a:endParaRPr lang="en-US" sz="13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6 Examples (10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325" kern="0" dirty="0">
                <a:solidFill>
                  <a:srgbClr val="000000"/>
                </a:solidFill>
                <a:latin typeface="Arial"/>
              </a:rPr>
              <a:t>Problem definition – query description – results graph – points to note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Framework Structure (4 slides)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325" kern="0" dirty="0">
                <a:solidFill>
                  <a:srgbClr val="000000"/>
                </a:solidFill>
                <a:latin typeface="Arial"/>
              </a:rPr>
              <a:t>Data model – code structure diagram – Framework installation and use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725" kern="0" dirty="0">
                <a:solidFill>
                  <a:srgbClr val="000000"/>
                </a:solidFill>
                <a:latin typeface="Arial"/>
              </a:rPr>
              <a:t>References (1 slide)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61154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77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  <a:latin typeface="Arial"/>
              </a:rPr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Performance comparison of different SQL for same problem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Relative performance may vary with size and shape of test data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Define data set in terms of (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x,y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) parameters, run queries across 2-d grid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Developer writes procedure to generate a data set with input (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x,y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Query added as metadata to a query group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Framework loops over every point in input ranges of x and y, for each query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Write results to CSV file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500" kern="0" dirty="0">
                <a:solidFill>
                  <a:srgbClr val="000000"/>
                </a:solidFill>
                <a:latin typeface="Arial"/>
              </a:rPr>
              <a:t>Captures CPU and elapsed times in detail, and other information including…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Execution plan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Aggregate plan statistics, including cardinality estimate errors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v$ statistics</a:t>
            </a:r>
            <a:r>
              <a:rPr lang="en-US" sz="1400" kern="0" dirty="0">
                <a:solidFill>
                  <a:srgbClr val="000000"/>
                </a:solidFill>
              </a:rPr>
              <a:t>, such as physical reads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68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  <a:latin typeface="Arial"/>
              </a:rPr>
              <a:t>Big-O Notation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  <a:hlinkClick r:id="rId3"/>
              </a:rPr>
              <a:t>Big-O notation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 : Extract…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</a:rPr>
              <a:t>Framework shows actual performance over x and y ranges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5</a:t>
            </a:fld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29" y="2233745"/>
            <a:ext cx="5219198" cy="35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9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  <a:latin typeface="Arial"/>
              </a:rPr>
              <a:t>Comparison with Runstats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  <a:hlinkClick r:id="rId3"/>
              </a:rPr>
              <a:t>Runstats</a:t>
            </a: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Set up test data if necessary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Rs_start</a:t>
            </a: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Do SQL 1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Rs_middle</a:t>
            </a: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Do SQL 2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+mj-lt"/>
              <a:buAutoNum type="arabicPeriod"/>
            </a:pP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Rs_stop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 – displays statistics for run 1 and run 2 side by side with difference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One data point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Two SQLs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No execution plans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6</a:t>
            </a:fld>
            <a:endParaRPr lang="en-I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25348" y="1928952"/>
            <a:ext cx="4490001" cy="21415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SQL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exec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runstats_pkg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rs_start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SQL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insert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into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all_objects_copy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select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owner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object_name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edition_name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from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all_objects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SQL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exec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runstats_pkg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rs_middle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SQL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begin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Monaco"/>
              </a:rPr>
              <a:t>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row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select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owner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object_name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edition_name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from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all_objects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loop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insert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into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all_objects_copy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owner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object_name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edition_name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values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row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owner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row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object_name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row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edition_name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666600"/>
                </a:solidFill>
                <a:latin typeface="Monaco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loop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Monaco"/>
              </a:rPr>
              <a:t>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SQL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runstats_pkg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rs_stop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                                               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Run1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Run2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Diff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SQL memory manager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worka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139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651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139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781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130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6666"/>
                </a:solidFill>
                <a:latin typeface="Monaco"/>
              </a:rPr>
              <a:t>Etc.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1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 err="1">
                <a:solidFill>
                  <a:srgbClr val="006600"/>
                </a:solidFill>
                <a:latin typeface="Arial"/>
              </a:rPr>
              <a:t>Dim_Bench_Sql_Oracle</a:t>
            </a:r>
            <a:r>
              <a:rPr lang="en-US" sz="1725" b="1" kern="0" dirty="0">
                <a:solidFill>
                  <a:srgbClr val="006600"/>
                </a:solidFill>
                <a:latin typeface="Arial"/>
              </a:rPr>
              <a:t> – Body Output Extract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None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3400" kern="0" dirty="0">
                <a:solidFill>
                  <a:srgbClr val="000000"/>
                </a:solidFill>
              </a:rPr>
              <a:t>Extract from output for string splitting example, Model clause: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25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500" kern="0" dirty="0">
                <a:solidFill>
                  <a:srgbClr val="000000"/>
                </a:solidFill>
              </a:rPr>
              <a:t>6 sections timed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500" kern="0" dirty="0">
                <a:solidFill>
                  <a:srgbClr val="000000"/>
                </a:solidFill>
              </a:rPr>
              <a:t>1 </a:t>
            </a:r>
            <a:r>
              <a:rPr lang="en-US" sz="2500" kern="0" dirty="0" err="1">
                <a:solidFill>
                  <a:srgbClr val="000000"/>
                </a:solidFill>
              </a:rPr>
              <a:t>Init</a:t>
            </a:r>
            <a:r>
              <a:rPr lang="en-US" sz="2500" kern="0" dirty="0">
                <a:solidFill>
                  <a:srgbClr val="000000"/>
                </a:solidFill>
              </a:rPr>
              <a:t> + 1 </a:t>
            </a:r>
            <a:r>
              <a:rPr lang="en-US" sz="2500" kern="0" dirty="0" err="1">
                <a:solidFill>
                  <a:srgbClr val="000000"/>
                </a:solidFill>
              </a:rPr>
              <a:t>Write_Times</a:t>
            </a:r>
            <a:r>
              <a:rPr lang="en-US" sz="2500" kern="0" dirty="0">
                <a:solidFill>
                  <a:srgbClr val="000000"/>
                </a:solidFill>
              </a:rPr>
              <a:t> + 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500" kern="0" dirty="0">
                <a:solidFill>
                  <a:srgbClr val="000000"/>
                </a:solidFill>
              </a:rPr>
              <a:t>7 </a:t>
            </a:r>
            <a:r>
              <a:rPr lang="en-US" sz="2500" kern="0" dirty="0" err="1">
                <a:solidFill>
                  <a:srgbClr val="000000"/>
                </a:solidFill>
              </a:rPr>
              <a:t>Increment_Time</a:t>
            </a:r>
            <a:r>
              <a:rPr lang="en-US" sz="2500" kern="0" dirty="0">
                <a:solidFill>
                  <a:srgbClr val="000000"/>
                </a:solidFill>
              </a:rPr>
              <a:t> (Write to file in 2 places)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7</a:t>
            </a:fld>
            <a:endParaRPr lang="en-I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8650" y="2267709"/>
            <a:ext cx="7902804" cy="30803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Plan hash value: 1656081500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-------------------------------------------------------------------------------------------------------------------------------------------------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| Id  | Operation              | Name            | Starts | E-Rows | A-Rows |   A-Time   | Buffers | Reads  | Writes |  </a:t>
            </a:r>
            <a:r>
              <a:rPr lang="en-US" alt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OMem</a:t>
            </a: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1Mem | Used-Mem 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-------------------------------------------------------------------------------------------------------------------------------------------------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|   0 | SELECT STATEMENT       |                 |      1 |        |   5400K|03:10:43.97 |    1509 |   2883 |   2883 |       |       |          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SQL MODEL ORDERED FAST|                 |      1 |   3000 |   5400K|03:10:43.97 |    1509 |   2883 |   2883 |  2047M|   112M| 2844M (1)|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|   2 |   TABLE ACCESS FULL    | DELIMITED_LISTS |      1 |   3000 |   3000 |00:00:00.01 |    1509 |      0 |      0 |       |       |          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-------------------------------------------------------------------------------------------------------------------------------------------------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Timer Set: Cursor, Constructed at 04 Feb 2017 02:14:57, written at 02:25:51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[Timer timed: Elapsed (per call): 0.00 (0.000000), CPU (per call): 0.00 (0.000000), calls: 1000, '***' denotes corrected line below]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Timer                 Elapsed         CPU         Calls       Ela/Call       CPU/Call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  ----------  ----------  ------------  -------------  -------------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Pre SQL                  0.00        0.00             1        0.00000        0.00000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Open cursor              0.00        0.00             1        0.00000        0.00000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First fetch             40.64       40.55             1       40.64400       40.55000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Write to file            9.81        9.82         5,401        0.00182        0.00182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fetches      603.80      603.21         5,400        0.11181        0.11171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Write plan               0.45        0.45             1        0.45400        0.45000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(Other)                  0.02        0.01             1        0.01600        0.01000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  ----------  ----------  ------------  -------------  -------------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             654.72      654.04        10,806        0.06059        0.06053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  ----------  ----------  ------------  -------------  -------------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546833" y="5620421"/>
            <a:ext cx="3968517" cy="5565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Timer_Set.Init_Time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l_timer_cur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Timer_Set.Increment_Time (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l_timer_cur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l_timer_cur_names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-- above times 1 section, repeat for each section timed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Timer_Set.Write_Times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l_timer_cur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808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  <a:latin typeface="Arial"/>
              </a:rPr>
              <a:t>Code Timer Object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2300" kern="0" dirty="0">
                <a:solidFill>
                  <a:srgbClr val="000000"/>
                </a:solidFill>
                <a:hlinkClick r:id="rId3"/>
              </a:rPr>
              <a:t>Code Timing and Object Orientation and Zombies</a:t>
            </a:r>
            <a:endParaRPr lang="en-US" sz="23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300" kern="0" dirty="0">
                <a:solidFill>
                  <a:srgbClr val="000000"/>
                </a:solidFill>
                <a:latin typeface="Arial"/>
              </a:rPr>
              <a:t>Low footprint in code and in time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300" kern="0" dirty="0">
                <a:solidFill>
                  <a:srgbClr val="000000"/>
                </a:solidFill>
                <a:latin typeface="Arial"/>
              </a:rPr>
              <a:t>Object type-based as shown, but…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300" kern="0" dirty="0">
                <a:solidFill>
                  <a:srgbClr val="000000"/>
                </a:solidFill>
                <a:latin typeface="Arial"/>
              </a:rPr>
              <a:t>…all code in package for reasons in link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2100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300" kern="0" dirty="0">
                <a:solidFill>
                  <a:srgbClr val="000000"/>
                </a:solidFill>
                <a:latin typeface="Arial"/>
              </a:rPr>
              <a:t>Object is </a:t>
            </a:r>
            <a:r>
              <a:rPr lang="en-US" sz="2300" b="1" kern="0" dirty="0">
                <a:solidFill>
                  <a:srgbClr val="000000"/>
                </a:solidFill>
                <a:latin typeface="Arial"/>
              </a:rPr>
              <a:t>set</a:t>
            </a:r>
            <a:r>
              <a:rPr lang="en-US" sz="2300" kern="0" dirty="0">
                <a:solidFill>
                  <a:srgbClr val="000000"/>
                </a:solidFill>
                <a:latin typeface="Arial"/>
              </a:rPr>
              <a:t> of timers: Reduces footprint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300" kern="0" dirty="0">
                <a:solidFill>
                  <a:srgbClr val="000000"/>
                </a:solidFill>
                <a:latin typeface="Arial"/>
              </a:rPr>
              <a:t>Hash required for efficiency when many timers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300" kern="0" dirty="0">
                <a:solidFill>
                  <a:srgbClr val="000000"/>
                </a:solidFill>
                <a:latin typeface="Arial"/>
              </a:rPr>
              <a:t>Oracle associative array (hash) traversed by key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300" kern="0" dirty="0">
                <a:solidFill>
                  <a:srgbClr val="000000"/>
                </a:solidFill>
                <a:latin typeface="Arial"/>
              </a:rPr>
              <a:t>Hence use of hash to point to tabular array…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2300" kern="0" dirty="0">
                <a:solidFill>
                  <a:srgbClr val="000000"/>
                </a:solidFill>
                <a:latin typeface="Arial"/>
              </a:rPr>
              <a:t>…so can list results in order of timer creation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8</a:t>
            </a:fld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1825626"/>
            <a:ext cx="307657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1725" b="1" kern="0" dirty="0">
                <a:solidFill>
                  <a:srgbClr val="006600"/>
                </a:solidFill>
                <a:latin typeface="Arial"/>
              </a:rPr>
              <a:t>Testing, Timing and Automation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600" kern="0" dirty="0">
              <a:solidFill>
                <a:srgbClr val="000000"/>
              </a:solidFill>
              <a:hlinkClick r:id="rId3"/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IE" sz="1900" kern="0" dirty="0">
              <a:solidFill>
                <a:srgbClr val="000000"/>
              </a:solidFill>
            </a:endParaRP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900" kern="0" dirty="0">
                <a:solidFill>
                  <a:srgbClr val="000000"/>
                </a:solidFill>
              </a:rPr>
              <a:t>Unit testing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  <a:hlinkClick r:id="rId3"/>
              </a:rPr>
              <a:t>Oracle Unit Testing with utPLSQL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  <a:hlinkClick r:id="rId4"/>
              </a:rPr>
              <a:t>TRAPIT - TRansactional API Testing in Oracle</a:t>
            </a:r>
            <a:endParaRPr lang="en-IE" sz="1600" kern="0" dirty="0">
              <a:solidFill>
                <a:srgbClr val="000000"/>
              </a:solidFill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</a:rPr>
              <a:t>Automation means more work initially, but…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Automated regression testing gives confidence to refactor safely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Code is continuously refined and improved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Less technical debt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900" kern="0" dirty="0">
                <a:solidFill>
                  <a:srgbClr val="000000"/>
                </a:solidFill>
                <a:latin typeface="Arial"/>
              </a:rPr>
              <a:t>Performance testing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IE" sz="1600" kern="0" dirty="0">
                <a:solidFill>
                  <a:srgbClr val="000000"/>
                </a:solidFill>
                <a:latin typeface="Arial"/>
                <a:hlinkClick r:id="rId5"/>
              </a:rPr>
              <a:t>A Framework for Dimensional Benchmarking of SQL Query Performance </a:t>
            </a: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</a:rPr>
              <a:t>Automation means more work initially, but…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</a:rPr>
              <a:t>More rigorous testing becomes possible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Additional queries or SQL statements can easily be added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Once parameterized, as many data points as desired can be tested</a:t>
            </a:r>
          </a:p>
          <a:p>
            <a:pPr marL="1114425" lvl="2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400" kern="0" dirty="0">
                <a:solidFill>
                  <a:srgbClr val="000000"/>
                </a:solidFill>
                <a:latin typeface="Arial"/>
              </a:rPr>
              <a:t>New tests use previous ones as a starting point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900" kern="0" dirty="0">
                <a:solidFill>
                  <a:srgbClr val="000000"/>
                </a:solidFill>
                <a:latin typeface="Arial"/>
              </a:rPr>
              <a:t>Code timing object used in both my testing frameworks</a:t>
            </a:r>
          </a:p>
          <a:p>
            <a:pPr marL="657225" lvl="1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Can trap issues such as index changes in unit test regression at negligible cost</a:t>
            </a:r>
          </a:p>
          <a:p>
            <a:pPr marL="200025" indent="-2000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5D9A0C"/>
              </a:buClr>
              <a:buFont typeface="Wingdings 3" pitchFamily="18" charset="2"/>
              <a:buChar char=""/>
            </a:pPr>
            <a:endParaRPr lang="en-US" sz="1725" kern="0" dirty="0">
              <a:solidFill>
                <a:srgbClr val="000000"/>
              </a:solidFill>
              <a:latin typeface="Arial"/>
            </a:endParaRPr>
          </a:p>
          <a:p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Brendan Furey, 2017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540527" cy="365125"/>
          </a:xfrm>
        </p:spPr>
        <p:txBody>
          <a:bodyPr/>
          <a:lstStyle/>
          <a:p>
            <a:r>
              <a:rPr lang="en-IE" dirty="0"/>
              <a:t>Dimensional Performance Benchmarking of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91F1-6F20-4DDF-B613-3DFF9BDCC2B4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193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12683</TotalTime>
  <Words>3337</Words>
  <Application>Microsoft Office PowerPoint</Application>
  <PresentationFormat>On-screen Show (4:3)</PresentationFormat>
  <Paragraphs>639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Monaco</vt:lpstr>
      <vt:lpstr>Wingdings</vt:lpstr>
      <vt:lpstr>Wingdings 3</vt:lpstr>
      <vt:lpstr>Office Theme</vt:lpstr>
      <vt:lpstr>Dimensional Performance Benchmarking of SQL   </vt:lpstr>
      <vt:lpstr>whoami</vt:lpstr>
      <vt:lpstr>Agenda</vt:lpstr>
      <vt:lpstr>Summary</vt:lpstr>
      <vt:lpstr>Big-O Notation</vt:lpstr>
      <vt:lpstr>Comparison with Runstats</vt:lpstr>
      <vt:lpstr>Dim_Bench_Sql_Oracle – Body Output Extract</vt:lpstr>
      <vt:lpstr>Code Timer Object</vt:lpstr>
      <vt:lpstr>Testing, Timing and Automation</vt:lpstr>
      <vt:lpstr>Dim_Bench_Sql_Oracle – Summary Output</vt:lpstr>
      <vt:lpstr>Example 1 – Simple Bursting Problem - Definition</vt:lpstr>
      <vt:lpstr>Example 1 – Simple Bursting Problem - Results</vt:lpstr>
      <vt:lpstr>Example 2 – General Bursting Problem 1 - Results</vt:lpstr>
      <vt:lpstr>Example 2 – General Bursting Problem 2 – Model Anomaly</vt:lpstr>
      <vt:lpstr>Example 3 – Bracket Parsing</vt:lpstr>
      <vt:lpstr>Example 4 – 5-Level Hierarchy</vt:lpstr>
      <vt:lpstr>Example 5 – 5-Level Hierarchy by Joins – Hash Join “Inputs Order”</vt:lpstr>
      <vt:lpstr>Example 6 – String Splitting 1 – Problem / datasets / queries</vt:lpstr>
      <vt:lpstr>Example 6 – String Splitting 2 – Results for high numbers of tokens</vt:lpstr>
      <vt:lpstr>Example 6 – String Splitting 3 – Discussion of results</vt:lpstr>
      <vt:lpstr>Dim_Bench_Sql_Oracle – Data Model</vt:lpstr>
      <vt:lpstr>Dim_Bench_Sql_Oracle – Code Structure Diagram</vt:lpstr>
      <vt:lpstr>Data Setup Procedures – Pseudocode for string splitting example</vt:lpstr>
      <vt:lpstr>Framework Installation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 Performance Benchmarking of SQL</dc:title>
  <dc:creator>Brendan Furey</dc:creator>
  <cp:lastModifiedBy>brendanpf@yahoo.com</cp:lastModifiedBy>
  <cp:revision>124</cp:revision>
  <dcterms:created xsi:type="dcterms:W3CDTF">2015-10-10T07:49:29Z</dcterms:created>
  <dcterms:modified xsi:type="dcterms:W3CDTF">2017-03-25T16:30:02Z</dcterms:modified>
</cp:coreProperties>
</file>