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256" r:id="rId2"/>
    <p:sldId id="257" r:id="rId3"/>
    <p:sldId id="303" r:id="rId4"/>
    <p:sldId id="306" r:id="rId5"/>
    <p:sldId id="344" r:id="rId6"/>
    <p:sldId id="307" r:id="rId7"/>
    <p:sldId id="310" r:id="rId8"/>
    <p:sldId id="281" r:id="rId9"/>
    <p:sldId id="311" r:id="rId10"/>
    <p:sldId id="312" r:id="rId11"/>
    <p:sldId id="278" r:id="rId12"/>
    <p:sldId id="313" r:id="rId13"/>
    <p:sldId id="314" r:id="rId14"/>
    <p:sldId id="318" r:id="rId15"/>
    <p:sldId id="319" r:id="rId16"/>
    <p:sldId id="316" r:id="rId17"/>
    <p:sldId id="345" r:id="rId18"/>
    <p:sldId id="320" r:id="rId19"/>
    <p:sldId id="321" r:id="rId20"/>
    <p:sldId id="322" r:id="rId21"/>
    <p:sldId id="324" r:id="rId22"/>
    <p:sldId id="346" r:id="rId23"/>
    <p:sldId id="325" r:id="rId24"/>
    <p:sldId id="327" r:id="rId25"/>
    <p:sldId id="328" r:id="rId26"/>
    <p:sldId id="326" r:id="rId27"/>
    <p:sldId id="347" r:id="rId28"/>
    <p:sldId id="329" r:id="rId29"/>
    <p:sldId id="330" r:id="rId30"/>
    <p:sldId id="331" r:id="rId31"/>
    <p:sldId id="332" r:id="rId32"/>
    <p:sldId id="334" r:id="rId33"/>
    <p:sldId id="335" r:id="rId34"/>
    <p:sldId id="333" r:id="rId35"/>
    <p:sldId id="337" r:id="rId36"/>
    <p:sldId id="348" r:id="rId37"/>
    <p:sldId id="336" r:id="rId38"/>
    <p:sldId id="338" r:id="rId39"/>
    <p:sldId id="339" r:id="rId40"/>
    <p:sldId id="340" r:id="rId41"/>
    <p:sldId id="342" r:id="rId42"/>
    <p:sldId id="341" r:id="rId43"/>
    <p:sldId id="343" r:id="rId44"/>
    <p:sldId id="350" r:id="rId45"/>
    <p:sldId id="315" r:id="rId46"/>
    <p:sldId id="349"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74228F38-0B0D-475F-ABA0-3D4B3CF98541}">
          <p14:sldIdLst>
            <p14:sldId id="256"/>
            <p14:sldId id="257"/>
            <p14:sldId id="303"/>
          </p14:sldIdLst>
        </p14:section>
        <p14:section name="API Testing Design Pattern" id="{33E7ABDE-3F96-4066-8012-ECD8E801C54A}">
          <p14:sldIdLst>
            <p14:sldId id="306"/>
            <p14:sldId id="344"/>
            <p14:sldId id="307"/>
            <p14:sldId id="310"/>
            <p14:sldId id="281"/>
            <p14:sldId id="311"/>
            <p14:sldId id="312"/>
            <p14:sldId id="278"/>
            <p14:sldId id="313"/>
            <p14:sldId id="314"/>
            <p14:sldId id="318"/>
            <p14:sldId id="319"/>
            <p14:sldId id="316"/>
          </p14:sldIdLst>
        </p14:section>
        <p14:section name="A General Data Model for Testing" id="{D3948114-CDBB-43AA-90E2-258D946D9C0B}">
          <p14:sldIdLst>
            <p14:sldId id="345"/>
            <p14:sldId id="320"/>
            <p14:sldId id="321"/>
            <p14:sldId id="322"/>
            <p14:sldId id="324"/>
          </p14:sldIdLst>
        </p14:section>
        <p14:section name="GDM Examples" id="{20E4CE1F-C9C2-4E0D-8678-D15A8C08378E}">
          <p14:sldIdLst>
            <p14:sldId id="346"/>
            <p14:sldId id="325"/>
            <p14:sldId id="327"/>
            <p14:sldId id="328"/>
            <p14:sldId id="326"/>
          </p14:sldIdLst>
        </p14:section>
        <p14:section name="Test Coverage by Domain Partitions" id="{D6F1E7DC-2EF9-4CF1-B4A0-FD8045CFB1A1}">
          <p14:sldIdLst>
            <p14:sldId id="347"/>
            <p14:sldId id="329"/>
            <p14:sldId id="330"/>
            <p14:sldId id="331"/>
            <p14:sldId id="332"/>
            <p14:sldId id="334"/>
            <p14:sldId id="335"/>
            <p14:sldId id="333"/>
            <p14:sldId id="337"/>
          </p14:sldIdLst>
        </p14:section>
        <p14:section name="Testing Strategies" id="{7329FBC6-F966-4BBE-AD9D-D82EC362119A}">
          <p14:sldIdLst>
            <p14:sldId id="348"/>
            <p14:sldId id="336"/>
            <p14:sldId id="338"/>
            <p14:sldId id="339"/>
            <p14:sldId id="340"/>
            <p14:sldId id="342"/>
            <p14:sldId id="341"/>
            <p14:sldId id="343"/>
          </p14:sldIdLst>
        </p14:section>
        <p14:section name="Conclusion" id="{552D3AB1-A9E8-4566-B548-B6DDD23021EB}">
          <p14:sldIdLst>
            <p14:sldId id="350"/>
            <p14:sldId id="315"/>
            <p14:sldId id="349"/>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503" autoAdjust="0"/>
  </p:normalViewPr>
  <p:slideViewPr>
    <p:cSldViewPr snapToGrid="0">
      <p:cViewPr varScale="1">
        <p:scale>
          <a:sx n="106" d="100"/>
          <a:sy n="106" d="100"/>
        </p:scale>
        <p:origin x="1512" y="96"/>
      </p:cViewPr>
      <p:guideLst/>
    </p:cSldViewPr>
  </p:slideViewPr>
  <p:outlineViewPr>
    <p:cViewPr>
      <p:scale>
        <a:sx n="33" d="100"/>
        <a:sy n="33" d="100"/>
      </p:scale>
      <p:origin x="0" y="-16476"/>
    </p:cViewPr>
  </p:outlineViewPr>
  <p:notesTextViewPr>
    <p:cViewPr>
      <p:scale>
        <a:sx n="1" d="1"/>
        <a:sy n="1" d="1"/>
      </p:scale>
      <p:origin x="0" y="0"/>
    </p:cViewPr>
  </p:notesTextViewPr>
  <p:notesViewPr>
    <p:cSldViewPr snapToGrid="0">
      <p:cViewPr varScale="1">
        <p:scale>
          <a:sx n="84" d="100"/>
          <a:sy n="84" d="100"/>
        </p:scale>
        <p:origin x="207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AA1FEE-19BF-4920-895C-B0B2E83AC2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464C801D-A9E1-4095-99CA-6A1EE50297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391C6-4056-4F5F-BEDC-2C917ACFECF9}" type="datetimeFigureOut">
              <a:rPr lang="en-IE" smtClean="0"/>
              <a:t>24/03/2018</a:t>
            </a:fld>
            <a:endParaRPr lang="en-IE"/>
          </a:p>
        </p:txBody>
      </p:sp>
      <p:sp>
        <p:nvSpPr>
          <p:cNvPr id="4" name="Footer Placeholder 3">
            <a:extLst>
              <a:ext uri="{FF2B5EF4-FFF2-40B4-BE49-F238E27FC236}">
                <a16:creationId xmlns:a16="http://schemas.microsoft.com/office/drawing/2014/main" id="{AE3F1641-ABE4-4AD0-875A-0F7F196C8E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6767C533-4799-41AD-A3EA-D66EA61190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FB0C9B-689E-4A5B-9336-4525A11128CB}" type="slidenum">
              <a:rPr lang="en-IE" smtClean="0"/>
              <a:t>‹#›</a:t>
            </a:fld>
            <a:endParaRPr lang="en-IE"/>
          </a:p>
        </p:txBody>
      </p:sp>
    </p:spTree>
    <p:extLst>
      <p:ext uri="{BB962C8B-B14F-4D97-AF65-F5344CB8AC3E}">
        <p14:creationId xmlns:p14="http://schemas.microsoft.com/office/powerpoint/2010/main" val="3040639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91688-4325-40A2-BBF0-5853202C799D}" type="datetimeFigureOut">
              <a:rPr lang="en-IE" smtClean="0"/>
              <a:t>24/03/2018</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1D1F2-B543-4BC2-8B83-DBFF08905A16}" type="slidenum">
              <a:rPr lang="en-IE" smtClean="0"/>
              <a:t>‹#›</a:t>
            </a:fld>
            <a:endParaRPr lang="en-IE"/>
          </a:p>
        </p:txBody>
      </p:sp>
    </p:spTree>
    <p:extLst>
      <p:ext uri="{BB962C8B-B14F-4D97-AF65-F5344CB8AC3E}">
        <p14:creationId xmlns:p14="http://schemas.microsoft.com/office/powerpoint/2010/main" val="128811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programmerwrites.eu/"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6"/>
                </a:solidFill>
                <a:hlinkClick r:id="rId3"/>
              </a:rPr>
              <a:t>http://aprogrammerwrites.eu/</a:t>
            </a:r>
            <a:endParaRPr lang="en-US">
              <a:solidFill>
                <a:schemeClr val="accent6"/>
              </a:solidFill>
            </a:endParaRPr>
          </a:p>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a:t>
            </a:fld>
            <a:endParaRPr lang="en-IE"/>
          </a:p>
        </p:txBody>
      </p:sp>
    </p:spTree>
    <p:extLst>
      <p:ext uri="{BB962C8B-B14F-4D97-AF65-F5344CB8AC3E}">
        <p14:creationId xmlns:p14="http://schemas.microsoft.com/office/powerpoint/2010/main" val="54753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11</a:t>
            </a:fld>
            <a:endParaRPr lang="en-IE"/>
          </a:p>
        </p:txBody>
      </p:sp>
    </p:spTree>
    <p:extLst>
      <p:ext uri="{BB962C8B-B14F-4D97-AF65-F5344CB8AC3E}">
        <p14:creationId xmlns:p14="http://schemas.microsoft.com/office/powerpoint/2010/main" val="178569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Bose headphones: https://www.bose.ie/en_ie/index.html</a:t>
            </a:r>
          </a:p>
          <a:p>
            <a:r>
              <a:rPr lang="en-IE"/>
              <a:t>Office headphones: https://qz.com/185337/the-complete-guide-to-listening-to-music-at-work/</a:t>
            </a:r>
          </a:p>
        </p:txBody>
      </p:sp>
      <p:sp>
        <p:nvSpPr>
          <p:cNvPr id="4" name="Slide Number Placeholder 3"/>
          <p:cNvSpPr>
            <a:spLocks noGrp="1"/>
          </p:cNvSpPr>
          <p:nvPr>
            <p:ph type="sldNum" sz="quarter" idx="10"/>
          </p:nvPr>
        </p:nvSpPr>
        <p:spPr/>
        <p:txBody>
          <a:bodyPr/>
          <a:lstStyle/>
          <a:p>
            <a:fld id="{ED01D1F2-B543-4BC2-8B83-DBFF08905A16}" type="slidenum">
              <a:rPr lang="en-IE" smtClean="0"/>
              <a:t>12</a:t>
            </a:fld>
            <a:endParaRPr lang="en-IE"/>
          </a:p>
        </p:txBody>
      </p:sp>
    </p:spTree>
    <p:extLst>
      <p:ext uri="{BB962C8B-B14F-4D97-AF65-F5344CB8AC3E}">
        <p14:creationId xmlns:p14="http://schemas.microsoft.com/office/powerpoint/2010/main" val="201264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i="0"/>
          </a:p>
        </p:txBody>
      </p:sp>
      <p:sp>
        <p:nvSpPr>
          <p:cNvPr id="4" name="Slide Number Placeholder 3"/>
          <p:cNvSpPr>
            <a:spLocks noGrp="1"/>
          </p:cNvSpPr>
          <p:nvPr>
            <p:ph type="sldNum" sz="quarter" idx="10"/>
          </p:nvPr>
        </p:nvSpPr>
        <p:spPr/>
        <p:txBody>
          <a:bodyPr/>
          <a:lstStyle/>
          <a:p>
            <a:fld id="{ED01D1F2-B543-4BC2-8B83-DBFF08905A16}" type="slidenum">
              <a:rPr lang="en-IE" smtClean="0"/>
              <a:t>13</a:t>
            </a:fld>
            <a:endParaRPr lang="en-IE"/>
          </a:p>
        </p:txBody>
      </p:sp>
    </p:spTree>
    <p:extLst>
      <p:ext uri="{BB962C8B-B14F-4D97-AF65-F5344CB8AC3E}">
        <p14:creationId xmlns:p14="http://schemas.microsoft.com/office/powerpoint/2010/main" val="189199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14</a:t>
            </a:fld>
            <a:endParaRPr lang="en-IE"/>
          </a:p>
        </p:txBody>
      </p:sp>
    </p:spTree>
    <p:extLst>
      <p:ext uri="{BB962C8B-B14F-4D97-AF65-F5344CB8AC3E}">
        <p14:creationId xmlns:p14="http://schemas.microsoft.com/office/powerpoint/2010/main" val="32717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15</a:t>
            </a:fld>
            <a:endParaRPr lang="en-IE"/>
          </a:p>
        </p:txBody>
      </p:sp>
    </p:spTree>
    <p:extLst>
      <p:ext uri="{BB962C8B-B14F-4D97-AF65-F5344CB8AC3E}">
        <p14:creationId xmlns:p14="http://schemas.microsoft.com/office/powerpoint/2010/main" val="2861430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16</a:t>
            </a:fld>
            <a:endParaRPr lang="en-IE"/>
          </a:p>
        </p:txBody>
      </p:sp>
    </p:spTree>
    <p:extLst>
      <p:ext uri="{BB962C8B-B14F-4D97-AF65-F5344CB8AC3E}">
        <p14:creationId xmlns:p14="http://schemas.microsoft.com/office/powerpoint/2010/main" val="2982439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18</a:t>
            </a:fld>
            <a:endParaRPr lang="en-IE"/>
          </a:p>
        </p:txBody>
      </p:sp>
    </p:spTree>
    <p:extLst>
      <p:ext uri="{BB962C8B-B14F-4D97-AF65-F5344CB8AC3E}">
        <p14:creationId xmlns:p14="http://schemas.microsoft.com/office/powerpoint/2010/main" val="338530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19</a:t>
            </a:fld>
            <a:endParaRPr lang="en-IE"/>
          </a:p>
        </p:txBody>
      </p:sp>
    </p:spTree>
    <p:extLst>
      <p:ext uri="{BB962C8B-B14F-4D97-AF65-F5344CB8AC3E}">
        <p14:creationId xmlns:p14="http://schemas.microsoft.com/office/powerpoint/2010/main" val="2261220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20</a:t>
            </a:fld>
            <a:endParaRPr lang="en-IE"/>
          </a:p>
        </p:txBody>
      </p:sp>
    </p:spTree>
    <p:extLst>
      <p:ext uri="{BB962C8B-B14F-4D97-AF65-F5344CB8AC3E}">
        <p14:creationId xmlns:p14="http://schemas.microsoft.com/office/powerpoint/2010/main" val="898503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21</a:t>
            </a:fld>
            <a:endParaRPr lang="en-IE"/>
          </a:p>
        </p:txBody>
      </p:sp>
    </p:spTree>
    <p:extLst>
      <p:ext uri="{BB962C8B-B14F-4D97-AF65-F5344CB8AC3E}">
        <p14:creationId xmlns:p14="http://schemas.microsoft.com/office/powerpoint/2010/main" val="257619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2</a:t>
            </a:fld>
            <a:endParaRPr lang="en-IE"/>
          </a:p>
        </p:txBody>
      </p:sp>
    </p:spTree>
    <p:extLst>
      <p:ext uri="{BB962C8B-B14F-4D97-AF65-F5344CB8AC3E}">
        <p14:creationId xmlns:p14="http://schemas.microsoft.com/office/powerpoint/2010/main" val="96177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https://github.com/BrenPatF/trapit_oracle_tester</a:t>
            </a:r>
          </a:p>
        </p:txBody>
      </p:sp>
      <p:sp>
        <p:nvSpPr>
          <p:cNvPr id="4" name="Slide Number Placeholder 3"/>
          <p:cNvSpPr>
            <a:spLocks noGrp="1"/>
          </p:cNvSpPr>
          <p:nvPr>
            <p:ph type="sldNum" sz="quarter" idx="10"/>
          </p:nvPr>
        </p:nvSpPr>
        <p:spPr/>
        <p:txBody>
          <a:bodyPr/>
          <a:lstStyle/>
          <a:p>
            <a:fld id="{ED01D1F2-B543-4BC2-8B83-DBFF08905A16}" type="slidenum">
              <a:rPr lang="en-IE" smtClean="0"/>
              <a:t>22</a:t>
            </a:fld>
            <a:endParaRPr lang="en-IE"/>
          </a:p>
        </p:txBody>
      </p:sp>
    </p:spTree>
    <p:extLst>
      <p:ext uri="{BB962C8B-B14F-4D97-AF65-F5344CB8AC3E}">
        <p14:creationId xmlns:p14="http://schemas.microsoft.com/office/powerpoint/2010/main" val="861316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23</a:t>
            </a:fld>
            <a:endParaRPr lang="en-IE"/>
          </a:p>
        </p:txBody>
      </p:sp>
    </p:spTree>
    <p:extLst>
      <p:ext uri="{BB962C8B-B14F-4D97-AF65-F5344CB8AC3E}">
        <p14:creationId xmlns:p14="http://schemas.microsoft.com/office/powerpoint/2010/main" val="2095175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4E59F4F-E8D9-493A-AE15-0713B7700C74}"/>
              </a:ext>
            </a:extLst>
          </p:cNvPr>
          <p:cNvSpPr>
            <a:spLocks noGrp="1"/>
          </p:cNvSpPr>
          <p:nvPr>
            <p:ph type="body" idx="1"/>
          </p:nvPr>
        </p:nvSpPr>
        <p:spPr/>
        <p:txBody>
          <a:bodyPr/>
          <a:lstStyle/>
          <a:p>
            <a:endParaRPr lang="en-I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EED7EB1-2EAA-42DD-8154-6BB795B0BE19}"/>
              </a:ext>
            </a:extLst>
          </p:cNvPr>
          <p:cNvSpPr>
            <a:spLocks noGrp="1"/>
          </p:cNvSpPr>
          <p:nvPr>
            <p:ph type="body" idx="1"/>
          </p:nvPr>
        </p:nvSpPr>
        <p:spPr/>
        <p:txBody>
          <a:bodyPr/>
          <a:lstStyle/>
          <a:p>
            <a:endParaRPr lang="en-I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https://weightwise.com/magic-bullet/</a:t>
            </a:r>
          </a:p>
        </p:txBody>
      </p:sp>
      <p:sp>
        <p:nvSpPr>
          <p:cNvPr id="4" name="Slide Number Placeholder 3"/>
          <p:cNvSpPr>
            <a:spLocks noGrp="1"/>
          </p:cNvSpPr>
          <p:nvPr>
            <p:ph type="sldNum" sz="quarter" idx="10"/>
          </p:nvPr>
        </p:nvSpPr>
        <p:spPr/>
        <p:txBody>
          <a:bodyPr/>
          <a:lstStyle/>
          <a:p>
            <a:fld id="{ED01D1F2-B543-4BC2-8B83-DBFF08905A16}" type="slidenum">
              <a:rPr lang="en-IE" smtClean="0"/>
              <a:t>26</a:t>
            </a:fld>
            <a:endParaRPr lang="en-IE"/>
          </a:p>
        </p:txBody>
      </p:sp>
    </p:spTree>
    <p:extLst>
      <p:ext uri="{BB962C8B-B14F-4D97-AF65-F5344CB8AC3E}">
        <p14:creationId xmlns:p14="http://schemas.microsoft.com/office/powerpoint/2010/main" val="2521292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8D3B70D-D685-4C18-8FB6-BAE0C17A0FEE}"/>
              </a:ext>
            </a:extLst>
          </p:cNvPr>
          <p:cNvSpPr>
            <a:spLocks noGrp="1"/>
          </p:cNvSpPr>
          <p:nvPr>
            <p:ph type="body" idx="1"/>
          </p:nvPr>
        </p:nvSpPr>
        <p:spPr/>
        <p:txBody>
          <a:bodyPr/>
          <a:lstStyle/>
          <a:p>
            <a:r>
              <a:rPr lang="en-IE"/>
              <a:t>https://dev.to/conectionist/why-code-coverage-is-not-a-reliable-metric-327l or (https://learningactors.com/why-code-coverage-is-not-a-reliable-metric/)</a:t>
            </a:r>
          </a:p>
          <a:p>
            <a:r>
              <a:rPr lang="en-IE"/>
              <a:t>https://isemail.info/about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7966059-EFBF-4CC5-A31F-B2559D9EF56A}"/>
              </a:ext>
            </a:extLst>
          </p:cNvPr>
          <p:cNvSpPr>
            <a:spLocks noGrp="1"/>
          </p:cNvSpPr>
          <p:nvPr>
            <p:ph type="body" idx="1"/>
          </p:nvPr>
        </p:nvSpPr>
        <p:spPr/>
        <p:txBody>
          <a:bodyPr/>
          <a:lstStyle/>
          <a:p>
            <a:endParaRPr lang="en-I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BB5D392-CC72-4C22-8F1A-65F23741E4B3}"/>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344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84DFE6C-2BC3-4C2D-A3BF-B141C7A120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a:p>
        </p:txBody>
      </p:sp>
    </p:spTree>
    <p:extLst>
      <p:ext uri="{BB962C8B-B14F-4D97-AF65-F5344CB8AC3E}">
        <p14:creationId xmlns:p14="http://schemas.microsoft.com/office/powerpoint/2010/main" val="567683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AE5B3A-6524-4FD5-A704-D52CF4211CB1}"/>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64487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3</a:t>
            </a:fld>
            <a:endParaRPr lang="en-IE"/>
          </a:p>
        </p:txBody>
      </p:sp>
    </p:spTree>
    <p:extLst>
      <p:ext uri="{BB962C8B-B14F-4D97-AF65-F5344CB8AC3E}">
        <p14:creationId xmlns:p14="http://schemas.microsoft.com/office/powerpoint/2010/main" val="1902778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D6C723F-5D88-4DBD-8912-469FAC42D3BF}"/>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689237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5DC44CB-7969-4189-AADB-B62A6924157D}"/>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169794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8C806A6-413B-4664-A38D-BAA97CAB841B}"/>
              </a:ext>
            </a:extLst>
          </p:cNvPr>
          <p:cNvSpPr>
            <a:spLocks noGrp="1"/>
          </p:cNvSpPr>
          <p:nvPr>
            <p:ph type="body" idx="1"/>
          </p:nvPr>
        </p:nvSpPr>
        <p:spPr/>
        <p:txBody>
          <a:bodyPr/>
          <a:lstStyle/>
          <a:p>
            <a:r>
              <a:rPr lang="en-IE"/>
              <a:t>https://en.wikipedia.org/wiki/Map_(higher-order_function)</a:t>
            </a:r>
          </a:p>
        </p:txBody>
      </p:sp>
    </p:spTree>
    <p:extLst>
      <p:ext uri="{BB962C8B-B14F-4D97-AF65-F5344CB8AC3E}">
        <p14:creationId xmlns:p14="http://schemas.microsoft.com/office/powerpoint/2010/main" val="4260436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F031DB5-2CD2-4837-B189-46D90F376EE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515509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F05475C-3D5E-45AF-97C4-50C9614008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a:p>
        </p:txBody>
      </p:sp>
    </p:spTree>
    <p:extLst>
      <p:ext uri="{BB962C8B-B14F-4D97-AF65-F5344CB8AC3E}">
        <p14:creationId xmlns:p14="http://schemas.microsoft.com/office/powerpoint/2010/main" val="2183035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359226-F351-467B-9D67-04E3F201479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a:p>
        </p:txBody>
      </p:sp>
    </p:spTree>
    <p:extLst>
      <p:ext uri="{BB962C8B-B14F-4D97-AF65-F5344CB8AC3E}">
        <p14:creationId xmlns:p14="http://schemas.microsoft.com/office/powerpoint/2010/main" val="251650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808B7FE-F043-4AB2-AA6C-8E429C87D463}"/>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636670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2B207E9-E04C-47A4-A7A1-6437C2CC71B8}"/>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4160415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4E5E95E-1F07-402C-90EA-49A21C7ACAC3}"/>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34917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D2EF4F7-3496-428A-A76F-406CB7CC5E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a:t>https://www.pinterest.ie/pin/570479477772800215/</a:t>
            </a:r>
          </a:p>
        </p:txBody>
      </p:sp>
    </p:spTree>
    <p:extLst>
      <p:ext uri="{BB962C8B-B14F-4D97-AF65-F5344CB8AC3E}">
        <p14:creationId xmlns:p14="http://schemas.microsoft.com/office/powerpoint/2010/main" val="30069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https://community.oracle.com/docs/DOC-1018915</a:t>
            </a:r>
          </a:p>
          <a:p>
            <a:r>
              <a:rPr lang="en-IE"/>
              <a:t>https://blogs.oracle.com/plsql-and-ebr/why-use-plsql</a:t>
            </a:r>
          </a:p>
        </p:txBody>
      </p:sp>
      <p:sp>
        <p:nvSpPr>
          <p:cNvPr id="4" name="Slide Number Placeholder 3"/>
          <p:cNvSpPr>
            <a:spLocks noGrp="1"/>
          </p:cNvSpPr>
          <p:nvPr>
            <p:ph type="sldNum" sz="quarter" idx="10"/>
          </p:nvPr>
        </p:nvSpPr>
        <p:spPr/>
        <p:txBody>
          <a:bodyPr/>
          <a:lstStyle/>
          <a:p>
            <a:fld id="{ED01D1F2-B543-4BC2-8B83-DBFF08905A16}" type="slidenum">
              <a:rPr lang="en-IE" smtClean="0"/>
              <a:t>5</a:t>
            </a:fld>
            <a:endParaRPr lang="en-IE"/>
          </a:p>
        </p:txBody>
      </p:sp>
    </p:spTree>
    <p:extLst>
      <p:ext uri="{BB962C8B-B14F-4D97-AF65-F5344CB8AC3E}">
        <p14:creationId xmlns:p14="http://schemas.microsoft.com/office/powerpoint/2010/main" val="2929285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45</a:t>
            </a:fld>
            <a:endParaRPr lang="en-IE"/>
          </a:p>
        </p:txBody>
      </p:sp>
    </p:spTree>
    <p:extLst>
      <p:ext uri="{BB962C8B-B14F-4D97-AF65-F5344CB8AC3E}">
        <p14:creationId xmlns:p14="http://schemas.microsoft.com/office/powerpoint/2010/main" val="3394442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http://aprogrammerwrites.eu/?p=2012</a:t>
            </a:r>
          </a:p>
          <a:p>
            <a:r>
              <a:rPr lang="en-IE"/>
              <a:t>https://github.com/BrenPatF</a:t>
            </a:r>
          </a:p>
        </p:txBody>
      </p:sp>
      <p:sp>
        <p:nvSpPr>
          <p:cNvPr id="4" name="Slide Number Placeholder 3"/>
          <p:cNvSpPr>
            <a:spLocks noGrp="1"/>
          </p:cNvSpPr>
          <p:nvPr>
            <p:ph type="sldNum" sz="quarter" idx="10"/>
          </p:nvPr>
        </p:nvSpPr>
        <p:spPr/>
        <p:txBody>
          <a:bodyPr/>
          <a:lstStyle/>
          <a:p>
            <a:fld id="{ED01D1F2-B543-4BC2-8B83-DBFF08905A16}" type="slidenum">
              <a:rPr lang="en-IE" smtClean="0"/>
              <a:t>46</a:t>
            </a:fld>
            <a:endParaRPr lang="en-IE"/>
          </a:p>
        </p:txBody>
      </p:sp>
    </p:spTree>
    <p:extLst>
      <p:ext uri="{BB962C8B-B14F-4D97-AF65-F5344CB8AC3E}">
        <p14:creationId xmlns:p14="http://schemas.microsoft.com/office/powerpoint/2010/main" val="204641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D01D1F2-B543-4BC2-8B83-DBFF08905A16}" type="slidenum">
              <a:rPr lang="en-IE" smtClean="0"/>
              <a:t>6</a:t>
            </a:fld>
            <a:endParaRPr lang="en-IE"/>
          </a:p>
        </p:txBody>
      </p:sp>
    </p:spTree>
    <p:extLst>
      <p:ext uri="{BB962C8B-B14F-4D97-AF65-F5344CB8AC3E}">
        <p14:creationId xmlns:p14="http://schemas.microsoft.com/office/powerpoint/2010/main" val="240141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Diagram based on one in the Wikipedia link, https://en.wikipedia.org/wiki/Function_(mathematics)</a:t>
            </a:r>
          </a:p>
        </p:txBody>
      </p:sp>
      <p:sp>
        <p:nvSpPr>
          <p:cNvPr id="4" name="Slide Number Placeholder 3"/>
          <p:cNvSpPr>
            <a:spLocks noGrp="1"/>
          </p:cNvSpPr>
          <p:nvPr>
            <p:ph type="sldNum" sz="quarter" idx="10"/>
          </p:nvPr>
        </p:nvSpPr>
        <p:spPr/>
        <p:txBody>
          <a:bodyPr/>
          <a:lstStyle/>
          <a:p>
            <a:fld id="{ED01D1F2-B543-4BC2-8B83-DBFF08905A16}" type="slidenum">
              <a:rPr lang="en-IE" smtClean="0"/>
              <a:t>7</a:t>
            </a:fld>
            <a:endParaRPr lang="en-IE"/>
          </a:p>
        </p:txBody>
      </p:sp>
    </p:spTree>
    <p:extLst>
      <p:ext uri="{BB962C8B-B14F-4D97-AF65-F5344CB8AC3E}">
        <p14:creationId xmlns:p14="http://schemas.microsoft.com/office/powerpoint/2010/main" val="225782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https://www.sitepoint.com/functional-programming-pure-functions/</a:t>
            </a:r>
          </a:p>
        </p:txBody>
      </p:sp>
      <p:sp>
        <p:nvSpPr>
          <p:cNvPr id="4" name="Slide Number Placeholder 3"/>
          <p:cNvSpPr>
            <a:spLocks noGrp="1"/>
          </p:cNvSpPr>
          <p:nvPr>
            <p:ph type="sldNum" sz="quarter" idx="10"/>
          </p:nvPr>
        </p:nvSpPr>
        <p:spPr/>
        <p:txBody>
          <a:bodyPr/>
          <a:lstStyle/>
          <a:p>
            <a:fld id="{ED01D1F2-B543-4BC2-8B83-DBFF08905A16}" type="slidenum">
              <a:rPr lang="en-IE" smtClean="0"/>
              <a:t>8</a:t>
            </a:fld>
            <a:endParaRPr lang="en-IE"/>
          </a:p>
        </p:txBody>
      </p:sp>
    </p:spTree>
    <p:extLst>
      <p:ext uri="{BB962C8B-B14F-4D97-AF65-F5344CB8AC3E}">
        <p14:creationId xmlns:p14="http://schemas.microsoft.com/office/powerpoint/2010/main" val="37822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https://www.sitepoint.com/functional-programming-pure-functions/</a:t>
            </a:r>
          </a:p>
        </p:txBody>
      </p:sp>
      <p:sp>
        <p:nvSpPr>
          <p:cNvPr id="4" name="Slide Number Placeholder 3"/>
          <p:cNvSpPr>
            <a:spLocks noGrp="1"/>
          </p:cNvSpPr>
          <p:nvPr>
            <p:ph type="sldNum" sz="quarter" idx="10"/>
          </p:nvPr>
        </p:nvSpPr>
        <p:spPr/>
        <p:txBody>
          <a:bodyPr/>
          <a:lstStyle/>
          <a:p>
            <a:fld id="{ED01D1F2-B543-4BC2-8B83-DBFF08905A16}" type="slidenum">
              <a:rPr lang="en-IE" smtClean="0"/>
              <a:t>9</a:t>
            </a:fld>
            <a:endParaRPr lang="en-IE"/>
          </a:p>
        </p:txBody>
      </p:sp>
    </p:spTree>
    <p:extLst>
      <p:ext uri="{BB962C8B-B14F-4D97-AF65-F5344CB8AC3E}">
        <p14:creationId xmlns:p14="http://schemas.microsoft.com/office/powerpoint/2010/main" val="201332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Image from http://www.intriguing.com/mp/completelydiff.php</a:t>
            </a:r>
          </a:p>
        </p:txBody>
      </p:sp>
      <p:sp>
        <p:nvSpPr>
          <p:cNvPr id="4" name="Slide Number Placeholder 3"/>
          <p:cNvSpPr>
            <a:spLocks noGrp="1"/>
          </p:cNvSpPr>
          <p:nvPr>
            <p:ph type="sldNum" sz="quarter" idx="10"/>
          </p:nvPr>
        </p:nvSpPr>
        <p:spPr/>
        <p:txBody>
          <a:bodyPr/>
          <a:lstStyle/>
          <a:p>
            <a:fld id="{ED01D1F2-B543-4BC2-8B83-DBFF08905A16}" type="slidenum">
              <a:rPr lang="en-IE" smtClean="0"/>
              <a:t>10</a:t>
            </a:fld>
            <a:endParaRPr lang="en-IE"/>
          </a:p>
        </p:txBody>
      </p:sp>
    </p:spTree>
    <p:extLst>
      <p:ext uri="{BB962C8B-B14F-4D97-AF65-F5344CB8AC3E}">
        <p14:creationId xmlns:p14="http://schemas.microsoft.com/office/powerpoint/2010/main" val="2588685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1122363"/>
            <a:ext cx="7773177" cy="2387600"/>
          </a:xfrm>
          <a:prstGeom prst="rect">
            <a:avLst/>
          </a:prstGeom>
        </p:spPr>
      </p:pic>
    </p:spTree>
    <p:extLst>
      <p:ext uri="{BB962C8B-B14F-4D97-AF65-F5344CB8AC3E}">
        <p14:creationId xmlns:p14="http://schemas.microsoft.com/office/powerpoint/2010/main" val="232230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4978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Brendan Furey, 2018</a:t>
            </a:r>
            <a:endParaRPr lang="en-IE"/>
          </a:p>
        </p:txBody>
      </p:sp>
      <p:sp>
        <p:nvSpPr>
          <p:cNvPr id="5" name="Footer Placeholder 4"/>
          <p:cNvSpPr>
            <a:spLocks noGrp="1"/>
          </p:cNvSpPr>
          <p:nvPr>
            <p:ph type="ftr" sz="quarter" idx="11"/>
          </p:nvPr>
        </p:nvSpPr>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1965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650" y="364331"/>
            <a:ext cx="7886700" cy="1326357"/>
          </a:xfrm>
          <a:prstGeom prst="rect">
            <a:avLst/>
          </a:prstGeom>
          <a:gradFill>
            <a:gsLst>
              <a:gs pos="0">
                <a:schemeClr val="accent1">
                  <a:lumMod val="5000"/>
                  <a:lumOff val="95000"/>
                  <a:alpha val="3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8" name="Date Placeholder 7"/>
          <p:cNvSpPr>
            <a:spLocks noGrp="1"/>
          </p:cNvSpPr>
          <p:nvPr>
            <p:ph type="dt" sz="half" idx="10"/>
          </p:nvPr>
        </p:nvSpPr>
        <p:spPr>
          <a:xfrm>
            <a:off x="628650" y="6356351"/>
            <a:ext cx="1648019" cy="365125"/>
          </a:xfrm>
        </p:spPr>
        <p:txBody>
          <a:bodyPr/>
          <a:lstStyle/>
          <a:p>
            <a:r>
              <a:rPr lang="en-US"/>
              <a:t>Brendan Furey, 2018</a:t>
            </a:r>
            <a:endParaRPr lang="en-IE"/>
          </a:p>
        </p:txBody>
      </p:sp>
      <p:sp>
        <p:nvSpPr>
          <p:cNvPr id="9" name="Footer Placeholder 8"/>
          <p:cNvSpPr>
            <a:spLocks noGrp="1"/>
          </p:cNvSpPr>
          <p:nvPr>
            <p:ph type="ftr" sz="quarter" idx="11"/>
          </p:nvPr>
        </p:nvSpPr>
        <p:spPr>
          <a:xfrm>
            <a:off x="2227684" y="6356351"/>
            <a:ext cx="4688632" cy="365125"/>
          </a:xfrm>
        </p:spPr>
        <p:txBody>
          <a:bodyPr/>
          <a:lstStyle>
            <a:lvl1pPr>
              <a:defRPr/>
            </a:lvl1pPr>
          </a:lstStyle>
          <a:p>
            <a:r>
              <a:rPr lang="en-IE"/>
              <a:t>Database API as Mathematical Function: Insights into Testing</a:t>
            </a:r>
          </a:p>
        </p:txBody>
      </p:sp>
      <p:sp>
        <p:nvSpPr>
          <p:cNvPr id="10" name="Slide Number Placeholder 9"/>
          <p:cNvSpPr>
            <a:spLocks noGrp="1"/>
          </p:cNvSpPr>
          <p:nvPr>
            <p:ph type="sldNum" sz="quarter" idx="12"/>
          </p:nvPr>
        </p:nvSpPr>
        <p:spPr>
          <a:xfrm>
            <a:off x="7352522" y="6356351"/>
            <a:ext cx="1162827" cy="365125"/>
          </a:xfrm>
        </p:spPr>
        <p:txBody>
          <a:bodyPr/>
          <a:lstStyle/>
          <a:p>
            <a:fld id="{0F8991F1-6F20-4DDF-B613-3DFF9BDCC2B4}" type="slidenum">
              <a:rPr lang="en-IE" smtClean="0"/>
              <a:t>‹#›</a:t>
            </a:fld>
            <a:endParaRPr lang="en-IE"/>
          </a:p>
        </p:txBody>
      </p:sp>
      <p:sp>
        <p:nvSpPr>
          <p:cNvPr id="4" name="Rectangle 3"/>
          <p:cNvSpPr/>
          <p:nvPr userDrawn="1"/>
        </p:nvSpPr>
        <p:spPr>
          <a:xfrm>
            <a:off x="628650" y="364330"/>
            <a:ext cx="184731" cy="369332"/>
          </a:xfrm>
          <a:prstGeom prst="rect">
            <a:avLst/>
          </a:prstGeom>
        </p:spPr>
        <p:txBody>
          <a:bodyPr wrap="none">
            <a:spAutoFit/>
          </a:bodyPr>
          <a:lstStyle/>
          <a:p>
            <a:endParaRPr lang="en-IE"/>
          </a:p>
        </p:txBody>
      </p:sp>
    </p:spTree>
    <p:extLst>
      <p:ext uri="{BB962C8B-B14F-4D97-AF65-F5344CB8AC3E}">
        <p14:creationId xmlns:p14="http://schemas.microsoft.com/office/powerpoint/2010/main" val="28849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1638689" cy="365125"/>
          </a:xfrm>
        </p:spPr>
        <p:txBody>
          <a:bodyPr/>
          <a:lstStyle/>
          <a:p>
            <a:r>
              <a:rPr lang="en-US"/>
              <a:t>Brendan Furey, 2018</a:t>
            </a:r>
            <a:endParaRPr lang="en-IE"/>
          </a:p>
        </p:txBody>
      </p:sp>
      <p:sp>
        <p:nvSpPr>
          <p:cNvPr id="5" name="Footer Placeholder 4"/>
          <p:cNvSpPr>
            <a:spLocks noGrp="1"/>
          </p:cNvSpPr>
          <p:nvPr>
            <p:ph type="ftr" sz="quarter" idx="11"/>
          </p:nvPr>
        </p:nvSpPr>
        <p:spPr>
          <a:xfrm>
            <a:off x="2369878" y="6356351"/>
            <a:ext cx="4394719" cy="365125"/>
          </a:xfrm>
        </p:spPr>
        <p:txBody>
          <a:bodyPr/>
          <a:lstStyle/>
          <a:p>
            <a:r>
              <a:rPr lang="en-IE"/>
              <a:t>Database API as Mathematical Function: Insights into Testing</a:t>
            </a:r>
          </a:p>
        </p:txBody>
      </p:sp>
      <p:sp>
        <p:nvSpPr>
          <p:cNvPr id="6" name="Slide Number Placeholder 5"/>
          <p:cNvSpPr>
            <a:spLocks noGrp="1"/>
          </p:cNvSpPr>
          <p:nvPr>
            <p:ph type="sldNum" sz="quarter" idx="12"/>
          </p:nvPr>
        </p:nvSpPr>
        <p:spPr>
          <a:xfrm>
            <a:off x="7529804" y="6356351"/>
            <a:ext cx="985546"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5119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1666681" cy="365125"/>
          </a:xfrm>
        </p:spPr>
        <p:txBody>
          <a:bodyPr/>
          <a:lstStyle/>
          <a:p>
            <a:r>
              <a:rPr lang="en-US"/>
              <a:t>Brendan Furey, 2018</a:t>
            </a:r>
            <a:endParaRPr lang="en-IE"/>
          </a:p>
        </p:txBody>
      </p:sp>
      <p:sp>
        <p:nvSpPr>
          <p:cNvPr id="6" name="Footer Placeholder 5"/>
          <p:cNvSpPr>
            <a:spLocks noGrp="1"/>
          </p:cNvSpPr>
          <p:nvPr>
            <p:ph type="ftr" sz="quarter" idx="11"/>
          </p:nvPr>
        </p:nvSpPr>
        <p:spPr>
          <a:xfrm>
            <a:off x="2285417" y="6356351"/>
            <a:ext cx="4573166" cy="365125"/>
          </a:xfrm>
        </p:spPr>
        <p:txBody>
          <a:bodyPr/>
          <a:lstStyle/>
          <a:p>
            <a:r>
              <a:rPr lang="en-IE"/>
              <a:t>Database API as Mathematical Function: Insights into Testing</a:t>
            </a:r>
          </a:p>
        </p:txBody>
      </p:sp>
      <p:sp>
        <p:nvSpPr>
          <p:cNvPr id="7" name="Slide Number Placeholder 6"/>
          <p:cNvSpPr>
            <a:spLocks noGrp="1"/>
          </p:cNvSpPr>
          <p:nvPr>
            <p:ph type="sldNum" sz="quarter" idx="12"/>
          </p:nvPr>
        </p:nvSpPr>
        <p:spPr>
          <a:xfrm>
            <a:off x="7585788" y="6356351"/>
            <a:ext cx="929562"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138992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Brendan Furey, 2018</a:t>
            </a:r>
            <a:endParaRPr lang="en-IE"/>
          </a:p>
        </p:txBody>
      </p:sp>
      <p:sp>
        <p:nvSpPr>
          <p:cNvPr id="8" name="Footer Placeholder 7"/>
          <p:cNvSpPr>
            <a:spLocks noGrp="1"/>
          </p:cNvSpPr>
          <p:nvPr>
            <p:ph type="ftr" sz="quarter" idx="11"/>
          </p:nvPr>
        </p:nvSpPr>
        <p:spPr/>
        <p:txBody>
          <a:bodyPr/>
          <a:lstStyle/>
          <a:p>
            <a:r>
              <a:rPr lang="en-IE"/>
              <a:t>Database API as Mathematical Function: Insights into Testing</a:t>
            </a:r>
          </a:p>
        </p:txBody>
      </p:sp>
      <p:sp>
        <p:nvSpPr>
          <p:cNvPr id="9" name="Slide Number Placeholder 8"/>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30885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Brendan Furey, 2018</a:t>
            </a:r>
            <a:endParaRPr lang="en-IE"/>
          </a:p>
        </p:txBody>
      </p:sp>
      <p:sp>
        <p:nvSpPr>
          <p:cNvPr id="4" name="Footer Placeholder 3"/>
          <p:cNvSpPr>
            <a:spLocks noGrp="1"/>
          </p:cNvSpPr>
          <p:nvPr>
            <p:ph type="ftr" sz="quarter" idx="11"/>
          </p:nvPr>
        </p:nvSpPr>
        <p:spPr/>
        <p:txBody>
          <a:bodyPr/>
          <a:lstStyle/>
          <a:p>
            <a:r>
              <a:rPr lang="en-IE"/>
              <a:t>Database API as Mathematical Function: Insights into Testing</a:t>
            </a:r>
          </a:p>
        </p:txBody>
      </p:sp>
      <p:sp>
        <p:nvSpPr>
          <p:cNvPr id="5" name="Slide Number Placeholder 4"/>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132878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1638689" cy="365125"/>
          </a:xfrm>
        </p:spPr>
        <p:txBody>
          <a:bodyPr/>
          <a:lstStyle/>
          <a:p>
            <a:r>
              <a:rPr lang="en-US"/>
              <a:t>Brendan Furey, 2018</a:t>
            </a:r>
            <a:endParaRPr lang="en-IE"/>
          </a:p>
        </p:txBody>
      </p:sp>
      <p:sp>
        <p:nvSpPr>
          <p:cNvPr id="3" name="Footer Placeholder 2"/>
          <p:cNvSpPr>
            <a:spLocks noGrp="1"/>
          </p:cNvSpPr>
          <p:nvPr>
            <p:ph type="ftr" sz="quarter" idx="11"/>
          </p:nvPr>
        </p:nvSpPr>
        <p:spPr>
          <a:xfrm>
            <a:off x="2225351" y="6356351"/>
            <a:ext cx="4693298" cy="365125"/>
          </a:xfrm>
        </p:spPr>
        <p:txBody>
          <a:bodyPr/>
          <a:lstStyle/>
          <a:p>
            <a:r>
              <a:rPr lang="en-IE"/>
              <a:t>Database API as Mathematical Function: Insights into Testing</a:t>
            </a:r>
          </a:p>
        </p:txBody>
      </p:sp>
      <p:sp>
        <p:nvSpPr>
          <p:cNvPr id="4" name="Slide Number Placeholder 3"/>
          <p:cNvSpPr>
            <a:spLocks noGrp="1"/>
          </p:cNvSpPr>
          <p:nvPr>
            <p:ph type="sldNum" sz="quarter" idx="12"/>
          </p:nvPr>
        </p:nvSpPr>
        <p:spPr>
          <a:xfrm>
            <a:off x="7809722" y="6356351"/>
            <a:ext cx="705628" cy="365125"/>
          </a:xfrm>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153112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Brendan Furey, 2018</a:t>
            </a:r>
            <a:endParaRPr lang="en-IE"/>
          </a:p>
        </p:txBody>
      </p:sp>
      <p:sp>
        <p:nvSpPr>
          <p:cNvPr id="6" name="Footer Placeholder 5"/>
          <p:cNvSpPr>
            <a:spLocks noGrp="1"/>
          </p:cNvSpPr>
          <p:nvPr>
            <p:ph type="ftr" sz="quarter" idx="11"/>
          </p:nvPr>
        </p:nvSpPr>
        <p:spPr/>
        <p:txBody>
          <a:bodyPr/>
          <a:lstStyle/>
          <a:p>
            <a:r>
              <a:rPr lang="en-IE"/>
              <a:t>Database API as Mathematical Function: Insights into Testing</a:t>
            </a:r>
          </a:p>
        </p:txBody>
      </p:sp>
      <p:sp>
        <p:nvSpPr>
          <p:cNvPr id="7" name="Slide Number Placeholder 6"/>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231034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Brendan Furey, 2018</a:t>
            </a:r>
            <a:endParaRPr lang="en-IE"/>
          </a:p>
        </p:txBody>
      </p:sp>
      <p:sp>
        <p:nvSpPr>
          <p:cNvPr id="6" name="Footer Placeholder 5"/>
          <p:cNvSpPr>
            <a:spLocks noGrp="1"/>
          </p:cNvSpPr>
          <p:nvPr>
            <p:ph type="ftr" sz="quarter" idx="11"/>
          </p:nvPr>
        </p:nvSpPr>
        <p:spPr/>
        <p:txBody>
          <a:bodyPr/>
          <a:lstStyle/>
          <a:p>
            <a:r>
              <a:rPr lang="en-IE"/>
              <a:t>Database API as Mathematical Function: Insights into Testing</a:t>
            </a:r>
          </a:p>
        </p:txBody>
      </p:sp>
      <p:sp>
        <p:nvSpPr>
          <p:cNvPr id="7" name="Slide Number Placeholder 6"/>
          <p:cNvSpPr>
            <a:spLocks noGrp="1"/>
          </p:cNvSpPr>
          <p:nvPr>
            <p:ph type="sldNum" sz="quarter" idx="12"/>
          </p:nvPr>
        </p:nvSpPr>
        <p:spPr/>
        <p:txBody>
          <a:bodyPr/>
          <a:lstStyle/>
          <a:p>
            <a:fld id="{0F8991F1-6F20-4DDF-B613-3DFF9BDCC2B4}" type="slidenum">
              <a:rPr lang="en-IE" smtClean="0"/>
              <a:t>‹#›</a:t>
            </a:fld>
            <a:endParaRPr lang="en-IE"/>
          </a:p>
        </p:txBody>
      </p:sp>
    </p:spTree>
    <p:extLst>
      <p:ext uri="{BB962C8B-B14F-4D97-AF65-F5344CB8AC3E}">
        <p14:creationId xmlns:p14="http://schemas.microsoft.com/office/powerpoint/2010/main" val="220012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Brendan Furey, 2018</a:t>
            </a:r>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Database API as Mathematical Function: Insights into Testing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991F1-6F20-4DDF-B613-3DFF9BDCC2B4}" type="slidenum">
              <a:rPr lang="en-IE" smtClean="0"/>
              <a:t>‹#›</a:t>
            </a:fld>
            <a:endParaRPr lang="en-IE"/>
          </a:p>
        </p:txBody>
      </p:sp>
    </p:spTree>
    <p:extLst>
      <p:ext uri="{BB962C8B-B14F-4D97-AF65-F5344CB8AC3E}">
        <p14:creationId xmlns:p14="http://schemas.microsoft.com/office/powerpoint/2010/main" val="755017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programmerwrites.e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github:%20https://github.com/trapit_oracle_test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to/conectionist/why-code-coverage-is-not-a-reliable-metric-327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isemail.info/abou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22.gif"/></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Map_(higher-order_func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aprogrammerwrites.eu/?p=2012"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3.gif"/><Relationship Id="rId5" Type="http://schemas.openxmlformats.org/officeDocument/2006/relationships/image" Target="../media/image32.png"/><Relationship Id="rId4" Type="http://schemas.openxmlformats.org/officeDocument/2006/relationships/hyperlink" Target="https://github.com/BrenPatF"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dev.to/conectionist/why-code-coverage-is-not-a-reliable-metric-327l" TargetMode="External"/><Relationship Id="rId3" Type="http://schemas.openxmlformats.org/officeDocument/2006/relationships/hyperlink" Target="https://community.oracle.com/docs/DOC-1018915" TargetMode="External"/><Relationship Id="rId7" Type="http://schemas.openxmlformats.org/officeDocument/2006/relationships/hyperlink" Target="https://github.com/BrenPatF/trapit_oracle_tester" TargetMode="External"/><Relationship Id="rId2" Type="http://schemas.openxmlformats.org/officeDocument/2006/relationships/hyperlink" Target="http://aprogrammerwrites.eu/" TargetMode="External"/><Relationship Id="rId1" Type="http://schemas.openxmlformats.org/officeDocument/2006/relationships/slideLayout" Target="../slideLayouts/slideLayout2.xml"/><Relationship Id="rId6" Type="http://schemas.openxmlformats.org/officeDocument/2006/relationships/hyperlink" Target="https://www.sitepoint.com/functional-programming-pure-functions/" TargetMode="External"/><Relationship Id="rId11" Type="http://schemas.openxmlformats.org/officeDocument/2006/relationships/hyperlink" Target="http://aprogrammerwrites.eu/?p=2012" TargetMode="External"/><Relationship Id="rId5" Type="http://schemas.openxmlformats.org/officeDocument/2006/relationships/hyperlink" Target="https://en.wikipedia.org/wiki/Function_(mathematics)" TargetMode="External"/><Relationship Id="rId10" Type="http://schemas.openxmlformats.org/officeDocument/2006/relationships/hyperlink" Target="https://en.wikipedia.org/wiki/Map_(higher-order_function)" TargetMode="External"/><Relationship Id="rId4" Type="http://schemas.openxmlformats.org/officeDocument/2006/relationships/hyperlink" Target="https://blogs.oracle.com/plsql-and-ebr/why-use-plsql" TargetMode="External"/><Relationship Id="rId9" Type="http://schemas.openxmlformats.org/officeDocument/2006/relationships/hyperlink" Target="https://isemail.info/abou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oracle.com/docs/DOC-101891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logs.oracle.com/plsql-and-ebr/why-use-plsq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mathematic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sitepoint.com/functional-programming-pure-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200" b="1">
                <a:solidFill>
                  <a:srgbClr val="006600"/>
                </a:solidFill>
              </a:rPr>
              <a:t>Database API Viewed As A Mathematical Function:          </a:t>
            </a:r>
            <a:br>
              <a:rPr lang="en-US" sz="2200" b="1">
                <a:solidFill>
                  <a:srgbClr val="006600"/>
                </a:solidFill>
              </a:rPr>
            </a:br>
            <a:r>
              <a:rPr lang="en-US" sz="2200" b="1">
                <a:solidFill>
                  <a:srgbClr val="006600"/>
                </a:solidFill>
              </a:rPr>
              <a:t>Insights into Testing</a:t>
            </a:r>
            <a:r>
              <a:rPr lang="en-IE"/>
              <a:t>	</a:t>
            </a:r>
            <a:br>
              <a:rPr lang="en-IE"/>
            </a:br>
            <a:br>
              <a:rPr lang="en-IE"/>
            </a:br>
            <a:endParaRPr lang="en-IE"/>
          </a:p>
        </p:txBody>
      </p:sp>
      <p:sp>
        <p:nvSpPr>
          <p:cNvPr id="4" name="Rectangle 6"/>
          <p:cNvSpPr>
            <a:spLocks noGrp="1" noChangeArrowheads="1"/>
          </p:cNvSpPr>
          <p:nvPr>
            <p:ph idx="1"/>
          </p:nvPr>
        </p:nvSpPr>
        <p:spPr bwMode="auto">
          <a:xfrm>
            <a:off x="628650" y="3324006"/>
            <a:ext cx="7886700" cy="1354576"/>
          </a:xfrm>
          <a:prstGeom prst="rect">
            <a:avLst/>
          </a:prstGeom>
          <a:noFill/>
          <a:ln w="9525">
            <a:noFill/>
            <a:miter lim="800000"/>
            <a:headEnd/>
            <a:tailEnd/>
          </a:ln>
          <a:effectLst/>
        </p:spPr>
        <p:txBody>
          <a:bodyPr vert="horz" wrap="square" lIns="72491" tIns="36246" rIns="72491" bIns="36246" rtlCol="0">
            <a:spAutoFit/>
          </a:bodyPr>
          <a:lstStyle/>
          <a:p>
            <a:pPr marL="0" indent="0" algn="l" defTabSz="725091">
              <a:buNone/>
            </a:pPr>
            <a:r>
              <a:rPr lang="en-US">
                <a:solidFill>
                  <a:srgbClr val="006600"/>
                </a:solidFill>
              </a:rPr>
              <a:t>Brendan Furey, March 2018</a:t>
            </a:r>
          </a:p>
          <a:p>
            <a:pPr marL="0" indent="0" algn="l" defTabSz="725091">
              <a:buNone/>
            </a:pPr>
            <a:r>
              <a:rPr lang="en-IE" sz="1800">
                <a:solidFill>
                  <a:schemeClr val="accent6"/>
                </a:solidFill>
                <a:hlinkClick r:id="rId3"/>
              </a:rPr>
              <a:t>A Programmer Writes… (Brendan's Blog)</a:t>
            </a:r>
            <a:endParaRPr lang="en-US" sz="1800">
              <a:solidFill>
                <a:schemeClr val="accent6"/>
              </a:solidFill>
            </a:endParaRPr>
          </a:p>
          <a:p>
            <a:pPr marL="0" indent="0" algn="l" defTabSz="725091">
              <a:buNone/>
            </a:pPr>
            <a:r>
              <a:rPr lang="en-US">
                <a:solidFill>
                  <a:srgbClr val="006600"/>
                </a:solidFill>
              </a:rPr>
              <a:t>Ireland Oracle User Group, March 22-23, 2018</a:t>
            </a:r>
          </a:p>
        </p:txBody>
      </p:sp>
      <p:sp>
        <p:nvSpPr>
          <p:cNvPr id="3" name="Date Placeholder 2">
            <a:extLst>
              <a:ext uri="{FF2B5EF4-FFF2-40B4-BE49-F238E27FC236}">
                <a16:creationId xmlns:a16="http://schemas.microsoft.com/office/drawing/2014/main" id="{8BE9FDE0-E6FC-4DEC-8C5C-645C38518229}"/>
              </a:ext>
            </a:extLst>
          </p:cNvPr>
          <p:cNvSpPr>
            <a:spLocks noGrp="1"/>
          </p:cNvSpPr>
          <p:nvPr>
            <p:ph type="dt" sz="half" idx="10"/>
          </p:nvPr>
        </p:nvSpPr>
        <p:spPr/>
        <p:txBody>
          <a:bodyPr/>
          <a:lstStyle/>
          <a:p>
            <a:r>
              <a:rPr lang="en-US"/>
              <a:t>Brendan Furey, 2018</a:t>
            </a:r>
            <a:endParaRPr lang="en-IE"/>
          </a:p>
        </p:txBody>
      </p:sp>
      <p:sp>
        <p:nvSpPr>
          <p:cNvPr id="5" name="Footer Placeholder 4">
            <a:extLst>
              <a:ext uri="{FF2B5EF4-FFF2-40B4-BE49-F238E27FC236}">
                <a16:creationId xmlns:a16="http://schemas.microsoft.com/office/drawing/2014/main" id="{8224BD14-1FC9-43DF-AA2E-84A62541CB72}"/>
              </a:ext>
            </a:extLst>
          </p:cNvPr>
          <p:cNvSpPr>
            <a:spLocks noGrp="1"/>
          </p:cNvSpPr>
          <p:nvPr>
            <p:ph type="ftr" sz="quarter" idx="11"/>
          </p:nvPr>
        </p:nvSpPr>
        <p:spPr/>
        <p:txBody>
          <a:bodyPr/>
          <a:lstStyle/>
          <a:p>
            <a:r>
              <a:rPr lang="en-IE"/>
              <a:t>Database API as Mathematical Function: Insights into Testing</a:t>
            </a:r>
          </a:p>
        </p:txBody>
      </p:sp>
      <p:sp>
        <p:nvSpPr>
          <p:cNvPr id="6" name="Slide Number Placeholder 5">
            <a:extLst>
              <a:ext uri="{FF2B5EF4-FFF2-40B4-BE49-F238E27FC236}">
                <a16:creationId xmlns:a16="http://schemas.microsoft.com/office/drawing/2014/main" id="{722752F9-527B-481B-9827-DED46CBE8736}"/>
              </a:ext>
            </a:extLst>
          </p:cNvPr>
          <p:cNvSpPr>
            <a:spLocks noGrp="1"/>
          </p:cNvSpPr>
          <p:nvPr>
            <p:ph type="sldNum" sz="quarter" idx="12"/>
          </p:nvPr>
        </p:nvSpPr>
        <p:spPr/>
        <p:txBody>
          <a:bodyPr/>
          <a:lstStyle/>
          <a:p>
            <a:fld id="{0F8991F1-6F20-4DDF-B613-3DFF9BDCC2B4}" type="slidenum">
              <a:rPr lang="en-IE" smtClean="0"/>
              <a:t>1</a:t>
            </a:fld>
            <a:endParaRPr lang="en-IE"/>
          </a:p>
        </p:txBody>
      </p:sp>
    </p:spTree>
    <p:extLst>
      <p:ext uri="{BB962C8B-B14F-4D97-AF65-F5344CB8AC3E}">
        <p14:creationId xmlns:p14="http://schemas.microsoft.com/office/powerpoint/2010/main" val="39983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7F1583D-13E7-4AA5-973D-B59ECD441926}"/>
              </a:ext>
            </a:extLst>
          </p:cNvPr>
          <p:cNvSpPr txBox="1">
            <a:spLocks/>
          </p:cNvSpPr>
          <p:nvPr/>
        </p:nvSpPr>
        <p:spPr>
          <a:xfrm>
            <a:off x="628650" y="5517930"/>
            <a:ext cx="7886700" cy="70348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Database testing occurs in a noisy environment, how to manage this…</a:t>
            </a:r>
          </a:p>
        </p:txBody>
      </p:sp>
      <p:sp>
        <p:nvSpPr>
          <p:cNvPr id="2" name="Title 1"/>
          <p:cNvSpPr>
            <a:spLocks noGrp="1"/>
          </p:cNvSpPr>
          <p:nvPr>
            <p:ph type="title"/>
          </p:nvPr>
        </p:nvSpPr>
        <p:spPr>
          <a:xfrm>
            <a:off x="628650" y="365125"/>
            <a:ext cx="7886700" cy="1325563"/>
          </a:xfrm>
        </p:spPr>
        <p:txBody>
          <a:bodyPr anchorCtr="0">
            <a:normAutofit/>
          </a:bodyPr>
          <a:lstStyle/>
          <a:p>
            <a:r>
              <a:rPr lang="en-US" sz="1730" b="1" kern="0">
                <a:solidFill>
                  <a:srgbClr val="006600"/>
                </a:solidFill>
              </a:rPr>
              <a:t>Database APIs and Impurity</a:t>
            </a:r>
            <a:endParaRPr lang="en-IE" sz="1730">
              <a:solidFill>
                <a:srgbClr val="006600"/>
              </a:solidFill>
            </a:endParaRPr>
          </a:p>
        </p:txBody>
      </p:sp>
      <p:sp>
        <p:nvSpPr>
          <p:cNvPr id="3" name="Content Placeholder 2"/>
          <p:cNvSpPr>
            <a:spLocks noGrp="1"/>
          </p:cNvSpPr>
          <p:nvPr>
            <p:ph idx="1"/>
          </p:nvPr>
        </p:nvSpPr>
        <p:spPr>
          <a:xfrm>
            <a:off x="628650" y="1825626"/>
            <a:ext cx="4457700" cy="3557368"/>
          </a:xfrm>
        </p:spPr>
        <p:txBody>
          <a:bodyPr>
            <a:normAutofit/>
          </a:bodyPr>
          <a:lstStyle/>
          <a:p>
            <a:pPr marL="0" indent="0" eaLnBrk="0" fontAlgn="base" hangingPunct="0">
              <a:spcBef>
                <a:spcPct val="0"/>
              </a:spcBef>
              <a:spcAft>
                <a:spcPct val="30000"/>
              </a:spcAft>
              <a:buClr>
                <a:srgbClr val="5D9A0C"/>
              </a:buClr>
              <a:buNone/>
            </a:pPr>
            <a:endParaRPr lang="en-IE" sz="1400" b="1" u="sng"/>
          </a:p>
          <a:p>
            <a:pPr marL="0" indent="0" eaLnBrk="0" fontAlgn="base" hangingPunct="0">
              <a:spcBef>
                <a:spcPct val="0"/>
              </a:spcBef>
              <a:spcAft>
                <a:spcPct val="30000"/>
              </a:spcAft>
              <a:buClr>
                <a:srgbClr val="5D9A0C"/>
              </a:buClr>
              <a:buNone/>
            </a:pPr>
            <a:endParaRPr lang="en-IE" sz="1400" b="1" u="sng"/>
          </a:p>
          <a:p>
            <a:pPr marL="0" indent="0" eaLnBrk="0" fontAlgn="base" hangingPunct="0">
              <a:spcBef>
                <a:spcPct val="0"/>
              </a:spcBef>
              <a:spcAft>
                <a:spcPct val="30000"/>
              </a:spcAft>
              <a:buClr>
                <a:srgbClr val="5D9A0C"/>
              </a:buClr>
              <a:buNone/>
            </a:pPr>
            <a:endParaRPr lang="en-IE" sz="1400" b="1" u="sng"/>
          </a:p>
          <a:p>
            <a:pPr marL="0" indent="0" eaLnBrk="0" fontAlgn="base" hangingPunct="0">
              <a:spcBef>
                <a:spcPct val="0"/>
              </a:spcBef>
              <a:spcAft>
                <a:spcPct val="30000"/>
              </a:spcAft>
              <a:buClr>
                <a:srgbClr val="5D9A0C"/>
              </a:buClr>
              <a:buNone/>
            </a:pPr>
            <a:r>
              <a:rPr lang="en-IE" sz="1400" b="1" u="sng"/>
              <a:t>Problems of Impurity for Testing</a:t>
            </a:r>
          </a:p>
          <a:p>
            <a:pPr marL="200025" indent="-200025" eaLnBrk="0" fontAlgn="base" hangingPunct="0">
              <a:spcBef>
                <a:spcPct val="0"/>
              </a:spcBef>
              <a:spcAft>
                <a:spcPct val="30000"/>
              </a:spcAft>
              <a:buClr>
                <a:srgbClr val="5D9A0C"/>
              </a:buClr>
              <a:buFont typeface="Wingdings 3" pitchFamily="18" charset="2"/>
              <a:buChar char=""/>
            </a:pPr>
            <a:r>
              <a:rPr lang="en-IE" sz="1400" kern="0"/>
              <a:t>Inputs and outputs in tables and files, as well as parameters</a:t>
            </a:r>
          </a:p>
          <a:p>
            <a:pPr marL="657225" lvl="1" indent="-200025" eaLnBrk="0" fontAlgn="base" hangingPunct="0">
              <a:spcBef>
                <a:spcPct val="0"/>
              </a:spcBef>
              <a:spcAft>
                <a:spcPct val="30000"/>
              </a:spcAft>
              <a:buClr>
                <a:srgbClr val="5D9A0C"/>
              </a:buClr>
              <a:buFont typeface="Wingdings 3" pitchFamily="18" charset="2"/>
              <a:buChar char=""/>
            </a:pPr>
            <a:r>
              <a:rPr lang="en-IE" sz="1400" i="1" kern="0"/>
              <a:t>Harder to access</a:t>
            </a:r>
          </a:p>
          <a:p>
            <a:pPr marL="200025" indent="-200025" eaLnBrk="0" fontAlgn="base" hangingPunct="0">
              <a:spcBef>
                <a:spcPct val="0"/>
              </a:spcBef>
              <a:spcAft>
                <a:spcPct val="30000"/>
              </a:spcAft>
              <a:buClr>
                <a:srgbClr val="5D9A0C"/>
              </a:buClr>
              <a:buFont typeface="Wingdings 3" pitchFamily="18" charset="2"/>
              <a:buChar char=""/>
            </a:pPr>
            <a:r>
              <a:rPr lang="en-IE" sz="1400" kern="0"/>
              <a:t>One test writing to database may affect another</a:t>
            </a:r>
          </a:p>
          <a:p>
            <a:pPr marL="657225" lvl="1" indent="-200025" eaLnBrk="0" fontAlgn="base" hangingPunct="0">
              <a:spcBef>
                <a:spcPct val="0"/>
              </a:spcBef>
              <a:spcAft>
                <a:spcPct val="30000"/>
              </a:spcAft>
              <a:buClr>
                <a:srgbClr val="5D9A0C"/>
              </a:buClr>
              <a:buFont typeface="Wingdings 3" pitchFamily="18" charset="2"/>
              <a:buChar char=""/>
            </a:pPr>
            <a:r>
              <a:rPr lang="en-IE" sz="1400" i="1" kern="0"/>
              <a:t>Coupling increases complexity</a:t>
            </a:r>
          </a:p>
          <a:p>
            <a:pPr marL="200025" indent="-200025" eaLnBrk="0" fontAlgn="base" hangingPunct="0">
              <a:spcBef>
                <a:spcPct val="0"/>
              </a:spcBef>
              <a:spcAft>
                <a:spcPct val="30000"/>
              </a:spcAft>
              <a:buClr>
                <a:srgbClr val="5D9A0C"/>
              </a:buClr>
              <a:buFont typeface="Wingdings 3" pitchFamily="18" charset="2"/>
              <a:buChar char=""/>
            </a:pPr>
            <a:r>
              <a:rPr lang="en-IE" sz="1400" kern="0"/>
              <a:t>Nondeterministic outputs from sequences and datetimes</a:t>
            </a:r>
          </a:p>
          <a:p>
            <a:pPr marL="657225" lvl="1" indent="-200025" eaLnBrk="0" fontAlgn="base" hangingPunct="0">
              <a:spcBef>
                <a:spcPct val="0"/>
              </a:spcBef>
              <a:spcAft>
                <a:spcPct val="30000"/>
              </a:spcAft>
              <a:buClr>
                <a:srgbClr val="5D9A0C"/>
              </a:buClr>
              <a:buFont typeface="Wingdings 3" pitchFamily="18" charset="2"/>
              <a:buChar char=""/>
            </a:pPr>
            <a:r>
              <a:rPr lang="en-IE" sz="1400" i="1" kern="0"/>
              <a:t>Automation hard as expected values not knowable in advance</a:t>
            </a:r>
          </a:p>
          <a:p>
            <a:pPr marL="200025" indent="-200025" eaLnBrk="0" fontAlgn="base" hangingPunct="0">
              <a:spcBef>
                <a:spcPct val="0"/>
              </a:spcBef>
              <a:spcAft>
                <a:spcPct val="30000"/>
              </a:spcAft>
              <a:buClr>
                <a:srgbClr val="5D9A0C"/>
              </a:buClr>
              <a:buFont typeface="Wingdings 3" pitchFamily="18" charset="2"/>
              <a:buChar char=""/>
            </a:pPr>
            <a:r>
              <a:rPr lang="en-IE" sz="1400" kern="0"/>
              <a:t>Test results affected by other activity, as database is a shared resource</a:t>
            </a:r>
          </a:p>
          <a:p>
            <a:pPr marL="657225" lvl="1" indent="-200025" eaLnBrk="0" fontAlgn="base" hangingPunct="0">
              <a:spcBef>
                <a:spcPct val="0"/>
              </a:spcBef>
              <a:spcAft>
                <a:spcPct val="30000"/>
              </a:spcAft>
              <a:buClr>
                <a:srgbClr val="5D9A0C"/>
              </a:buClr>
              <a:buFont typeface="Wingdings 3" pitchFamily="18" charset="2"/>
              <a:buChar char=""/>
            </a:pPr>
            <a:r>
              <a:rPr lang="en-IE" sz="1400" i="1" kern="0"/>
              <a:t>Automation hard as expected values change over time</a:t>
            </a:r>
          </a:p>
          <a:p>
            <a:pPr marL="657225" lvl="1" indent="-200025" eaLnBrk="0" fontAlgn="base" hangingPunct="0">
              <a:spcBef>
                <a:spcPct val="0"/>
              </a:spcBef>
              <a:spcAft>
                <a:spcPct val="30000"/>
              </a:spcAft>
              <a:buClr>
                <a:srgbClr val="5D9A0C"/>
              </a:buClr>
              <a:buFont typeface="Wingdings 3" pitchFamily="18" charset="2"/>
              <a:buChar char=""/>
            </a:pPr>
            <a:endParaRPr lang="en-IE" sz="1400" i="1"/>
          </a:p>
          <a:p>
            <a:pPr marL="0" indent="0">
              <a:buNone/>
            </a:pPr>
            <a:endParaRPr lang="en-IE" sz="1400"/>
          </a:p>
          <a:p>
            <a:pPr marL="0" indent="0">
              <a:buNone/>
            </a:pPr>
            <a:endParaRPr lang="en-IE" sz="1400"/>
          </a:p>
        </p:txBody>
      </p:sp>
      <p:sp>
        <p:nvSpPr>
          <p:cNvPr id="6" name="Date Placeholder 5"/>
          <p:cNvSpPr>
            <a:spLocks noGrp="1"/>
          </p:cNvSpPr>
          <p:nvPr>
            <p:ph type="dt" sz="half" idx="10"/>
          </p:nvPr>
        </p:nvSpPr>
        <p:spPr>
          <a:xfrm>
            <a:off x="628650" y="6356350"/>
            <a:ext cx="2057400" cy="365125"/>
          </a:xfrm>
        </p:spPr>
        <p:txBody>
          <a:bodyPr>
            <a:normAutofit/>
          </a:bodyPr>
          <a:lstStyle/>
          <a:p>
            <a:pPr>
              <a:spcAft>
                <a:spcPts val="600"/>
              </a:spcAft>
            </a:pPr>
            <a:r>
              <a:rPr lang="en-US"/>
              <a:t>Brendan Furey, 2018</a:t>
            </a:r>
            <a:endParaRPr lang="en-IE"/>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0F8991F1-6F20-4DDF-B613-3DFF9BDCC2B4}" type="slidenum">
              <a:rPr lang="en-IE" smtClean="0"/>
              <a:pPr>
                <a:spcAft>
                  <a:spcPts val="600"/>
                </a:spcAft>
              </a:pPr>
              <a:t>10</a:t>
            </a:fld>
            <a:endParaRPr lang="en-IE"/>
          </a:p>
        </p:txBody>
      </p:sp>
      <p:pic>
        <p:nvPicPr>
          <p:cNvPr id="13" name="Picture 12" descr="Two people standing in a room&#10;&#10;Description generated with very high confidence">
            <a:extLst>
              <a:ext uri="{FF2B5EF4-FFF2-40B4-BE49-F238E27FC236}">
                <a16:creationId xmlns:a16="http://schemas.microsoft.com/office/drawing/2014/main" id="{68BE25A4-38FD-40A2-8203-5003274C8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0" y="2251842"/>
            <a:ext cx="3429000" cy="2419350"/>
          </a:xfrm>
          <a:prstGeom prst="rect">
            <a:avLst/>
          </a:prstGeom>
        </p:spPr>
      </p:pic>
      <p:sp>
        <p:nvSpPr>
          <p:cNvPr id="17" name="Content Placeholder 2">
            <a:extLst>
              <a:ext uri="{FF2B5EF4-FFF2-40B4-BE49-F238E27FC236}">
                <a16:creationId xmlns:a16="http://schemas.microsoft.com/office/drawing/2014/main" id="{51C52F62-8E8E-4991-A058-F31C087B0664}"/>
              </a:ext>
            </a:extLst>
          </p:cNvPr>
          <p:cNvSpPr txBox="1">
            <a:spLocks/>
          </p:cNvSpPr>
          <p:nvPr/>
        </p:nvSpPr>
        <p:spPr>
          <a:xfrm>
            <a:off x="5086350" y="1881586"/>
            <a:ext cx="3429000" cy="3142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30000"/>
              </a:spcAft>
              <a:buClr>
                <a:srgbClr val="5D9A0C"/>
              </a:buClr>
              <a:buFont typeface="Arial" panose="020B0604020202020204" pitchFamily="34" charset="0"/>
              <a:buNone/>
            </a:pPr>
            <a:r>
              <a:rPr lang="en-IE" sz="1400" b="1" u="sng"/>
              <a:t>Problem of Impurity for a Chef</a:t>
            </a:r>
          </a:p>
        </p:txBody>
      </p:sp>
      <p:sp>
        <p:nvSpPr>
          <p:cNvPr id="18" name="Content Placeholder 2">
            <a:extLst>
              <a:ext uri="{FF2B5EF4-FFF2-40B4-BE49-F238E27FC236}">
                <a16:creationId xmlns:a16="http://schemas.microsoft.com/office/drawing/2014/main" id="{842645C3-99ED-4DCC-9592-DCFD7680A4A2}"/>
              </a:ext>
            </a:extLst>
          </p:cNvPr>
          <p:cNvSpPr txBox="1">
            <a:spLocks/>
          </p:cNvSpPr>
          <p:nvPr/>
        </p:nvSpPr>
        <p:spPr>
          <a:xfrm>
            <a:off x="5086350" y="4672122"/>
            <a:ext cx="3429000" cy="3142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0" fontAlgn="base" hangingPunct="0">
              <a:spcBef>
                <a:spcPct val="0"/>
              </a:spcBef>
              <a:spcAft>
                <a:spcPct val="30000"/>
              </a:spcAft>
              <a:buClr>
                <a:srgbClr val="5D9A0C"/>
              </a:buClr>
              <a:buFont typeface="Arial" panose="020B0604020202020204" pitchFamily="34" charset="0"/>
              <a:buNone/>
            </a:pPr>
            <a:r>
              <a:rPr lang="en-IE" sz="1200" i="1"/>
              <a:t>John Cleese in “The Dirty Fork” sketch</a:t>
            </a:r>
          </a:p>
        </p:txBody>
      </p:sp>
      <p:sp>
        <p:nvSpPr>
          <p:cNvPr id="11" name="Footer Placeholder 3">
            <a:extLst>
              <a:ext uri="{FF2B5EF4-FFF2-40B4-BE49-F238E27FC236}">
                <a16:creationId xmlns:a16="http://schemas.microsoft.com/office/drawing/2014/main" id="{75C18C15-7673-4A34-870D-9FE02DA37989}"/>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98707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Database APIs – Manage Impurity by FP-Style Refactoring?</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11</a:t>
            </a:fld>
            <a:endParaRPr lang="en-IE"/>
          </a:p>
        </p:txBody>
      </p:sp>
      <p:pic>
        <p:nvPicPr>
          <p:cNvPr id="14" name="Content Placeholder 13" descr="A screenshot of a cell phone&#10;&#10;Description generated with very high confidence">
            <a:extLst>
              <a:ext uri="{FF2B5EF4-FFF2-40B4-BE49-F238E27FC236}">
                <a16:creationId xmlns:a16="http://schemas.microsoft.com/office/drawing/2014/main" id="{0080C3BB-20E5-4762-8110-68E6756F7A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815634"/>
            <a:ext cx="6372225" cy="2752725"/>
          </a:xfrm>
        </p:spPr>
      </p:pic>
      <p:sp>
        <p:nvSpPr>
          <p:cNvPr id="17" name="Content Placeholder 2">
            <a:extLst>
              <a:ext uri="{FF2B5EF4-FFF2-40B4-BE49-F238E27FC236}">
                <a16:creationId xmlns:a16="http://schemas.microsoft.com/office/drawing/2014/main" id="{70A080DF-E74B-40FC-87C0-DB9F22A834D1}"/>
              </a:ext>
            </a:extLst>
          </p:cNvPr>
          <p:cNvSpPr txBox="1">
            <a:spLocks/>
          </p:cNvSpPr>
          <p:nvPr/>
        </p:nvSpPr>
        <p:spPr>
          <a:xfrm>
            <a:off x="628650" y="4568359"/>
            <a:ext cx="7886700" cy="1787992"/>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600" b="1" u="sng"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600" b="1" u="sng" kern="0">
                <a:solidFill>
                  <a:srgbClr val="000000"/>
                </a:solidFill>
              </a:rPr>
              <a:t>What Could Possibly Go Wrong?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500" kern="0">
                <a:solidFill>
                  <a:srgbClr val="000000"/>
                </a:solidFill>
              </a:rPr>
              <a:t>The pure function now becomes easier to test, and the input/output parts are small, but…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500" kern="0">
                <a:solidFill>
                  <a:srgbClr val="000000"/>
                </a:solidFill>
              </a:rPr>
              <a:t>SQL is a 4’th generation language (4GL), and its power is lost when core logic is transferred to a 3GL layer, leading to:</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500" kern="0">
                <a:solidFill>
                  <a:srgbClr val="000000"/>
                </a:solidFill>
              </a:rPr>
              <a:t>High complexity in the pure function</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500" kern="0">
                <a:solidFill>
                  <a:srgbClr val="000000"/>
                </a:solidFill>
              </a:rPr>
              <a:t>Unscalability as set-based SQL gives way to array processing</a:t>
            </a:r>
          </a:p>
          <a:p>
            <a:pPr marL="657225" lvl="1" indent="-200025" eaLnBrk="0" fontAlgn="base" hangingPunct="0">
              <a:lnSpc>
                <a:spcPct val="100000"/>
              </a:lnSpc>
              <a:spcBef>
                <a:spcPct val="0"/>
              </a:spcBef>
              <a:spcAft>
                <a:spcPct val="30000"/>
              </a:spcAft>
              <a:buClr>
                <a:srgbClr val="5D9A0C"/>
              </a:buClr>
              <a:buFont typeface="Wingdings 3" pitchFamily="18" charset="2"/>
              <a:buChar char=""/>
            </a:pPr>
            <a:endParaRPr lang="en-IE" sz="1000" kern="0">
              <a:solidFill>
                <a:srgbClr val="000000"/>
              </a:solidFill>
            </a:endParaRPr>
          </a:p>
        </p:txBody>
      </p:sp>
      <p:sp>
        <p:nvSpPr>
          <p:cNvPr id="8" name="Footer Placeholder 3">
            <a:extLst>
              <a:ext uri="{FF2B5EF4-FFF2-40B4-BE49-F238E27FC236}">
                <a16:creationId xmlns:a16="http://schemas.microsoft.com/office/drawing/2014/main" id="{D1B4ADC5-2F61-4F18-AAF2-6F78EE278978}"/>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97654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chor="t" anchorCtr="0"/>
          <a:lstStyle/>
          <a:p>
            <a:r>
              <a:rPr lang="en-US" sz="1725" b="1" kern="0">
                <a:solidFill>
                  <a:srgbClr val="006600"/>
                </a:solidFill>
              </a:rPr>
              <a:t>Noise Cancellation</a:t>
            </a:r>
            <a:endParaRPr lang="en-IE"/>
          </a:p>
        </p:txBody>
      </p:sp>
      <p:sp>
        <p:nvSpPr>
          <p:cNvPr id="6" name="Date Placeholder 5"/>
          <p:cNvSpPr>
            <a:spLocks noGrp="1"/>
          </p:cNvSpPr>
          <p:nvPr>
            <p:ph type="dt" sz="half" idx="10"/>
          </p:nvPr>
        </p:nvSpPr>
        <p:spPr>
          <a:xfrm>
            <a:off x="628650" y="6356351"/>
            <a:ext cx="2057400" cy="365125"/>
          </a:xfrm>
        </p:spPr>
        <p:txBody>
          <a:bodyPr/>
          <a:lstStyle/>
          <a:p>
            <a:r>
              <a:rPr lang="en-US"/>
              <a:t>Brendan Furey, 2018</a:t>
            </a:r>
            <a:endParaRPr lang="en-IE"/>
          </a:p>
        </p:txBody>
      </p:sp>
      <p:sp>
        <p:nvSpPr>
          <p:cNvPr id="5" name="Slide Number Placeholder 4"/>
          <p:cNvSpPr>
            <a:spLocks noGrp="1"/>
          </p:cNvSpPr>
          <p:nvPr>
            <p:ph type="sldNum" sz="quarter" idx="12"/>
          </p:nvPr>
        </p:nvSpPr>
        <p:spPr>
          <a:xfrm>
            <a:off x="6457950" y="6356351"/>
            <a:ext cx="2057400" cy="365125"/>
          </a:xfrm>
        </p:spPr>
        <p:txBody>
          <a:bodyPr/>
          <a:lstStyle/>
          <a:p>
            <a:fld id="{0F8991F1-6F20-4DDF-B613-3DFF9BDCC2B4}" type="slidenum">
              <a:rPr lang="en-IE" smtClean="0"/>
              <a:t>12</a:t>
            </a:fld>
            <a:endParaRPr lang="en-IE"/>
          </a:p>
        </p:txBody>
      </p:sp>
      <p:sp>
        <p:nvSpPr>
          <p:cNvPr id="17" name="Content Placeholder 2">
            <a:extLst>
              <a:ext uri="{FF2B5EF4-FFF2-40B4-BE49-F238E27FC236}">
                <a16:creationId xmlns:a16="http://schemas.microsoft.com/office/drawing/2014/main" id="{70A080DF-E74B-40FC-87C0-DB9F22A834D1}"/>
              </a:ext>
            </a:extLst>
          </p:cNvPr>
          <p:cNvSpPr txBox="1">
            <a:spLocks/>
          </p:cNvSpPr>
          <p:nvPr/>
        </p:nvSpPr>
        <p:spPr>
          <a:xfrm>
            <a:off x="604273" y="1706568"/>
            <a:ext cx="7886700" cy="971597"/>
          </a:xfrm>
          <a:prstGeom prst="rect">
            <a:avLst/>
          </a:prstGeom>
        </p:spPr>
        <p:txBody>
          <a:bodyPr vert="horz" lIns="91440" tIns="45720" rIns="91440" bIns="45720" rtlCol="0" anchor="ct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600" b="1" u="sng"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2200" b="1" u="sng" kern="0">
                <a:solidFill>
                  <a:srgbClr val="000000"/>
                </a:solidFill>
              </a:rPr>
              <a:t>Noise Problem</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2200" kern="0">
                <a:solidFill>
                  <a:srgbClr val="000000"/>
                </a:solidFill>
              </a:rPr>
              <a:t>Developers in a European open–plan office trying to code…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2200" kern="0">
                <a:solidFill>
                  <a:srgbClr val="000000"/>
                </a:solidFill>
              </a:rPr>
              <a:t>…surrounded by noisy Business Analysts and Project Managers</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kern="0">
              <a:solidFill>
                <a:srgbClr val="000000"/>
              </a:solidFill>
            </a:endParaRPr>
          </a:p>
        </p:txBody>
      </p:sp>
      <p:pic>
        <p:nvPicPr>
          <p:cNvPr id="13" name="Content Placeholder 12" descr="A group of people sitting at a table with a computer&#10;&#10;Description generated with high confidence">
            <a:extLst>
              <a:ext uri="{FF2B5EF4-FFF2-40B4-BE49-F238E27FC236}">
                <a16:creationId xmlns:a16="http://schemas.microsoft.com/office/drawing/2014/main" id="{8A99A525-F851-4510-973E-B029A10A505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7413" y="2696622"/>
            <a:ext cx="5467937" cy="3055171"/>
          </a:xfrm>
        </p:spPr>
      </p:pic>
      <p:sp>
        <p:nvSpPr>
          <p:cNvPr id="18" name="Content Placeholder 2">
            <a:extLst>
              <a:ext uri="{FF2B5EF4-FFF2-40B4-BE49-F238E27FC236}">
                <a16:creationId xmlns:a16="http://schemas.microsoft.com/office/drawing/2014/main" id="{73E88807-6D1C-4A2A-8798-0EB1495D4CE3}"/>
              </a:ext>
            </a:extLst>
          </p:cNvPr>
          <p:cNvSpPr txBox="1">
            <a:spLocks/>
          </p:cNvSpPr>
          <p:nvPr/>
        </p:nvSpPr>
        <p:spPr>
          <a:xfrm>
            <a:off x="604273" y="2712501"/>
            <a:ext cx="2443140" cy="86649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Solution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Wrap our ears in Noise-Cancelling headphones</a:t>
            </a:r>
          </a:p>
        </p:txBody>
      </p:sp>
      <p:sp>
        <p:nvSpPr>
          <p:cNvPr id="19" name="Content Placeholder 2">
            <a:extLst>
              <a:ext uri="{FF2B5EF4-FFF2-40B4-BE49-F238E27FC236}">
                <a16:creationId xmlns:a16="http://schemas.microsoft.com/office/drawing/2014/main" id="{B9E90D3A-7360-40FA-BD8D-146362486A40}"/>
              </a:ext>
            </a:extLst>
          </p:cNvPr>
          <p:cNvSpPr txBox="1">
            <a:spLocks/>
          </p:cNvSpPr>
          <p:nvPr/>
        </p:nvSpPr>
        <p:spPr>
          <a:xfrm>
            <a:off x="695579" y="5751793"/>
            <a:ext cx="7886700" cy="42517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600" b="1" u="sng" kern="0">
              <a:solidFill>
                <a:srgbClr val="000000"/>
              </a:solidFill>
            </a:endParaRPr>
          </a:p>
        </p:txBody>
      </p:sp>
      <p:sp>
        <p:nvSpPr>
          <p:cNvPr id="20" name="Content Placeholder 2">
            <a:extLst>
              <a:ext uri="{FF2B5EF4-FFF2-40B4-BE49-F238E27FC236}">
                <a16:creationId xmlns:a16="http://schemas.microsoft.com/office/drawing/2014/main" id="{654388A3-8D22-4381-AF5A-06FD066CF9E2}"/>
              </a:ext>
            </a:extLst>
          </p:cNvPr>
          <p:cNvSpPr txBox="1">
            <a:spLocks/>
          </p:cNvSpPr>
          <p:nvPr/>
        </p:nvSpPr>
        <p:spPr>
          <a:xfrm>
            <a:off x="628650" y="5751793"/>
            <a:ext cx="7886700" cy="4696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Can we similarly cancel out the database noise when testing APIs?…</a:t>
            </a:r>
          </a:p>
        </p:txBody>
      </p:sp>
      <p:pic>
        <p:nvPicPr>
          <p:cNvPr id="21" name="Picture 20" descr="A picture containing earphone&#10;&#10;Description generated with high confidence">
            <a:extLst>
              <a:ext uri="{FF2B5EF4-FFF2-40B4-BE49-F238E27FC236}">
                <a16:creationId xmlns:a16="http://schemas.microsoft.com/office/drawing/2014/main" id="{12A7EFB1-756A-4A0C-8D7B-D79FAEA4C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07" y="3541039"/>
            <a:ext cx="3026979" cy="2356945"/>
          </a:xfrm>
          <a:prstGeom prst="rect">
            <a:avLst/>
          </a:prstGeom>
        </p:spPr>
      </p:pic>
      <p:sp>
        <p:nvSpPr>
          <p:cNvPr id="12" name="Footer Placeholder 3">
            <a:extLst>
              <a:ext uri="{FF2B5EF4-FFF2-40B4-BE49-F238E27FC236}">
                <a16:creationId xmlns:a16="http://schemas.microsoft.com/office/drawing/2014/main" id="{FEB73A8E-C829-418F-873C-18CCB5800621}"/>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76526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Database APIs – Manage Impurity by a Pure Wrapper</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13</a:t>
            </a:fld>
            <a:endParaRPr lang="en-IE"/>
          </a:p>
        </p:txBody>
      </p:sp>
      <p:pic>
        <p:nvPicPr>
          <p:cNvPr id="9" name="Content Placeholder 8" descr="A close up of a map&#10;&#10;Description generated with high confidence">
            <a:extLst>
              <a:ext uri="{FF2B5EF4-FFF2-40B4-BE49-F238E27FC236}">
                <a16:creationId xmlns:a16="http://schemas.microsoft.com/office/drawing/2014/main" id="{849471FD-58C8-4431-8399-D1906710AF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925" y="1706426"/>
            <a:ext cx="7883425" cy="4149763"/>
          </a:xfrm>
        </p:spPr>
      </p:pic>
      <p:sp>
        <p:nvSpPr>
          <p:cNvPr id="12" name="Content Placeholder 2">
            <a:extLst>
              <a:ext uri="{FF2B5EF4-FFF2-40B4-BE49-F238E27FC236}">
                <a16:creationId xmlns:a16="http://schemas.microsoft.com/office/drawing/2014/main" id="{411990B3-9075-4DF2-88FF-97204CFD17AD}"/>
              </a:ext>
            </a:extLst>
          </p:cNvPr>
          <p:cNvSpPr txBox="1">
            <a:spLocks/>
          </p:cNvSpPr>
          <p:nvPr/>
        </p:nvSpPr>
        <p:spPr>
          <a:xfrm>
            <a:off x="628650" y="5991226"/>
            <a:ext cx="7886700" cy="365125"/>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Wrap API in a ‘pure’ function with ‘extended signature’ and test that instead…</a:t>
            </a:r>
          </a:p>
        </p:txBody>
      </p:sp>
      <p:sp>
        <p:nvSpPr>
          <p:cNvPr id="8" name="Footer Placeholder 3">
            <a:extLst>
              <a:ext uri="{FF2B5EF4-FFF2-40B4-BE49-F238E27FC236}">
                <a16:creationId xmlns:a16="http://schemas.microsoft.com/office/drawing/2014/main" id="{60CFBED9-247E-446D-87D0-53A750D5E15C}"/>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70061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Test Procedure Using Pure Wrapper</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14</a:t>
            </a:fld>
            <a:endParaRPr lang="en-IE"/>
          </a:p>
        </p:txBody>
      </p:sp>
      <p:pic>
        <p:nvPicPr>
          <p:cNvPr id="14" name="Content Placeholder 13" descr="A picture containing screenshot&#10;&#10;Description generated with very high confidence">
            <a:extLst>
              <a:ext uri="{FF2B5EF4-FFF2-40B4-BE49-F238E27FC236}">
                <a16:creationId xmlns:a16="http://schemas.microsoft.com/office/drawing/2014/main" id="{17496A5E-1C6E-4571-A7C5-92962B850E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568" y="1825625"/>
            <a:ext cx="7016863" cy="4351338"/>
          </a:xfrm>
        </p:spPr>
      </p:pic>
      <p:sp>
        <p:nvSpPr>
          <p:cNvPr id="7" name="Footer Placeholder 3">
            <a:extLst>
              <a:ext uri="{FF2B5EF4-FFF2-40B4-BE49-F238E27FC236}">
                <a16:creationId xmlns:a16="http://schemas.microsoft.com/office/drawing/2014/main" id="{5EB8849E-989A-4C81-8FA2-ECAD17D76CCE}"/>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05170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Purifying the Actuals</a:t>
            </a:r>
            <a:endParaRPr lang="en-IE" sz="1725">
              <a:solidFill>
                <a:srgbClr val="0066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eaLnBrk="0" fontAlgn="base" hangingPunct="0">
              <a:lnSpc>
                <a:spcPct val="100000"/>
              </a:lnSpc>
              <a:spcBef>
                <a:spcPct val="0"/>
              </a:spcBef>
              <a:spcAft>
                <a:spcPct val="30000"/>
              </a:spcAft>
              <a:buClr>
                <a:srgbClr val="5D9A0C"/>
              </a:buClr>
              <a:buNone/>
            </a:pPr>
            <a:r>
              <a:rPr lang="en-IE" sz="1600" b="1" u="sng" kern="0">
                <a:solidFill>
                  <a:srgbClr val="000000"/>
                </a:solidFill>
              </a:rPr>
              <a:t>Non-deterministic Values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Values such as sequence-set UIDs and SYSDATE fields non-deterministic</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Offsets from current database state and date deterministic, so apply offsets to the actuals to purify the wrapper outputs (or, equivalently, to expected values in reverse)</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Time components may still be uncertain, but can convert these to ranges, </a:t>
            </a:r>
            <a:r>
              <a:rPr lang="en-US" sz="1400" kern="0" err="1">
                <a:solidFill>
                  <a:srgbClr val="000000"/>
                </a:solidFill>
              </a:rPr>
              <a:t>eg</a:t>
            </a:r>
            <a:r>
              <a:rPr lang="en-US" sz="1400" kern="0">
                <a:solidFill>
                  <a:srgbClr val="000000"/>
                </a:solidFill>
              </a:rPr>
              <a:t> an expected update time can be assigned to a range of [test start time, test start time + 10 minutes]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latin typeface="Arial"/>
              </a:rPr>
              <a:t>In general we may apply functions to render non-deterministic values deterministic</a:t>
            </a: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Filtering Out Non-Test Records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latin typeface="Arial"/>
              </a:rPr>
              <a:t>Ideally, partition transactions by session id in a test mode as shown in next slide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latin typeface="Arial"/>
              </a:rPr>
              <a:t>If not possible, filter out the non-test records from others, </a:t>
            </a:r>
            <a:r>
              <a:rPr lang="en-US" sz="1400" kern="0" err="1">
                <a:solidFill>
                  <a:srgbClr val="000000"/>
                </a:solidFill>
                <a:latin typeface="Arial"/>
              </a:rPr>
              <a:t>eg</a:t>
            </a:r>
            <a:r>
              <a:rPr lang="en-US" sz="1400" kern="0">
                <a:solidFill>
                  <a:srgbClr val="000000"/>
                </a:solidFill>
                <a:latin typeface="Arial"/>
              </a:rPr>
              <a:t> by using marker strings in the test records created, then use only the test-generated records in passing the output actuals</a:t>
            </a: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Exceptions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Trap exceptions raised by API and convert to text</a:t>
            </a: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Rollback/Undo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latin typeface="Arial"/>
              </a:rPr>
              <a:t>Rolling back after computing actuals ensures next scenario is not coupled to the current, but…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latin typeface="Arial"/>
              </a:rPr>
              <a:t>Autonomous transactions may need to be reversed manually (</a:t>
            </a:r>
            <a:r>
              <a:rPr lang="en-US" sz="1400" kern="0" err="1">
                <a:solidFill>
                  <a:srgbClr val="000000"/>
                </a:solidFill>
                <a:latin typeface="Arial"/>
              </a:rPr>
              <a:t>eg</a:t>
            </a:r>
            <a:r>
              <a:rPr lang="en-US" sz="1400" kern="0">
                <a:solidFill>
                  <a:srgbClr val="000000"/>
                </a:solidFill>
                <a:latin typeface="Arial"/>
              </a:rPr>
              <a:t> as in DML error logging)</a:t>
            </a: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15</a:t>
            </a:fld>
            <a:endParaRPr lang="en-IE"/>
          </a:p>
        </p:txBody>
      </p:sp>
      <p:sp>
        <p:nvSpPr>
          <p:cNvPr id="7" name="Footer Placeholder 3">
            <a:extLst>
              <a:ext uri="{FF2B5EF4-FFF2-40B4-BE49-F238E27FC236}">
                <a16:creationId xmlns:a16="http://schemas.microsoft.com/office/drawing/2014/main" id="{66B98023-E8AB-442A-AEB1-05C6EA7BED62}"/>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52589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Test Mode Transaction Partitioning (if possible)</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16</a:t>
            </a:fld>
            <a:endParaRPr lang="en-IE"/>
          </a:p>
        </p:txBody>
      </p:sp>
      <p:pic>
        <p:nvPicPr>
          <p:cNvPr id="18" name="Content Placeholder 17" descr="A screenshot of a cell phone&#10;&#10;Description generated with very high confidence">
            <a:extLst>
              <a:ext uri="{FF2B5EF4-FFF2-40B4-BE49-F238E27FC236}">
                <a16:creationId xmlns:a16="http://schemas.microsoft.com/office/drawing/2014/main" id="{BEF64B29-836F-41FD-8578-6C380BACD4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751320"/>
            <a:ext cx="7162800" cy="3467100"/>
          </a:xfrm>
        </p:spPr>
      </p:pic>
      <p:sp>
        <p:nvSpPr>
          <p:cNvPr id="21" name="Rectangle 20">
            <a:extLst>
              <a:ext uri="{FF2B5EF4-FFF2-40B4-BE49-F238E27FC236}">
                <a16:creationId xmlns:a16="http://schemas.microsoft.com/office/drawing/2014/main" id="{0311105D-0438-4F63-BCB7-C6A4FEB9756F}"/>
              </a:ext>
            </a:extLst>
          </p:cNvPr>
          <p:cNvSpPr/>
          <p:nvPr/>
        </p:nvSpPr>
        <p:spPr>
          <a:xfrm>
            <a:off x="481264" y="5250182"/>
            <a:ext cx="3349593" cy="1072601"/>
          </a:xfrm>
          <a:prstGeom prst="rect">
            <a:avLst/>
          </a:prstGeom>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a:t>Partition transactions in test mode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a:t>Similar to </a:t>
            </a:r>
            <a:r>
              <a:rPr lang="en-IE" sz="1300" err="1"/>
              <a:t>eBusiness</a:t>
            </a:r>
            <a:r>
              <a:rPr lang="en-IE" sz="1300"/>
              <a:t> multi-org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a:t>Tables have </a:t>
            </a:r>
            <a:r>
              <a:rPr lang="en-IE" sz="1300" err="1"/>
              <a:t>ttid</a:t>
            </a:r>
            <a:r>
              <a:rPr lang="en-IE" sz="1300"/>
              <a:t> column, access by view</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a:t>DML sets </a:t>
            </a:r>
            <a:r>
              <a:rPr lang="en-IE" sz="1300" err="1"/>
              <a:t>ttid</a:t>
            </a:r>
            <a:r>
              <a:rPr lang="en-IE" sz="1300"/>
              <a:t> to </a:t>
            </a:r>
            <a:r>
              <a:rPr lang="en-IE" sz="1300" err="1"/>
              <a:t>session_id</a:t>
            </a:r>
            <a:r>
              <a:rPr lang="en-IE" sz="1300"/>
              <a:t> in test mode</a:t>
            </a:r>
          </a:p>
        </p:txBody>
      </p:sp>
      <p:sp>
        <p:nvSpPr>
          <p:cNvPr id="22" name="Rectangle 1">
            <a:extLst>
              <a:ext uri="{FF2B5EF4-FFF2-40B4-BE49-F238E27FC236}">
                <a16:creationId xmlns:a16="http://schemas.microsoft.com/office/drawing/2014/main" id="{62E1AA5A-A0AA-49C0-8AF4-FC779CE3C29B}"/>
              </a:ext>
            </a:extLst>
          </p:cNvPr>
          <p:cNvSpPr txBox="1">
            <a:spLocks noChangeArrowheads="1"/>
          </p:cNvSpPr>
          <p:nvPr/>
        </p:nvSpPr>
        <p:spPr bwMode="auto">
          <a:xfrm>
            <a:off x="3830857" y="5279052"/>
            <a:ext cx="4684494" cy="9874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000" i="1">
                <a:latin typeface="Courier New" panose="02070309020205020404" pitchFamily="49" charset="0"/>
                <a:cs typeface="Courier New" panose="02070309020205020404" pitchFamily="49" charset="0"/>
              </a:rPr>
              <a:t>CREATE OR REPLACE VIEW employees AS</a:t>
            </a:r>
          </a:p>
          <a:p>
            <a:pPr marL="0" indent="0" eaLnBrk="0" fontAlgn="base" hangingPunct="0">
              <a:lnSpc>
                <a:spcPct val="100000"/>
              </a:lnSpc>
              <a:spcBef>
                <a:spcPct val="0"/>
              </a:spcBef>
              <a:spcAft>
                <a:spcPct val="0"/>
              </a:spcAft>
              <a:buNone/>
            </a:pPr>
            <a:r>
              <a:rPr lang="en-IE" altLang="en-US" sz="1000" i="1">
                <a:latin typeface="Courier New" panose="02070309020205020404" pitchFamily="49" charset="0"/>
                <a:cs typeface="Courier New" panose="02070309020205020404" pitchFamily="49" charset="0"/>
              </a:rPr>
              <a:t>SELECT  </a:t>
            </a:r>
            <a:r>
              <a:rPr lang="en-IE" altLang="en-US" sz="1000" i="1" err="1">
                <a:latin typeface="Courier New" panose="02070309020205020404" pitchFamily="49" charset="0"/>
                <a:cs typeface="Courier New" panose="02070309020205020404" pitchFamily="49" charset="0"/>
              </a:rPr>
              <a:t>employee_id</a:t>
            </a:r>
            <a:r>
              <a:rPr lang="en-IE" altLang="en-US" sz="1000" i="1">
                <a:latin typeface="Courier New" panose="02070309020205020404" pitchFamily="49" charset="0"/>
                <a:cs typeface="Courier New" panose="02070309020205020404" pitchFamily="49" charset="0"/>
              </a:rPr>
              <a:t>, ..., </a:t>
            </a:r>
            <a:r>
              <a:rPr lang="en-IE" altLang="en-US" sz="1000" i="1" err="1">
                <a:latin typeface="Courier New" panose="02070309020205020404" pitchFamily="49" charset="0"/>
                <a:cs typeface="Courier New" panose="02070309020205020404" pitchFamily="49" charset="0"/>
              </a:rPr>
              <a:t>ttid</a:t>
            </a:r>
            <a:endParaRPr lang="en-IE" altLang="en-US" sz="1000" i="1">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altLang="en-US" sz="1000" i="1">
                <a:latin typeface="Courier New" panose="02070309020205020404" pitchFamily="49" charset="0"/>
                <a:cs typeface="Courier New" panose="02070309020205020404" pitchFamily="49" charset="0"/>
              </a:rPr>
              <a:t>  FROM  </a:t>
            </a:r>
            <a:r>
              <a:rPr lang="en-IE" altLang="en-US" sz="1000" i="1" err="1">
                <a:latin typeface="Courier New" panose="02070309020205020404" pitchFamily="49" charset="0"/>
                <a:cs typeface="Courier New" panose="02070309020205020404" pitchFamily="49" charset="0"/>
              </a:rPr>
              <a:t>hr.employees</a:t>
            </a:r>
            <a:endParaRPr lang="en-IE" altLang="en-US" sz="1000" i="1">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altLang="en-US" sz="1000" i="1">
                <a:latin typeface="Courier New" panose="02070309020205020404" pitchFamily="49" charset="0"/>
                <a:cs typeface="Courier New" panose="02070309020205020404" pitchFamily="49" charset="0"/>
              </a:rPr>
              <a:t> WHERE (</a:t>
            </a:r>
            <a:r>
              <a:rPr lang="en-IE" altLang="en-US" sz="1000" i="1" err="1">
                <a:latin typeface="Courier New" panose="02070309020205020404" pitchFamily="49" charset="0"/>
                <a:cs typeface="Courier New" panose="02070309020205020404" pitchFamily="49" charset="0"/>
              </a:rPr>
              <a:t>ttid</a:t>
            </a:r>
            <a:r>
              <a:rPr lang="en-IE" altLang="en-US" sz="1000" i="1">
                <a:latin typeface="Courier New" panose="02070309020205020404" pitchFamily="49" charset="0"/>
                <a:cs typeface="Courier New" panose="02070309020205020404" pitchFamily="49" charset="0"/>
              </a:rPr>
              <a:t> = </a:t>
            </a:r>
            <a:r>
              <a:rPr lang="en-IE" altLang="en-US" sz="1000" i="1" err="1">
                <a:latin typeface="Courier New" panose="02070309020205020404" pitchFamily="49" charset="0"/>
                <a:cs typeface="Courier New" panose="02070309020205020404" pitchFamily="49" charset="0"/>
              </a:rPr>
              <a:t>SYS_Context</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userenv</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sessionid</a:t>
            </a:r>
            <a:r>
              <a:rPr lang="en-IE" altLang="en-US" sz="1000" i="1">
                <a:latin typeface="Courier New" panose="02070309020205020404" pitchFamily="49" charset="0"/>
                <a:cs typeface="Courier New" panose="02070309020205020404" pitchFamily="49" charset="0"/>
              </a:rPr>
              <a:t>') OR</a:t>
            </a:r>
          </a:p>
          <a:p>
            <a:pPr marL="0" indent="0" eaLnBrk="0" fontAlgn="base" hangingPunct="0">
              <a:lnSpc>
                <a:spcPct val="100000"/>
              </a:lnSpc>
              <a:spcBef>
                <a:spcPct val="0"/>
              </a:spcBef>
              <a:spcAft>
                <a:spcPct val="0"/>
              </a:spcAft>
              <a:buNone/>
            </a:pP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Substr</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Nvl</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SYS_Context</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userenv</a:t>
            </a:r>
            <a:r>
              <a:rPr lang="en-IE" altLang="en-US" sz="1000" i="1">
                <a:latin typeface="Courier New" panose="02070309020205020404" pitchFamily="49" charset="0"/>
                <a:cs typeface="Courier New" panose="02070309020205020404" pitchFamily="49" charset="0"/>
              </a:rPr>
              <a:t>', '</a:t>
            </a:r>
            <a:r>
              <a:rPr lang="en-IE" altLang="en-US" sz="1000" i="1" err="1">
                <a:latin typeface="Courier New" panose="02070309020205020404" pitchFamily="49" charset="0"/>
                <a:cs typeface="Courier New" panose="02070309020205020404" pitchFamily="49" charset="0"/>
              </a:rPr>
              <a:t>client_info</a:t>
            </a:r>
            <a:r>
              <a:rPr lang="en-IE" altLang="en-US" sz="1000" i="1">
                <a:latin typeface="Courier New" panose="02070309020205020404" pitchFamily="49" charset="0"/>
                <a:cs typeface="Courier New" panose="02070309020205020404" pitchFamily="49" charset="0"/>
              </a:rPr>
              <a:t>’), 			'XX'), 1, 2) != 'TT')</a:t>
            </a:r>
          </a:p>
        </p:txBody>
      </p:sp>
      <p:sp>
        <p:nvSpPr>
          <p:cNvPr id="9" name="Footer Placeholder 3">
            <a:extLst>
              <a:ext uri="{FF2B5EF4-FFF2-40B4-BE49-F238E27FC236}">
                <a16:creationId xmlns:a16="http://schemas.microsoft.com/office/drawing/2014/main" id="{81845B89-7C27-432D-98FF-874392F5A91B}"/>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87434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it-IT" sz="1730">
                <a:solidFill>
                  <a:srgbClr val="006600"/>
                </a:solidFill>
              </a:rPr>
              <a:t>A General Data Model for Testing</a:t>
            </a:r>
            <a:endParaRPr lang="en-IE" sz="1730">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Brendan Furey, 2018</a:t>
            </a:r>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991F1-6F20-4DDF-B613-3DFF9BDCC2B4}" type="slidenum">
              <a:rPr kumimoji="0" lang="en-IE"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548116"/>
          </a:xfrm>
          <a:prstGeom prst="rect">
            <a:avLst/>
          </a:prstGeom>
        </p:spPr>
        <p:txBody>
          <a:bodyPr wrap="square">
            <a:spAutoFit/>
          </a:bodyPr>
          <a:lstStyle/>
          <a:p>
            <a:pPr lvl="0" algn="ctr" eaLnBrk="0" fontAlgn="base" hangingPunct="0">
              <a:spcBef>
                <a:spcPct val="0"/>
              </a:spcBef>
              <a:spcAft>
                <a:spcPct val="30000"/>
              </a:spcAft>
              <a:buClr>
                <a:srgbClr val="5D9A0C"/>
              </a:buClr>
            </a:pPr>
            <a:r>
              <a:rPr lang="it-IT" sz="2800" i="1">
                <a:solidFill>
                  <a:prstClr val="black"/>
                </a:solidFill>
              </a:rPr>
              <a:t>A General Data Model for Testing</a:t>
            </a:r>
          </a:p>
          <a:p>
            <a:pPr lvl="0" algn="ctr" eaLnBrk="0" fontAlgn="base" hangingPunct="0">
              <a:spcBef>
                <a:spcPct val="0"/>
              </a:spcBef>
              <a:spcAft>
                <a:spcPct val="30000"/>
              </a:spcAft>
              <a:buClr>
                <a:srgbClr val="5D9A0C"/>
              </a:buClr>
            </a:pPr>
            <a:endParaRPr lang="it-IT" sz="1400" i="1">
              <a:solidFill>
                <a:prstClr val="black"/>
              </a:solidFill>
            </a:endParaRPr>
          </a:p>
          <a:p>
            <a:pPr lvl="0" eaLnBrk="0" fontAlgn="base" hangingPunct="0">
              <a:spcBef>
                <a:spcPct val="0"/>
              </a:spcBef>
              <a:spcAft>
                <a:spcPct val="30000"/>
              </a:spcAft>
              <a:buClr>
                <a:srgbClr val="5D9A0C"/>
              </a:buClr>
            </a:pPr>
            <a:r>
              <a:rPr lang="en-IE" sz="2000" i="1">
                <a:solidFill>
                  <a:prstClr val="black"/>
                </a:solidFill>
              </a:rPr>
              <a:t>Explaining why a general model is appropriate, and detailing the model in logical terms and with physical array structures</a:t>
            </a:r>
          </a:p>
        </p:txBody>
      </p:sp>
    </p:spTree>
    <p:extLst>
      <p:ext uri="{BB962C8B-B14F-4D97-AF65-F5344CB8AC3E}">
        <p14:creationId xmlns:p14="http://schemas.microsoft.com/office/powerpoint/2010/main" val="56606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 General Data Model for Testing</a:t>
            </a:r>
            <a:endParaRPr lang="en-IE" sz="1725">
              <a:solidFill>
                <a:srgbClr val="0066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6"/>
            <a:ext cx="7886700" cy="3557366"/>
          </a:xfrm>
        </p:spPr>
        <p:txBody>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4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Database APIs reference domain-specific data model, </a:t>
            </a:r>
            <a:r>
              <a:rPr lang="en-US" sz="1400" kern="0" err="1">
                <a:solidFill>
                  <a:srgbClr val="000000"/>
                </a:solidFill>
              </a:rPr>
              <a:t>eg</a:t>
            </a:r>
            <a:r>
              <a:rPr lang="en-US" sz="1400" kern="0">
                <a:solidFill>
                  <a:srgbClr val="000000"/>
                </a:solidFill>
              </a:rPr>
              <a:t> Oracle’s demo HR schema</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Data models include normalized entities, reducing redundancy and simplifying programming</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Referential and other constraints support database integrity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There is a natural data model for the testing of database APIs, for any domain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Note that inputs and outputs to the wrapper API can be regarded as ‘just’ strings, or collections of strings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 SOAP envelope wraps inputs and outputs for a web service procedure in a generic XML hierarchy (and JSON wraps REST service I/O)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Similarly, we can use generic data structures for our wrapper I/O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All that’s required outside the wrapper is to assert actual outputs against expected, and display results in a nice format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can be achieved by a single call to a library utility, </a:t>
            </a:r>
            <a:r>
              <a:rPr lang="en-US" sz="1400" kern="0" err="1">
                <a:solidFill>
                  <a:srgbClr val="000000"/>
                </a:solidFill>
              </a:rPr>
              <a:t>Is_Deeply</a:t>
            </a:r>
            <a:r>
              <a:rPr lang="en-US" sz="1400" kern="0">
                <a:solidFill>
                  <a:srgbClr val="000000"/>
                </a:solidFill>
              </a:rPr>
              <a:t>, that takes generic PL/SQL collections as parameters</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400" kern="0">
              <a:solidFill>
                <a:srgbClr val="0000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18</a:t>
            </a:fld>
            <a:endParaRPr lang="en-IE"/>
          </a:p>
        </p:txBody>
      </p:sp>
      <p:sp>
        <p:nvSpPr>
          <p:cNvPr id="10" name="Content Placeholder 2">
            <a:extLst>
              <a:ext uri="{FF2B5EF4-FFF2-40B4-BE49-F238E27FC236}">
                <a16:creationId xmlns:a16="http://schemas.microsoft.com/office/drawing/2014/main" id="{4869495A-426B-4B44-A771-F68C3EEF1E48}"/>
              </a:ext>
            </a:extLst>
          </p:cNvPr>
          <p:cNvSpPr txBox="1">
            <a:spLocks/>
          </p:cNvSpPr>
          <p:nvPr/>
        </p:nvSpPr>
        <p:spPr>
          <a:xfrm>
            <a:off x="628650" y="5640404"/>
            <a:ext cx="7886700" cy="5810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This </a:t>
            </a:r>
            <a:r>
              <a:rPr lang="en-IE" sz="1600" i="1" kern="0"/>
              <a:t>leads</a:t>
            </a:r>
            <a:r>
              <a:rPr lang="en-IE" sz="1800" i="1" kern="0"/>
              <a:t> to a generic model for input and actual/expected output data…</a:t>
            </a:r>
          </a:p>
        </p:txBody>
      </p:sp>
      <p:sp>
        <p:nvSpPr>
          <p:cNvPr id="8" name="Footer Placeholder 3">
            <a:extLst>
              <a:ext uri="{FF2B5EF4-FFF2-40B4-BE49-F238E27FC236}">
                <a16:creationId xmlns:a16="http://schemas.microsoft.com/office/drawing/2014/main" id="{577E8A5D-5F6A-4836-851F-F28012F28F69}"/>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50160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 General Data Model for Testing: Data Groups</a:t>
            </a:r>
            <a:endParaRPr lang="en-IE" sz="1725">
              <a:solidFill>
                <a:srgbClr val="00660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19</a:t>
            </a:fld>
            <a:endParaRPr lang="en-IE"/>
          </a:p>
        </p:txBody>
      </p:sp>
      <p:pic>
        <p:nvPicPr>
          <p:cNvPr id="15" name="Picture 14" descr="A close up of text on a white background&#10;&#10;Description generated with high confidence">
            <a:extLst>
              <a:ext uri="{FF2B5EF4-FFF2-40B4-BE49-F238E27FC236}">
                <a16:creationId xmlns:a16="http://schemas.microsoft.com/office/drawing/2014/main" id="{08A8D548-5720-499C-9837-01064C64F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1794670"/>
            <a:ext cx="7600950" cy="4457700"/>
          </a:xfrm>
          <a:prstGeom prst="rect">
            <a:avLst/>
          </a:prstGeom>
        </p:spPr>
      </p:pic>
      <p:sp>
        <p:nvSpPr>
          <p:cNvPr id="7" name="Footer Placeholder 3">
            <a:extLst>
              <a:ext uri="{FF2B5EF4-FFF2-40B4-BE49-F238E27FC236}">
                <a16:creationId xmlns:a16="http://schemas.microsoft.com/office/drawing/2014/main" id="{954594B2-95D2-4A63-9584-080CAAF7D15F}"/>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3076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err="1">
                <a:solidFill>
                  <a:srgbClr val="006600"/>
                </a:solidFill>
              </a:rPr>
              <a:t>whoami</a:t>
            </a:r>
            <a:endParaRPr lang="en-IE" sz="1725">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a:solidFill>
                  <a:srgbClr val="000000"/>
                </a:solidFill>
              </a:rPr>
              <a:t>Freelance Oracle developer and blogger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a:solidFill>
                  <a:srgbClr val="000000"/>
                </a:solidFill>
              </a:rPr>
              <a:t>Dublin-based Europhile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a:solidFill>
                  <a:srgbClr val="000000"/>
                </a:solidFill>
              </a:rPr>
              <a:t>25 years Oracle experience, currently working in Finance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800" kern="0">
                <a:solidFill>
                  <a:srgbClr val="000000"/>
                </a:solidFill>
                <a:latin typeface="Arial"/>
              </a:rPr>
              <a:t>Started as a Fortran programmer at British Gas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600" kern="0">
                <a:solidFill>
                  <a:srgbClr val="000000"/>
                </a:solidFill>
                <a:latin typeface="Arial"/>
              </a:rPr>
              <a:t>Numerical analysis and optimization</a:t>
            </a:r>
          </a:p>
        </p:txBody>
      </p:sp>
      <p:sp>
        <p:nvSpPr>
          <p:cNvPr id="6" name="Date Placeholder 5"/>
          <p:cNvSpPr>
            <a:spLocks noGrp="1"/>
          </p:cNvSpPr>
          <p:nvPr>
            <p:ph type="dt" sz="half" idx="10"/>
          </p:nvPr>
        </p:nvSpPr>
        <p:spPr/>
        <p:txBody>
          <a:bodyPr/>
          <a:lstStyle/>
          <a:p>
            <a:r>
              <a:rPr lang="en-US"/>
              <a:t>Brendan Furey, 2018</a:t>
            </a:r>
            <a:endParaRPr lang="en-IE"/>
          </a:p>
        </p:txBody>
      </p:sp>
      <p:sp>
        <p:nvSpPr>
          <p:cNvPr id="4" name="Footer Placeholder 3"/>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
        <p:nvSpPr>
          <p:cNvPr id="5" name="Slide Number Placeholder 4"/>
          <p:cNvSpPr>
            <a:spLocks noGrp="1"/>
          </p:cNvSpPr>
          <p:nvPr>
            <p:ph type="sldNum" sz="quarter" idx="12"/>
          </p:nvPr>
        </p:nvSpPr>
        <p:spPr/>
        <p:txBody>
          <a:bodyPr/>
          <a:lstStyle/>
          <a:p>
            <a:fld id="{0F8991F1-6F20-4DDF-B613-3DFF9BDCC2B4}" type="slidenum">
              <a:rPr lang="en-IE" smtClean="0"/>
              <a:t>2</a:t>
            </a:fld>
            <a:endParaRPr lang="en-IE"/>
          </a:p>
        </p:txBody>
      </p:sp>
    </p:spTree>
    <p:extLst>
      <p:ext uri="{BB962C8B-B14F-4D97-AF65-F5344CB8AC3E}">
        <p14:creationId xmlns:p14="http://schemas.microsoft.com/office/powerpoint/2010/main" val="179509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 General Data Model for Testing: Group Metadata</a:t>
            </a:r>
            <a:endParaRPr lang="en-IE" sz="1725">
              <a:solidFill>
                <a:srgbClr val="00660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20</a:t>
            </a:fld>
            <a:endParaRPr lang="en-IE"/>
          </a:p>
        </p:txBody>
      </p:sp>
      <p:pic>
        <p:nvPicPr>
          <p:cNvPr id="7" name="Picture 6" descr="A close up of text on a white background&#10;&#10;Description generated with very high confidence">
            <a:extLst>
              <a:ext uri="{FF2B5EF4-FFF2-40B4-BE49-F238E27FC236}">
                <a16:creationId xmlns:a16="http://schemas.microsoft.com/office/drawing/2014/main" id="{DEBA048F-87D1-4C5E-8995-429D07C0F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65" y="2159282"/>
            <a:ext cx="6386267" cy="4061219"/>
          </a:xfrm>
          <a:prstGeom prst="rect">
            <a:avLst/>
          </a:prstGeom>
        </p:spPr>
      </p:pic>
      <p:sp>
        <p:nvSpPr>
          <p:cNvPr id="8" name="Footer Placeholder 3">
            <a:extLst>
              <a:ext uri="{FF2B5EF4-FFF2-40B4-BE49-F238E27FC236}">
                <a16:creationId xmlns:a16="http://schemas.microsoft.com/office/drawing/2014/main" id="{97FD8BD3-CCA9-43C1-AAE9-52817852786F}"/>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
        <p:nvSpPr>
          <p:cNvPr id="9" name="Content Placeholder 2">
            <a:extLst>
              <a:ext uri="{FF2B5EF4-FFF2-40B4-BE49-F238E27FC236}">
                <a16:creationId xmlns:a16="http://schemas.microsoft.com/office/drawing/2014/main" id="{228461AC-29F5-4EA5-9546-2367C66C4E31}"/>
              </a:ext>
            </a:extLst>
          </p:cNvPr>
          <p:cNvSpPr txBox="1">
            <a:spLocks/>
          </p:cNvSpPr>
          <p:nvPr/>
        </p:nvSpPr>
        <p:spPr>
          <a:xfrm>
            <a:off x="628650" y="1690689"/>
            <a:ext cx="7837973" cy="46859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i="1"/>
              <a:t>To display the results in a nice format within a general model, we can define some metadata</a:t>
            </a:r>
          </a:p>
        </p:txBody>
      </p:sp>
    </p:spTree>
    <p:extLst>
      <p:ext uri="{BB962C8B-B14F-4D97-AF65-F5344CB8AC3E}">
        <p14:creationId xmlns:p14="http://schemas.microsoft.com/office/powerpoint/2010/main" val="2864988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 General Data Model for Testing: Arrays</a:t>
            </a:r>
            <a:endParaRPr lang="en-IE" sz="1725">
              <a:solidFill>
                <a:srgbClr val="00660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21</a:t>
            </a:fld>
            <a:endParaRPr lang="en-IE"/>
          </a:p>
        </p:txBody>
      </p:sp>
      <p:pic>
        <p:nvPicPr>
          <p:cNvPr id="8" name="Picture 7" descr="A screenshot of a cell phone&#10;&#10;Description generated with very high confidence">
            <a:extLst>
              <a:ext uri="{FF2B5EF4-FFF2-40B4-BE49-F238E27FC236}">
                <a16:creationId xmlns:a16="http://schemas.microsoft.com/office/drawing/2014/main" id="{2C559E9C-D306-4153-BF37-571EEE92F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525" y="1744382"/>
            <a:ext cx="5953125" cy="4143375"/>
          </a:xfrm>
          <a:prstGeom prst="rect">
            <a:avLst/>
          </a:prstGeom>
        </p:spPr>
      </p:pic>
      <p:sp>
        <p:nvSpPr>
          <p:cNvPr id="7" name="Content Placeholder 2">
            <a:extLst>
              <a:ext uri="{FF2B5EF4-FFF2-40B4-BE49-F238E27FC236}">
                <a16:creationId xmlns:a16="http://schemas.microsoft.com/office/drawing/2014/main" id="{AD7734AA-C157-40E0-A494-553194586EFB}"/>
              </a:ext>
            </a:extLst>
          </p:cNvPr>
          <p:cNvSpPr txBox="1">
            <a:spLocks/>
          </p:cNvSpPr>
          <p:nvPr/>
        </p:nvSpPr>
        <p:spPr>
          <a:xfrm>
            <a:off x="628648" y="5887757"/>
            <a:ext cx="7837973" cy="46859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Only 1 group level is required in general, flattening where needed </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See slide 34, ‘Complex Objects and Arrays’, for details</a:t>
            </a:r>
          </a:p>
        </p:txBody>
      </p:sp>
      <p:sp>
        <p:nvSpPr>
          <p:cNvPr id="9" name="Footer Placeholder 3">
            <a:extLst>
              <a:ext uri="{FF2B5EF4-FFF2-40B4-BE49-F238E27FC236}">
                <a16:creationId xmlns:a16="http://schemas.microsoft.com/office/drawing/2014/main" id="{88DA1609-9320-492F-B13F-2ACB68D710E5}"/>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00010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a:solidFill>
                  <a:srgbClr val="006600"/>
                </a:solidFill>
              </a:rPr>
              <a:t>GDM Output and Code Examples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Brendan Furey, 2018</a:t>
            </a:r>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991F1-6F20-4DDF-B613-3DFF9BDCC2B4}" type="slidenum">
              <a:rPr kumimoji="0" lang="en-IE"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2163669"/>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30000"/>
              </a:spcAft>
              <a:buClr>
                <a:srgbClr val="5D9A0C"/>
              </a:buClr>
              <a:buSzTx/>
              <a:buFontTx/>
              <a:buNone/>
              <a:tabLst/>
              <a:defRPr/>
            </a:pPr>
            <a:r>
              <a:rPr kumimoji="0" lang="it-IT" sz="2800" b="0" i="1" u="none" strike="noStrike" kern="1200" cap="none" spc="0" normalizeH="0" baseline="0" noProof="0">
                <a:ln>
                  <a:noFill/>
                </a:ln>
                <a:solidFill>
                  <a:prstClr val="black"/>
                </a:solidFill>
                <a:effectLst/>
                <a:uLnTx/>
                <a:uFillTx/>
                <a:latin typeface="Arial" panose="020B0604020202020204"/>
                <a:ea typeface="+mn-ea"/>
                <a:cs typeface="+mn-cs"/>
              </a:rPr>
              <a:t>GDM Output and Code Examples</a:t>
            </a:r>
          </a:p>
          <a:p>
            <a:pPr lvl="0" eaLnBrk="0" fontAlgn="base" hangingPunct="0">
              <a:spcBef>
                <a:spcPct val="0"/>
              </a:spcBef>
              <a:spcAft>
                <a:spcPct val="30000"/>
              </a:spcAft>
              <a:buClr>
                <a:srgbClr val="5D9A0C"/>
              </a:buClr>
            </a:pPr>
            <a:endParaRPr lang="en-IE" sz="1400" i="1">
              <a:solidFill>
                <a:prstClr val="black"/>
              </a:solidFill>
            </a:endParaRPr>
          </a:p>
          <a:p>
            <a:pPr lvl="0" eaLnBrk="0" fontAlgn="base" hangingPunct="0">
              <a:spcBef>
                <a:spcPct val="0"/>
              </a:spcBef>
              <a:spcAft>
                <a:spcPct val="30000"/>
              </a:spcAft>
              <a:buClr>
                <a:srgbClr val="5D9A0C"/>
              </a:buClr>
            </a:pPr>
            <a:r>
              <a:rPr lang="en-US" sz="2000" i="1" kern="0">
                <a:solidFill>
                  <a:srgbClr val="000000"/>
                </a:solidFill>
              </a:rPr>
              <a:t>Extracted from my Github project, </a:t>
            </a:r>
            <a:r>
              <a:rPr lang="en-US" sz="2000" i="1" kern="0">
                <a:solidFill>
                  <a:srgbClr val="000000"/>
                </a:solidFill>
                <a:hlinkClick r:id="rId3"/>
              </a:rPr>
              <a:t>trapit_oracle_tester</a:t>
            </a:r>
            <a:r>
              <a:rPr lang="en-IE" sz="2000" i="1">
                <a:solidFill>
                  <a:prstClr val="black"/>
                </a:solidFill>
              </a:rPr>
              <a:t>, showing how test inputs and outputs can be displayed using the data model, giving some PL/SQL code examples, and some notes on frameworks</a:t>
            </a:r>
            <a:endParaRPr kumimoji="0" lang="en-IE" sz="1400" b="0" i="1"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401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API Test Output Example – Showing Groups</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23</a:t>
            </a:fld>
            <a:endParaRPr lang="en-IE"/>
          </a:p>
        </p:txBody>
      </p:sp>
      <p:sp>
        <p:nvSpPr>
          <p:cNvPr id="10" name="Rectangle 1">
            <a:extLst>
              <a:ext uri="{FF2B5EF4-FFF2-40B4-BE49-F238E27FC236}">
                <a16:creationId xmlns:a16="http://schemas.microsoft.com/office/drawing/2014/main" id="{8BE09D1A-CB89-4875-84B2-7C5EBBD1CDE7}"/>
              </a:ext>
            </a:extLst>
          </p:cNvPr>
          <p:cNvSpPr txBox="1">
            <a:spLocks noChangeArrowheads="1"/>
          </p:cNvSpPr>
          <p:nvPr/>
        </p:nvSpPr>
        <p:spPr bwMode="auto">
          <a:xfrm>
            <a:off x="628650" y="1737158"/>
            <a:ext cx="3616091" cy="461919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SCENARIO 1: 1 valid record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INPUTS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GROUP Employee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Name  Email  Job      Salary</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  -----  -------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LN 1  EM 1   IT_PROG    1000</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OUTPUTS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GROUP Employee: Actual = 1, Expected = 1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F?  Employee id  Name  Email  Job      Salary</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  -----------  ----  -----  -------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358  LN 1  EM 1   IT_PROG    1000</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 0 failed, of 1: SUCCESS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GROUP Output array: Actual = 1, Expected = 1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F?  Employee id  Description</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  -----------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358  THREE HUNDRED FIFTY-EIGHT</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 0 failed, of 1: SUCCESS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GROUP Exception: Actual = 0, Expected = 0: SUCCESS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None/>
            </a:pPr>
            <a:endParaRPr lang="en-IE" sz="8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 0 failed, of 3: SUCCESS</a:t>
            </a:r>
          </a:p>
          <a:p>
            <a:pPr marL="0" indent="0" eaLnBrk="0" fontAlgn="base" hangingPunct="0">
              <a:lnSpc>
                <a:spcPct val="100000"/>
              </a:lnSpc>
              <a:spcBef>
                <a:spcPct val="0"/>
              </a:spcBef>
              <a:spcAft>
                <a:spcPct val="0"/>
              </a:spcAft>
              <a:buNone/>
            </a:pPr>
            <a:r>
              <a:rPr lang="en-IE" sz="800">
                <a:latin typeface="Courier New" panose="02070309020205020404" pitchFamily="49" charset="0"/>
                <a:cs typeface="Courier New" panose="02070309020205020404" pitchFamily="49" charset="0"/>
              </a:rPr>
              <a:t>=========================</a:t>
            </a:r>
          </a:p>
        </p:txBody>
      </p:sp>
      <p:sp>
        <p:nvSpPr>
          <p:cNvPr id="11" name="Content Placeholder 2">
            <a:extLst>
              <a:ext uri="{FF2B5EF4-FFF2-40B4-BE49-F238E27FC236}">
                <a16:creationId xmlns:a16="http://schemas.microsoft.com/office/drawing/2014/main" id="{A55AB442-1E79-4830-B082-7371151AF5EF}"/>
              </a:ext>
            </a:extLst>
          </p:cNvPr>
          <p:cNvSpPr>
            <a:spLocks noGrp="1"/>
          </p:cNvSpPr>
          <p:nvPr>
            <p:ph idx="1"/>
          </p:nvPr>
        </p:nvSpPr>
        <p:spPr>
          <a:xfrm>
            <a:off x="4244740" y="1737158"/>
            <a:ext cx="4270609" cy="1111920"/>
          </a:xfrm>
        </p:spPr>
        <p:txBody>
          <a:bodyPr>
            <a:no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Example shows results for first scenario of testing a web service saving demo procedure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Scenario tests passing 1 valid record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1 input group, an array of employee records</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12" name="Content Placeholder 2">
            <a:extLst>
              <a:ext uri="{FF2B5EF4-FFF2-40B4-BE49-F238E27FC236}">
                <a16:creationId xmlns:a16="http://schemas.microsoft.com/office/drawing/2014/main" id="{098898C7-9976-43A1-9572-567F2229FA68}"/>
              </a:ext>
            </a:extLst>
          </p:cNvPr>
          <p:cNvSpPr txBox="1">
            <a:spLocks/>
          </p:cNvSpPr>
          <p:nvPr/>
        </p:nvSpPr>
        <p:spPr>
          <a:xfrm>
            <a:off x="4244740" y="3118585"/>
            <a:ext cx="4348514" cy="75077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3 output groups, with #records, #failed reported</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Group: Employees table, with id, email etc.</a:t>
            </a:r>
          </a:p>
          <a:p>
            <a:pPr marL="0" indent="0" eaLnBrk="0" fontAlgn="base" hangingPunct="0">
              <a:lnSpc>
                <a:spcPct val="100000"/>
              </a:lnSpc>
              <a:spcBef>
                <a:spcPct val="0"/>
              </a:spcBef>
              <a:spcAft>
                <a:spcPct val="30000"/>
              </a:spcAft>
              <a:buClr>
                <a:srgbClr val="5D9A0C"/>
              </a:buClr>
              <a:buNone/>
            </a:pPr>
            <a:r>
              <a:rPr lang="en-US" sz="1300" kern="0">
                <a:solidFill>
                  <a:srgbClr val="000000"/>
                </a:solidFill>
              </a:rPr>
              <a:t> </a:t>
            </a:r>
          </a:p>
          <a:p>
            <a:pPr marL="0" indent="0" eaLnBrk="0" fontAlgn="base" hangingPunct="0">
              <a:lnSpc>
                <a:spcPct val="100000"/>
              </a:lnSpc>
              <a:spcBef>
                <a:spcPct val="0"/>
              </a:spcBef>
              <a:spcAft>
                <a:spcPct val="30000"/>
              </a:spcAft>
              <a:buClr>
                <a:srgbClr val="5D9A0C"/>
              </a:buClr>
              <a:buNone/>
            </a:pPr>
            <a:endParaRPr lang="en-US" sz="1300" kern="0">
              <a:solidFill>
                <a:srgbClr val="000000"/>
              </a:solidFill>
            </a:endParaRPr>
          </a:p>
        </p:txBody>
      </p:sp>
      <p:sp>
        <p:nvSpPr>
          <p:cNvPr id="13" name="Content Placeholder 2">
            <a:extLst>
              <a:ext uri="{FF2B5EF4-FFF2-40B4-BE49-F238E27FC236}">
                <a16:creationId xmlns:a16="http://schemas.microsoft.com/office/drawing/2014/main" id="{157756D4-E306-4D11-8D8F-933F956330AD}"/>
              </a:ext>
            </a:extLst>
          </p:cNvPr>
          <p:cNvSpPr txBox="1">
            <a:spLocks/>
          </p:cNvSpPr>
          <p:nvPr/>
        </p:nvSpPr>
        <p:spPr>
          <a:xfrm>
            <a:off x="4283692" y="4427620"/>
            <a:ext cx="4270609" cy="5529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Group: Output array parameter, with new UID and description</a:t>
            </a:r>
          </a:p>
        </p:txBody>
      </p:sp>
      <p:sp>
        <p:nvSpPr>
          <p:cNvPr id="14" name="Content Placeholder 2">
            <a:extLst>
              <a:ext uri="{FF2B5EF4-FFF2-40B4-BE49-F238E27FC236}">
                <a16:creationId xmlns:a16="http://schemas.microsoft.com/office/drawing/2014/main" id="{DFFDCB29-D46C-418C-9D0A-ED51B7A15D09}"/>
              </a:ext>
            </a:extLst>
          </p:cNvPr>
          <p:cNvSpPr txBox="1">
            <a:spLocks/>
          </p:cNvSpPr>
          <p:nvPr/>
        </p:nvSpPr>
        <p:spPr>
          <a:xfrm>
            <a:off x="4244741" y="5553777"/>
            <a:ext cx="4460040" cy="8025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US" sz="1300" kern="0">
              <a:solidFill>
                <a:srgbClr val="000000"/>
              </a:solidFill>
            </a:endParaRP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Group: Exception raised, if any, converted to text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 failures reported for scenario</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15" name="Footer Placeholder 3">
            <a:extLst>
              <a:ext uri="{FF2B5EF4-FFF2-40B4-BE49-F238E27FC236}">
                <a16:creationId xmlns:a16="http://schemas.microsoft.com/office/drawing/2014/main" id="{2B85C276-4A9F-4098-B7FC-4698710B09C8}"/>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45870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API Test Code Extracts 1 – Array Types and Tester Main Block</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24</a:t>
            </a:fld>
            <a:endParaRPr lang="en-IE"/>
          </a:p>
        </p:txBody>
      </p:sp>
      <p:sp>
        <p:nvSpPr>
          <p:cNvPr id="10" name="Rectangle 1">
            <a:extLst>
              <a:ext uri="{FF2B5EF4-FFF2-40B4-BE49-F238E27FC236}">
                <a16:creationId xmlns:a16="http://schemas.microsoft.com/office/drawing/2014/main" id="{8BE09D1A-CB89-4875-84B2-7C5EBBD1CDE7}"/>
              </a:ext>
            </a:extLst>
          </p:cNvPr>
          <p:cNvSpPr txBox="1">
            <a:spLocks noChangeArrowheads="1"/>
          </p:cNvSpPr>
          <p:nvPr/>
        </p:nvSpPr>
        <p:spPr bwMode="auto">
          <a:xfrm>
            <a:off x="628649" y="2047373"/>
            <a:ext cx="4568993" cy="52576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CREATE TYPE L1_chr_arr IS VARRAY(32767) OF VARCHAR2(32767);</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CREATE TYPE L2_chr_arr IS VARRAY(32767) OF L1_chr_arr;</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CREATE TYPE L3_chr_arr IS VARRAY(32767) OF L2_chr_arr;</a:t>
            </a:r>
          </a:p>
        </p:txBody>
      </p:sp>
      <p:sp>
        <p:nvSpPr>
          <p:cNvPr id="11" name="Content Placeholder 2">
            <a:extLst>
              <a:ext uri="{FF2B5EF4-FFF2-40B4-BE49-F238E27FC236}">
                <a16:creationId xmlns:a16="http://schemas.microsoft.com/office/drawing/2014/main" id="{A55AB442-1E79-4830-B082-7371151AF5EF}"/>
              </a:ext>
            </a:extLst>
          </p:cNvPr>
          <p:cNvSpPr>
            <a:spLocks noGrp="1"/>
          </p:cNvSpPr>
          <p:nvPr>
            <p:ph idx="1"/>
          </p:nvPr>
        </p:nvSpPr>
        <p:spPr>
          <a:xfrm>
            <a:off x="5192529" y="2047373"/>
            <a:ext cx="3274094" cy="734328"/>
          </a:xfrm>
        </p:spPr>
        <p:txBody>
          <a:bodyPr>
            <a:no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000" kern="0" err="1">
                <a:solidFill>
                  <a:srgbClr val="000000"/>
                </a:solidFill>
              </a:rPr>
              <a:t>x_lis</a:t>
            </a:r>
            <a:r>
              <a:rPr lang="en-US" sz="1000" kern="0">
                <a:solidFill>
                  <a:srgbClr val="000000"/>
                </a:solidFill>
              </a:rPr>
              <a:t>:     array of type </a:t>
            </a:r>
            <a:r>
              <a:rPr lang="en-IE" sz="1000">
                <a:latin typeface="Courier New" panose="02070309020205020404" pitchFamily="49" charset="0"/>
                <a:cs typeface="Courier New" panose="02070309020205020404" pitchFamily="49" charset="0"/>
              </a:rPr>
              <a:t>L1_chr_arr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000" kern="0">
                <a:solidFill>
                  <a:srgbClr val="000000"/>
                </a:solidFill>
              </a:rPr>
              <a:t>x_2lis:   array of type </a:t>
            </a:r>
            <a:r>
              <a:rPr lang="en-IE" sz="1000">
                <a:latin typeface="Courier New" panose="02070309020205020404" pitchFamily="49" charset="0"/>
                <a:cs typeface="Courier New" panose="02070309020205020404" pitchFamily="49" charset="0"/>
              </a:rPr>
              <a:t>L2_chr_arr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000" kern="0">
                <a:solidFill>
                  <a:srgbClr val="000000"/>
                </a:solidFill>
              </a:rPr>
              <a:t>x_3lis:   array of type </a:t>
            </a:r>
            <a:r>
              <a:rPr lang="en-IE" sz="1000">
                <a:latin typeface="Courier New" panose="02070309020205020404" pitchFamily="49" charset="0"/>
                <a:cs typeface="Courier New" panose="02070309020205020404" pitchFamily="49" charset="0"/>
              </a:rPr>
              <a:t>L3_chr_arr</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000" kern="0">
              <a:solidFill>
                <a:srgbClr val="000000"/>
              </a:solidFill>
            </a:endParaRPr>
          </a:p>
        </p:txBody>
      </p:sp>
      <p:sp>
        <p:nvSpPr>
          <p:cNvPr id="15" name="Content Placeholder 2">
            <a:extLst>
              <a:ext uri="{FF2B5EF4-FFF2-40B4-BE49-F238E27FC236}">
                <a16:creationId xmlns:a16="http://schemas.microsoft.com/office/drawing/2014/main" id="{1E5924FB-9EA2-45AA-8D53-C30DD8110983}"/>
              </a:ext>
            </a:extLst>
          </p:cNvPr>
          <p:cNvSpPr txBox="1">
            <a:spLocks/>
          </p:cNvSpPr>
          <p:nvPr/>
        </p:nvSpPr>
        <p:spPr>
          <a:xfrm>
            <a:off x="628650" y="1687748"/>
            <a:ext cx="4270609" cy="3651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Font typeface="Arial" panose="020B0604020202020204" pitchFamily="34" charset="0"/>
              <a:buNone/>
            </a:pPr>
            <a:r>
              <a:rPr lang="en-IE" sz="1200" b="1" u="sng" kern="0">
                <a:solidFill>
                  <a:srgbClr val="000000"/>
                </a:solidFill>
              </a:rPr>
              <a:t>Type Definition for 1-3 Level Arrays</a:t>
            </a:r>
          </a:p>
        </p:txBody>
      </p:sp>
      <p:sp>
        <p:nvSpPr>
          <p:cNvPr id="16" name="Rectangle 1">
            <a:extLst>
              <a:ext uri="{FF2B5EF4-FFF2-40B4-BE49-F238E27FC236}">
                <a16:creationId xmlns:a16="http://schemas.microsoft.com/office/drawing/2014/main" id="{756B97D8-8231-4FD2-9525-A6A81ED7AC8A}"/>
              </a:ext>
            </a:extLst>
          </p:cNvPr>
          <p:cNvSpPr txBox="1">
            <a:spLocks noChangeArrowheads="1"/>
          </p:cNvSpPr>
          <p:nvPr/>
        </p:nvSpPr>
        <p:spPr bwMode="auto">
          <a:xfrm>
            <a:off x="628649" y="2929822"/>
            <a:ext cx="7837973" cy="20646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Setup_Array</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FOR </a:t>
            </a:r>
            <a:r>
              <a:rPr lang="en-IE" sz="1000" err="1">
                <a:latin typeface="Courier New" panose="02070309020205020404" pitchFamily="49" charset="0"/>
                <a:cs typeface="Courier New" panose="02070309020205020404" pitchFamily="49" charset="0"/>
              </a:rPr>
              <a:t>i</a:t>
            </a:r>
            <a:r>
              <a:rPr lang="en-IE" sz="1000">
                <a:latin typeface="Courier New" panose="02070309020205020404" pitchFamily="49" charset="0"/>
                <a:cs typeface="Courier New" panose="02070309020205020404" pitchFamily="49" charset="0"/>
              </a:rPr>
              <a:t> IN 1..c_params_3lis.COUNT LOOP</a:t>
            </a:r>
          </a:p>
          <a:p>
            <a:pPr marL="0" indent="0" eaLnBrk="0" fontAlgn="base" hangingPunct="0">
              <a:lnSpc>
                <a:spcPct val="100000"/>
              </a:lnSpc>
              <a:spcBef>
                <a:spcPct val="0"/>
              </a:spcBef>
              <a:spcAft>
                <a:spcPct val="0"/>
              </a:spcAft>
              <a:buNone/>
            </a:pPr>
            <a:endParaRPr lang="en-IE" sz="10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Purely_Wrap_API</a:t>
            </a:r>
            <a:r>
              <a:rPr lang="en-IE" sz="1000">
                <a:latin typeface="Courier New" panose="02070309020205020404" pitchFamily="49" charset="0"/>
                <a:cs typeface="Courier New" panose="02070309020205020404" pitchFamily="49" charset="0"/>
              </a:rPr>
              <a:t> (c_params_3lis(</a:t>
            </a:r>
            <a:r>
              <a:rPr lang="en-IE" sz="1000" err="1">
                <a:latin typeface="Courier New" panose="02070309020205020404" pitchFamily="49" charset="0"/>
                <a:cs typeface="Courier New" panose="02070309020205020404" pitchFamily="49" charset="0"/>
              </a:rPr>
              <a:t>i</a:t>
            </a:r>
            <a:r>
              <a:rPr lang="en-IE" sz="1000">
                <a:latin typeface="Courier New" panose="02070309020205020404" pitchFamily="49" charset="0"/>
                <a:cs typeface="Courier New" panose="02070309020205020404" pitchFamily="49" charset="0"/>
              </a:rPr>
              <a:t>), l_act_3lis(</a:t>
            </a:r>
            <a:r>
              <a:rPr lang="en-IE" sz="1000" err="1">
                <a:latin typeface="Courier New" panose="02070309020205020404" pitchFamily="49" charset="0"/>
                <a:cs typeface="Courier New" panose="02070309020205020404" pitchFamily="49" charset="0"/>
              </a:rPr>
              <a:t>i</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endParaRPr lang="en-IE" sz="10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END LOOP;</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Utils_TT.Is_Deeply</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c_proc_name</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c_scenario_lis</a:t>
            </a:r>
            <a:r>
              <a:rPr lang="en-IE" sz="1000">
                <a:latin typeface="Courier New" panose="02070309020205020404" pitchFamily="49" charset="0"/>
                <a:cs typeface="Courier New" panose="02070309020205020404" pitchFamily="49" charset="0"/>
              </a:rPr>
              <a:t>, l_inp_3lis, l_act_3lis, g_exp_3lis, </a:t>
            </a:r>
            <a:r>
              <a:rPr lang="en-IE" sz="1000" err="1">
                <a:latin typeface="Courier New" panose="02070309020205020404" pitchFamily="49" charset="0"/>
                <a:cs typeface="Courier New" panose="02070309020205020404" pitchFamily="49" charset="0"/>
              </a:rPr>
              <a:t>l_timer_set</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c_ws_ms_limit</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c_inp_group_lis</a:t>
            </a:r>
            <a:r>
              <a:rPr lang="en-IE" sz="1000">
                <a:latin typeface="Courier New" panose="02070309020205020404" pitchFamily="49" charset="0"/>
                <a:cs typeface="Courier New" panose="02070309020205020404" pitchFamily="49" charset="0"/>
              </a:rPr>
              <a:t>, c_inp_field_2lis, </a:t>
            </a:r>
            <a:r>
              <a:rPr lang="en-IE" sz="1000" err="1">
                <a:latin typeface="Courier New" panose="02070309020205020404" pitchFamily="49" charset="0"/>
                <a:cs typeface="Courier New" panose="02070309020205020404" pitchFamily="49" charset="0"/>
              </a:rPr>
              <a:t>c_out_group_lis</a:t>
            </a:r>
            <a:r>
              <a:rPr lang="en-IE" sz="1000">
                <a:latin typeface="Courier New" panose="02070309020205020404" pitchFamily="49" charset="0"/>
                <a:cs typeface="Courier New" panose="02070309020205020404" pitchFamily="49" charset="0"/>
              </a:rPr>
              <a:t>, c_out_field_2lis);</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EXCEPTION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WHEN OTHERS THEN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Utils.Write_Other_Error</a:t>
            </a:r>
            <a:r>
              <a:rPr lang="en-IE" sz="1000">
                <a:latin typeface="Courier New" panose="02070309020205020404" pitchFamily="49" charset="0"/>
                <a:cs typeface="Courier New" panose="02070309020205020404" pitchFamily="49" charset="0"/>
              </a:rPr>
              <a:t>; RAISE;</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END </a:t>
            </a:r>
            <a:r>
              <a:rPr lang="en-IE" sz="1000" err="1">
                <a:latin typeface="Courier New" panose="02070309020205020404" pitchFamily="49" charset="0"/>
                <a:cs typeface="Courier New" panose="02070309020205020404" pitchFamily="49" charset="0"/>
              </a:rPr>
              <a:t>tt_AIP_Save_Emps</a:t>
            </a:r>
            <a:r>
              <a:rPr lang="en-IE" sz="1000">
                <a:latin typeface="Courier New" panose="02070309020205020404" pitchFamily="49" charset="0"/>
                <a:cs typeface="Courier New" panose="02070309020205020404" pitchFamily="49" charset="0"/>
              </a:rPr>
              <a:t>;</a:t>
            </a:r>
          </a:p>
        </p:txBody>
      </p:sp>
      <p:sp>
        <p:nvSpPr>
          <p:cNvPr id="17" name="Content Placeholder 2">
            <a:extLst>
              <a:ext uri="{FF2B5EF4-FFF2-40B4-BE49-F238E27FC236}">
                <a16:creationId xmlns:a16="http://schemas.microsoft.com/office/drawing/2014/main" id="{A976544F-1041-49A6-8AE5-C2DBA68B5E2E}"/>
              </a:ext>
            </a:extLst>
          </p:cNvPr>
          <p:cNvSpPr txBox="1">
            <a:spLocks/>
          </p:cNvSpPr>
          <p:nvPr/>
        </p:nvSpPr>
        <p:spPr>
          <a:xfrm>
            <a:off x="628649" y="2614997"/>
            <a:ext cx="4270609" cy="3651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Font typeface="Arial" panose="020B0604020202020204" pitchFamily="34" charset="0"/>
              <a:buNone/>
            </a:pPr>
            <a:r>
              <a:rPr lang="en-IE" sz="1200" b="1" u="sng" kern="0">
                <a:solidFill>
                  <a:srgbClr val="000000"/>
                </a:solidFill>
              </a:rPr>
              <a:t>Typical Test Program Main Block</a:t>
            </a:r>
          </a:p>
        </p:txBody>
      </p:sp>
      <p:sp>
        <p:nvSpPr>
          <p:cNvPr id="19" name="Content Placeholder 2">
            <a:extLst>
              <a:ext uri="{FF2B5EF4-FFF2-40B4-BE49-F238E27FC236}">
                <a16:creationId xmlns:a16="http://schemas.microsoft.com/office/drawing/2014/main" id="{72D8EF69-753A-4A93-A5F2-F827491CFEF5}"/>
              </a:ext>
            </a:extLst>
          </p:cNvPr>
          <p:cNvSpPr txBox="1">
            <a:spLocks/>
          </p:cNvSpPr>
          <p:nvPr/>
        </p:nvSpPr>
        <p:spPr>
          <a:xfrm>
            <a:off x="628648" y="5009308"/>
            <a:ext cx="7837973" cy="97905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All arrays passed to </a:t>
            </a:r>
            <a:r>
              <a:rPr lang="en-IE" sz="1400" kern="0" err="1">
                <a:solidFill>
                  <a:srgbClr val="000000"/>
                </a:solidFill>
              </a:rPr>
              <a:t>Is_Deeply</a:t>
            </a:r>
            <a:r>
              <a:rPr lang="en-IE" sz="1400" kern="0">
                <a:solidFill>
                  <a:srgbClr val="000000"/>
                </a:solidFill>
              </a:rPr>
              <a:t> are of one of the 3 types defined above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err="1">
                <a:solidFill>
                  <a:srgbClr val="000000"/>
                </a:solidFill>
              </a:rPr>
              <a:t>Purely_Wrap_API</a:t>
            </a:r>
            <a:r>
              <a:rPr lang="en-IE" sz="1400" kern="0">
                <a:solidFill>
                  <a:srgbClr val="000000"/>
                </a:solidFill>
              </a:rPr>
              <a:t> passes variables that are 1 element in a 3-level array, for 1 scenario</a:t>
            </a:r>
            <a:endParaRPr lang="en-IE" sz="1400">
              <a:latin typeface="Courier New" panose="02070309020205020404" pitchFamily="49" charset="0"/>
              <a:cs typeface="Courier New" panose="02070309020205020404" pitchFamily="49" charset="0"/>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Within the procedure the parameters are defined as 2-level arrays</a:t>
            </a:r>
          </a:p>
        </p:txBody>
      </p:sp>
      <p:sp>
        <p:nvSpPr>
          <p:cNvPr id="20" name="Rectangle 1">
            <a:extLst>
              <a:ext uri="{FF2B5EF4-FFF2-40B4-BE49-F238E27FC236}">
                <a16:creationId xmlns:a16="http://schemas.microsoft.com/office/drawing/2014/main" id="{A601464D-5C0C-4357-9A4E-6352FA59808A}"/>
              </a:ext>
            </a:extLst>
          </p:cNvPr>
          <p:cNvSpPr txBox="1">
            <a:spLocks noChangeArrowheads="1"/>
          </p:cNvSpPr>
          <p:nvPr/>
        </p:nvSpPr>
        <p:spPr bwMode="auto">
          <a:xfrm>
            <a:off x="628648" y="5988360"/>
            <a:ext cx="7837972"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PROCEDURE </a:t>
            </a:r>
            <a:r>
              <a:rPr lang="en-IE" sz="1000" err="1">
                <a:latin typeface="Courier New" panose="02070309020205020404" pitchFamily="49" charset="0"/>
                <a:cs typeface="Courier New" panose="02070309020205020404" pitchFamily="49" charset="0"/>
              </a:rPr>
              <a:t>Purely_Wrap_API</a:t>
            </a:r>
            <a:r>
              <a:rPr lang="en-IE" sz="1000">
                <a:latin typeface="Courier New" panose="02070309020205020404" pitchFamily="49" charset="0"/>
                <a:cs typeface="Courier New" panose="02070309020205020404" pitchFamily="49" charset="0"/>
              </a:rPr>
              <a:t> (p_inp_2lis        L2_chr_arr,       -- input list of lists (record, field)</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x_act_2lis    OUT L2_chr_arr) IS    -- output list of lists (group, record)</a:t>
            </a:r>
          </a:p>
        </p:txBody>
      </p:sp>
      <p:sp>
        <p:nvSpPr>
          <p:cNvPr id="13" name="Footer Placeholder 3">
            <a:extLst>
              <a:ext uri="{FF2B5EF4-FFF2-40B4-BE49-F238E27FC236}">
                <a16:creationId xmlns:a16="http://schemas.microsoft.com/office/drawing/2014/main" id="{0DD1BA2A-A1AC-4526-BA10-2C0E645DC4BC}"/>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39098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API Test Code Extracts 2 – Wrapper Main Block and Database Getter</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25</a:t>
            </a:fld>
            <a:endParaRPr lang="en-IE"/>
          </a:p>
        </p:txBody>
      </p:sp>
      <p:sp>
        <p:nvSpPr>
          <p:cNvPr id="10" name="Rectangle 1">
            <a:extLst>
              <a:ext uri="{FF2B5EF4-FFF2-40B4-BE49-F238E27FC236}">
                <a16:creationId xmlns:a16="http://schemas.microsoft.com/office/drawing/2014/main" id="{8BE09D1A-CB89-4875-84B2-7C5EBBD1CDE7}"/>
              </a:ext>
            </a:extLst>
          </p:cNvPr>
          <p:cNvSpPr txBox="1">
            <a:spLocks noChangeArrowheads="1"/>
          </p:cNvSpPr>
          <p:nvPr/>
        </p:nvSpPr>
        <p:spPr bwMode="auto">
          <a:xfrm>
            <a:off x="593753" y="2011358"/>
            <a:ext cx="7837972" cy="19107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BEGIN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BEGIN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Do_Save</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x_emp_out_lis</a:t>
            </a:r>
            <a:r>
              <a:rPr lang="en-IE" sz="1000">
                <a:latin typeface="Courier New" panose="02070309020205020404" pitchFamily="49" charset="0"/>
                <a:cs typeface="Courier New" panose="02070309020205020404" pitchFamily="49" charset="0"/>
              </a:rPr>
              <a:t> =&gt; </a:t>
            </a:r>
            <a:r>
              <a:rPr lang="en-IE" sz="1000" err="1">
                <a:latin typeface="Courier New" panose="02070309020205020404" pitchFamily="49" charset="0"/>
                <a:cs typeface="Courier New" panose="02070309020205020404" pitchFamily="49" charset="0"/>
              </a:rPr>
              <a:t>l_emp_out_lis</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Get_Tab_Lis</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x_tab_lis</a:t>
            </a:r>
            <a:r>
              <a:rPr lang="en-IE" sz="1000">
                <a:latin typeface="Courier New" panose="02070309020205020404" pitchFamily="49" charset="0"/>
                <a:cs typeface="Courier New" panose="02070309020205020404" pitchFamily="49" charset="0"/>
              </a:rPr>
              <a:t> =&gt; </a:t>
            </a:r>
            <a:r>
              <a:rPr lang="en-IE" sz="1000" err="1">
                <a:latin typeface="Courier New" panose="02070309020205020404" pitchFamily="49" charset="0"/>
                <a:cs typeface="Courier New" panose="02070309020205020404" pitchFamily="49" charset="0"/>
              </a:rPr>
              <a:t>l_tab_lis</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Get_Arr_Lis</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p_emp_out_lis</a:t>
            </a:r>
            <a:r>
              <a:rPr lang="en-IE" sz="1000">
                <a:latin typeface="Courier New" panose="02070309020205020404" pitchFamily="49" charset="0"/>
                <a:cs typeface="Courier New" panose="02070309020205020404" pitchFamily="49" charset="0"/>
              </a:rPr>
              <a:t> =&gt; </a:t>
            </a:r>
            <a:r>
              <a:rPr lang="en-IE" sz="1000" err="1">
                <a:latin typeface="Courier New" panose="02070309020205020404" pitchFamily="49" charset="0"/>
                <a:cs typeface="Courier New" panose="02070309020205020404" pitchFamily="49" charset="0"/>
              </a:rPr>
              <a:t>l_emp_out_lis</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x_arr_lis</a:t>
            </a:r>
            <a:r>
              <a:rPr lang="en-IE" sz="1000">
                <a:latin typeface="Courier New" panose="02070309020205020404" pitchFamily="49" charset="0"/>
                <a:cs typeface="Courier New" panose="02070309020205020404" pitchFamily="49" charset="0"/>
              </a:rPr>
              <a:t> =&gt; </a:t>
            </a:r>
            <a:r>
              <a:rPr lang="en-IE" sz="1000" err="1">
                <a:latin typeface="Courier New" panose="02070309020205020404" pitchFamily="49" charset="0"/>
                <a:cs typeface="Courier New" panose="02070309020205020404" pitchFamily="49" charset="0"/>
              </a:rPr>
              <a:t>l_arr_lis</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EXCEPTION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WHEN OTHERS THEN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l_err_lis</a:t>
            </a:r>
            <a:r>
              <a:rPr lang="en-IE" sz="1000">
                <a:latin typeface="Courier New" panose="02070309020205020404" pitchFamily="49" charset="0"/>
                <a:cs typeface="Courier New" panose="02070309020205020404" pitchFamily="49" charset="0"/>
              </a:rPr>
              <a:t> := L1_chr_arr (SQLERRM);</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END;</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x_act_2lis := L2_chr_arr (</a:t>
            </a:r>
            <a:r>
              <a:rPr lang="en-IE" sz="1000" err="1">
                <a:latin typeface="Courier New" panose="02070309020205020404" pitchFamily="49" charset="0"/>
                <a:cs typeface="Courier New" panose="02070309020205020404" pitchFamily="49" charset="0"/>
              </a:rPr>
              <a:t>Utils_TT.List_or_Empty</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l_tab_lis</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Utils_TT.List_or_Empty</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l_arr_lis</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Utils_TT.List_or_Empty</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l_err_lis</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ROLLBACK;</a:t>
            </a:r>
          </a:p>
        </p:txBody>
      </p:sp>
      <p:sp>
        <p:nvSpPr>
          <p:cNvPr id="15" name="Content Placeholder 2">
            <a:extLst>
              <a:ext uri="{FF2B5EF4-FFF2-40B4-BE49-F238E27FC236}">
                <a16:creationId xmlns:a16="http://schemas.microsoft.com/office/drawing/2014/main" id="{1E5924FB-9EA2-45AA-8D53-C30DD8110983}"/>
              </a:ext>
            </a:extLst>
          </p:cNvPr>
          <p:cNvSpPr txBox="1">
            <a:spLocks/>
          </p:cNvSpPr>
          <p:nvPr/>
        </p:nvSpPr>
        <p:spPr>
          <a:xfrm>
            <a:off x="628650" y="1687748"/>
            <a:ext cx="4270609" cy="3651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Font typeface="Arial" panose="020B0604020202020204" pitchFamily="34" charset="0"/>
              <a:buNone/>
            </a:pPr>
            <a:r>
              <a:rPr lang="en-IE" sz="1200" b="1" u="sng" kern="0">
                <a:solidFill>
                  <a:srgbClr val="000000"/>
                </a:solidFill>
              </a:rPr>
              <a:t>Typical Main Block Structure for Pure </a:t>
            </a:r>
            <a:r>
              <a:rPr lang="en-IE" sz="1200" b="1" u="sng" kern="0" err="1">
                <a:solidFill>
                  <a:srgbClr val="000000"/>
                </a:solidFill>
              </a:rPr>
              <a:t>Wapper</a:t>
            </a:r>
            <a:endParaRPr lang="en-IE" sz="1200" b="1" u="sng" kern="0">
              <a:solidFill>
                <a:srgbClr val="000000"/>
              </a:solidFill>
            </a:endParaRPr>
          </a:p>
        </p:txBody>
      </p:sp>
      <p:sp>
        <p:nvSpPr>
          <p:cNvPr id="17" name="Content Placeholder 2">
            <a:extLst>
              <a:ext uri="{FF2B5EF4-FFF2-40B4-BE49-F238E27FC236}">
                <a16:creationId xmlns:a16="http://schemas.microsoft.com/office/drawing/2014/main" id="{A976544F-1041-49A6-8AE5-C2DBA68B5E2E}"/>
              </a:ext>
            </a:extLst>
          </p:cNvPr>
          <p:cNvSpPr txBox="1">
            <a:spLocks/>
          </p:cNvSpPr>
          <p:nvPr/>
        </p:nvSpPr>
        <p:spPr>
          <a:xfrm>
            <a:off x="593754" y="4646665"/>
            <a:ext cx="5633790" cy="2605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Font typeface="Arial" panose="020B0604020202020204" pitchFamily="34" charset="0"/>
              <a:buNone/>
            </a:pPr>
            <a:r>
              <a:rPr lang="en-IE" sz="1400" b="1" u="sng" kern="0">
                <a:solidFill>
                  <a:srgbClr val="000000"/>
                </a:solidFill>
              </a:rPr>
              <a:t>Typical Local Procedure to Get Database Record Actuals</a:t>
            </a:r>
          </a:p>
        </p:txBody>
      </p:sp>
      <p:sp>
        <p:nvSpPr>
          <p:cNvPr id="18" name="Rectangle 1">
            <a:extLst>
              <a:ext uri="{FF2B5EF4-FFF2-40B4-BE49-F238E27FC236}">
                <a16:creationId xmlns:a16="http://schemas.microsoft.com/office/drawing/2014/main" id="{2008B0BF-FA87-431C-B157-8EBA2D076341}"/>
              </a:ext>
            </a:extLst>
          </p:cNvPr>
          <p:cNvSpPr txBox="1">
            <a:spLocks noChangeArrowheads="1"/>
          </p:cNvSpPr>
          <p:nvPr/>
        </p:nvSpPr>
        <p:spPr bwMode="auto">
          <a:xfrm>
            <a:off x="593754" y="4907257"/>
            <a:ext cx="5633791" cy="144909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PROCEDURE </a:t>
            </a:r>
            <a:r>
              <a:rPr lang="en-IE" sz="1000" err="1">
                <a:latin typeface="Courier New" panose="02070309020205020404" pitchFamily="49" charset="0"/>
                <a:cs typeface="Courier New" panose="02070309020205020404" pitchFamily="49" charset="0"/>
              </a:rPr>
              <a:t>Get_Tab_Lis</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x_tab_lis</a:t>
            </a:r>
            <a:r>
              <a:rPr lang="en-IE" sz="1000">
                <a:latin typeface="Courier New" panose="02070309020205020404" pitchFamily="49" charset="0"/>
                <a:cs typeface="Courier New" panose="02070309020205020404" pitchFamily="49" charset="0"/>
              </a:rPr>
              <a:t> OUT L1_chr_arr) IS</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BEGIN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SELECT </a:t>
            </a:r>
            <a:r>
              <a:rPr lang="en-IE" sz="1000" err="1">
                <a:latin typeface="Courier New" panose="02070309020205020404" pitchFamily="49" charset="0"/>
                <a:cs typeface="Courier New" panose="02070309020205020404" pitchFamily="49" charset="0"/>
              </a:rPr>
              <a:t>Utils.List_Delim</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employee_id</a:t>
            </a:r>
            <a:r>
              <a:rPr lang="en-IE" sz="1000">
                <a:latin typeface="Courier New" panose="02070309020205020404" pitchFamily="49" charset="0"/>
                <a:cs typeface="Courier New" panose="02070309020205020404" pitchFamily="49" charset="0"/>
              </a:rPr>
              <a:t>, </a:t>
            </a:r>
            <a:r>
              <a:rPr lang="en-IE" sz="1000" err="1">
                <a:latin typeface="Courier New" panose="02070309020205020404" pitchFamily="49" charset="0"/>
                <a:cs typeface="Courier New" panose="02070309020205020404" pitchFamily="49" charset="0"/>
              </a:rPr>
              <a:t>last_name</a:t>
            </a:r>
            <a:r>
              <a:rPr lang="en-IE" sz="1000">
                <a:latin typeface="Courier New" panose="02070309020205020404" pitchFamily="49" charset="0"/>
                <a:cs typeface="Courier New" panose="02070309020205020404" pitchFamily="49" charset="0"/>
              </a:rPr>
              <a:t>, email, </a:t>
            </a:r>
            <a:r>
              <a:rPr lang="en-IE" sz="1000" err="1">
                <a:latin typeface="Courier New" panose="02070309020205020404" pitchFamily="49" charset="0"/>
                <a:cs typeface="Courier New" panose="02070309020205020404" pitchFamily="49" charset="0"/>
              </a:rPr>
              <a:t>job_id</a:t>
            </a:r>
            <a:r>
              <a:rPr lang="en-IE" sz="1000">
                <a:latin typeface="Courier New" panose="02070309020205020404" pitchFamily="49" charset="0"/>
                <a:cs typeface="Courier New" panose="02070309020205020404" pitchFamily="49" charset="0"/>
              </a:rPr>
              <a:t>, salary)</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BULK COLLECT INTO </a:t>
            </a:r>
            <a:r>
              <a:rPr lang="en-IE" sz="1000" err="1">
                <a:latin typeface="Courier New" panose="02070309020205020404" pitchFamily="49" charset="0"/>
                <a:cs typeface="Courier New" panose="02070309020205020404" pitchFamily="49" charset="0"/>
              </a:rPr>
              <a:t>x_tab_lis</a:t>
            </a:r>
            <a:endParaRPr lang="en-IE" sz="1000">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FROM employees</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ORDER BY </a:t>
            </a:r>
            <a:r>
              <a:rPr lang="en-IE" sz="1000" err="1">
                <a:latin typeface="Courier New" panose="02070309020205020404" pitchFamily="49" charset="0"/>
                <a:cs typeface="Courier New" panose="02070309020205020404" pitchFamily="49" charset="0"/>
              </a:rPr>
              <a:t>employee_id</a:t>
            </a:r>
            <a:r>
              <a:rPr lang="en-IE" sz="1000">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EXCEPTION</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  WHEN NO_DATA_FOUND THEN NULL;</a:t>
            </a:r>
          </a:p>
          <a:p>
            <a:pPr marL="0" indent="0" eaLnBrk="0" fontAlgn="base" hangingPunct="0">
              <a:lnSpc>
                <a:spcPct val="100000"/>
              </a:lnSpc>
              <a:spcBef>
                <a:spcPct val="0"/>
              </a:spcBef>
              <a:spcAft>
                <a:spcPct val="0"/>
              </a:spcAft>
              <a:buNone/>
            </a:pPr>
            <a:r>
              <a:rPr lang="en-IE" sz="1000">
                <a:latin typeface="Courier New" panose="02070309020205020404" pitchFamily="49" charset="0"/>
                <a:cs typeface="Courier New" panose="02070309020205020404" pitchFamily="49" charset="0"/>
              </a:rPr>
              <a:t>END </a:t>
            </a:r>
            <a:r>
              <a:rPr lang="en-IE" sz="1000" err="1">
                <a:latin typeface="Courier New" panose="02070309020205020404" pitchFamily="49" charset="0"/>
                <a:cs typeface="Courier New" panose="02070309020205020404" pitchFamily="49" charset="0"/>
              </a:rPr>
              <a:t>Get_Tab_Lis</a:t>
            </a:r>
            <a:r>
              <a:rPr lang="en-IE" sz="1000">
                <a:latin typeface="Courier New" panose="02070309020205020404" pitchFamily="49" charset="0"/>
                <a:cs typeface="Courier New" panose="02070309020205020404" pitchFamily="49" charset="0"/>
              </a:rPr>
              <a:t>;</a:t>
            </a:r>
          </a:p>
        </p:txBody>
      </p:sp>
      <p:sp>
        <p:nvSpPr>
          <p:cNvPr id="19" name="Content Placeholder 2">
            <a:extLst>
              <a:ext uri="{FF2B5EF4-FFF2-40B4-BE49-F238E27FC236}">
                <a16:creationId xmlns:a16="http://schemas.microsoft.com/office/drawing/2014/main" id="{C28D79EC-C55B-4D5B-B493-EF91E2BC8845}"/>
              </a:ext>
            </a:extLst>
          </p:cNvPr>
          <p:cNvSpPr txBox="1">
            <a:spLocks/>
          </p:cNvSpPr>
          <p:nvPr/>
        </p:nvSpPr>
        <p:spPr>
          <a:xfrm>
            <a:off x="593753" y="4011090"/>
            <a:ext cx="7837973" cy="5408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Exceptions trapped and converted to text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Each group has array element in output 2lis, with empty arrays replaced by 1-record flag array</a:t>
            </a:r>
          </a:p>
        </p:txBody>
      </p:sp>
      <p:sp>
        <p:nvSpPr>
          <p:cNvPr id="20" name="Content Placeholder 2">
            <a:extLst>
              <a:ext uri="{FF2B5EF4-FFF2-40B4-BE49-F238E27FC236}">
                <a16:creationId xmlns:a16="http://schemas.microsoft.com/office/drawing/2014/main" id="{B93069B5-D017-464F-9EF2-4C47505638FD}"/>
              </a:ext>
            </a:extLst>
          </p:cNvPr>
          <p:cNvSpPr txBox="1">
            <a:spLocks/>
          </p:cNvSpPr>
          <p:nvPr/>
        </p:nvSpPr>
        <p:spPr>
          <a:xfrm>
            <a:off x="6227545" y="4907256"/>
            <a:ext cx="2435688" cy="14490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3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Easy to collect delimited actual records array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Utility to delimit any number of fields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Bulk collect to output array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300" kern="0">
                <a:solidFill>
                  <a:srgbClr val="000000"/>
                </a:solidFill>
              </a:rPr>
              <a:t>No data leaves array null</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300" kern="0">
              <a:solidFill>
                <a:srgbClr val="000000"/>
              </a:solidFill>
            </a:endParaRPr>
          </a:p>
        </p:txBody>
      </p:sp>
      <p:sp>
        <p:nvSpPr>
          <p:cNvPr id="12" name="Footer Placeholder 3">
            <a:extLst>
              <a:ext uri="{FF2B5EF4-FFF2-40B4-BE49-F238E27FC236}">
                <a16:creationId xmlns:a16="http://schemas.microsoft.com/office/drawing/2014/main" id="{7078435C-059B-4AA6-A352-AB3C978D13A7}"/>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98678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device&#10;&#10;Description generated with high confidence">
            <a:extLst>
              <a:ext uri="{FF2B5EF4-FFF2-40B4-BE49-F238E27FC236}">
                <a16:creationId xmlns:a16="http://schemas.microsoft.com/office/drawing/2014/main" id="{EB82ABF1-C47D-4AB2-8EF7-7A26F4625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394" y="1668161"/>
            <a:ext cx="2293224" cy="811879"/>
          </a:xfrm>
          <a:prstGeom prst="rect">
            <a:avLst/>
          </a:prstGeom>
        </p:spPr>
      </p:pic>
      <p:sp>
        <p:nvSpPr>
          <p:cNvPr id="11" name="Content Placeholder 2">
            <a:extLst>
              <a:ext uri="{FF2B5EF4-FFF2-40B4-BE49-F238E27FC236}">
                <a16:creationId xmlns:a16="http://schemas.microsoft.com/office/drawing/2014/main" id="{A55AB442-1E79-4830-B082-7371151AF5EF}"/>
              </a:ext>
            </a:extLst>
          </p:cNvPr>
          <p:cNvSpPr>
            <a:spLocks noGrp="1"/>
          </p:cNvSpPr>
          <p:nvPr>
            <p:ph idx="1"/>
          </p:nvPr>
        </p:nvSpPr>
        <p:spPr>
          <a:xfrm>
            <a:off x="636739" y="1692992"/>
            <a:ext cx="5745012" cy="2135139"/>
          </a:xfrm>
        </p:spPr>
        <p:txBody>
          <a:bodyPr>
            <a:no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No</a:t>
            </a: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What frameworks can do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Store procedures to be tested, and organize in packages and suites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Call the test procedures using dynamic SQL</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Supply utility procedures to use in test code, such as assertions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Supply data structures to facilitate result gathering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Format test output results</a:t>
            </a:r>
          </a:p>
        </p:txBody>
      </p:sp>
      <p:sp>
        <p:nvSpPr>
          <p:cNvPr id="2" name="Title 1"/>
          <p:cNvSpPr>
            <a:spLocks noGrp="1"/>
          </p:cNvSpPr>
          <p:nvPr>
            <p:ph type="title"/>
          </p:nvPr>
        </p:nvSpPr>
        <p:spPr/>
        <p:txBody>
          <a:bodyPr anchor="t" anchorCtr="0"/>
          <a:lstStyle/>
          <a:p>
            <a:r>
              <a:rPr lang="en-US" sz="1725" b="1" kern="0">
                <a:solidFill>
                  <a:srgbClr val="006600"/>
                </a:solidFill>
              </a:rPr>
              <a:t>Testing Frameworks – What to Look For</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26</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8" y="3883851"/>
            <a:ext cx="6609547" cy="108963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400"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What frameworks can’t do</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Analysis of scenarios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Measure completeness of scenario coverage (to be discussed)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Write code for the database writing and reading of test records</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400" kern="0">
              <a:solidFill>
                <a:srgbClr val="000000"/>
              </a:solidFill>
            </a:endParaRPr>
          </a:p>
        </p:txBody>
      </p:sp>
      <p:sp>
        <p:nvSpPr>
          <p:cNvPr id="17" name="Content Placeholder 2">
            <a:extLst>
              <a:ext uri="{FF2B5EF4-FFF2-40B4-BE49-F238E27FC236}">
                <a16:creationId xmlns:a16="http://schemas.microsoft.com/office/drawing/2014/main" id="{17153878-3B65-4DD5-9D57-FCD055552F1E}"/>
              </a:ext>
            </a:extLst>
          </p:cNvPr>
          <p:cNvSpPr txBox="1">
            <a:spLocks/>
          </p:cNvSpPr>
          <p:nvPr/>
        </p:nvSpPr>
        <p:spPr>
          <a:xfrm>
            <a:off x="628649" y="5029201"/>
            <a:ext cx="7886700" cy="132715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What to look for in a testing framework</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Alignment with conceptual framework around ‘pure’ wrapper function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Separation of assertion code from interior of wrapper function (only 1 assertion, or 1 per scenario at most)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300" kern="0">
                <a:solidFill>
                  <a:srgbClr val="000000"/>
                </a:solidFill>
              </a:rPr>
              <a:t>Focus on features listed above with limited ‘bloat’</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pic>
        <p:nvPicPr>
          <p:cNvPr id="8" name="Picture 7" descr="A close up of a lamp&#10;&#10;Description generated with high confidence">
            <a:extLst>
              <a:ext uri="{FF2B5EF4-FFF2-40B4-BE49-F238E27FC236}">
                <a16:creationId xmlns:a16="http://schemas.microsoft.com/office/drawing/2014/main" id="{3F4FBA4D-3682-4A72-B129-C1D096CA6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2926" y="1919287"/>
            <a:ext cx="1104900" cy="3019425"/>
          </a:xfrm>
          <a:prstGeom prst="rect">
            <a:avLst/>
          </a:prstGeom>
        </p:spPr>
      </p:pic>
      <p:sp>
        <p:nvSpPr>
          <p:cNvPr id="12" name="Footer Placeholder 3">
            <a:extLst>
              <a:ext uri="{FF2B5EF4-FFF2-40B4-BE49-F238E27FC236}">
                <a16:creationId xmlns:a16="http://schemas.microsoft.com/office/drawing/2014/main" id="{FD5D348A-BFB2-4180-9FF9-B2E8B62DA025}"/>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42139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a:solidFill>
                  <a:srgbClr val="006600"/>
                </a:solidFill>
              </a:rPr>
              <a:t>Test Coverage by Domain Partitioning</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Brendan Furey, 2018</a:t>
            </a:r>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991F1-6F20-4DDF-B613-3DFF9BDCC2B4}" type="slidenum">
              <a:rPr kumimoji="0" lang="en-IE"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855893"/>
          </a:xfrm>
          <a:prstGeom prst="rect">
            <a:avLst/>
          </a:prstGeom>
        </p:spPr>
        <p:txBody>
          <a:bodyPr wrap="square">
            <a:spAutoFit/>
          </a:bodyPr>
          <a:lstStyle/>
          <a:p>
            <a:pPr lvl="0" algn="ctr" eaLnBrk="0" fontAlgn="base" hangingPunct="0">
              <a:spcBef>
                <a:spcPct val="0"/>
              </a:spcBef>
              <a:spcAft>
                <a:spcPct val="30000"/>
              </a:spcAft>
              <a:buClr>
                <a:srgbClr val="5D9A0C"/>
              </a:buClr>
            </a:pPr>
            <a:r>
              <a:rPr lang="en-IE" sz="2800" i="1">
                <a:solidFill>
                  <a:prstClr val="black"/>
                </a:solidFill>
              </a:rPr>
              <a:t>Test Coverage by Domain Partitioning</a:t>
            </a:r>
          </a:p>
          <a:p>
            <a:pPr lvl="0" eaLnBrk="0" fontAlgn="base" hangingPunct="0">
              <a:spcBef>
                <a:spcPct val="0"/>
              </a:spcBef>
              <a:spcAft>
                <a:spcPct val="30000"/>
              </a:spcAft>
              <a:buClr>
                <a:srgbClr val="5D9A0C"/>
              </a:buClr>
            </a:pPr>
            <a:endParaRPr lang="en-IE" sz="1400" i="1">
              <a:solidFill>
                <a:prstClr val="black"/>
              </a:solidFill>
            </a:endParaRPr>
          </a:p>
          <a:p>
            <a:pPr lvl="0" eaLnBrk="0" fontAlgn="base" hangingPunct="0">
              <a:spcBef>
                <a:spcPct val="0"/>
              </a:spcBef>
              <a:spcAft>
                <a:spcPct val="30000"/>
              </a:spcAft>
              <a:buClr>
                <a:srgbClr val="5D9A0C"/>
              </a:buClr>
            </a:pPr>
            <a:r>
              <a:rPr lang="en-US" sz="2000" i="1" kern="0">
                <a:solidFill>
                  <a:srgbClr val="000000"/>
                </a:solidFill>
              </a:rPr>
              <a:t>Explaining why code coverage is not a useful testing metric and developing, from examples, the concept of domain partitioning as a better approach for test analysis</a:t>
            </a:r>
            <a:endParaRPr lang="en-IE" sz="1400" i="1">
              <a:solidFill>
                <a:prstClr val="black"/>
              </a:solidFill>
            </a:endParaRPr>
          </a:p>
        </p:txBody>
      </p:sp>
    </p:spTree>
    <p:extLst>
      <p:ext uri="{BB962C8B-B14F-4D97-AF65-F5344CB8AC3E}">
        <p14:creationId xmlns:p14="http://schemas.microsoft.com/office/powerpoint/2010/main" val="39342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Domain vs Code Coverage 1: Code Coverage</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28</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932442"/>
            <a:ext cx="7886700" cy="94776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kern="0">
                <a:solidFill>
                  <a:srgbClr val="000000"/>
                </a:solidFill>
                <a:hlinkClick r:id="rId3"/>
              </a:rPr>
              <a:t>Why code coverage is not a reliable metric</a:t>
            </a:r>
            <a:endParaRPr lang="en-US" sz="1400"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Simple Java example of regex email address validation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Shows 100% code coverage for negligible scenario coverage</a:t>
            </a:r>
          </a:p>
          <a:p>
            <a:pPr marL="0" indent="0" eaLnBrk="0" fontAlgn="base" hangingPunct="0">
              <a:lnSpc>
                <a:spcPct val="100000"/>
              </a:lnSpc>
              <a:spcBef>
                <a:spcPct val="0"/>
              </a:spcBef>
              <a:spcAft>
                <a:spcPct val="30000"/>
              </a:spcAft>
              <a:buClr>
                <a:srgbClr val="5D9A0C"/>
              </a:buClr>
              <a:buNone/>
            </a:pPr>
            <a:r>
              <a:rPr lang="en-IE" sz="1200" b="1" kern="0">
                <a:solidFill>
                  <a:srgbClr val="000000"/>
                </a:solidFill>
              </a:rPr>
              <a:t>Base code: public bool </a:t>
            </a:r>
            <a:r>
              <a:rPr lang="en-IE" sz="1200" b="1" kern="0" err="1">
                <a:solidFill>
                  <a:srgbClr val="000000"/>
                </a:solidFill>
              </a:rPr>
              <a:t>ValidateEmail</a:t>
            </a:r>
            <a:r>
              <a:rPr lang="en-IE" sz="1200" b="1" kern="0">
                <a:solidFill>
                  <a:srgbClr val="000000"/>
                </a:solidFill>
              </a:rPr>
              <a:t>(string email)</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17" name="Content Placeholder 2">
            <a:extLst>
              <a:ext uri="{FF2B5EF4-FFF2-40B4-BE49-F238E27FC236}">
                <a16:creationId xmlns:a16="http://schemas.microsoft.com/office/drawing/2014/main" id="{17153878-3B65-4DD5-9D57-FCD055552F1E}"/>
              </a:ext>
            </a:extLst>
          </p:cNvPr>
          <p:cNvSpPr txBox="1">
            <a:spLocks/>
          </p:cNvSpPr>
          <p:nvPr/>
        </p:nvSpPr>
        <p:spPr>
          <a:xfrm>
            <a:off x="602471" y="3969560"/>
            <a:ext cx="7886700" cy="6392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400" b="1" u="sng"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u="sng" kern="0">
                <a:solidFill>
                  <a:srgbClr val="000000"/>
                </a:solidFill>
                <a:hlinkClick r:id="rId4"/>
              </a:rPr>
              <a:t>Email address validation</a:t>
            </a:r>
            <a:endParaRPr lang="en-IE" sz="1400" u="sng"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 robust email validator, with a good data-driven approach to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14" name="Rectangle 1">
            <a:extLst>
              <a:ext uri="{FF2B5EF4-FFF2-40B4-BE49-F238E27FC236}">
                <a16:creationId xmlns:a16="http://schemas.microsoft.com/office/drawing/2014/main" id="{74876BAB-4604-4551-A083-ACEDE4C77E7D}"/>
              </a:ext>
            </a:extLst>
          </p:cNvPr>
          <p:cNvSpPr txBox="1">
            <a:spLocks noChangeArrowheads="1"/>
          </p:cNvSpPr>
          <p:nvPr/>
        </p:nvSpPr>
        <p:spPr bwMode="auto">
          <a:xfrm>
            <a:off x="640388" y="2814408"/>
            <a:ext cx="6128057" cy="2487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200">
                <a:latin typeface="Courier New" panose="02070309020205020404" pitchFamily="49" charset="0"/>
                <a:cs typeface="Courier New" panose="02070309020205020404" pitchFamily="49" charset="0"/>
              </a:rPr>
              <a:t>return new </a:t>
            </a:r>
            <a:r>
              <a:rPr lang="en-IE" sz="1200" err="1">
                <a:latin typeface="Courier New" panose="02070309020205020404" pitchFamily="49" charset="0"/>
                <a:cs typeface="Courier New" panose="02070309020205020404" pitchFamily="49" charset="0"/>
              </a:rPr>
              <a:t>RegEx</a:t>
            </a:r>
            <a:r>
              <a:rPr lang="en-IE" sz="1200">
                <a:latin typeface="Courier New" panose="02070309020205020404" pitchFamily="49" charset="0"/>
                <a:cs typeface="Courier New" panose="02070309020205020404" pitchFamily="49" charset="0"/>
              </a:rPr>
              <a:t>("[a-zA-Z0-9_]+[@][a-z]+[.]com").matches(email);</a:t>
            </a:r>
          </a:p>
        </p:txBody>
      </p:sp>
      <p:sp>
        <p:nvSpPr>
          <p:cNvPr id="16" name="Content Placeholder 2">
            <a:extLst>
              <a:ext uri="{FF2B5EF4-FFF2-40B4-BE49-F238E27FC236}">
                <a16:creationId xmlns:a16="http://schemas.microsoft.com/office/drawing/2014/main" id="{7B781DF9-F6EB-41D5-9ED3-ED7CF993EBBA}"/>
              </a:ext>
            </a:extLst>
          </p:cNvPr>
          <p:cNvSpPr txBox="1">
            <a:spLocks/>
          </p:cNvSpPr>
          <p:nvPr/>
        </p:nvSpPr>
        <p:spPr>
          <a:xfrm>
            <a:off x="628647" y="3063174"/>
            <a:ext cx="7810861" cy="68091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Test code just tests 1 simple valid email address, but executes all (1 line) of base code</a:t>
            </a:r>
          </a:p>
          <a:p>
            <a:pPr marL="0" indent="0" eaLnBrk="0" fontAlgn="base" hangingPunct="0">
              <a:lnSpc>
                <a:spcPct val="100000"/>
              </a:lnSpc>
              <a:spcBef>
                <a:spcPct val="0"/>
              </a:spcBef>
              <a:spcAft>
                <a:spcPct val="30000"/>
              </a:spcAft>
              <a:buClr>
                <a:srgbClr val="5D9A0C"/>
              </a:buClr>
              <a:buNone/>
            </a:pPr>
            <a:r>
              <a:rPr lang="en-IE" sz="1200" b="1" kern="0">
                <a:solidFill>
                  <a:srgbClr val="000000"/>
                </a:solidFill>
              </a:rPr>
              <a:t>Test Code: void </a:t>
            </a:r>
            <a:r>
              <a:rPr lang="en-IE" sz="1200" b="1" kern="0" err="1">
                <a:solidFill>
                  <a:srgbClr val="000000"/>
                </a:solidFill>
              </a:rPr>
              <a:t>TestValidEmail</a:t>
            </a:r>
            <a:r>
              <a:rPr lang="en-IE" sz="1200" b="1" kern="0">
                <a:solidFill>
                  <a:srgbClr val="000000"/>
                </a:solidFill>
              </a:rPr>
              <a:t>()</a:t>
            </a:r>
          </a:p>
        </p:txBody>
      </p:sp>
      <p:sp>
        <p:nvSpPr>
          <p:cNvPr id="18" name="Rectangle 1">
            <a:extLst>
              <a:ext uri="{FF2B5EF4-FFF2-40B4-BE49-F238E27FC236}">
                <a16:creationId xmlns:a16="http://schemas.microsoft.com/office/drawing/2014/main" id="{3CC36504-510A-4284-BE28-B0E339423A92}"/>
              </a:ext>
            </a:extLst>
          </p:cNvPr>
          <p:cNvSpPr txBox="1">
            <a:spLocks noChangeArrowheads="1"/>
          </p:cNvSpPr>
          <p:nvPr/>
        </p:nvSpPr>
        <p:spPr bwMode="auto">
          <a:xfrm>
            <a:off x="628649" y="3736183"/>
            <a:ext cx="5633791" cy="2487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000" err="1">
                <a:latin typeface="Courier New" panose="02070309020205020404" pitchFamily="49" charset="0"/>
                <a:cs typeface="Courier New" panose="02070309020205020404" pitchFamily="49" charset="0"/>
              </a:rPr>
              <a:t>Assert.IsTrue</a:t>
            </a:r>
            <a:r>
              <a:rPr lang="en-IE" sz="1000">
                <a:latin typeface="Courier New" panose="02070309020205020404" pitchFamily="49" charset="0"/>
                <a:cs typeface="Courier New" panose="02070309020205020404" pitchFamily="49" charset="0"/>
              </a:rPr>
              <a:t>(</a:t>
            </a:r>
            <a:r>
              <a:rPr lang="en-IE" sz="1000" err="1">
                <a:latin typeface="Courier New" panose="02070309020205020404" pitchFamily="49" charset="0"/>
                <a:cs typeface="Courier New" panose="02070309020205020404" pitchFamily="49" charset="0"/>
              </a:rPr>
              <a:t>EmailValidator.</a:t>
            </a:r>
            <a:r>
              <a:rPr lang="en-IE" sz="1200" err="1">
                <a:latin typeface="Courier New" panose="02070309020205020404" pitchFamily="49" charset="0"/>
                <a:cs typeface="Courier New" panose="02070309020205020404" pitchFamily="49" charset="0"/>
              </a:rPr>
              <a:t>ValidateEmail</a:t>
            </a:r>
            <a:r>
              <a:rPr lang="en-IE" sz="1000">
                <a:latin typeface="Courier New" panose="02070309020205020404" pitchFamily="49" charset="0"/>
                <a:cs typeface="Courier New" panose="02070309020205020404" pitchFamily="49" charset="0"/>
              </a:rPr>
              <a:t>("someone@email.com"));</a:t>
            </a:r>
          </a:p>
        </p:txBody>
      </p:sp>
      <p:sp>
        <p:nvSpPr>
          <p:cNvPr id="19" name="Rectangle 1">
            <a:extLst>
              <a:ext uri="{FF2B5EF4-FFF2-40B4-BE49-F238E27FC236}">
                <a16:creationId xmlns:a16="http://schemas.microsoft.com/office/drawing/2014/main" id="{098A8BAD-C49C-4803-A7F0-7D3C7773927B}"/>
              </a:ext>
            </a:extLst>
          </p:cNvPr>
          <p:cNvSpPr txBox="1">
            <a:spLocks noChangeArrowheads="1"/>
          </p:cNvSpPr>
          <p:nvPr/>
        </p:nvSpPr>
        <p:spPr bwMode="auto">
          <a:xfrm>
            <a:off x="628647" y="4562456"/>
            <a:ext cx="7886700" cy="2641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sz="1300" i="1">
                <a:cs typeface="Courier New" panose="02070309020205020404" pitchFamily="49" charset="0"/>
              </a:rPr>
              <a:t>“Packaged along with the free </a:t>
            </a:r>
            <a:r>
              <a:rPr lang="en-IE" sz="1300" i="1" err="1">
                <a:cs typeface="Courier New" panose="02070309020205020404" pitchFamily="49" charset="0"/>
              </a:rPr>
              <a:t>is_email</a:t>
            </a:r>
            <a:r>
              <a:rPr lang="en-IE" sz="1300" i="1">
                <a:cs typeface="Courier New" panose="02070309020205020404" pitchFamily="49" charset="0"/>
              </a:rPr>
              <a:t>() code is an XML file of 164 unit tests” – Dominic Sayers</a:t>
            </a:r>
          </a:p>
        </p:txBody>
      </p:sp>
      <p:sp>
        <p:nvSpPr>
          <p:cNvPr id="20" name="Content Placeholder 2">
            <a:extLst>
              <a:ext uri="{FF2B5EF4-FFF2-40B4-BE49-F238E27FC236}">
                <a16:creationId xmlns:a16="http://schemas.microsoft.com/office/drawing/2014/main" id="{BDACEC3A-BC01-4C09-9D2C-1215281C0621}"/>
              </a:ext>
            </a:extLst>
          </p:cNvPr>
          <p:cNvSpPr txBox="1">
            <a:spLocks/>
          </p:cNvSpPr>
          <p:nvPr/>
        </p:nvSpPr>
        <p:spPr>
          <a:xfrm>
            <a:off x="628648" y="4834234"/>
            <a:ext cx="7886699" cy="107116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400" b="1" u="sng"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SQL, a 4GL, can do many things in 1 statement, just like regex</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Code coverage metrics tell you almost nothing about testing quality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Especially true for SQL and regex, but also true in general</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Focus on code metrics likely to be worse than useless, as diverting resources from other areas</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21" name="Content Placeholder 2">
            <a:extLst>
              <a:ext uri="{FF2B5EF4-FFF2-40B4-BE49-F238E27FC236}">
                <a16:creationId xmlns:a16="http://schemas.microsoft.com/office/drawing/2014/main" id="{C613F759-17EB-439A-BA63-22832C4BC494}"/>
              </a:ext>
            </a:extLst>
          </p:cNvPr>
          <p:cNvSpPr txBox="1">
            <a:spLocks/>
          </p:cNvSpPr>
          <p:nvPr/>
        </p:nvSpPr>
        <p:spPr>
          <a:xfrm>
            <a:off x="602468" y="5913025"/>
            <a:ext cx="7886703" cy="4433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We want to assess domain coverage, not code coverage…</a:t>
            </a:r>
          </a:p>
        </p:txBody>
      </p:sp>
      <p:sp>
        <p:nvSpPr>
          <p:cNvPr id="22" name="Footer Placeholder 3">
            <a:extLst>
              <a:ext uri="{FF2B5EF4-FFF2-40B4-BE49-F238E27FC236}">
                <a16:creationId xmlns:a16="http://schemas.microsoft.com/office/drawing/2014/main" id="{626691C5-7523-467A-8213-F29935A8629A}"/>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715022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Domain vs Code Coverage 2: Domain Coverage Example</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29</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739885"/>
            <a:ext cx="7886700" cy="133986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Consider bank transaction validation, inputs of account id, available credit and transaction value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Assume return value specifies Valid or Invalid with invalidity = Id or Value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Very large range of possible inputs, but consider the domain-partitioning scheme below</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3 regions show same return value within, but different between, regions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general, allow continuous variation within regions, </a:t>
            </a:r>
            <a:r>
              <a:rPr lang="en-US" sz="1400" kern="0" err="1">
                <a:solidFill>
                  <a:srgbClr val="000000"/>
                </a:solidFill>
              </a:rPr>
              <a:t>eg</a:t>
            </a:r>
            <a:r>
              <a:rPr lang="en-US" sz="1400" kern="0">
                <a:solidFill>
                  <a:srgbClr val="000000"/>
                </a:solidFill>
              </a:rPr>
              <a:t> return the resulting credit remaining</a:t>
            </a:r>
          </a:p>
        </p:txBody>
      </p:sp>
      <p:graphicFrame>
        <p:nvGraphicFramePr>
          <p:cNvPr id="22" name="Table 21">
            <a:extLst>
              <a:ext uri="{FF2B5EF4-FFF2-40B4-BE49-F238E27FC236}">
                <a16:creationId xmlns:a16="http://schemas.microsoft.com/office/drawing/2014/main" id="{53138E17-653A-4ED7-8960-C480D56C8BDE}"/>
              </a:ext>
            </a:extLst>
          </p:cNvPr>
          <p:cNvGraphicFramePr>
            <a:graphicFrameLocks noGrp="1"/>
          </p:cNvGraphicFramePr>
          <p:nvPr>
            <p:extLst>
              <p:ext uri="{D42A27DB-BD31-4B8C-83A1-F6EECF244321}">
                <p14:modId xmlns:p14="http://schemas.microsoft.com/office/powerpoint/2010/main" val="3599334156"/>
              </p:ext>
            </p:extLst>
          </p:nvPr>
        </p:nvGraphicFramePr>
        <p:xfrm>
          <a:off x="6410319" y="3976370"/>
          <a:ext cx="2105028" cy="1483360"/>
        </p:xfrm>
        <a:graphic>
          <a:graphicData uri="http://schemas.openxmlformats.org/drawingml/2006/table">
            <a:tbl>
              <a:tblPr firstRow="1" bandRow="1">
                <a:tableStyleId>{5C22544A-7EE6-4342-B048-85BDC9FD1C3A}</a:tableStyleId>
              </a:tblPr>
              <a:tblGrid>
                <a:gridCol w="475673">
                  <a:extLst>
                    <a:ext uri="{9D8B030D-6E8A-4147-A177-3AD203B41FA5}">
                      <a16:colId xmlns:a16="http://schemas.microsoft.com/office/drawing/2014/main" val="1755911104"/>
                    </a:ext>
                  </a:extLst>
                </a:gridCol>
                <a:gridCol w="737118">
                  <a:extLst>
                    <a:ext uri="{9D8B030D-6E8A-4147-A177-3AD203B41FA5}">
                      <a16:colId xmlns:a16="http://schemas.microsoft.com/office/drawing/2014/main" val="2985666527"/>
                    </a:ext>
                  </a:extLst>
                </a:gridCol>
                <a:gridCol w="892237">
                  <a:extLst>
                    <a:ext uri="{9D8B030D-6E8A-4147-A177-3AD203B41FA5}">
                      <a16:colId xmlns:a16="http://schemas.microsoft.com/office/drawing/2014/main" val="4289437581"/>
                    </a:ext>
                  </a:extLst>
                </a:gridCol>
              </a:tblGrid>
              <a:tr h="370840">
                <a:tc>
                  <a:txBody>
                    <a:bodyPr/>
                    <a:lstStyle/>
                    <a:p>
                      <a:pPr algn="ctr"/>
                      <a:r>
                        <a:rPr lang="en-IE" sz="1200"/>
                        <a:t>X</a:t>
                      </a:r>
                    </a:p>
                  </a:txBody>
                  <a:tcPr/>
                </a:tc>
                <a:tc>
                  <a:txBody>
                    <a:bodyPr/>
                    <a:lstStyle/>
                    <a:p>
                      <a:pPr algn="ctr"/>
                      <a:r>
                        <a:rPr lang="en-IE" sz="1200"/>
                        <a:t>Tuple</a:t>
                      </a:r>
                    </a:p>
                  </a:txBody>
                  <a:tcPr/>
                </a:tc>
                <a:tc>
                  <a:txBody>
                    <a:bodyPr/>
                    <a:lstStyle/>
                    <a:p>
                      <a:pPr algn="ctr"/>
                      <a:r>
                        <a:rPr lang="en-IE" sz="1200"/>
                        <a:t>Y</a:t>
                      </a:r>
                    </a:p>
                  </a:txBody>
                  <a:tcPr/>
                </a:tc>
                <a:extLst>
                  <a:ext uri="{0D108BD9-81ED-4DB2-BD59-A6C34878D82A}">
                    <a16:rowId xmlns:a16="http://schemas.microsoft.com/office/drawing/2014/main" val="3736864739"/>
                  </a:ext>
                </a:extLst>
              </a:tr>
              <a:tr h="370840">
                <a:tc>
                  <a:txBody>
                    <a:bodyPr/>
                    <a:lstStyle/>
                    <a:p>
                      <a:pPr algn="ctr"/>
                      <a:r>
                        <a:rPr lang="en-US" sz="1200" kern="0">
                          <a:solidFill>
                            <a:srgbClr val="000000"/>
                          </a:solidFill>
                        </a:rPr>
                        <a:t>X1</a:t>
                      </a:r>
                      <a:endParaRPr lang="en-IE" sz="1200"/>
                    </a:p>
                  </a:txBody>
                  <a:tcPr/>
                </a:tc>
                <a:tc>
                  <a:txBody>
                    <a:bodyPr/>
                    <a:lstStyle/>
                    <a:p>
                      <a:pPr algn="ctr"/>
                      <a:r>
                        <a:rPr lang="en-US" sz="1200" kern="0">
                          <a:solidFill>
                            <a:srgbClr val="000000"/>
                          </a:solidFill>
                        </a:rPr>
                        <a:t>(V1, 0)</a:t>
                      </a:r>
                      <a:endParaRPr lang="en-IE" sz="1200"/>
                    </a:p>
                  </a:txBody>
                  <a:tcPr/>
                </a:tc>
                <a:tc>
                  <a:txBody>
                    <a:bodyPr/>
                    <a:lstStyle/>
                    <a:p>
                      <a:pPr algn="ctr"/>
                      <a:r>
                        <a:rPr lang="en-US" sz="1200" kern="0">
                          <a:solidFill>
                            <a:srgbClr val="000000"/>
                          </a:solidFill>
                        </a:rPr>
                        <a:t>VALID</a:t>
                      </a:r>
                      <a:endParaRPr lang="en-IE" sz="1200"/>
                    </a:p>
                  </a:txBody>
                  <a:tcPr/>
                </a:tc>
                <a:extLst>
                  <a:ext uri="{0D108BD9-81ED-4DB2-BD59-A6C34878D82A}">
                    <a16:rowId xmlns:a16="http://schemas.microsoft.com/office/drawing/2014/main" val="3886021513"/>
                  </a:ext>
                </a:extLst>
              </a:tr>
              <a:tr h="370840">
                <a:tc>
                  <a:txBody>
                    <a:bodyPr/>
                    <a:lstStyle/>
                    <a:p>
                      <a:pPr algn="ctr"/>
                      <a:r>
                        <a:rPr lang="en-US" sz="1200" kern="0">
                          <a:solidFill>
                            <a:srgbClr val="000000"/>
                          </a:solidFill>
                        </a:rPr>
                        <a:t>X2</a:t>
                      </a:r>
                      <a:endParaRPr lang="en-IE" sz="1200"/>
                    </a:p>
                  </a:txBody>
                  <a:tcPr/>
                </a:tc>
                <a:tc>
                  <a:txBody>
                    <a:bodyPr/>
                    <a:lstStyle/>
                    <a:p>
                      <a:pPr algn="ctr"/>
                      <a:r>
                        <a:rPr lang="en-US" sz="1200" kern="0">
                          <a:solidFill>
                            <a:srgbClr val="000000"/>
                          </a:solidFill>
                        </a:rPr>
                        <a:t>(V1, -1)</a:t>
                      </a:r>
                      <a:endParaRPr lang="en-IE" sz="1200"/>
                    </a:p>
                  </a:txBody>
                  <a:tcPr/>
                </a:tc>
                <a:tc>
                  <a:txBody>
                    <a:bodyPr/>
                    <a:lstStyle/>
                    <a:p>
                      <a:pPr algn="ctr"/>
                      <a:r>
                        <a:rPr lang="en-US" sz="1200" kern="0">
                          <a:solidFill>
                            <a:srgbClr val="000000"/>
                          </a:solidFill>
                        </a:rPr>
                        <a:t>INV_VAL</a:t>
                      </a:r>
                      <a:endParaRPr lang="en-IE" sz="1200"/>
                    </a:p>
                  </a:txBody>
                  <a:tcPr/>
                </a:tc>
                <a:extLst>
                  <a:ext uri="{0D108BD9-81ED-4DB2-BD59-A6C34878D82A}">
                    <a16:rowId xmlns:a16="http://schemas.microsoft.com/office/drawing/2014/main" val="2306214533"/>
                  </a:ext>
                </a:extLst>
              </a:tr>
              <a:tr h="370840">
                <a:tc>
                  <a:txBody>
                    <a:bodyPr/>
                    <a:lstStyle/>
                    <a:p>
                      <a:pPr algn="ctr"/>
                      <a:r>
                        <a:rPr lang="en-US" sz="1200" kern="0">
                          <a:solidFill>
                            <a:srgbClr val="000000"/>
                          </a:solidFill>
                        </a:rPr>
                        <a:t>X3</a:t>
                      </a:r>
                      <a:endParaRPr lang="en-IE" sz="1200"/>
                    </a:p>
                  </a:txBody>
                  <a:tcPr/>
                </a:tc>
                <a:tc>
                  <a:txBody>
                    <a:bodyPr/>
                    <a:lstStyle/>
                    <a:p>
                      <a:pPr algn="ctr"/>
                      <a:r>
                        <a:rPr lang="en-US" sz="1200" kern="0">
                          <a:solidFill>
                            <a:srgbClr val="000000"/>
                          </a:solidFill>
                        </a:rPr>
                        <a:t>(I1, -1)</a:t>
                      </a:r>
                      <a:endParaRPr lang="en-IE" sz="1200"/>
                    </a:p>
                  </a:txBody>
                  <a:tcPr/>
                </a:tc>
                <a:tc>
                  <a:txBody>
                    <a:bodyPr/>
                    <a:lstStyle/>
                    <a:p>
                      <a:pPr algn="ctr"/>
                      <a:r>
                        <a:rPr lang="en-US" sz="1200" kern="0">
                          <a:solidFill>
                            <a:srgbClr val="000000"/>
                          </a:solidFill>
                        </a:rPr>
                        <a:t>INV_AID</a:t>
                      </a:r>
                      <a:endParaRPr lang="en-IE" sz="1200"/>
                    </a:p>
                  </a:txBody>
                  <a:tcPr/>
                </a:tc>
                <a:extLst>
                  <a:ext uri="{0D108BD9-81ED-4DB2-BD59-A6C34878D82A}">
                    <a16:rowId xmlns:a16="http://schemas.microsoft.com/office/drawing/2014/main" val="866902292"/>
                  </a:ext>
                </a:extLst>
              </a:tr>
            </a:tbl>
          </a:graphicData>
        </a:graphic>
      </p:graphicFrame>
      <p:pic>
        <p:nvPicPr>
          <p:cNvPr id="24" name="Picture 23" descr="A close up of a map&#10;&#10;Description generated with high confidence">
            <a:extLst>
              <a:ext uri="{FF2B5EF4-FFF2-40B4-BE49-F238E27FC236}">
                <a16:creationId xmlns:a16="http://schemas.microsoft.com/office/drawing/2014/main" id="{C0FC45C6-5385-4A19-9228-1BEB720F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4" y="3079750"/>
            <a:ext cx="5781675" cy="3276600"/>
          </a:xfrm>
          <a:prstGeom prst="rect">
            <a:avLst/>
          </a:prstGeom>
        </p:spPr>
      </p:pic>
      <p:sp>
        <p:nvSpPr>
          <p:cNvPr id="9" name="Footer Placeholder 3">
            <a:extLst>
              <a:ext uri="{FF2B5EF4-FFF2-40B4-BE49-F238E27FC236}">
                <a16:creationId xmlns:a16="http://schemas.microsoft.com/office/drawing/2014/main" id="{054C4ED4-CB91-4DA4-ADC6-16229F4AA0AD}"/>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37710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Agenda</a:t>
            </a:r>
            <a:endParaRPr lang="en-IE" sz="1725">
              <a:solidFill>
                <a:srgbClr val="0066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825625"/>
            <a:ext cx="7886700" cy="4530726"/>
          </a:xfrm>
        </p:spPr>
        <p:txBody>
          <a:bodyPr/>
          <a:lstStyle/>
          <a:p>
            <a:pPr marL="200025" indent="-200025" eaLnBrk="0" fontAlgn="base" hangingPunct="0">
              <a:lnSpc>
                <a:spcPct val="100000"/>
              </a:lnSpc>
              <a:spcBef>
                <a:spcPct val="0"/>
              </a:spcBef>
              <a:spcAft>
                <a:spcPts val="300"/>
              </a:spcAft>
              <a:buClr>
                <a:srgbClr val="5D9A0C"/>
              </a:buClr>
              <a:buFont typeface="Wingdings 3" pitchFamily="18" charset="2"/>
              <a:buChar char=""/>
            </a:pPr>
            <a:r>
              <a:rPr lang="en-IE" sz="1500" b="1" kern="0">
                <a:solidFill>
                  <a:srgbClr val="000000"/>
                </a:solidFill>
              </a:rPr>
              <a:t>A Design Pattern for Testing Database APIs </a:t>
            </a:r>
            <a:r>
              <a:rPr lang="en-US" sz="1500" kern="0">
                <a:solidFill>
                  <a:srgbClr val="000000"/>
                </a:solidFill>
                <a:latin typeface="Arial"/>
              </a:rPr>
              <a:t>(12 slides)</a:t>
            </a:r>
          </a:p>
          <a:p>
            <a:pPr marL="657225" lvl="1" indent="-200025" eaLnBrk="0" fontAlgn="base" hangingPunct="0">
              <a:lnSpc>
                <a:spcPct val="100000"/>
              </a:lnSpc>
              <a:spcBef>
                <a:spcPct val="0"/>
              </a:spcBef>
              <a:spcAft>
                <a:spcPts val="400"/>
              </a:spcAft>
              <a:buClr>
                <a:srgbClr val="5D9A0C"/>
              </a:buClr>
              <a:buFont typeface="Wingdings 3" pitchFamily="18" charset="2"/>
              <a:buChar char=""/>
            </a:pPr>
            <a:r>
              <a:rPr lang="en-IE" sz="1400" i="1">
                <a:solidFill>
                  <a:prstClr val="black"/>
                </a:solidFill>
              </a:rPr>
              <a:t>Developing a universal design pattern for testing APIs using the concept of a ‘pure’ function as a wrapper to manage the ‘impurity’ inherent in database APIs</a:t>
            </a:r>
          </a:p>
          <a:p>
            <a:pPr marL="200025" indent="-200025" eaLnBrk="0" fontAlgn="base" hangingPunct="0">
              <a:lnSpc>
                <a:spcPct val="100000"/>
              </a:lnSpc>
              <a:spcBef>
                <a:spcPct val="0"/>
              </a:spcBef>
              <a:spcAft>
                <a:spcPts val="300"/>
              </a:spcAft>
              <a:buClr>
                <a:srgbClr val="5D9A0C"/>
              </a:buClr>
              <a:buFont typeface="Wingdings 3" pitchFamily="18" charset="2"/>
              <a:buChar char=""/>
            </a:pPr>
            <a:r>
              <a:rPr lang="it-IT" sz="1500" b="1" kern="0">
                <a:solidFill>
                  <a:srgbClr val="000000"/>
                </a:solidFill>
              </a:rPr>
              <a:t>A General Data Model for Testing </a:t>
            </a:r>
            <a:r>
              <a:rPr lang="en-US" sz="1500" kern="0">
                <a:solidFill>
                  <a:srgbClr val="000000"/>
                </a:solidFill>
                <a:latin typeface="Arial"/>
              </a:rPr>
              <a:t>(4 slides)</a:t>
            </a:r>
          </a:p>
          <a:p>
            <a:pPr marL="657225" lvl="1" indent="-200025" eaLnBrk="0" fontAlgn="base" hangingPunct="0">
              <a:lnSpc>
                <a:spcPct val="100000"/>
              </a:lnSpc>
              <a:spcBef>
                <a:spcPct val="0"/>
              </a:spcBef>
              <a:spcAft>
                <a:spcPts val="300"/>
              </a:spcAft>
              <a:buClr>
                <a:srgbClr val="5D9A0C"/>
              </a:buClr>
              <a:buFont typeface="Wingdings 3" pitchFamily="18" charset="2"/>
              <a:buChar char=""/>
            </a:pPr>
            <a:r>
              <a:rPr lang="en-IE" sz="1400" i="1">
                <a:solidFill>
                  <a:prstClr val="black"/>
                </a:solidFill>
              </a:rPr>
              <a:t>Explaining why a general model is appropriate, and detailing the model in logical terms and with physical array structures</a:t>
            </a:r>
            <a:endParaRPr lang="en-US" sz="1325" kern="0">
              <a:solidFill>
                <a:srgbClr val="000000"/>
              </a:solidFill>
              <a:latin typeface="Arial"/>
            </a:endParaRPr>
          </a:p>
          <a:p>
            <a:pPr marL="200025" indent="-200025" eaLnBrk="0" fontAlgn="base" hangingPunct="0">
              <a:lnSpc>
                <a:spcPct val="100000"/>
              </a:lnSpc>
              <a:spcBef>
                <a:spcPct val="0"/>
              </a:spcBef>
              <a:spcAft>
                <a:spcPts val="400"/>
              </a:spcAft>
              <a:buClr>
                <a:srgbClr val="5D9A0C"/>
              </a:buClr>
              <a:buFont typeface="Wingdings 3" pitchFamily="18" charset="2"/>
              <a:buChar char=""/>
            </a:pPr>
            <a:r>
              <a:rPr lang="it-IT" sz="1500" b="1">
                <a:solidFill>
                  <a:prstClr val="black"/>
                </a:solidFill>
              </a:rPr>
              <a:t>GDM Output and Code Examples</a:t>
            </a:r>
            <a:r>
              <a:rPr lang="en-US" sz="1500" b="1" kern="0">
                <a:solidFill>
                  <a:srgbClr val="000000"/>
                </a:solidFill>
                <a:latin typeface="Arial"/>
              </a:rPr>
              <a:t> </a:t>
            </a:r>
            <a:r>
              <a:rPr lang="en-US" sz="1500" kern="0">
                <a:solidFill>
                  <a:srgbClr val="000000"/>
                </a:solidFill>
                <a:latin typeface="Arial"/>
              </a:rPr>
              <a:t>(4 slides)</a:t>
            </a:r>
          </a:p>
          <a:p>
            <a:pPr marL="657225" lvl="1" indent="-200025" eaLnBrk="0" fontAlgn="base" hangingPunct="0">
              <a:lnSpc>
                <a:spcPct val="100000"/>
              </a:lnSpc>
              <a:spcBef>
                <a:spcPct val="0"/>
              </a:spcBef>
              <a:spcAft>
                <a:spcPts val="600"/>
              </a:spcAft>
              <a:buClr>
                <a:srgbClr val="5D9A0C"/>
              </a:buClr>
              <a:buFont typeface="Wingdings 3" pitchFamily="18" charset="2"/>
              <a:buChar char=""/>
            </a:pPr>
            <a:r>
              <a:rPr lang="en-IE" sz="1400" i="1">
                <a:solidFill>
                  <a:prstClr val="black"/>
                </a:solidFill>
              </a:rPr>
              <a:t>Showing how test inputs and outputs can be displayed using the data model, giving some PL/SQL code examples, and some notes on frameworks</a:t>
            </a:r>
            <a:endParaRPr lang="en-IE" sz="1050" i="1">
              <a:solidFill>
                <a:prstClr val="black"/>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IE" sz="1500" b="1" kern="0">
                <a:solidFill>
                  <a:srgbClr val="000000"/>
                </a:solidFill>
              </a:rPr>
              <a:t>Test Coverage by Domain Partitioning </a:t>
            </a:r>
            <a:r>
              <a:rPr lang="en-US" sz="1500" kern="0">
                <a:solidFill>
                  <a:srgbClr val="000000"/>
                </a:solidFill>
              </a:rPr>
              <a:t>(8 slides)</a:t>
            </a:r>
          </a:p>
          <a:p>
            <a:pPr marL="657225" lvl="1" indent="-200025" eaLnBrk="0" fontAlgn="base" hangingPunct="0">
              <a:lnSpc>
                <a:spcPct val="100000"/>
              </a:lnSpc>
              <a:spcBef>
                <a:spcPct val="0"/>
              </a:spcBef>
              <a:spcAft>
                <a:spcPts val="300"/>
              </a:spcAft>
              <a:buClr>
                <a:srgbClr val="5D9A0C"/>
              </a:buClr>
              <a:buFont typeface="Wingdings 3" pitchFamily="18" charset="2"/>
              <a:buChar char=""/>
            </a:pPr>
            <a:r>
              <a:rPr lang="en-US" sz="1400" i="1" kern="0">
                <a:solidFill>
                  <a:srgbClr val="000000"/>
                </a:solidFill>
              </a:rPr>
              <a:t>Explaining why code coverage is not a useful testing metric and developing, from examples, the concept of domain partitioning as a better approach for test analysis</a:t>
            </a:r>
            <a:endParaRPr lang="en-US" sz="1325" kern="0">
              <a:solidFill>
                <a:srgbClr val="000000"/>
              </a:solidFill>
            </a:endParaRP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a:solidFill>
                  <a:srgbClr val="000000"/>
                </a:solidFill>
              </a:rPr>
              <a:t>Testing Strategies </a:t>
            </a:r>
            <a:r>
              <a:rPr lang="en-US" sz="1500" kern="0">
                <a:solidFill>
                  <a:srgbClr val="000000"/>
                </a:solidFill>
              </a:rPr>
              <a:t>(7 slides)</a:t>
            </a:r>
          </a:p>
          <a:p>
            <a:pPr marL="657225" lvl="1" indent="-200025" eaLnBrk="0" fontAlgn="base" hangingPunct="0">
              <a:lnSpc>
                <a:spcPct val="100000"/>
              </a:lnSpc>
              <a:spcBef>
                <a:spcPct val="0"/>
              </a:spcBef>
              <a:spcAft>
                <a:spcPts val="300"/>
              </a:spcAft>
              <a:buClr>
                <a:srgbClr val="5D9A0C"/>
              </a:buClr>
              <a:buFont typeface="Wingdings 3" pitchFamily="18" charset="2"/>
              <a:buChar char=""/>
            </a:pPr>
            <a:r>
              <a:rPr lang="en-US" sz="1400" i="1" kern="0">
                <a:solidFill>
                  <a:srgbClr val="000000"/>
                </a:solidFill>
              </a:rPr>
              <a:t>Discussing testing strategies, including the limits of testing, why/when/what to automate, and the homeopathic unit testing antipattern</a:t>
            </a:r>
          </a:p>
          <a:p>
            <a:pPr marL="200025" indent="-200025" eaLnBrk="0" fontAlgn="base" hangingPunct="0">
              <a:lnSpc>
                <a:spcPct val="100000"/>
              </a:lnSpc>
              <a:spcBef>
                <a:spcPct val="0"/>
              </a:spcBef>
              <a:spcAft>
                <a:spcPts val="300"/>
              </a:spcAft>
              <a:buClr>
                <a:srgbClr val="5D9A0C"/>
              </a:buClr>
              <a:buFont typeface="Wingdings 3" pitchFamily="18" charset="2"/>
              <a:buChar char=""/>
            </a:pPr>
            <a:r>
              <a:rPr lang="en-US" sz="1500" b="1" kern="0">
                <a:solidFill>
                  <a:srgbClr val="000000"/>
                </a:solidFill>
              </a:rPr>
              <a:t>Conclusion</a:t>
            </a:r>
            <a:r>
              <a:rPr lang="en-US" sz="1500" kern="0">
                <a:solidFill>
                  <a:srgbClr val="000000"/>
                </a:solidFill>
              </a:rPr>
              <a:t> (2 slides)</a:t>
            </a:r>
          </a:p>
          <a:p>
            <a:pPr marL="657225" lvl="1" indent="-200025" eaLnBrk="0" fontAlgn="base" hangingPunct="0">
              <a:lnSpc>
                <a:spcPct val="100000"/>
              </a:lnSpc>
              <a:spcBef>
                <a:spcPct val="0"/>
              </a:spcBef>
              <a:spcAft>
                <a:spcPts val="300"/>
              </a:spcAft>
              <a:buClr>
                <a:srgbClr val="5D9A0C"/>
              </a:buClr>
              <a:buFont typeface="Wingdings 3" pitchFamily="18" charset="2"/>
              <a:buChar char=""/>
            </a:pPr>
            <a:r>
              <a:rPr lang="en-IE" sz="1400" i="1" kern="0">
                <a:solidFill>
                  <a:srgbClr val="000000"/>
                </a:solidFill>
              </a:rPr>
              <a:t>Highlighting the value gained from viewing database APIs and other code from the perspective of the mathematical function for both functional and performance testing</a:t>
            </a:r>
            <a:endParaRPr lang="en-IE" sz="1050" i="1">
              <a:solidFill>
                <a:prstClr val="black"/>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a:t>
            </a:fld>
            <a:endParaRPr lang="en-IE"/>
          </a:p>
        </p:txBody>
      </p:sp>
      <p:sp>
        <p:nvSpPr>
          <p:cNvPr id="8" name="Footer Placeholder 3">
            <a:extLst>
              <a:ext uri="{FF2B5EF4-FFF2-40B4-BE49-F238E27FC236}">
                <a16:creationId xmlns:a16="http://schemas.microsoft.com/office/drawing/2014/main" id="{1E47DEC7-C71D-402E-B50F-F3F9C14FF025}"/>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307778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Domain Partitioning</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30</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739885"/>
            <a:ext cx="7886700" cy="122725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Domain-Codomain Partition Pairs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a mathematical function, a point X in the domain is mapped to a point Y in the codomain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Intuitively the differing </a:t>
            </a:r>
            <a:r>
              <a:rPr lang="en-US" sz="1400" kern="0" err="1">
                <a:solidFill>
                  <a:srgbClr val="000000"/>
                </a:solidFill>
              </a:rPr>
              <a:t>behaviours</a:t>
            </a:r>
            <a:r>
              <a:rPr lang="en-US" sz="1400" kern="0">
                <a:solidFill>
                  <a:srgbClr val="000000"/>
                </a:solidFill>
              </a:rPr>
              <a:t> of the API function can be considered to correspond to different pairs of domain/codomain regions within a domain partitioning scheme</a:t>
            </a:r>
          </a:p>
        </p:txBody>
      </p:sp>
      <p:sp>
        <p:nvSpPr>
          <p:cNvPr id="12" name="Content Placeholder 2">
            <a:extLst>
              <a:ext uri="{FF2B5EF4-FFF2-40B4-BE49-F238E27FC236}">
                <a16:creationId xmlns:a16="http://schemas.microsoft.com/office/drawing/2014/main" id="{6BCF87D8-AFCF-467F-9CCA-6690054730F6}"/>
              </a:ext>
            </a:extLst>
          </p:cNvPr>
          <p:cNvSpPr txBox="1">
            <a:spLocks/>
          </p:cNvSpPr>
          <p:nvPr/>
        </p:nvSpPr>
        <p:spPr>
          <a:xfrm>
            <a:off x="5143497" y="3060699"/>
            <a:ext cx="3524249" cy="329565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Each domain partition maps to an image subset in codomain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But image subsets do not form partitions, as they may overlap</a:t>
            </a:r>
          </a:p>
        </p:txBody>
      </p:sp>
      <p:pic>
        <p:nvPicPr>
          <p:cNvPr id="13" name="Picture 12" descr="A close up of text on a white background&#10;&#10;Description generated with very high confidence">
            <a:extLst>
              <a:ext uri="{FF2B5EF4-FFF2-40B4-BE49-F238E27FC236}">
                <a16:creationId xmlns:a16="http://schemas.microsoft.com/office/drawing/2014/main" id="{BEDD9261-8C7B-451C-B957-21899D1C8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7" y="3060700"/>
            <a:ext cx="4514850" cy="3295650"/>
          </a:xfrm>
          <a:prstGeom prst="rect">
            <a:avLst/>
          </a:prstGeom>
        </p:spPr>
      </p:pic>
      <p:sp>
        <p:nvSpPr>
          <p:cNvPr id="9" name="Footer Placeholder 3">
            <a:extLst>
              <a:ext uri="{FF2B5EF4-FFF2-40B4-BE49-F238E27FC236}">
                <a16:creationId xmlns:a16="http://schemas.microsoft.com/office/drawing/2014/main" id="{631C1456-DE2E-4233-A2BC-CBAD239EA24F}"/>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210395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Subdomain Types and Coverage</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31</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739885"/>
            <a:ext cx="7886700" cy="201102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Subdomain Types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the bank transaction example there are two types of domain (or, actually, subdomain)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i="1" kern="0">
                <a:solidFill>
                  <a:srgbClr val="000000"/>
                </a:solidFill>
              </a:rPr>
              <a:t>Range-Type</a:t>
            </a:r>
            <a:r>
              <a:rPr lang="en-US" sz="1400" kern="0">
                <a:solidFill>
                  <a:srgbClr val="000000"/>
                </a:solidFill>
              </a:rPr>
              <a:t>: The amount field has </a:t>
            </a:r>
            <a:r>
              <a:rPr lang="en-US" sz="1400" kern="0" err="1">
                <a:solidFill>
                  <a:srgbClr val="000000"/>
                </a:solidFill>
              </a:rPr>
              <a:t>behaviour</a:t>
            </a:r>
            <a:r>
              <a:rPr lang="en-US" sz="1400" kern="0">
                <a:solidFill>
                  <a:srgbClr val="000000"/>
                </a:solidFill>
              </a:rPr>
              <a:t> defined by a numeric range, with a clear boundary (zero here) between partitions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2 test data points needed (just) on either side of the boundary to test both the different behaviours and the location of the boundary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i="1" kern="0">
                <a:solidFill>
                  <a:srgbClr val="000000"/>
                </a:solidFill>
              </a:rPr>
              <a:t>Set-Type</a:t>
            </a:r>
            <a:r>
              <a:rPr lang="en-US" sz="1400" kern="0">
                <a:solidFill>
                  <a:srgbClr val="000000"/>
                </a:solidFill>
              </a:rPr>
              <a:t>:The account id field has </a:t>
            </a:r>
            <a:r>
              <a:rPr lang="en-IE" sz="1400" kern="0" noProof="1">
                <a:solidFill>
                  <a:srgbClr val="000000"/>
                </a:solidFill>
              </a:rPr>
              <a:t>behaviour defined by whether the value is in a set or not</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400" kern="0" noProof="1">
                <a:solidFill>
                  <a:srgbClr val="000000"/>
                </a:solidFill>
              </a:rPr>
              <a:t>2 test data points needed: 1 in the set, and 1 not in the set (or, #sets + 1 in general)</a:t>
            </a:r>
          </a:p>
        </p:txBody>
      </p:sp>
      <p:sp>
        <p:nvSpPr>
          <p:cNvPr id="9" name="Content Placeholder 2">
            <a:extLst>
              <a:ext uri="{FF2B5EF4-FFF2-40B4-BE49-F238E27FC236}">
                <a16:creationId xmlns:a16="http://schemas.microsoft.com/office/drawing/2014/main" id="{98E4933B-47D7-4D02-9B19-FF1213ED6D13}"/>
              </a:ext>
            </a:extLst>
          </p:cNvPr>
          <p:cNvSpPr txBox="1">
            <a:spLocks/>
          </p:cNvSpPr>
          <p:nvPr/>
        </p:nvSpPr>
        <p:spPr>
          <a:xfrm>
            <a:off x="628647" y="3800102"/>
            <a:ext cx="7886700" cy="211292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Subdomain Coverage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If we identify p partitions in a subdomain, and have test data points in t partitions, following the rules above, then we have:</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i="1" kern="0">
                <a:solidFill>
                  <a:srgbClr val="000000"/>
                </a:solidFill>
              </a:rPr>
              <a:t>Subdomain Coverage Factor (SCF) = t/p x 100%</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If we have d data points covering the p partitions then we can say:</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i="1" kern="0">
                <a:solidFill>
                  <a:srgbClr val="000000"/>
                </a:solidFill>
              </a:rPr>
              <a:t>Subdomain Coverage Efficiency (SCE) = p/d x 100%</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For multiple subdomains, we need to account for the degree of coupling between them</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bank example, we had a subdomain of each type, but 3, not 4 (2x2), global partitions</a:t>
            </a:r>
          </a:p>
        </p:txBody>
      </p:sp>
      <p:sp>
        <p:nvSpPr>
          <p:cNvPr id="10" name="Content Placeholder 2">
            <a:extLst>
              <a:ext uri="{FF2B5EF4-FFF2-40B4-BE49-F238E27FC236}">
                <a16:creationId xmlns:a16="http://schemas.microsoft.com/office/drawing/2014/main" id="{22EEFF7A-3560-48F2-8B8E-A96FCC184395}"/>
              </a:ext>
            </a:extLst>
          </p:cNvPr>
          <p:cNvSpPr txBox="1">
            <a:spLocks/>
          </p:cNvSpPr>
          <p:nvPr/>
        </p:nvSpPr>
        <p:spPr>
          <a:xfrm>
            <a:off x="628644" y="5913025"/>
            <a:ext cx="7886703" cy="443326"/>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spcBef>
                <a:spcPct val="0"/>
              </a:spcBef>
              <a:spcAft>
                <a:spcPct val="30000"/>
              </a:spcAft>
              <a:buClr>
                <a:srgbClr val="5D9A0C"/>
              </a:buClr>
              <a:buFont typeface="Wingdings 3" pitchFamily="18" charset="2"/>
              <a:buChar char=""/>
            </a:pPr>
            <a:r>
              <a:rPr lang="en-IE" sz="1800" i="1" kern="0"/>
              <a:t>To see how to get global coverage figures, let’s first look at another example…</a:t>
            </a:r>
          </a:p>
        </p:txBody>
      </p:sp>
      <p:sp>
        <p:nvSpPr>
          <p:cNvPr id="11" name="Footer Placeholder 3">
            <a:extLst>
              <a:ext uri="{FF2B5EF4-FFF2-40B4-BE49-F238E27FC236}">
                <a16:creationId xmlns:a16="http://schemas.microsoft.com/office/drawing/2014/main" id="{28506334-EC07-4D9F-8BDD-A7E5EB8B2420}"/>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91580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Subdomains and Decomposition</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32</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50" y="2388637"/>
            <a:ext cx="4629147" cy="32766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200" b="1" u="sng"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Independent Subdomains Example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2 product quantity fields with prices per item banded by quantity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2 output prices calculated independently for each field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Domain has 4 partitions (= 2x2)…</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…but can test in parallel, with one call testing a partition in each subdomain, so (X1, X3) </a:t>
            </a:r>
            <a:r>
              <a:rPr lang="en-IE" sz="1400" b="1" i="1" kern="0">
                <a:solidFill>
                  <a:srgbClr val="000000"/>
                </a:solidFill>
              </a:rPr>
              <a:t>or</a:t>
            </a:r>
            <a:r>
              <a:rPr lang="en-IE" sz="1400" kern="0">
                <a:solidFill>
                  <a:srgbClr val="000000"/>
                </a:solidFill>
              </a:rPr>
              <a:t> (X2, X4) effectively achieve full domain coverage</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kern="0">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Coupled Subdomains Example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Now consider the above example where 1 price per unit is determined by both quantities, applied to both items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Say 4 different prices according to band-pair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Now full coverage requires (X1, X2, X3, X4)</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US" sz="1300" kern="0">
              <a:solidFill>
                <a:srgbClr val="000000"/>
              </a:solidFill>
            </a:endParaRPr>
          </a:p>
        </p:txBody>
      </p:sp>
      <p:sp>
        <p:nvSpPr>
          <p:cNvPr id="10" name="Content Placeholder 2">
            <a:extLst>
              <a:ext uri="{FF2B5EF4-FFF2-40B4-BE49-F238E27FC236}">
                <a16:creationId xmlns:a16="http://schemas.microsoft.com/office/drawing/2014/main" id="{495BB96C-0264-4BA6-AEAC-4CCE67B690CE}"/>
              </a:ext>
            </a:extLst>
          </p:cNvPr>
          <p:cNvSpPr txBox="1">
            <a:spLocks/>
          </p:cNvSpPr>
          <p:nvPr/>
        </p:nvSpPr>
        <p:spPr>
          <a:xfrm>
            <a:off x="4749283" y="2023512"/>
            <a:ext cx="3766064" cy="36512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eaLnBrk="0" fontAlgn="base" hangingPunct="0">
              <a:lnSpc>
                <a:spcPct val="100000"/>
              </a:lnSpc>
              <a:spcBef>
                <a:spcPct val="0"/>
              </a:spcBef>
              <a:spcAft>
                <a:spcPct val="30000"/>
              </a:spcAft>
              <a:buClr>
                <a:srgbClr val="5D9A0C"/>
              </a:buClr>
              <a:buNone/>
            </a:pPr>
            <a:r>
              <a:rPr lang="en-IE" sz="1200" i="1" kern="0">
                <a:solidFill>
                  <a:srgbClr val="000000"/>
                </a:solidFill>
              </a:rPr>
              <a:t>Graph: Pricing as Quantity Varies Across 2 Products</a:t>
            </a:r>
          </a:p>
        </p:txBody>
      </p:sp>
      <p:pic>
        <p:nvPicPr>
          <p:cNvPr id="7" name="Picture 6" descr="A screenshot of a cell phone&#10;&#10;Description generated with very high confidence">
            <a:extLst>
              <a:ext uri="{FF2B5EF4-FFF2-40B4-BE49-F238E27FC236}">
                <a16:creationId xmlns:a16="http://schemas.microsoft.com/office/drawing/2014/main" id="{8BB75F55-F4D9-411E-8D35-DED6186E2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7" y="2385220"/>
            <a:ext cx="3257550" cy="3276600"/>
          </a:xfrm>
          <a:prstGeom prst="rect">
            <a:avLst/>
          </a:prstGeom>
        </p:spPr>
      </p:pic>
      <p:sp>
        <p:nvSpPr>
          <p:cNvPr id="9" name="Footer Placeholder 3">
            <a:extLst>
              <a:ext uri="{FF2B5EF4-FFF2-40B4-BE49-F238E27FC236}">
                <a16:creationId xmlns:a16="http://schemas.microsoft.com/office/drawing/2014/main" id="{014703A9-62DC-415D-9DE3-142469C7C390}"/>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39551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Global Domain Coverage</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33</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739885"/>
            <a:ext cx="7886700" cy="151649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How many partitions in the overall domain?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noProof="1">
                <a:solidFill>
                  <a:srgbClr val="000000"/>
                </a:solidFill>
              </a:rPr>
              <a:t>Let there be S subdomains having     partitions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noProof="1">
                <a:solidFill>
                  <a:srgbClr val="000000"/>
                </a:solidFill>
              </a:rPr>
              <a:t>Then for the global number of partitions, P, we have: </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300" kern="0" noProof="1">
              <a:solidFill>
                <a:srgbClr val="000000"/>
              </a:solidFill>
            </a:endParaRPr>
          </a:p>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Domain Coverage</a:t>
            </a:r>
          </a:p>
        </p:txBody>
      </p:sp>
      <p:sp>
        <p:nvSpPr>
          <p:cNvPr id="9" name="Content Placeholder 2">
            <a:extLst>
              <a:ext uri="{FF2B5EF4-FFF2-40B4-BE49-F238E27FC236}">
                <a16:creationId xmlns:a16="http://schemas.microsoft.com/office/drawing/2014/main" id="{98E4933B-47D7-4D02-9B19-FF1213ED6D13}"/>
              </a:ext>
            </a:extLst>
          </p:cNvPr>
          <p:cNvSpPr txBox="1">
            <a:spLocks/>
          </p:cNvSpPr>
          <p:nvPr/>
        </p:nvSpPr>
        <p:spPr>
          <a:xfrm>
            <a:off x="628647" y="3256383"/>
            <a:ext cx="7886700" cy="8425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i="1" kern="0">
                <a:solidFill>
                  <a:srgbClr val="000000"/>
                </a:solidFill>
              </a:rPr>
              <a:t>Independent Subdomains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If all subdomains are independent we can test them in parallel</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gives a total number of data points for full coverage as:</a:t>
            </a:r>
          </a:p>
        </p:txBody>
      </p:sp>
      <p:pic>
        <p:nvPicPr>
          <p:cNvPr id="7" name="Picture 6">
            <a:extLst>
              <a:ext uri="{FF2B5EF4-FFF2-40B4-BE49-F238E27FC236}">
                <a16:creationId xmlns:a16="http://schemas.microsoft.com/office/drawing/2014/main" id="{5F9BB03D-B4B0-40EE-A019-55F358B12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476" y="2278727"/>
            <a:ext cx="742950" cy="514350"/>
          </a:xfrm>
          <a:prstGeom prst="rect">
            <a:avLst/>
          </a:prstGeom>
        </p:spPr>
      </p:pic>
      <p:pic>
        <p:nvPicPr>
          <p:cNvPr id="10" name="Picture 9">
            <a:extLst>
              <a:ext uri="{FF2B5EF4-FFF2-40B4-BE49-F238E27FC236}">
                <a16:creationId xmlns:a16="http://schemas.microsoft.com/office/drawing/2014/main" id="{05570871-82A4-4D48-8CCE-3ADE7542C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248" y="2210329"/>
            <a:ext cx="133350" cy="114300"/>
          </a:xfrm>
          <a:prstGeom prst="rect">
            <a:avLst/>
          </a:prstGeom>
        </p:spPr>
      </p:pic>
      <p:sp>
        <p:nvSpPr>
          <p:cNvPr id="12" name="Content Placeholder 2">
            <a:extLst>
              <a:ext uri="{FF2B5EF4-FFF2-40B4-BE49-F238E27FC236}">
                <a16:creationId xmlns:a16="http://schemas.microsoft.com/office/drawing/2014/main" id="{13F62FA2-5CAD-415D-B980-BCE8B383540E}"/>
              </a:ext>
            </a:extLst>
          </p:cNvPr>
          <p:cNvSpPr txBox="1">
            <a:spLocks/>
          </p:cNvSpPr>
          <p:nvPr/>
        </p:nvSpPr>
        <p:spPr>
          <a:xfrm>
            <a:off x="628650" y="4230185"/>
            <a:ext cx="7886700" cy="7439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i="1" kern="0">
                <a:solidFill>
                  <a:srgbClr val="000000"/>
                </a:solidFill>
              </a:rPr>
              <a:t>Fully Coupled Subdomains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If all subdomains are interdependent we must test all partition combinations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gives a total number of data points for full coverage as:</a:t>
            </a:r>
          </a:p>
        </p:txBody>
      </p:sp>
      <p:pic>
        <p:nvPicPr>
          <p:cNvPr id="16" name="Picture 15" descr="A close up of a logo&#10;&#10;Description generated with high confidence">
            <a:extLst>
              <a:ext uri="{FF2B5EF4-FFF2-40B4-BE49-F238E27FC236}">
                <a16:creationId xmlns:a16="http://schemas.microsoft.com/office/drawing/2014/main" id="{467EAAA5-B075-4ECA-8BBE-50E461292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362" y="3822476"/>
            <a:ext cx="857250" cy="314325"/>
          </a:xfrm>
          <a:prstGeom prst="rect">
            <a:avLst/>
          </a:prstGeom>
        </p:spPr>
      </p:pic>
      <p:pic>
        <p:nvPicPr>
          <p:cNvPr id="18" name="Picture 17">
            <a:extLst>
              <a:ext uri="{FF2B5EF4-FFF2-40B4-BE49-F238E27FC236}">
                <a16:creationId xmlns:a16="http://schemas.microsoft.com/office/drawing/2014/main" id="{AD8D3552-399F-45C4-AA96-6C2B8FA30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362" y="4591109"/>
            <a:ext cx="1123950" cy="514350"/>
          </a:xfrm>
          <a:prstGeom prst="rect">
            <a:avLst/>
          </a:prstGeom>
        </p:spPr>
      </p:pic>
      <p:sp>
        <p:nvSpPr>
          <p:cNvPr id="20" name="Content Placeholder 2">
            <a:extLst>
              <a:ext uri="{FF2B5EF4-FFF2-40B4-BE49-F238E27FC236}">
                <a16:creationId xmlns:a16="http://schemas.microsoft.com/office/drawing/2014/main" id="{94924E05-0D1E-4960-92EC-8BD2C6334447}"/>
              </a:ext>
            </a:extLst>
          </p:cNvPr>
          <p:cNvSpPr txBox="1">
            <a:spLocks/>
          </p:cNvSpPr>
          <p:nvPr/>
        </p:nvSpPr>
        <p:spPr>
          <a:xfrm>
            <a:off x="628647" y="5181270"/>
            <a:ext cx="7886700" cy="96798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i="1" kern="0">
                <a:solidFill>
                  <a:srgbClr val="000000"/>
                </a:solidFill>
              </a:rPr>
              <a:t>Partially Coupled Subdomains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If some, but not all, subdomains are interdependent we must evaluate which partition combinations to test accordingly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gives a total number of data points for full coverage between the upper / lower limits above</a:t>
            </a:r>
          </a:p>
        </p:txBody>
      </p:sp>
      <p:sp>
        <p:nvSpPr>
          <p:cNvPr id="14" name="Footer Placeholder 3">
            <a:extLst>
              <a:ext uri="{FF2B5EF4-FFF2-40B4-BE49-F238E27FC236}">
                <a16:creationId xmlns:a16="http://schemas.microsoft.com/office/drawing/2014/main" id="{58D65BF1-B3BC-477B-BB80-62CFEFAD9588}"/>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4226115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Complex Objects and Arrays</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34</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1772665"/>
            <a:ext cx="7886700" cy="178708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Complex Objects as Data Points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We think of mathematical functions as defined on a multi-dimensional space, of fixed dimension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APIs however may take complex objects that include multi-level arrays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We can map between the two conceptually in two steps (applied recursively):</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Consider the arrays to be of fixed size (with null elements where necessary)</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Flatten object array into fixed dimension tuple, with subdomains for each element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Testing input/output groups apply this physically to cover all data structures in one group level</a:t>
            </a:r>
          </a:p>
        </p:txBody>
      </p:sp>
      <p:pic>
        <p:nvPicPr>
          <p:cNvPr id="17" name="Picture 16" descr="A picture containing screenshot&#10;&#10;Description generated with very high confidence">
            <a:extLst>
              <a:ext uri="{FF2B5EF4-FFF2-40B4-BE49-F238E27FC236}">
                <a16:creationId xmlns:a16="http://schemas.microsoft.com/office/drawing/2014/main" id="{4F1A7489-C3B9-4641-BF72-17F5561BF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7" y="3641726"/>
            <a:ext cx="7572375" cy="2714625"/>
          </a:xfrm>
          <a:prstGeom prst="rect">
            <a:avLst/>
          </a:prstGeom>
        </p:spPr>
      </p:pic>
      <p:sp>
        <p:nvSpPr>
          <p:cNvPr id="8" name="Footer Placeholder 3">
            <a:extLst>
              <a:ext uri="{FF2B5EF4-FFF2-40B4-BE49-F238E27FC236}">
                <a16:creationId xmlns:a16="http://schemas.microsoft.com/office/drawing/2014/main" id="{E166066E-2835-4A93-845A-E891BAEFC992}"/>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9216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Decomposition by Arrays</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35</a:t>
            </a:fld>
            <a:endParaRPr lang="en-IE"/>
          </a:p>
        </p:txBody>
      </p:sp>
      <p:sp>
        <p:nvSpPr>
          <p:cNvPr id="15" name="Content Placeholder 2">
            <a:extLst>
              <a:ext uri="{FF2B5EF4-FFF2-40B4-BE49-F238E27FC236}">
                <a16:creationId xmlns:a16="http://schemas.microsoft.com/office/drawing/2014/main" id="{809A5FEA-7A6A-4314-B5BD-E91FAB51935D}"/>
              </a:ext>
            </a:extLst>
          </p:cNvPr>
          <p:cNvSpPr txBox="1">
            <a:spLocks/>
          </p:cNvSpPr>
          <p:nvPr/>
        </p:nvSpPr>
        <p:spPr>
          <a:xfrm>
            <a:off x="628647" y="2925693"/>
            <a:ext cx="2057403" cy="18061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Haskell Map Example:</a:t>
            </a:r>
            <a:endParaRPr lang="en-US" sz="1400" kern="0">
              <a:solidFill>
                <a:srgbClr val="000000"/>
              </a:solidFill>
            </a:endParaRPr>
          </a:p>
        </p:txBody>
      </p:sp>
      <p:sp>
        <p:nvSpPr>
          <p:cNvPr id="8" name="Rectangle 1">
            <a:extLst>
              <a:ext uri="{FF2B5EF4-FFF2-40B4-BE49-F238E27FC236}">
                <a16:creationId xmlns:a16="http://schemas.microsoft.com/office/drawing/2014/main" id="{F7219554-59B4-43B2-AF0D-B845125934C5}"/>
              </a:ext>
            </a:extLst>
          </p:cNvPr>
          <p:cNvSpPr txBox="1">
            <a:spLocks noChangeArrowheads="1"/>
          </p:cNvSpPr>
          <p:nvPr/>
        </p:nvSpPr>
        <p:spPr bwMode="auto">
          <a:xfrm>
            <a:off x="628647" y="2118149"/>
            <a:ext cx="7886700" cy="4949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“In many programming languages, map is the name of a higher-order function that applies a given function to each element of a list, returning a list of results in the same order.”</a:t>
            </a:r>
            <a:endParaRPr lang="en-IE" sz="1400"/>
          </a:p>
        </p:txBody>
      </p:sp>
      <p:sp>
        <p:nvSpPr>
          <p:cNvPr id="9" name="Content Placeholder 2">
            <a:extLst>
              <a:ext uri="{FF2B5EF4-FFF2-40B4-BE49-F238E27FC236}">
                <a16:creationId xmlns:a16="http://schemas.microsoft.com/office/drawing/2014/main" id="{959E6B15-2E8C-4D41-BD32-D223C8BDDDE3}"/>
              </a:ext>
            </a:extLst>
          </p:cNvPr>
          <p:cNvSpPr txBox="1">
            <a:spLocks/>
          </p:cNvSpPr>
          <p:nvPr/>
        </p:nvSpPr>
        <p:spPr>
          <a:xfrm>
            <a:off x="628647" y="1769358"/>
            <a:ext cx="7886700" cy="348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hlinkClick r:id="rId3"/>
              </a:rPr>
              <a:t>Map (higher-order function)</a:t>
            </a:r>
            <a:endParaRPr lang="en-IE" sz="1400" b="1" u="sng" kern="0">
              <a:solidFill>
                <a:srgbClr val="000000"/>
              </a:solidFill>
            </a:endParaRPr>
          </a:p>
        </p:txBody>
      </p:sp>
      <p:sp>
        <p:nvSpPr>
          <p:cNvPr id="11" name="Rectangle 1">
            <a:extLst>
              <a:ext uri="{FF2B5EF4-FFF2-40B4-BE49-F238E27FC236}">
                <a16:creationId xmlns:a16="http://schemas.microsoft.com/office/drawing/2014/main" id="{B75453B9-E93A-4957-BEFA-49D20E0AA61B}"/>
              </a:ext>
            </a:extLst>
          </p:cNvPr>
          <p:cNvSpPr txBox="1">
            <a:spLocks noChangeArrowheads="1"/>
          </p:cNvSpPr>
          <p:nvPr/>
        </p:nvSpPr>
        <p:spPr bwMode="auto">
          <a:xfrm>
            <a:off x="628647" y="3213325"/>
            <a:ext cx="270844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it-IT" sz="1200">
                <a:latin typeface="Courier New" panose="02070309020205020404" pitchFamily="49" charset="0"/>
                <a:cs typeface="Courier New" panose="02070309020205020404" pitchFamily="49" charset="0"/>
              </a:rPr>
              <a:t>&gt; square x = x * x</a:t>
            </a:r>
          </a:p>
          <a:p>
            <a:pPr marL="0" indent="0" eaLnBrk="0" fontAlgn="base" hangingPunct="0">
              <a:lnSpc>
                <a:spcPct val="100000"/>
              </a:lnSpc>
              <a:spcBef>
                <a:spcPct val="0"/>
              </a:spcBef>
              <a:spcAft>
                <a:spcPct val="0"/>
              </a:spcAft>
              <a:buNone/>
            </a:pPr>
            <a:r>
              <a:rPr lang="it-IT" sz="1200">
                <a:latin typeface="Courier New" panose="02070309020205020404" pitchFamily="49" charset="0"/>
                <a:cs typeface="Courier New" panose="02070309020205020404" pitchFamily="49" charset="0"/>
              </a:rPr>
              <a:t>&gt; map square [1, 2, 3, 4, 5]</a:t>
            </a:r>
          </a:p>
          <a:p>
            <a:pPr marL="0" indent="0" eaLnBrk="0" fontAlgn="base" hangingPunct="0">
              <a:lnSpc>
                <a:spcPct val="100000"/>
              </a:lnSpc>
              <a:spcBef>
                <a:spcPct val="0"/>
              </a:spcBef>
              <a:spcAft>
                <a:spcPct val="0"/>
              </a:spcAft>
              <a:buNone/>
            </a:pPr>
            <a:r>
              <a:rPr lang="it-IT" sz="1200">
                <a:latin typeface="Courier New" panose="02070309020205020404" pitchFamily="49" charset="0"/>
                <a:cs typeface="Courier New" panose="02070309020205020404" pitchFamily="49" charset="0"/>
              </a:rPr>
              <a:t>[1, 4, 9, 16, 25]</a:t>
            </a:r>
          </a:p>
        </p:txBody>
      </p:sp>
      <p:sp>
        <p:nvSpPr>
          <p:cNvPr id="12" name="Content Placeholder 2">
            <a:extLst>
              <a:ext uri="{FF2B5EF4-FFF2-40B4-BE49-F238E27FC236}">
                <a16:creationId xmlns:a16="http://schemas.microsoft.com/office/drawing/2014/main" id="{637EB2B8-477E-4FEB-ACB8-E79E75A11870}"/>
              </a:ext>
            </a:extLst>
          </p:cNvPr>
          <p:cNvSpPr txBox="1">
            <a:spLocks/>
          </p:cNvSpPr>
          <p:nvPr/>
        </p:nvSpPr>
        <p:spPr>
          <a:xfrm>
            <a:off x="628647" y="4112901"/>
            <a:ext cx="7886700" cy="132100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Arrays are often a special case of independent subdomains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For example, a batch load program may read independent records from a file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testing, the wrapper API should take an array of input records and write them to the file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such cases a single data point can test all subdomain partitions at once…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…except for any global conditions, such as validation count limits</a:t>
            </a:r>
          </a:p>
        </p:txBody>
      </p:sp>
      <p:sp>
        <p:nvSpPr>
          <p:cNvPr id="13" name="Footer Placeholder 3">
            <a:extLst>
              <a:ext uri="{FF2B5EF4-FFF2-40B4-BE49-F238E27FC236}">
                <a16:creationId xmlns:a16="http://schemas.microsoft.com/office/drawing/2014/main" id="{5CA599BC-7C15-4868-8714-BFA37DE5A70F}"/>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56455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a:solidFill>
                  <a:srgbClr val="006600"/>
                </a:solidFill>
              </a:rPr>
              <a:t>Testing Strategies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Brendan Furey, 2018</a:t>
            </a:r>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991F1-6F20-4DDF-B613-3DFF9BDCC2B4}" type="slidenum">
              <a:rPr kumimoji="0" lang="en-IE"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855893"/>
          </a:xfrm>
          <a:prstGeom prst="rect">
            <a:avLst/>
          </a:prstGeom>
        </p:spPr>
        <p:txBody>
          <a:bodyPr wrap="square">
            <a:spAutoFit/>
          </a:bodyPr>
          <a:lstStyle/>
          <a:p>
            <a:pPr lvl="0" algn="ctr" eaLnBrk="0" fontAlgn="base" hangingPunct="0">
              <a:spcBef>
                <a:spcPct val="0"/>
              </a:spcBef>
              <a:spcAft>
                <a:spcPct val="30000"/>
              </a:spcAft>
              <a:buClr>
                <a:srgbClr val="5D9A0C"/>
              </a:buClr>
            </a:pPr>
            <a:r>
              <a:rPr lang="en-IE" sz="2800" i="1">
                <a:solidFill>
                  <a:prstClr val="black"/>
                </a:solidFill>
              </a:rPr>
              <a:t>Testing Strategies</a:t>
            </a:r>
          </a:p>
          <a:p>
            <a:pPr lvl="0" eaLnBrk="0" fontAlgn="base" hangingPunct="0">
              <a:spcBef>
                <a:spcPct val="0"/>
              </a:spcBef>
              <a:spcAft>
                <a:spcPct val="30000"/>
              </a:spcAft>
              <a:buClr>
                <a:srgbClr val="5D9A0C"/>
              </a:buClr>
            </a:pPr>
            <a:endParaRPr lang="en-IE" sz="1400" i="1">
              <a:solidFill>
                <a:prstClr val="black"/>
              </a:solidFill>
            </a:endParaRPr>
          </a:p>
          <a:p>
            <a:pPr lvl="0" eaLnBrk="0" fontAlgn="base" hangingPunct="0">
              <a:spcBef>
                <a:spcPct val="0"/>
              </a:spcBef>
              <a:spcAft>
                <a:spcPct val="30000"/>
              </a:spcAft>
              <a:buClr>
                <a:srgbClr val="5D9A0C"/>
              </a:buClr>
            </a:pPr>
            <a:r>
              <a:rPr lang="en-US" sz="2000" i="1" kern="0">
                <a:solidFill>
                  <a:srgbClr val="000000"/>
                </a:solidFill>
              </a:rPr>
              <a:t>Discussing testing strategies, including the limits of testing, why/when/what to automate, and the homeopathic unit testing antipattern</a:t>
            </a:r>
            <a:endParaRPr lang="en-IE" sz="1400" i="1">
              <a:solidFill>
                <a:prstClr val="black"/>
              </a:solidFill>
            </a:endParaRPr>
          </a:p>
        </p:txBody>
      </p:sp>
    </p:spTree>
    <p:extLst>
      <p:ext uri="{BB962C8B-B14F-4D97-AF65-F5344CB8AC3E}">
        <p14:creationId xmlns:p14="http://schemas.microsoft.com/office/powerpoint/2010/main" val="3159964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Testing Strategy</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37</a:t>
            </a:fld>
            <a:endParaRPr lang="en-IE"/>
          </a:p>
        </p:txBody>
      </p:sp>
      <p:sp>
        <p:nvSpPr>
          <p:cNvPr id="19" name="Content Placeholder 2">
            <a:extLst>
              <a:ext uri="{FF2B5EF4-FFF2-40B4-BE49-F238E27FC236}">
                <a16:creationId xmlns:a16="http://schemas.microsoft.com/office/drawing/2014/main" id="{36B85A13-7A86-4BCE-A809-C996EAF82B91}"/>
              </a:ext>
            </a:extLst>
          </p:cNvPr>
          <p:cNvSpPr txBox="1">
            <a:spLocks/>
          </p:cNvSpPr>
          <p:nvPr/>
        </p:nvSpPr>
        <p:spPr>
          <a:xfrm>
            <a:off x="628647" y="1690690"/>
            <a:ext cx="7886700" cy="30415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Suggested Testing Strategy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Start by analyzing the domain structure, considering:</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Partitioning </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Dependency issues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Test efficiency and redundancy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Follow Data Driven Testing design pattern (DDT) described earlier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Develop the wrapper API using a single data point…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…then further data points can be added without extra programming (except debugging)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Aim to maintain 100% efficiency with 1 data point per partition until 100% coverage achieved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May also be useful to preferentially test partitions according to importance or likelihood of error</a:t>
            </a:r>
          </a:p>
        </p:txBody>
      </p:sp>
      <p:sp>
        <p:nvSpPr>
          <p:cNvPr id="17" name="Content Placeholder 2">
            <a:extLst>
              <a:ext uri="{FF2B5EF4-FFF2-40B4-BE49-F238E27FC236}">
                <a16:creationId xmlns:a16="http://schemas.microsoft.com/office/drawing/2014/main" id="{4B15EC46-C382-44EA-B6E4-8D3E7F247879}"/>
              </a:ext>
            </a:extLst>
          </p:cNvPr>
          <p:cNvSpPr txBox="1">
            <a:spLocks/>
          </p:cNvSpPr>
          <p:nvPr/>
        </p:nvSpPr>
        <p:spPr>
          <a:xfrm>
            <a:off x="628647" y="4826525"/>
            <a:ext cx="7886700" cy="152982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Limits of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Cannot prove correctness (nor can anything else)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‘Pure’ wrapper function allows testing of its outputs, but what if the API writes unexpected data?</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Need to review code, not just requirements, as part of domain analysis</a:t>
            </a:r>
          </a:p>
        </p:txBody>
      </p:sp>
      <p:sp>
        <p:nvSpPr>
          <p:cNvPr id="8" name="Footer Placeholder 3">
            <a:extLst>
              <a:ext uri="{FF2B5EF4-FFF2-40B4-BE49-F238E27FC236}">
                <a16:creationId xmlns:a16="http://schemas.microsoft.com/office/drawing/2014/main" id="{C5536E0C-2CF5-4445-9609-03CFA6726825}"/>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849848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Phases of Testing 1: Development</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38</a:t>
            </a:fld>
            <a:endParaRPr lang="en-IE"/>
          </a:p>
        </p:txBody>
      </p:sp>
      <p:sp>
        <p:nvSpPr>
          <p:cNvPr id="17" name="Content Placeholder 2">
            <a:extLst>
              <a:ext uri="{FF2B5EF4-FFF2-40B4-BE49-F238E27FC236}">
                <a16:creationId xmlns:a16="http://schemas.microsoft.com/office/drawing/2014/main" id="{4B15EC46-C382-44EA-B6E4-8D3E7F247879}"/>
              </a:ext>
            </a:extLst>
          </p:cNvPr>
          <p:cNvSpPr txBox="1">
            <a:spLocks/>
          </p:cNvSpPr>
          <p:nvPr/>
        </p:nvSpPr>
        <p:spPr>
          <a:xfrm>
            <a:off x="628647" y="5542961"/>
            <a:ext cx="7886700" cy="81338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the development phase test code changes repeatedly with base code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At the end of development, base code may be safely re-factored using fixed test code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Dependencies do not change in general over relatively short timescale</a:t>
            </a:r>
          </a:p>
        </p:txBody>
      </p:sp>
      <p:pic>
        <p:nvPicPr>
          <p:cNvPr id="7" name="Picture 6" descr="A screenshot of a cell phone&#10;&#10;Description generated with very high confidence">
            <a:extLst>
              <a:ext uri="{FF2B5EF4-FFF2-40B4-BE49-F238E27FC236}">
                <a16:creationId xmlns:a16="http://schemas.microsoft.com/office/drawing/2014/main" id="{AAE63E71-860A-4321-B697-1DD79AE3B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7" y="1690689"/>
            <a:ext cx="7477125" cy="3852272"/>
          </a:xfrm>
          <a:prstGeom prst="rect">
            <a:avLst/>
          </a:prstGeom>
        </p:spPr>
      </p:pic>
      <p:sp>
        <p:nvSpPr>
          <p:cNvPr id="8" name="Footer Placeholder 3">
            <a:extLst>
              <a:ext uri="{FF2B5EF4-FFF2-40B4-BE49-F238E27FC236}">
                <a16:creationId xmlns:a16="http://schemas.microsoft.com/office/drawing/2014/main" id="{8DE74729-3415-413D-9B65-722F908E182D}"/>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2364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Phases of Testing 2: Regression</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39</a:t>
            </a:fld>
            <a:endParaRPr lang="en-IE"/>
          </a:p>
        </p:txBody>
      </p:sp>
      <p:pic>
        <p:nvPicPr>
          <p:cNvPr id="8" name="Picture 7" descr="A screenshot of a cell phone&#10;&#10;Description generated with very high confidence">
            <a:extLst>
              <a:ext uri="{FF2B5EF4-FFF2-40B4-BE49-F238E27FC236}">
                <a16:creationId xmlns:a16="http://schemas.microsoft.com/office/drawing/2014/main" id="{DEAF2CBC-9B8D-42DC-B0DF-26EB1D8D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7" y="1690689"/>
            <a:ext cx="7343775" cy="3871125"/>
          </a:xfrm>
          <a:prstGeom prst="rect">
            <a:avLst/>
          </a:prstGeom>
        </p:spPr>
      </p:pic>
      <p:sp>
        <p:nvSpPr>
          <p:cNvPr id="10" name="Content Placeholder 2">
            <a:extLst>
              <a:ext uri="{FF2B5EF4-FFF2-40B4-BE49-F238E27FC236}">
                <a16:creationId xmlns:a16="http://schemas.microsoft.com/office/drawing/2014/main" id="{01C88463-657E-43BC-9829-C06A03B0C078}"/>
              </a:ext>
            </a:extLst>
          </p:cNvPr>
          <p:cNvSpPr txBox="1">
            <a:spLocks/>
          </p:cNvSpPr>
          <p:nvPr/>
        </p:nvSpPr>
        <p:spPr>
          <a:xfrm>
            <a:off x="628647" y="5561815"/>
            <a:ext cx="7886700" cy="7945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the regression phase test code is executed repeatedly to check dependencies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Dependencies may change over relatively long timescale</a:t>
            </a:r>
          </a:p>
        </p:txBody>
      </p:sp>
      <p:sp>
        <p:nvSpPr>
          <p:cNvPr id="9" name="Footer Placeholder 3">
            <a:extLst>
              <a:ext uri="{FF2B5EF4-FFF2-40B4-BE49-F238E27FC236}">
                <a16:creationId xmlns:a16="http://schemas.microsoft.com/office/drawing/2014/main" id="{73978014-FDDC-4A8F-9834-6ADA35691A97}"/>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4739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a:solidFill>
                  <a:srgbClr val="006600"/>
                </a:solidFill>
              </a:rPr>
              <a:t>A Design Pattern for Testing Database APIs</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a:t>Brendan Furey, 2018</a:t>
            </a:r>
            <a:endParaRPr lang="en-IE"/>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4</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855893"/>
          </a:xfrm>
          <a:prstGeom prst="rect">
            <a:avLst/>
          </a:prstGeom>
        </p:spPr>
        <p:txBody>
          <a:bodyPr wrap="square">
            <a:spAutoFit/>
          </a:bodyPr>
          <a:lstStyle/>
          <a:p>
            <a:pPr algn="ctr" eaLnBrk="0" fontAlgn="base" hangingPunct="0">
              <a:spcBef>
                <a:spcPct val="0"/>
              </a:spcBef>
              <a:spcAft>
                <a:spcPct val="30000"/>
              </a:spcAft>
              <a:buClr>
                <a:srgbClr val="5D9A0C"/>
              </a:buClr>
            </a:pPr>
            <a:r>
              <a:rPr lang="en-IE" sz="2800"/>
              <a:t>A Design Pattern for Testing Database APIs</a:t>
            </a:r>
          </a:p>
          <a:p>
            <a:pPr marL="200025" lvl="0" indent="-200025" eaLnBrk="0" fontAlgn="base" hangingPunct="0">
              <a:spcBef>
                <a:spcPct val="0"/>
              </a:spcBef>
              <a:spcAft>
                <a:spcPct val="30000"/>
              </a:spcAft>
              <a:buClr>
                <a:srgbClr val="5D9A0C"/>
              </a:buClr>
              <a:buFont typeface="Wingdings 3" pitchFamily="18" charset="2"/>
              <a:buChar char=""/>
            </a:pPr>
            <a:endParaRPr lang="en-IE" sz="1400">
              <a:solidFill>
                <a:prstClr val="black"/>
              </a:solidFill>
            </a:endParaRPr>
          </a:p>
          <a:p>
            <a:pPr lvl="0" eaLnBrk="0" fontAlgn="base" hangingPunct="0">
              <a:spcBef>
                <a:spcPct val="0"/>
              </a:spcBef>
              <a:spcAft>
                <a:spcPct val="30000"/>
              </a:spcAft>
              <a:buClr>
                <a:srgbClr val="5D9A0C"/>
              </a:buClr>
            </a:pPr>
            <a:r>
              <a:rPr lang="en-IE" sz="2000" i="1">
                <a:solidFill>
                  <a:prstClr val="black"/>
                </a:solidFill>
              </a:rPr>
              <a:t>Developing a universal design pattern for testing APIs using the concept of a ‘pure’ function as a wrapper to manage the ‘impurity’ inherent in database APIs</a:t>
            </a:r>
          </a:p>
        </p:txBody>
      </p:sp>
      <p:sp>
        <p:nvSpPr>
          <p:cNvPr id="7" name="Footer Placeholder 3">
            <a:extLst>
              <a:ext uri="{FF2B5EF4-FFF2-40B4-BE49-F238E27FC236}">
                <a16:creationId xmlns:a16="http://schemas.microsoft.com/office/drawing/2014/main" id="{61735020-5B0C-4FF4-9667-6703AEBCF70C}"/>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665249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Automated Testing: Why, When, What?</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40</a:t>
            </a:fld>
            <a:endParaRPr lang="en-IE"/>
          </a:p>
        </p:txBody>
      </p:sp>
      <p:sp>
        <p:nvSpPr>
          <p:cNvPr id="17" name="Content Placeholder 2">
            <a:extLst>
              <a:ext uri="{FF2B5EF4-FFF2-40B4-BE49-F238E27FC236}">
                <a16:creationId xmlns:a16="http://schemas.microsoft.com/office/drawing/2014/main" id="{4B15EC46-C382-44EA-B6E4-8D3E7F247879}"/>
              </a:ext>
            </a:extLst>
          </p:cNvPr>
          <p:cNvSpPr txBox="1">
            <a:spLocks/>
          </p:cNvSpPr>
          <p:nvPr/>
        </p:nvSpPr>
        <p:spPr>
          <a:xfrm>
            <a:off x="628650" y="1690690"/>
            <a:ext cx="7886700" cy="163697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Why Automate?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 manual testing we often use whatever data are present at the time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Saves effort of creating test data, but…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…cannot automate as inputs, and hence outputs, not known to testing program</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Automating takes significantly more effort to do initially, </a:t>
            </a:r>
            <a:r>
              <a:rPr lang="en-US" sz="1400" b="1" kern="0">
                <a:solidFill>
                  <a:srgbClr val="000000"/>
                </a:solidFill>
              </a:rPr>
              <a:t>BUT</a:t>
            </a:r>
            <a:r>
              <a:rPr lang="en-US" sz="1400" kern="0">
                <a:solidFill>
                  <a:srgbClr val="000000"/>
                </a:solidFill>
              </a:rPr>
              <a:t> negligible effort to repeat</a:t>
            </a:r>
          </a:p>
        </p:txBody>
      </p:sp>
      <p:sp>
        <p:nvSpPr>
          <p:cNvPr id="9" name="Content Placeholder 2">
            <a:extLst>
              <a:ext uri="{FF2B5EF4-FFF2-40B4-BE49-F238E27FC236}">
                <a16:creationId xmlns:a16="http://schemas.microsoft.com/office/drawing/2014/main" id="{06AF6E90-6F25-45A2-BBD3-5C3CEC01FFAE}"/>
              </a:ext>
            </a:extLst>
          </p:cNvPr>
          <p:cNvSpPr txBox="1">
            <a:spLocks/>
          </p:cNvSpPr>
          <p:nvPr/>
        </p:nvSpPr>
        <p:spPr>
          <a:xfrm>
            <a:off x="628650" y="3327663"/>
            <a:ext cx="7886700" cy="17156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When to Automate?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Whenever repeated testing is important…</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Large projects with ongoing development over years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Agile methodology with frequent iterations adding functionality (CI/CD)</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Ease of re-factoring desired</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Otherwise manual testing is cheaper, and a valid option</a:t>
            </a:r>
          </a:p>
        </p:txBody>
      </p:sp>
      <p:sp>
        <p:nvSpPr>
          <p:cNvPr id="10" name="Content Placeholder 2">
            <a:extLst>
              <a:ext uri="{FF2B5EF4-FFF2-40B4-BE49-F238E27FC236}">
                <a16:creationId xmlns:a16="http://schemas.microsoft.com/office/drawing/2014/main" id="{5A390ED6-6ADE-4699-BE4A-4A6FBAD5A177}"/>
              </a:ext>
            </a:extLst>
          </p:cNvPr>
          <p:cNvSpPr txBox="1">
            <a:spLocks/>
          </p:cNvSpPr>
          <p:nvPr/>
        </p:nvSpPr>
        <p:spPr>
          <a:xfrm>
            <a:off x="628650" y="5043341"/>
            <a:ext cx="7886700" cy="131301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What to Automate?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Only automate testing of the entry-point APIs, not lower level subprograms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Within testing of an API, can mix automated and manual</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May be difficult to automate testing of some features, eg some exception handling cases</a:t>
            </a:r>
          </a:p>
        </p:txBody>
      </p:sp>
      <p:sp>
        <p:nvSpPr>
          <p:cNvPr id="11" name="Footer Placeholder 3">
            <a:extLst>
              <a:ext uri="{FF2B5EF4-FFF2-40B4-BE49-F238E27FC236}">
                <a16:creationId xmlns:a16="http://schemas.microsoft.com/office/drawing/2014/main" id="{00DCD901-09B1-4AFA-AD01-BF5433F5A04D}"/>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592449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Test Only the Top-Level API, with Dependencies</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41</a:t>
            </a:fld>
            <a:endParaRPr lang="en-IE"/>
          </a:p>
        </p:txBody>
      </p:sp>
      <p:sp>
        <p:nvSpPr>
          <p:cNvPr id="10" name="Content Placeholder 2">
            <a:extLst>
              <a:ext uri="{FF2B5EF4-FFF2-40B4-BE49-F238E27FC236}">
                <a16:creationId xmlns:a16="http://schemas.microsoft.com/office/drawing/2014/main" id="{5A390ED6-6ADE-4699-BE4A-4A6FBAD5A177}"/>
              </a:ext>
            </a:extLst>
          </p:cNvPr>
          <p:cNvSpPr txBox="1">
            <a:spLocks/>
          </p:cNvSpPr>
          <p:nvPr/>
        </p:nvSpPr>
        <p:spPr>
          <a:xfrm>
            <a:off x="628650" y="5738029"/>
            <a:ext cx="7886700" cy="61832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Diagram represents testing API code as a whole, leaving dependency intact</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is the preferred pattern</a:t>
            </a:r>
          </a:p>
        </p:txBody>
      </p:sp>
      <p:pic>
        <p:nvPicPr>
          <p:cNvPr id="7" name="Picture 6" descr="A picture containing screenshot&#10;&#10;Description generated with very high confidence">
            <a:extLst>
              <a:ext uri="{FF2B5EF4-FFF2-40B4-BE49-F238E27FC236}">
                <a16:creationId xmlns:a16="http://schemas.microsoft.com/office/drawing/2014/main" id="{C7560325-DD5B-4CC4-BBB8-79C3D1FC9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766104"/>
            <a:ext cx="7029450" cy="3971925"/>
          </a:xfrm>
          <a:prstGeom prst="rect">
            <a:avLst/>
          </a:prstGeom>
        </p:spPr>
      </p:pic>
      <p:sp>
        <p:nvSpPr>
          <p:cNvPr id="8" name="Footer Placeholder 3">
            <a:extLst>
              <a:ext uri="{FF2B5EF4-FFF2-40B4-BE49-F238E27FC236}">
                <a16:creationId xmlns:a16="http://schemas.microsoft.com/office/drawing/2014/main" id="{39D3DFF7-83C7-4439-BEE5-57C5BE9A4D94}"/>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255100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Avoid Dependency Injection and Low-Level Tests</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42</a:t>
            </a:fld>
            <a:endParaRPr lang="en-IE"/>
          </a:p>
        </p:txBody>
      </p:sp>
      <p:sp>
        <p:nvSpPr>
          <p:cNvPr id="11" name="Content Placeholder 2">
            <a:extLst>
              <a:ext uri="{FF2B5EF4-FFF2-40B4-BE49-F238E27FC236}">
                <a16:creationId xmlns:a16="http://schemas.microsoft.com/office/drawing/2014/main" id="{A156E15A-D0FF-49E2-8CE4-4F242167F669}"/>
              </a:ext>
            </a:extLst>
          </p:cNvPr>
          <p:cNvSpPr txBox="1">
            <a:spLocks/>
          </p:cNvSpPr>
          <p:nvPr/>
        </p:nvSpPr>
        <p:spPr>
          <a:xfrm>
            <a:off x="628650" y="4767264"/>
            <a:ext cx="7886700" cy="158908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Diagram represents mocking of dependency, and testing API code in small subprograms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This is an antipattern approach, to be avoided, causing…</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Multiplication of test programs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Internal interactions become integrations, no longer in scope of unit testing</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Refactoring of API no longer tested</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Breaking dependency changes no longer captured in regression testing</a:t>
            </a:r>
          </a:p>
        </p:txBody>
      </p:sp>
      <p:pic>
        <p:nvPicPr>
          <p:cNvPr id="12" name="Picture 11" descr="A picture containing screenshot&#10;&#10;Description generated with very high confidence">
            <a:extLst>
              <a:ext uri="{FF2B5EF4-FFF2-40B4-BE49-F238E27FC236}">
                <a16:creationId xmlns:a16="http://schemas.microsoft.com/office/drawing/2014/main" id="{5B74F3F9-0F8E-4E00-87BF-261E7424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5" y="1690690"/>
            <a:ext cx="7753350" cy="2985006"/>
          </a:xfrm>
          <a:prstGeom prst="rect">
            <a:avLst/>
          </a:prstGeom>
        </p:spPr>
      </p:pic>
      <p:sp>
        <p:nvSpPr>
          <p:cNvPr id="8" name="Footer Placeholder 3">
            <a:extLst>
              <a:ext uri="{FF2B5EF4-FFF2-40B4-BE49-F238E27FC236}">
                <a16:creationId xmlns:a16="http://schemas.microsoft.com/office/drawing/2014/main" id="{C3B17B1A-0086-49BB-96FC-89B05EDA2A34}"/>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777869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Homeopathic Unit Testing</a:t>
            </a:r>
            <a:endParaRPr lang="en-IE">
              <a:solidFill>
                <a:srgbClr val="0066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43</a:t>
            </a:fld>
            <a:endParaRPr lang="en-IE"/>
          </a:p>
        </p:txBody>
      </p:sp>
      <p:sp>
        <p:nvSpPr>
          <p:cNvPr id="11" name="Content Placeholder 2">
            <a:extLst>
              <a:ext uri="{FF2B5EF4-FFF2-40B4-BE49-F238E27FC236}">
                <a16:creationId xmlns:a16="http://schemas.microsoft.com/office/drawing/2014/main" id="{A156E15A-D0FF-49E2-8CE4-4F242167F669}"/>
              </a:ext>
            </a:extLst>
          </p:cNvPr>
          <p:cNvSpPr txBox="1">
            <a:spLocks/>
          </p:cNvSpPr>
          <p:nvPr/>
        </p:nvSpPr>
        <p:spPr>
          <a:xfrm>
            <a:off x="628650" y="1721480"/>
            <a:ext cx="4307079" cy="121025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3GL (eg Java) Unit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Test complexity often regarded as a ‘code smell’</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Aim to test code in small chunks and in isolation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Mock any dependencies</a:t>
            </a:r>
          </a:p>
        </p:txBody>
      </p:sp>
      <p:pic>
        <p:nvPicPr>
          <p:cNvPr id="8" name="Picture 7" descr="A close up of a logo&#10;&#10;Description generated with very high confidence">
            <a:extLst>
              <a:ext uri="{FF2B5EF4-FFF2-40B4-BE49-F238E27FC236}">
                <a16:creationId xmlns:a16="http://schemas.microsoft.com/office/drawing/2014/main" id="{DB0F6E5B-723E-4436-A0D4-7CA8D8216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729" y="1721479"/>
            <a:ext cx="3579621" cy="4634872"/>
          </a:xfrm>
          <a:prstGeom prst="rect">
            <a:avLst/>
          </a:prstGeom>
        </p:spPr>
      </p:pic>
      <p:sp>
        <p:nvSpPr>
          <p:cNvPr id="10" name="Content Placeholder 2">
            <a:extLst>
              <a:ext uri="{FF2B5EF4-FFF2-40B4-BE49-F238E27FC236}">
                <a16:creationId xmlns:a16="http://schemas.microsoft.com/office/drawing/2014/main" id="{9824BCAA-897C-4B17-AEE2-2E417BCEA530}"/>
              </a:ext>
            </a:extLst>
          </p:cNvPr>
          <p:cNvSpPr txBox="1">
            <a:spLocks/>
          </p:cNvSpPr>
          <p:nvPr/>
        </p:nvSpPr>
        <p:spPr>
          <a:xfrm>
            <a:off x="628650" y="3020181"/>
            <a:ext cx="4210939" cy="192216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Database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Database API in PL/SQL embedding SQL </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Aim to do ‘heavy lifting’ in SQL, which is a 4GL</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Breaking into small chunks the ‘code smell’ here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Want to test dependencies continue to be consistent in regression phase</a:t>
            </a:r>
          </a:p>
        </p:txBody>
      </p:sp>
      <p:sp>
        <p:nvSpPr>
          <p:cNvPr id="9" name="Content Placeholder 2">
            <a:extLst>
              <a:ext uri="{FF2B5EF4-FFF2-40B4-BE49-F238E27FC236}">
                <a16:creationId xmlns:a16="http://schemas.microsoft.com/office/drawing/2014/main" id="{7D68B90B-A5DF-43F0-9FBF-653C28EBF378}"/>
              </a:ext>
            </a:extLst>
          </p:cNvPr>
          <p:cNvSpPr txBox="1">
            <a:spLocks/>
          </p:cNvSpPr>
          <p:nvPr/>
        </p:nvSpPr>
        <p:spPr>
          <a:xfrm>
            <a:off x="628650" y="5030788"/>
            <a:ext cx="4307079" cy="132556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b="1" u="sng" kern="0">
                <a:solidFill>
                  <a:srgbClr val="000000"/>
                </a:solidFill>
              </a:rPr>
              <a:t>Homeopathic Unit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…testing small code sections without dependencies or significant structure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i="1" kern="0">
                <a:solidFill>
                  <a:srgbClr val="000000"/>
                </a:solidFill>
              </a:rPr>
              <a:t>Regression tests are to test re-factoring and dependency changes</a:t>
            </a:r>
          </a:p>
        </p:txBody>
      </p:sp>
      <p:sp>
        <p:nvSpPr>
          <p:cNvPr id="12" name="Footer Placeholder 3">
            <a:extLst>
              <a:ext uri="{FF2B5EF4-FFF2-40B4-BE49-F238E27FC236}">
                <a16:creationId xmlns:a16="http://schemas.microsoft.com/office/drawing/2014/main" id="{287B781A-8484-4BCC-9F9C-614F5D116EB6}"/>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88851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a:solidFill>
                  <a:srgbClr val="006600"/>
                </a:solidFill>
              </a:rPr>
              <a:t>Conclusion</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Brendan Furey, 2018</a:t>
            </a:r>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rPr>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8991F1-6F20-4DDF-B613-3DFF9BDCC2B4}" type="slidenum">
              <a:rPr kumimoji="0" lang="en-IE"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E"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192E43E-88A2-4EC6-B7B4-2527D88988FD}"/>
              </a:ext>
            </a:extLst>
          </p:cNvPr>
          <p:cNvSpPr/>
          <p:nvPr/>
        </p:nvSpPr>
        <p:spPr>
          <a:xfrm>
            <a:off x="628650" y="3429000"/>
            <a:ext cx="7886700" cy="1855893"/>
          </a:xfrm>
          <a:prstGeom prst="rect">
            <a:avLst/>
          </a:prstGeom>
        </p:spPr>
        <p:txBody>
          <a:bodyPr wrap="square">
            <a:spAutoFit/>
          </a:bodyPr>
          <a:lstStyle/>
          <a:p>
            <a:pPr lvl="0" algn="ctr" eaLnBrk="0" fontAlgn="base" hangingPunct="0">
              <a:spcBef>
                <a:spcPct val="0"/>
              </a:spcBef>
              <a:spcAft>
                <a:spcPct val="30000"/>
              </a:spcAft>
              <a:buClr>
                <a:srgbClr val="5D9A0C"/>
              </a:buClr>
            </a:pPr>
            <a:r>
              <a:rPr lang="en-IE" sz="2800" i="1">
                <a:solidFill>
                  <a:prstClr val="black"/>
                </a:solidFill>
              </a:rPr>
              <a:t>Conclusion</a:t>
            </a:r>
          </a:p>
          <a:p>
            <a:pPr lvl="0" algn="ctr" eaLnBrk="0" fontAlgn="base" hangingPunct="0">
              <a:spcBef>
                <a:spcPct val="0"/>
              </a:spcBef>
              <a:spcAft>
                <a:spcPct val="30000"/>
              </a:spcAft>
              <a:buClr>
                <a:srgbClr val="5D9A0C"/>
              </a:buClr>
            </a:pPr>
            <a:endParaRPr lang="en-IE" sz="1400" i="1">
              <a:solidFill>
                <a:prstClr val="black"/>
              </a:solidFill>
            </a:endParaRPr>
          </a:p>
          <a:p>
            <a:pPr lvl="0" eaLnBrk="0" fontAlgn="base" hangingPunct="0">
              <a:spcBef>
                <a:spcPct val="0"/>
              </a:spcBef>
              <a:spcAft>
                <a:spcPct val="30000"/>
              </a:spcAft>
              <a:buClr>
                <a:srgbClr val="5D9A0C"/>
              </a:buClr>
            </a:pPr>
            <a:r>
              <a:rPr lang="en-US" sz="2000" i="1" kern="0">
                <a:solidFill>
                  <a:srgbClr val="000000"/>
                </a:solidFill>
              </a:rPr>
              <a:t>Highlighting the value gained from viewing database APIs and other code from the perspective of the mathematical function for both functional and performance testing</a:t>
            </a:r>
            <a:endParaRPr lang="en-IE" sz="1400" i="1">
              <a:solidFill>
                <a:prstClr val="black"/>
              </a:solidFill>
            </a:endParaRPr>
          </a:p>
        </p:txBody>
      </p:sp>
    </p:spTree>
    <p:extLst>
      <p:ext uri="{BB962C8B-B14F-4D97-AF65-F5344CB8AC3E}">
        <p14:creationId xmlns:p14="http://schemas.microsoft.com/office/powerpoint/2010/main" val="928239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Value of the Mathematical Function in Functional Testing</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45</a:t>
            </a:fld>
            <a:endParaRPr lang="en-IE"/>
          </a:p>
        </p:txBody>
      </p:sp>
      <p:sp>
        <p:nvSpPr>
          <p:cNvPr id="9" name="Content Placeholder 2">
            <a:extLst>
              <a:ext uri="{FF2B5EF4-FFF2-40B4-BE49-F238E27FC236}">
                <a16:creationId xmlns:a16="http://schemas.microsoft.com/office/drawing/2014/main" id="{DFD9AFF3-F0F5-4FDC-B6E7-9A9024EE6CAA}"/>
              </a:ext>
            </a:extLst>
          </p:cNvPr>
          <p:cNvSpPr txBox="1">
            <a:spLocks/>
          </p:cNvSpPr>
          <p:nvPr/>
        </p:nvSpPr>
        <p:spPr>
          <a:xfrm>
            <a:off x="628650" y="3890964"/>
            <a:ext cx="7886700" cy="246538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Universal design pattern via ‘pure’ wrapper function around API</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Provides standard template for programs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Resolves ‘brittleness’ caused by database impurity issues</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Wrapper parameters may be seen as the </a:t>
            </a:r>
            <a:r>
              <a:rPr lang="en-US" sz="1400" i="1" kern="0">
                <a:solidFill>
                  <a:srgbClr val="000000"/>
                </a:solidFill>
              </a:rPr>
              <a:t>‘extended signature</a:t>
            </a:r>
            <a:r>
              <a:rPr lang="en-US" sz="1400" kern="0">
                <a:solidFill>
                  <a:srgbClr val="000000"/>
                </a:solidFill>
              </a:rPr>
              <a:t>’ of the API</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General 3-level data model for function inputs and outputs, expected and actual</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Centralizes assertion in one library call, simplifying code</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Data driven testing results in cleaner code and better testing</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  Test analysis and coverage benefit from domain partitioning approach</a:t>
            </a:r>
          </a:p>
        </p:txBody>
      </p:sp>
      <p:pic>
        <p:nvPicPr>
          <p:cNvPr id="14" name="Picture 13" descr="A screenshot of a cell phone&#10;&#10;Description generated with very high confidence">
            <a:extLst>
              <a:ext uri="{FF2B5EF4-FFF2-40B4-BE49-F238E27FC236}">
                <a16:creationId xmlns:a16="http://schemas.microsoft.com/office/drawing/2014/main" id="{4BC16E84-FFD9-4CE2-9469-1077AD2E4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1690689"/>
            <a:ext cx="7886701" cy="2200275"/>
          </a:xfrm>
          <a:prstGeom prst="rect">
            <a:avLst/>
          </a:prstGeom>
        </p:spPr>
      </p:pic>
      <p:sp>
        <p:nvSpPr>
          <p:cNvPr id="8" name="Footer Placeholder 3">
            <a:extLst>
              <a:ext uri="{FF2B5EF4-FFF2-40B4-BE49-F238E27FC236}">
                <a16:creationId xmlns:a16="http://schemas.microsoft.com/office/drawing/2014/main" id="{F3243BC9-5520-4FB9-82B8-1683EE8A0AF0}"/>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331878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IE" sz="1725" b="1" kern="0">
                <a:solidFill>
                  <a:srgbClr val="006600"/>
                </a:solidFill>
              </a:rPr>
              <a:t>Value of the Mathematical Function in Performance Testing</a:t>
            </a:r>
            <a:endParaRPr lang="en-IE"/>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46</a:t>
            </a:fld>
            <a:endParaRPr lang="en-IE"/>
          </a:p>
        </p:txBody>
      </p:sp>
      <p:sp>
        <p:nvSpPr>
          <p:cNvPr id="9" name="Content Placeholder 2">
            <a:extLst>
              <a:ext uri="{FF2B5EF4-FFF2-40B4-BE49-F238E27FC236}">
                <a16:creationId xmlns:a16="http://schemas.microsoft.com/office/drawing/2014/main" id="{DFD9AFF3-F0F5-4FDC-B6E7-9A9024EE6CAA}"/>
              </a:ext>
            </a:extLst>
          </p:cNvPr>
          <p:cNvSpPr txBox="1">
            <a:spLocks/>
          </p:cNvSpPr>
          <p:nvPr/>
        </p:nvSpPr>
        <p:spPr>
          <a:xfrm>
            <a:off x="628650" y="3867649"/>
            <a:ext cx="7886700" cy="24887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400">
                <a:hlinkClick r:id="rId3"/>
              </a:rPr>
              <a:t>Dimensional Performance Benchmarking of SQL - IOUG Presentation, 2017</a:t>
            </a:r>
            <a:endParaRPr lang="en-IE" sz="1400" b="1" u="sng" kern="0">
              <a:solidFill>
                <a:srgbClr val="000000"/>
              </a:solidFill>
            </a:endParaRP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Consider the resource usage of a query (or any code) to vary as a function of problem size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As with functional testing, set up and clear the test data programmatically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Call the function under test in a loop over a range of sizing dimension values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Sizing dimension can be anything that affects performance, such as number of records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Performance measure can be elapsed or CPU time, or any Oracle-instrumented measure</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Gives useful information about comparative performance and scalability of different methods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Frameworks for automated testing, both functional and performance, available here:</a:t>
            </a:r>
          </a:p>
          <a:p>
            <a:pPr marL="0" indent="0" eaLnBrk="0" fontAlgn="base" hangingPunct="0">
              <a:lnSpc>
                <a:spcPct val="100000"/>
              </a:lnSpc>
              <a:spcBef>
                <a:spcPct val="0"/>
              </a:spcBef>
              <a:spcAft>
                <a:spcPct val="30000"/>
              </a:spcAft>
              <a:buClr>
                <a:srgbClr val="5D9A0C"/>
              </a:buClr>
              <a:buNone/>
            </a:pPr>
            <a:r>
              <a:rPr lang="en-US" sz="1000" kern="0">
                <a:solidFill>
                  <a:srgbClr val="000000"/>
                </a:solidFill>
              </a:rPr>
              <a:t> </a:t>
            </a:r>
            <a:r>
              <a:rPr lang="en-IE" sz="1400">
                <a:hlinkClick r:id="rId4"/>
              </a:rPr>
              <a:t>Brendan’s GitHub Page</a:t>
            </a:r>
            <a:endParaRPr lang="en-US" sz="1400" kern="0">
              <a:solidFill>
                <a:srgbClr val="000000"/>
              </a:solidFill>
            </a:endParaRPr>
          </a:p>
        </p:txBody>
      </p:sp>
      <p:pic>
        <p:nvPicPr>
          <p:cNvPr id="7" name="Picture 6" descr="A close up of a map&#10;&#10;Description generated with very high confidence">
            <a:extLst>
              <a:ext uri="{FF2B5EF4-FFF2-40B4-BE49-F238E27FC236}">
                <a16:creationId xmlns:a16="http://schemas.microsoft.com/office/drawing/2014/main" id="{DA0E368B-C198-49A8-BEB1-2EC363F517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1693348"/>
            <a:ext cx="3705225" cy="2019300"/>
          </a:xfrm>
          <a:prstGeom prst="rect">
            <a:avLst/>
          </a:prstGeom>
        </p:spPr>
      </p:pic>
      <p:pic>
        <p:nvPicPr>
          <p:cNvPr id="11" name="Picture 10" descr="A picture containing object&#10;&#10;Description generated with high confidence">
            <a:extLst>
              <a:ext uri="{FF2B5EF4-FFF2-40B4-BE49-F238E27FC236}">
                <a16:creationId xmlns:a16="http://schemas.microsoft.com/office/drawing/2014/main" id="{A4AC63CD-FEF5-4339-A9D9-BBACDFC73B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3076" y="1962578"/>
            <a:ext cx="1676400" cy="190500"/>
          </a:xfrm>
          <a:prstGeom prst="rect">
            <a:avLst/>
          </a:prstGeom>
        </p:spPr>
      </p:pic>
      <p:sp>
        <p:nvSpPr>
          <p:cNvPr id="12" name="Content Placeholder 2">
            <a:extLst>
              <a:ext uri="{FF2B5EF4-FFF2-40B4-BE49-F238E27FC236}">
                <a16:creationId xmlns:a16="http://schemas.microsoft.com/office/drawing/2014/main" id="{2761ABDF-C562-4824-8AF7-C5ADC2F02467}"/>
              </a:ext>
            </a:extLst>
          </p:cNvPr>
          <p:cNvSpPr txBox="1">
            <a:spLocks/>
          </p:cNvSpPr>
          <p:nvPr/>
        </p:nvSpPr>
        <p:spPr>
          <a:xfrm>
            <a:off x="4572000" y="2308079"/>
            <a:ext cx="3943350" cy="112092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Performance variation can often be expressed as a function of sizing dimension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US" sz="1400" kern="0">
                <a:solidFill>
                  <a:srgbClr val="000000"/>
                </a:solidFill>
              </a:rPr>
              <a:t>Sampling across a range allows us to estimate the form of the function</a:t>
            </a:r>
          </a:p>
        </p:txBody>
      </p:sp>
      <p:sp>
        <p:nvSpPr>
          <p:cNvPr id="10" name="Footer Placeholder 3">
            <a:extLst>
              <a:ext uri="{FF2B5EF4-FFF2-40B4-BE49-F238E27FC236}">
                <a16:creationId xmlns:a16="http://schemas.microsoft.com/office/drawing/2014/main" id="{3A756654-B20A-4E25-9BEC-93CF304D4183}"/>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1921736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References</a:t>
            </a:r>
            <a:endParaRPr lang="en-IE"/>
          </a:p>
        </p:txBody>
      </p:sp>
      <p:sp>
        <p:nvSpPr>
          <p:cNvPr id="3" name="Content Placeholder 2"/>
          <p:cNvSpPr>
            <a:spLocks noGrp="1"/>
          </p:cNvSpPr>
          <p:nvPr>
            <p:ph idx="1"/>
          </p:nvPr>
        </p:nvSpPr>
        <p:spPr/>
        <p:txBody>
          <a:bodyPr>
            <a:normAutofit fontScale="77500" lnSpcReduction="20000"/>
          </a:bodyPr>
          <a:lstStyle/>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2"/>
              </a:rPr>
              <a:t>A Programmer Writes… (Brendan's Blog)</a:t>
            </a:r>
            <a:endParaRPr lang="en-IE"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a:hlinkClick r:id="rId3"/>
              </a:rPr>
              <a:t>Guarding your data behind a hard shell PL/SQL API, OOW 2017</a:t>
            </a:r>
            <a:endParaRPr lang="en-IE" sz="1600"/>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4"/>
              </a:rPr>
              <a:t>Why use PL/SQL?, 2015</a:t>
            </a:r>
            <a:endParaRPr lang="en-US"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5"/>
              </a:rPr>
              <a:t>Function (mathematics) - Wikipedia</a:t>
            </a:r>
            <a:endParaRPr lang="en-US"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US" sz="1600" kern="0">
                <a:solidFill>
                  <a:srgbClr val="000000"/>
                </a:solidFill>
                <a:hlinkClick r:id="rId6"/>
              </a:rPr>
              <a:t>Functional Programming: Pure Functions</a:t>
            </a:r>
            <a:endParaRPr lang="en-US"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7"/>
              </a:rPr>
              <a:t>GitHub: trapit_oracle_tester</a:t>
            </a:r>
            <a:endParaRPr lang="en-IE"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8"/>
              </a:rPr>
              <a:t>Why code coverage is not a reliable metric</a:t>
            </a:r>
            <a:endParaRPr lang="en-IE"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9"/>
              </a:rPr>
              <a:t>Email address validation</a:t>
            </a:r>
            <a:endParaRPr lang="en-IE"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10"/>
              </a:rPr>
              <a:t>Map (higher-order function)</a:t>
            </a:r>
            <a:endParaRPr lang="en-IE" sz="1600" kern="0">
              <a:solidFill>
                <a:srgbClr val="000000"/>
              </a:solidFill>
            </a:endParaRPr>
          </a:p>
          <a:p>
            <a:pPr marL="342900" indent="-342900" eaLnBrk="0" fontAlgn="base" hangingPunct="0">
              <a:lnSpc>
                <a:spcPct val="100000"/>
              </a:lnSpc>
              <a:spcBef>
                <a:spcPct val="0"/>
              </a:spcBef>
              <a:spcAft>
                <a:spcPct val="30000"/>
              </a:spcAft>
              <a:buClr>
                <a:srgbClr val="5D9A0C"/>
              </a:buClr>
              <a:buFont typeface="+mj-lt"/>
              <a:buAutoNum type="arabicPeriod"/>
            </a:pPr>
            <a:r>
              <a:rPr lang="en-IE" sz="1600" kern="0">
                <a:solidFill>
                  <a:srgbClr val="000000"/>
                </a:solidFill>
                <a:hlinkClick r:id="rId11"/>
              </a:rPr>
              <a:t>Dimensional Performance Benchmarking of SQL - IOUG Presentation, 2017</a:t>
            </a:r>
            <a:endParaRPr lang="en-IE" sz="1600" kern="0">
              <a:solidFill>
                <a:srgbClr val="000000"/>
              </a:solidFill>
            </a:endParaRPr>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47</a:t>
            </a:fld>
            <a:endParaRPr lang="en-IE"/>
          </a:p>
        </p:txBody>
      </p:sp>
      <p:sp>
        <p:nvSpPr>
          <p:cNvPr id="7" name="Footer Placeholder 3">
            <a:extLst>
              <a:ext uri="{FF2B5EF4-FFF2-40B4-BE49-F238E27FC236}">
                <a16:creationId xmlns:a16="http://schemas.microsoft.com/office/drawing/2014/main" id="{A767F039-3B50-4FAD-AF14-BA05725590A9}"/>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403844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a:solidFill>
                  <a:srgbClr val="006600"/>
                </a:solidFill>
              </a:rPr>
              <a:t>Testing Context – </a:t>
            </a:r>
            <a:r>
              <a:rPr lang="en-IE" altLang="en-US" sz="1730" b="1">
                <a:solidFill>
                  <a:srgbClr val="006600"/>
                </a:solidFill>
                <a:cs typeface="Courier New" panose="02070309020205020404" pitchFamily="49" charset="0"/>
              </a:rPr>
              <a:t>Thick Database Paradigm</a:t>
            </a:r>
            <a:endParaRPr lang="en-IE" sz="1730" b="1">
              <a:solidFill>
                <a:srgbClr val="006600"/>
              </a:solidFill>
            </a:endParaRP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a:t>Brendan Furey, 2018</a:t>
            </a:r>
            <a:endParaRPr lang="en-IE"/>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IE"/>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5</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1690689"/>
            <a:ext cx="7886700" cy="4228850"/>
          </a:xfrm>
          <a:prstGeom prst="rect">
            <a:avLst/>
          </a:prstGeom>
        </p:spPr>
        <p:txBody>
          <a:bodyPr wrap="square">
            <a:spAutoFit/>
          </a:bodyPr>
          <a:lstStyle/>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hlinkClick r:id="rId3"/>
            </a:endParaRPr>
          </a:p>
          <a:p>
            <a:pPr eaLnBrk="0" fontAlgn="base" hangingPunct="0">
              <a:lnSpc>
                <a:spcPct val="100000"/>
              </a:lnSpc>
              <a:spcBef>
                <a:spcPct val="0"/>
              </a:spcBef>
              <a:spcAft>
                <a:spcPct val="30000"/>
              </a:spcAft>
              <a:buClr>
                <a:srgbClr val="5D9A0C"/>
              </a:buClr>
            </a:pPr>
            <a:r>
              <a:rPr lang="en-IE" sz="1400">
                <a:hlinkClick r:id="rId3"/>
              </a:rPr>
              <a:t>Guarding your data behind a hard shell PL/SQL API, OOW 2017</a:t>
            </a:r>
            <a:endParaRPr lang="en-IE" sz="1400"/>
          </a:p>
          <a:p>
            <a:pPr eaLnBrk="0" fontAlgn="base" hangingPunct="0">
              <a:lnSpc>
                <a:spcPct val="100000"/>
              </a:lnSpc>
              <a:spcBef>
                <a:spcPct val="0"/>
              </a:spcBef>
              <a:spcAft>
                <a:spcPct val="30000"/>
              </a:spcAft>
              <a:buClr>
                <a:srgbClr val="5D9A0C"/>
              </a:buClr>
            </a:pPr>
            <a:r>
              <a:rPr lang="en-IE" sz="1400">
                <a:hlinkClick r:id="rId4"/>
              </a:rPr>
              <a:t>Why use PL/SQL?, 2015</a:t>
            </a: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r>
              <a:rPr lang="en-IE" sz="1400"/>
              <a:t>Manual testing</a:t>
            </a:r>
          </a:p>
          <a:p>
            <a:pPr marL="657225" lvl="1" indent="-200025" eaLnBrk="0" fontAlgn="base" hangingPunct="0">
              <a:spcBef>
                <a:spcPct val="0"/>
              </a:spcBef>
              <a:spcAft>
                <a:spcPct val="30000"/>
              </a:spcAft>
              <a:buClr>
                <a:srgbClr val="5D9A0C"/>
              </a:buClr>
              <a:buFont typeface="Wingdings 3" pitchFamily="18" charset="2"/>
              <a:buChar char=""/>
            </a:pPr>
            <a:r>
              <a:rPr lang="en-IE" sz="1400"/>
              <a:t>API is called for multiple scenarios</a:t>
            </a:r>
          </a:p>
          <a:p>
            <a:pPr marL="657225" lvl="1" indent="-200025" eaLnBrk="0" fontAlgn="base" hangingPunct="0">
              <a:spcBef>
                <a:spcPct val="0"/>
              </a:spcBef>
              <a:spcAft>
                <a:spcPct val="30000"/>
              </a:spcAft>
              <a:buClr>
                <a:srgbClr val="5D9A0C"/>
              </a:buClr>
              <a:buFont typeface="Wingdings 3" pitchFamily="18" charset="2"/>
              <a:buChar char=""/>
            </a:pPr>
            <a:r>
              <a:rPr lang="en-IE" sz="1400"/>
              <a:t>Calls may or may not be scripted</a:t>
            </a:r>
          </a:p>
          <a:p>
            <a:pPr marL="657225" lvl="1" indent="-200025" eaLnBrk="0" fontAlgn="base" hangingPunct="0">
              <a:spcBef>
                <a:spcPct val="0"/>
              </a:spcBef>
              <a:spcAft>
                <a:spcPct val="30000"/>
              </a:spcAft>
              <a:buClr>
                <a:srgbClr val="5D9A0C"/>
              </a:buClr>
              <a:buFont typeface="Wingdings 3" pitchFamily="18" charset="2"/>
              <a:buChar char=""/>
            </a:pPr>
            <a:r>
              <a:rPr lang="en-IE" sz="1400"/>
              <a:t>Developer checks results using ad hoc queries</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a:t>Automated testing</a:t>
            </a:r>
          </a:p>
          <a:p>
            <a:pPr marL="657225" lvl="1" indent="-200025" eaLnBrk="0" fontAlgn="base" hangingPunct="0">
              <a:spcBef>
                <a:spcPct val="0"/>
              </a:spcBef>
              <a:spcAft>
                <a:spcPct val="30000"/>
              </a:spcAft>
              <a:buClr>
                <a:srgbClr val="5D9A0C"/>
              </a:buClr>
              <a:buFont typeface="Wingdings 3" pitchFamily="18" charset="2"/>
              <a:buChar char=""/>
            </a:pPr>
            <a:r>
              <a:rPr lang="en-IE" sz="1400"/>
              <a:t>PL/SQL program loops over scenarios </a:t>
            </a:r>
          </a:p>
          <a:p>
            <a:pPr marL="657225" lvl="1" indent="-200025" eaLnBrk="0" fontAlgn="base" hangingPunct="0">
              <a:spcBef>
                <a:spcPct val="0"/>
              </a:spcBef>
              <a:spcAft>
                <a:spcPct val="30000"/>
              </a:spcAft>
              <a:buClr>
                <a:srgbClr val="5D9A0C"/>
              </a:buClr>
              <a:buFont typeface="Wingdings 3" pitchFamily="18" charset="2"/>
              <a:buChar char=""/>
            </a:pPr>
            <a:r>
              <a:rPr lang="en-IE" sz="1400"/>
              <a:t>Checks results of API calls</a:t>
            </a:r>
          </a:p>
          <a:p>
            <a:pPr marL="657225" lvl="1" indent="-200025" eaLnBrk="0" fontAlgn="base" hangingPunct="0">
              <a:spcBef>
                <a:spcPct val="0"/>
              </a:spcBef>
              <a:spcAft>
                <a:spcPct val="30000"/>
              </a:spcAft>
              <a:buClr>
                <a:srgbClr val="5D9A0C"/>
              </a:buClr>
              <a:buFont typeface="Wingdings 3" pitchFamily="18" charset="2"/>
              <a:buChar char=""/>
            </a:pPr>
            <a:r>
              <a:rPr lang="en-IE" sz="1400"/>
              <a:t>Input setup included in program</a:t>
            </a:r>
          </a:p>
        </p:txBody>
      </p:sp>
      <p:sp>
        <p:nvSpPr>
          <p:cNvPr id="13" name="Rectangle 1">
            <a:extLst>
              <a:ext uri="{FF2B5EF4-FFF2-40B4-BE49-F238E27FC236}">
                <a16:creationId xmlns:a16="http://schemas.microsoft.com/office/drawing/2014/main" id="{10A4A13A-AFBC-4952-B6A2-741D54962857}"/>
              </a:ext>
            </a:extLst>
          </p:cNvPr>
          <p:cNvSpPr txBox="1">
            <a:spLocks noChangeArrowheads="1"/>
          </p:cNvSpPr>
          <p:nvPr/>
        </p:nvSpPr>
        <p:spPr bwMode="auto">
          <a:xfrm>
            <a:off x="628650" y="2661036"/>
            <a:ext cx="7669189" cy="7104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“A huge benefit of the Thick Database paradigm is that both the functional correctness and the performance of the database module can be tested independently of any outside-of-the-database code that will use it.” – Bryn Llewellyn</a:t>
            </a:r>
          </a:p>
        </p:txBody>
      </p:sp>
    </p:spTree>
    <p:extLst>
      <p:ext uri="{BB962C8B-B14F-4D97-AF65-F5344CB8AC3E}">
        <p14:creationId xmlns:p14="http://schemas.microsoft.com/office/powerpoint/2010/main" val="71602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64ED-456D-4E2F-992F-9DD0AC99DDE8}"/>
              </a:ext>
            </a:extLst>
          </p:cNvPr>
          <p:cNvSpPr>
            <a:spLocks noGrp="1"/>
          </p:cNvSpPr>
          <p:nvPr>
            <p:ph type="title"/>
          </p:nvPr>
        </p:nvSpPr>
        <p:spPr/>
        <p:txBody>
          <a:bodyPr/>
          <a:lstStyle/>
          <a:p>
            <a:r>
              <a:rPr lang="en-IE" altLang="en-US" sz="1730" b="1">
                <a:solidFill>
                  <a:srgbClr val="006600"/>
                </a:solidFill>
                <a:cs typeface="Courier New" panose="02070309020205020404" pitchFamily="49" charset="0"/>
              </a:rPr>
              <a:t>Thick Database Paradigm - Diagram</a:t>
            </a:r>
            <a:endParaRPr lang="en-IE" b="1">
              <a:solidFill>
                <a:srgbClr val="006600"/>
              </a:solidFill>
            </a:endParaRPr>
          </a:p>
        </p:txBody>
      </p:sp>
      <p:sp>
        <p:nvSpPr>
          <p:cNvPr id="4" name="Date Placeholder 3">
            <a:extLst>
              <a:ext uri="{FF2B5EF4-FFF2-40B4-BE49-F238E27FC236}">
                <a16:creationId xmlns:a16="http://schemas.microsoft.com/office/drawing/2014/main" id="{9EB7085B-A25E-4273-8AEB-FDEDCC93E8C6}"/>
              </a:ext>
            </a:extLst>
          </p:cNvPr>
          <p:cNvSpPr>
            <a:spLocks noGrp="1"/>
          </p:cNvSpPr>
          <p:nvPr>
            <p:ph type="dt" sz="half" idx="10"/>
          </p:nvPr>
        </p:nvSpPr>
        <p:spPr/>
        <p:txBody>
          <a:bodyPr/>
          <a:lstStyle/>
          <a:p>
            <a:r>
              <a:rPr lang="en-US"/>
              <a:t>Brendan Furey, 2018</a:t>
            </a:r>
            <a:endParaRPr lang="en-IE"/>
          </a:p>
        </p:txBody>
      </p:sp>
      <p:sp>
        <p:nvSpPr>
          <p:cNvPr id="5" name="Footer Placeholder 4">
            <a:extLst>
              <a:ext uri="{FF2B5EF4-FFF2-40B4-BE49-F238E27FC236}">
                <a16:creationId xmlns:a16="http://schemas.microsoft.com/office/drawing/2014/main" id="{7561DAE4-6558-4550-A0C9-B76387A6D861}"/>
              </a:ext>
            </a:extLst>
          </p:cNvPr>
          <p:cNvSpPr>
            <a:spLocks noGrp="1"/>
          </p:cNvSpPr>
          <p:nvPr>
            <p:ph type="ftr" sz="quarter" idx="11"/>
          </p:nvPr>
        </p:nvSpPr>
        <p:spPr/>
        <p:txBody>
          <a:bodyPr/>
          <a:lstStyle/>
          <a:p>
            <a:r>
              <a:rPr lang="en-IE"/>
              <a:t>Database API as Mathematical Function: Insights into Testing</a:t>
            </a:r>
          </a:p>
        </p:txBody>
      </p:sp>
      <p:sp>
        <p:nvSpPr>
          <p:cNvPr id="6" name="Slide Number Placeholder 5">
            <a:extLst>
              <a:ext uri="{FF2B5EF4-FFF2-40B4-BE49-F238E27FC236}">
                <a16:creationId xmlns:a16="http://schemas.microsoft.com/office/drawing/2014/main" id="{117A89DA-2D41-415C-9237-6D154C428CAF}"/>
              </a:ext>
            </a:extLst>
          </p:cNvPr>
          <p:cNvSpPr>
            <a:spLocks noGrp="1"/>
          </p:cNvSpPr>
          <p:nvPr>
            <p:ph type="sldNum" sz="quarter" idx="12"/>
          </p:nvPr>
        </p:nvSpPr>
        <p:spPr/>
        <p:txBody>
          <a:bodyPr/>
          <a:lstStyle/>
          <a:p>
            <a:fld id="{0F8991F1-6F20-4DDF-B613-3DFF9BDCC2B4}" type="slidenum">
              <a:rPr lang="en-IE" smtClean="0"/>
              <a:t>6</a:t>
            </a:fld>
            <a:endParaRPr lang="en-IE"/>
          </a:p>
        </p:txBody>
      </p:sp>
      <p:pic>
        <p:nvPicPr>
          <p:cNvPr id="28" name="Content Placeholder 27" descr="A screenshot of a cell phone&#10;&#10;Description generated with high confidence">
            <a:extLst>
              <a:ext uri="{FF2B5EF4-FFF2-40B4-BE49-F238E27FC236}">
                <a16:creationId xmlns:a16="http://schemas.microsoft.com/office/drawing/2014/main" id="{00FF9AFD-3BBC-4CC1-9932-F4C4E6092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8043" y="1690689"/>
            <a:ext cx="5787912" cy="4665662"/>
          </a:xfrm>
        </p:spPr>
      </p:pic>
    </p:spTree>
    <p:extLst>
      <p:ext uri="{BB962C8B-B14F-4D97-AF65-F5344CB8AC3E}">
        <p14:creationId xmlns:p14="http://schemas.microsoft.com/office/powerpoint/2010/main" val="15306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5B2-C527-44B1-850C-B84A91C0276F}"/>
              </a:ext>
            </a:extLst>
          </p:cNvPr>
          <p:cNvSpPr>
            <a:spLocks noGrp="1"/>
          </p:cNvSpPr>
          <p:nvPr>
            <p:ph type="title"/>
          </p:nvPr>
        </p:nvSpPr>
        <p:spPr/>
        <p:txBody>
          <a:bodyPr>
            <a:normAutofit/>
          </a:bodyPr>
          <a:lstStyle/>
          <a:p>
            <a:r>
              <a:rPr lang="en-IE" sz="1730" b="1">
                <a:solidFill>
                  <a:srgbClr val="006600"/>
                </a:solidFill>
              </a:rPr>
              <a:t>Mathematical Function</a:t>
            </a:r>
          </a:p>
        </p:txBody>
      </p:sp>
      <p:sp>
        <p:nvSpPr>
          <p:cNvPr id="4" name="Date Placeholder 3">
            <a:extLst>
              <a:ext uri="{FF2B5EF4-FFF2-40B4-BE49-F238E27FC236}">
                <a16:creationId xmlns:a16="http://schemas.microsoft.com/office/drawing/2014/main" id="{F787201C-6EBD-4B1D-88B9-ECBC87B605DE}"/>
              </a:ext>
            </a:extLst>
          </p:cNvPr>
          <p:cNvSpPr>
            <a:spLocks noGrp="1"/>
          </p:cNvSpPr>
          <p:nvPr>
            <p:ph type="dt" sz="half" idx="10"/>
          </p:nvPr>
        </p:nvSpPr>
        <p:spPr/>
        <p:txBody>
          <a:bodyPr/>
          <a:lstStyle/>
          <a:p>
            <a:r>
              <a:rPr lang="en-US"/>
              <a:t>Brendan Furey, 2018</a:t>
            </a:r>
            <a:endParaRPr lang="en-IE"/>
          </a:p>
        </p:txBody>
      </p:sp>
      <p:sp>
        <p:nvSpPr>
          <p:cNvPr id="5" name="Footer Placeholder 4">
            <a:extLst>
              <a:ext uri="{FF2B5EF4-FFF2-40B4-BE49-F238E27FC236}">
                <a16:creationId xmlns:a16="http://schemas.microsoft.com/office/drawing/2014/main" id="{B951454C-C335-4E03-AC87-4CD5AC98F2DD}"/>
              </a:ext>
            </a:extLst>
          </p:cNvPr>
          <p:cNvSpPr>
            <a:spLocks noGrp="1"/>
          </p:cNvSpPr>
          <p:nvPr>
            <p:ph type="ftr" sz="quarter" idx="11"/>
          </p:nvPr>
        </p:nvSpPr>
        <p:spPr/>
        <p:txBody>
          <a:bodyPr/>
          <a:lstStyle/>
          <a:p>
            <a:r>
              <a:rPr lang="en-IE"/>
              <a:t>Database API as Mathematical Function: Insights into Testing</a:t>
            </a:r>
          </a:p>
        </p:txBody>
      </p:sp>
      <p:sp>
        <p:nvSpPr>
          <p:cNvPr id="6" name="Slide Number Placeholder 5">
            <a:extLst>
              <a:ext uri="{FF2B5EF4-FFF2-40B4-BE49-F238E27FC236}">
                <a16:creationId xmlns:a16="http://schemas.microsoft.com/office/drawing/2014/main" id="{6AC77725-C654-45A1-8DD2-D4B8A3E32635}"/>
              </a:ext>
            </a:extLst>
          </p:cNvPr>
          <p:cNvSpPr>
            <a:spLocks noGrp="1"/>
          </p:cNvSpPr>
          <p:nvPr>
            <p:ph type="sldNum" sz="quarter" idx="12"/>
          </p:nvPr>
        </p:nvSpPr>
        <p:spPr/>
        <p:txBody>
          <a:bodyPr/>
          <a:lstStyle/>
          <a:p>
            <a:fld id="{0F8991F1-6F20-4DDF-B613-3DFF9BDCC2B4}" type="slidenum">
              <a:rPr lang="en-IE" smtClean="0"/>
              <a:t>7</a:t>
            </a:fld>
            <a:endParaRPr lang="en-IE"/>
          </a:p>
        </p:txBody>
      </p:sp>
      <p:sp>
        <p:nvSpPr>
          <p:cNvPr id="12" name="Rectangle 11">
            <a:extLst>
              <a:ext uri="{FF2B5EF4-FFF2-40B4-BE49-F238E27FC236}">
                <a16:creationId xmlns:a16="http://schemas.microsoft.com/office/drawing/2014/main" id="{9192E43E-88A2-4EC6-B7B4-2527D88988FD}"/>
              </a:ext>
            </a:extLst>
          </p:cNvPr>
          <p:cNvSpPr/>
          <p:nvPr/>
        </p:nvSpPr>
        <p:spPr>
          <a:xfrm>
            <a:off x="628650" y="1690689"/>
            <a:ext cx="7886700" cy="4228850"/>
          </a:xfrm>
          <a:prstGeom prst="rect">
            <a:avLst/>
          </a:prstGeom>
        </p:spPr>
        <p:txBody>
          <a:bodyPr wrap="square">
            <a:spAutoFit/>
          </a:bodyPr>
          <a:lstStyle/>
          <a:p>
            <a:pPr marL="200025" indent="-200025" eaLnBrk="0" fontAlgn="base" hangingPunct="0">
              <a:spcBef>
                <a:spcPct val="0"/>
              </a:spcBef>
              <a:spcAft>
                <a:spcPct val="30000"/>
              </a:spcAft>
              <a:buClr>
                <a:srgbClr val="5D9A0C"/>
              </a:buClr>
              <a:buFont typeface="Wingdings 3" pitchFamily="18" charset="2"/>
              <a:buChar char=""/>
            </a:pPr>
            <a:endParaRPr lang="en-IE" sz="1400">
              <a:hlinkClick r:id="rId3"/>
            </a:endParaRPr>
          </a:p>
          <a:p>
            <a:pPr eaLnBrk="0" fontAlgn="base" hangingPunct="0">
              <a:spcBef>
                <a:spcPct val="0"/>
              </a:spcBef>
              <a:spcAft>
                <a:spcPct val="30000"/>
              </a:spcAft>
              <a:buClr>
                <a:srgbClr val="5D9A0C"/>
              </a:buClr>
            </a:pPr>
            <a:r>
              <a:rPr lang="en-IE" sz="1400">
                <a:hlinkClick r:id="rId3"/>
              </a:rPr>
              <a:t>Function (mathematics) - Wikipedia</a:t>
            </a: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endParaRPr lang="en-IE" sz="1400"/>
          </a:p>
          <a:p>
            <a:pPr marL="200025" indent="-200025" eaLnBrk="0" fontAlgn="base" hangingPunct="0">
              <a:spcBef>
                <a:spcPct val="0"/>
              </a:spcBef>
              <a:spcAft>
                <a:spcPct val="30000"/>
              </a:spcAft>
              <a:buClr>
                <a:srgbClr val="5D9A0C"/>
              </a:buClr>
              <a:buFont typeface="Wingdings 3" pitchFamily="18" charset="2"/>
              <a:buChar char=""/>
            </a:pPr>
            <a:r>
              <a:rPr lang="en-IE" sz="1400"/>
              <a:t>x and y can be simple points, as shown here, or complex objects</a:t>
            </a:r>
          </a:p>
        </p:txBody>
      </p:sp>
      <p:sp>
        <p:nvSpPr>
          <p:cNvPr id="13" name="Rectangle 1">
            <a:extLst>
              <a:ext uri="{FF2B5EF4-FFF2-40B4-BE49-F238E27FC236}">
                <a16:creationId xmlns:a16="http://schemas.microsoft.com/office/drawing/2014/main" id="{10A4A13A-AFBC-4952-B6A2-741D54962857}"/>
              </a:ext>
            </a:extLst>
          </p:cNvPr>
          <p:cNvSpPr txBox="1">
            <a:spLocks noChangeArrowheads="1"/>
          </p:cNvSpPr>
          <p:nvPr/>
        </p:nvSpPr>
        <p:spPr bwMode="auto">
          <a:xfrm>
            <a:off x="628650" y="2223493"/>
            <a:ext cx="7886700" cy="4949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"In mathematics, a function is a relation between a set of inputs and a set of permissible outputs with the property that each input is related to exactly one output"</a:t>
            </a:r>
          </a:p>
        </p:txBody>
      </p:sp>
      <p:pic>
        <p:nvPicPr>
          <p:cNvPr id="9" name="Picture 8" descr="A screenshot of a cell phone&#10;&#10;Description generated with very high confidence">
            <a:extLst>
              <a:ext uri="{FF2B5EF4-FFF2-40B4-BE49-F238E27FC236}">
                <a16:creationId xmlns:a16="http://schemas.microsoft.com/office/drawing/2014/main" id="{3611C58E-891E-47C7-9A9C-8C6DC7DCE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699" y="3120346"/>
            <a:ext cx="4800600" cy="2038350"/>
          </a:xfrm>
          <a:prstGeom prst="rect">
            <a:avLst/>
          </a:prstGeom>
        </p:spPr>
      </p:pic>
    </p:spTree>
    <p:extLst>
      <p:ext uri="{BB962C8B-B14F-4D97-AF65-F5344CB8AC3E}">
        <p14:creationId xmlns:p14="http://schemas.microsoft.com/office/powerpoint/2010/main" val="127286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Functional Programming – Pure Functions</a:t>
            </a:r>
            <a:endParaRPr lang="en-IE">
              <a:solidFill>
                <a:srgbClr val="006600"/>
              </a:solidFill>
            </a:endParaRPr>
          </a:p>
        </p:txBody>
      </p:sp>
      <p:sp>
        <p:nvSpPr>
          <p:cNvPr id="3" name="Content Placeholder 2"/>
          <p:cNvSpPr>
            <a:spLocks noGrp="1"/>
          </p:cNvSpPr>
          <p:nvPr>
            <p:ph idx="1"/>
          </p:nvPr>
        </p:nvSpPr>
        <p:spPr>
          <a:xfrm>
            <a:off x="628650" y="1825626"/>
            <a:ext cx="7886700" cy="1325564"/>
          </a:xfrm>
        </p:spPr>
        <p:txBody>
          <a:bodyPr>
            <a:normAutofit/>
          </a:bodyPr>
          <a:lstStyle/>
          <a:p>
            <a:pPr marL="0" indent="0" eaLnBrk="0" fontAlgn="base" hangingPunct="0">
              <a:lnSpc>
                <a:spcPct val="100000"/>
              </a:lnSpc>
              <a:spcBef>
                <a:spcPct val="0"/>
              </a:spcBef>
              <a:spcAft>
                <a:spcPct val="30000"/>
              </a:spcAft>
              <a:buClr>
                <a:srgbClr val="5D9A0C"/>
              </a:buClr>
              <a:buNone/>
            </a:pPr>
            <a:r>
              <a:rPr lang="en-IE" sz="1400">
                <a:hlinkClick r:id="rId3"/>
              </a:rPr>
              <a:t>Functional Programming: Pure Functions</a:t>
            </a:r>
            <a:endParaRPr lang="en-IE" sz="1400"/>
          </a:p>
          <a:p>
            <a:pPr marL="0" indent="0" eaLnBrk="0" fontAlgn="base" hangingPunct="0">
              <a:lnSpc>
                <a:spcPct val="100000"/>
              </a:lnSpc>
              <a:spcBef>
                <a:spcPct val="0"/>
              </a:spcBef>
              <a:spcAft>
                <a:spcPct val="30000"/>
              </a:spcAft>
              <a:buClr>
                <a:srgbClr val="5D9A0C"/>
              </a:buClr>
              <a:buNone/>
            </a:pPr>
            <a:endParaRPr lang="en-IE" sz="1400" kern="0">
              <a:solidFill>
                <a:srgbClr val="000000"/>
              </a:solidFill>
            </a:endParaRPr>
          </a:p>
          <a:p>
            <a:pPr marL="0" indent="0">
              <a:buNone/>
            </a:pPr>
            <a:endParaRPr lang="en-IE" sz="1400"/>
          </a:p>
          <a:p>
            <a:pPr marL="0" indent="0">
              <a:buNone/>
            </a:pPr>
            <a:endParaRPr lang="en-IE" sz="1400"/>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8</a:t>
            </a:fld>
            <a:endParaRPr lang="en-IE"/>
          </a:p>
        </p:txBody>
      </p:sp>
      <p:sp>
        <p:nvSpPr>
          <p:cNvPr id="10" name="Rectangle 1">
            <a:extLst>
              <a:ext uri="{FF2B5EF4-FFF2-40B4-BE49-F238E27FC236}">
                <a16:creationId xmlns:a16="http://schemas.microsoft.com/office/drawing/2014/main" id="{8BE09D1A-CB89-4875-84B2-7C5EBBD1CDE7}"/>
              </a:ext>
            </a:extLst>
          </p:cNvPr>
          <p:cNvSpPr txBox="1">
            <a:spLocks noChangeArrowheads="1"/>
          </p:cNvSpPr>
          <p:nvPr/>
        </p:nvSpPr>
        <p:spPr bwMode="auto">
          <a:xfrm>
            <a:off x="628650" y="2128648"/>
            <a:ext cx="7886700" cy="92587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“A pure function is a function where the return value is only determined by its input values, without observable side effects. This is how functions in math work: </a:t>
            </a:r>
            <a:r>
              <a:rPr lang="en-IE" altLang="en-US" sz="1400" i="1" err="1">
                <a:cs typeface="Courier New" panose="02070309020205020404" pitchFamily="49" charset="0"/>
              </a:rPr>
              <a:t>Math.cos</a:t>
            </a:r>
            <a:r>
              <a:rPr lang="en-IE" altLang="en-US" sz="1400" i="1">
                <a:cs typeface="Courier New" panose="02070309020205020404" pitchFamily="49" charset="0"/>
              </a:rPr>
              <a:t>(x) will, for the same value of x, always return the same result. Computing it does not change x. It does not write to log files, do network requests, ask for user input, or change program state.” - </a:t>
            </a:r>
            <a:r>
              <a:rPr lang="en-IE" sz="1400"/>
              <a:t>Arne Brasseur</a:t>
            </a:r>
          </a:p>
        </p:txBody>
      </p:sp>
      <p:sp>
        <p:nvSpPr>
          <p:cNvPr id="8" name="Content Placeholder 2">
            <a:extLst>
              <a:ext uri="{FF2B5EF4-FFF2-40B4-BE49-F238E27FC236}">
                <a16:creationId xmlns:a16="http://schemas.microsoft.com/office/drawing/2014/main" id="{77F1583D-13E7-4AA5-973D-B59ECD441926}"/>
              </a:ext>
            </a:extLst>
          </p:cNvPr>
          <p:cNvSpPr txBox="1">
            <a:spLocks/>
          </p:cNvSpPr>
          <p:nvPr/>
        </p:nvSpPr>
        <p:spPr>
          <a:xfrm>
            <a:off x="628650" y="3151190"/>
            <a:ext cx="7886700" cy="30702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r>
              <a:rPr lang="en-IE" sz="1600" b="1" u="sng" kern="0">
                <a:solidFill>
                  <a:srgbClr val="000000"/>
                </a:solidFill>
              </a:rPr>
              <a:t>Testing a Function</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Given a list of test inputs, X and a list of expected outputs, E, for function F:</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For each x in X, with e in E:</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Apply y = F(x)</a:t>
            </a:r>
          </a:p>
          <a:p>
            <a:pPr marL="657225" lvl="1"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Assert y = e </a:t>
            </a:r>
          </a:p>
          <a:p>
            <a:pPr marL="0" indent="0" eaLnBrk="0" fontAlgn="base" hangingPunct="0">
              <a:lnSpc>
                <a:spcPct val="100000"/>
              </a:lnSpc>
              <a:spcBef>
                <a:spcPct val="0"/>
              </a:spcBef>
              <a:spcAft>
                <a:spcPct val="30000"/>
              </a:spcAft>
              <a:buClr>
                <a:srgbClr val="5D9A0C"/>
              </a:buClr>
              <a:buNone/>
            </a:pPr>
            <a:r>
              <a:rPr lang="en-IE" sz="1600" b="1" u="sng" kern="0">
                <a:solidFill>
                  <a:srgbClr val="000000"/>
                </a:solidFill>
              </a:rPr>
              <a:t>Advantages of Purity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Only need to check return value, y</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No coupling between tests, can be run independently in any order</a:t>
            </a:r>
          </a:p>
          <a:p>
            <a:pPr marL="200025" indent="-200025" eaLnBrk="0" fontAlgn="base" hangingPunct="0">
              <a:lnSpc>
                <a:spcPct val="100000"/>
              </a:lnSpc>
              <a:spcBef>
                <a:spcPct val="0"/>
              </a:spcBef>
              <a:spcAft>
                <a:spcPct val="30000"/>
              </a:spcAft>
              <a:buClr>
                <a:srgbClr val="5D9A0C"/>
              </a:buClr>
              <a:buFont typeface="Wingdings 3" pitchFamily="18" charset="2"/>
              <a:buChar char=""/>
            </a:pPr>
            <a:r>
              <a:rPr lang="en-IE" sz="1400" kern="0">
                <a:solidFill>
                  <a:srgbClr val="000000"/>
                </a:solidFill>
              </a:rPr>
              <a:t>Expected return value, e, for given input, x, does not change over time, so repeatable</a:t>
            </a:r>
          </a:p>
          <a:p>
            <a:pPr marL="0" indent="0">
              <a:buFont typeface="Arial" panose="020B0604020202020204" pitchFamily="34" charset="0"/>
              <a:buNone/>
            </a:pPr>
            <a:r>
              <a:rPr lang="en-IE" sz="1600" b="1" u="sng"/>
              <a:t>But Some Impurity is Necessary…</a:t>
            </a:r>
          </a:p>
        </p:txBody>
      </p:sp>
      <p:sp>
        <p:nvSpPr>
          <p:cNvPr id="9" name="Footer Placeholder 3">
            <a:extLst>
              <a:ext uri="{FF2B5EF4-FFF2-40B4-BE49-F238E27FC236}">
                <a16:creationId xmlns:a16="http://schemas.microsoft.com/office/drawing/2014/main" id="{CDDFC043-BFA9-4D16-9A9B-9F54F8763C0A}"/>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94217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sz="1725" b="1" kern="0">
                <a:solidFill>
                  <a:srgbClr val="006600"/>
                </a:solidFill>
              </a:rPr>
              <a:t>Functional Programming – Managing Impurity</a:t>
            </a:r>
            <a:endParaRPr lang="en-IE">
              <a:solidFill>
                <a:srgbClr val="006600"/>
              </a:solidFill>
            </a:endParaRPr>
          </a:p>
        </p:txBody>
      </p:sp>
      <p:sp>
        <p:nvSpPr>
          <p:cNvPr id="3" name="Content Placeholder 2"/>
          <p:cNvSpPr>
            <a:spLocks noGrp="1"/>
          </p:cNvSpPr>
          <p:nvPr>
            <p:ph idx="1"/>
          </p:nvPr>
        </p:nvSpPr>
        <p:spPr>
          <a:xfrm>
            <a:off x="628650" y="1825626"/>
            <a:ext cx="7886700" cy="1603374"/>
          </a:xfrm>
        </p:spPr>
        <p:txBody>
          <a:bodyPr>
            <a:normAutofit/>
          </a:bodyPr>
          <a:lstStyle/>
          <a:p>
            <a:pPr marL="0" indent="0" eaLnBrk="0" fontAlgn="base" hangingPunct="0">
              <a:lnSpc>
                <a:spcPct val="100000"/>
              </a:lnSpc>
              <a:spcBef>
                <a:spcPct val="0"/>
              </a:spcBef>
              <a:spcAft>
                <a:spcPct val="30000"/>
              </a:spcAft>
              <a:buClr>
                <a:srgbClr val="5D9A0C"/>
              </a:buClr>
              <a:buNone/>
            </a:pPr>
            <a:r>
              <a:rPr lang="en-IE" sz="1600" b="1" u="sng"/>
              <a:t>Refactoring to Functional</a:t>
            </a:r>
          </a:p>
          <a:p>
            <a:pPr marL="200025" indent="-200025" eaLnBrk="0" fontAlgn="base" hangingPunct="0">
              <a:lnSpc>
                <a:spcPct val="100000"/>
              </a:lnSpc>
              <a:spcBef>
                <a:spcPct val="0"/>
              </a:spcBef>
              <a:spcAft>
                <a:spcPct val="30000"/>
              </a:spcAft>
              <a:buClr>
                <a:srgbClr val="5D9A0C"/>
              </a:buClr>
              <a:buFont typeface="Wingdings 3" pitchFamily="18" charset="2"/>
              <a:buChar char=""/>
            </a:pPr>
            <a:endParaRPr lang="en-IE" sz="1400" kern="0">
              <a:solidFill>
                <a:srgbClr val="000000"/>
              </a:solidFill>
            </a:endParaRPr>
          </a:p>
          <a:p>
            <a:pPr marL="0" indent="0">
              <a:buNone/>
            </a:pPr>
            <a:endParaRPr lang="en-IE" sz="1400"/>
          </a:p>
          <a:p>
            <a:pPr marL="0" indent="0">
              <a:buNone/>
            </a:pPr>
            <a:endParaRPr lang="en-IE" sz="1400"/>
          </a:p>
          <a:p>
            <a:pPr marL="0" indent="0">
              <a:buNone/>
            </a:pPr>
            <a:endParaRPr lang="en-IE" sz="1400"/>
          </a:p>
        </p:txBody>
      </p:sp>
      <p:sp>
        <p:nvSpPr>
          <p:cNvPr id="6" name="Date Placeholder 5"/>
          <p:cNvSpPr>
            <a:spLocks noGrp="1"/>
          </p:cNvSpPr>
          <p:nvPr>
            <p:ph type="dt" sz="half" idx="10"/>
          </p:nvPr>
        </p:nvSpPr>
        <p:spPr/>
        <p:txBody>
          <a:bodyPr/>
          <a:lstStyle/>
          <a:p>
            <a:r>
              <a:rPr lang="en-US"/>
              <a:t>Brendan Furey, 2018</a:t>
            </a:r>
            <a:endParaRPr lang="en-IE"/>
          </a:p>
        </p:txBody>
      </p:sp>
      <p:sp>
        <p:nvSpPr>
          <p:cNvPr id="5" name="Slide Number Placeholder 4"/>
          <p:cNvSpPr>
            <a:spLocks noGrp="1"/>
          </p:cNvSpPr>
          <p:nvPr>
            <p:ph type="sldNum" sz="quarter" idx="12"/>
          </p:nvPr>
        </p:nvSpPr>
        <p:spPr/>
        <p:txBody>
          <a:bodyPr/>
          <a:lstStyle/>
          <a:p>
            <a:fld id="{0F8991F1-6F20-4DDF-B613-3DFF9BDCC2B4}" type="slidenum">
              <a:rPr lang="en-IE" smtClean="0"/>
              <a:t>9</a:t>
            </a:fld>
            <a:endParaRPr lang="en-IE"/>
          </a:p>
        </p:txBody>
      </p:sp>
      <p:sp>
        <p:nvSpPr>
          <p:cNvPr id="10" name="Rectangle 1">
            <a:extLst>
              <a:ext uri="{FF2B5EF4-FFF2-40B4-BE49-F238E27FC236}">
                <a16:creationId xmlns:a16="http://schemas.microsoft.com/office/drawing/2014/main" id="{8BE09D1A-CB89-4875-84B2-7C5EBBD1CDE7}"/>
              </a:ext>
            </a:extLst>
          </p:cNvPr>
          <p:cNvSpPr txBox="1">
            <a:spLocks noChangeArrowheads="1"/>
          </p:cNvSpPr>
          <p:nvPr/>
        </p:nvSpPr>
        <p:spPr bwMode="auto">
          <a:xfrm>
            <a:off x="628650" y="2152745"/>
            <a:ext cx="7886700" cy="11413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“Our programs are processes that deal with inputs and generate outputs over time, they are not mathematical functions. There are ways to get the best of both worlds, however.</a:t>
            </a:r>
          </a:p>
          <a:p>
            <a:pPr marL="0" indent="0" eaLnBrk="0" fontAlgn="base" hangingPunct="0">
              <a:lnSpc>
                <a:spcPct val="100000"/>
              </a:lnSpc>
              <a:spcBef>
                <a:spcPct val="0"/>
              </a:spcBef>
              <a:spcAft>
                <a:spcPct val="0"/>
              </a:spcAft>
              <a:buNone/>
            </a:pPr>
            <a:endParaRPr lang="en-IE" altLang="en-US" sz="1400" i="1">
              <a:cs typeface="Courier New" panose="02070309020205020404" pitchFamily="49" charset="0"/>
            </a:endParaRPr>
          </a:p>
          <a:p>
            <a:pPr marL="0" indent="0" eaLnBrk="0" fontAlgn="base" hangingPunct="0">
              <a:lnSpc>
                <a:spcPct val="100000"/>
              </a:lnSpc>
              <a:spcBef>
                <a:spcPct val="0"/>
              </a:spcBef>
              <a:spcAft>
                <a:spcPct val="0"/>
              </a:spcAft>
              <a:buNone/>
            </a:pPr>
            <a:r>
              <a:rPr lang="en-IE" altLang="en-US" sz="1400" i="1">
                <a:cs typeface="Courier New" panose="02070309020205020404" pitchFamily="49" charset="0"/>
              </a:rPr>
              <a:t>One fruitful approach is to separate the pure, functional, value based core of your application from an outer, imperative shell.” - </a:t>
            </a:r>
            <a:r>
              <a:rPr lang="en-IE" sz="1400"/>
              <a:t>Arne Brasseur</a:t>
            </a:r>
            <a:endParaRPr lang="en-IE" altLang="en-US" sz="1400" i="1">
              <a:cs typeface="Courier New" panose="02070309020205020404" pitchFamily="49" charset="0"/>
            </a:endParaRPr>
          </a:p>
        </p:txBody>
      </p:sp>
      <p:sp>
        <p:nvSpPr>
          <p:cNvPr id="8" name="Content Placeholder 2">
            <a:extLst>
              <a:ext uri="{FF2B5EF4-FFF2-40B4-BE49-F238E27FC236}">
                <a16:creationId xmlns:a16="http://schemas.microsoft.com/office/drawing/2014/main" id="{77F1583D-13E7-4AA5-973D-B59ECD441926}"/>
              </a:ext>
            </a:extLst>
          </p:cNvPr>
          <p:cNvSpPr txBox="1">
            <a:spLocks/>
          </p:cNvSpPr>
          <p:nvPr/>
        </p:nvSpPr>
        <p:spPr>
          <a:xfrm>
            <a:off x="628650" y="3429000"/>
            <a:ext cx="7886700" cy="279241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30000"/>
              </a:spcAft>
              <a:buClr>
                <a:srgbClr val="5D9A0C"/>
              </a:buClr>
              <a:buNone/>
            </a:pPr>
            <a:endParaRPr lang="en-IE" sz="1600" b="1" u="sng"/>
          </a:p>
        </p:txBody>
      </p:sp>
      <p:pic>
        <p:nvPicPr>
          <p:cNvPr id="16" name="Picture 15" descr="A screenshot of a cell phone&#10;&#10;Description generated with very high confidence">
            <a:extLst>
              <a:ext uri="{FF2B5EF4-FFF2-40B4-BE49-F238E27FC236}">
                <a16:creationId xmlns:a16="http://schemas.microsoft.com/office/drawing/2014/main" id="{D681A649-95EB-4631-9211-2F45EC677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440961"/>
            <a:ext cx="6400800" cy="2752725"/>
          </a:xfrm>
          <a:prstGeom prst="rect">
            <a:avLst/>
          </a:prstGeom>
        </p:spPr>
      </p:pic>
      <p:sp>
        <p:nvSpPr>
          <p:cNvPr id="11" name="Footer Placeholder 3">
            <a:extLst>
              <a:ext uri="{FF2B5EF4-FFF2-40B4-BE49-F238E27FC236}">
                <a16:creationId xmlns:a16="http://schemas.microsoft.com/office/drawing/2014/main" id="{C466E5D8-A7C5-413E-86C8-7E541277D29F}"/>
              </a:ext>
            </a:extLst>
          </p:cNvPr>
          <p:cNvSpPr>
            <a:spLocks noGrp="1"/>
          </p:cNvSpPr>
          <p:nvPr>
            <p:ph type="ftr" sz="quarter" idx="11"/>
          </p:nvPr>
        </p:nvSpPr>
        <p:spPr>
          <a:xfrm>
            <a:off x="2410213" y="6356351"/>
            <a:ext cx="4323573" cy="365125"/>
          </a:xfrm>
        </p:spPr>
        <p:txBody>
          <a:bodyPr/>
          <a:lstStyle/>
          <a:p>
            <a:r>
              <a:rPr lang="en-IE"/>
              <a:t>Database API as Mathematical Function: Insights into Testing</a:t>
            </a:r>
          </a:p>
        </p:txBody>
      </p:sp>
    </p:spTree>
    <p:extLst>
      <p:ext uri="{BB962C8B-B14F-4D97-AF65-F5344CB8AC3E}">
        <p14:creationId xmlns:p14="http://schemas.microsoft.com/office/powerpoint/2010/main" val="2612448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70773</TotalTime>
  <Words>5595</Words>
  <Application>Microsoft Office PowerPoint</Application>
  <PresentationFormat>On-screen Show (4:3)</PresentationFormat>
  <Paragraphs>688</Paragraphs>
  <Slides>47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Courier New</vt:lpstr>
      <vt:lpstr>Wingdings 3</vt:lpstr>
      <vt:lpstr>Office Theme</vt:lpstr>
      <vt:lpstr>Database API Viewed As A Mathematical Function:           Insights into Testing   </vt:lpstr>
      <vt:lpstr>whoami</vt:lpstr>
      <vt:lpstr>Agenda</vt:lpstr>
      <vt:lpstr>A Design Pattern for Testing Database APIs</vt:lpstr>
      <vt:lpstr>Testing Context – Thick Database Paradigm</vt:lpstr>
      <vt:lpstr>Thick Database Paradigm - Diagram</vt:lpstr>
      <vt:lpstr>Mathematical Function</vt:lpstr>
      <vt:lpstr>Functional Programming – Pure Functions</vt:lpstr>
      <vt:lpstr>Functional Programming – Managing Impurity</vt:lpstr>
      <vt:lpstr>Database APIs and Impurity</vt:lpstr>
      <vt:lpstr>Database APIs – Manage Impurity by FP-Style Refactoring?</vt:lpstr>
      <vt:lpstr>Noise Cancellation</vt:lpstr>
      <vt:lpstr>Database APIs – Manage Impurity by a Pure Wrapper</vt:lpstr>
      <vt:lpstr>Test Procedure Using Pure Wrapper</vt:lpstr>
      <vt:lpstr>Purifying the Actuals</vt:lpstr>
      <vt:lpstr>Test Mode Transaction Partitioning (if possible)</vt:lpstr>
      <vt:lpstr>A General Data Model for Testing</vt:lpstr>
      <vt:lpstr>A General Data Model for Testing</vt:lpstr>
      <vt:lpstr>A General Data Model for Testing: Data Groups</vt:lpstr>
      <vt:lpstr>A General Data Model for Testing: Group Metadata</vt:lpstr>
      <vt:lpstr>A General Data Model for Testing: Arrays</vt:lpstr>
      <vt:lpstr>GDM Output and Code Examples</vt:lpstr>
      <vt:lpstr>API Test Output Example – Showing Groups</vt:lpstr>
      <vt:lpstr>API Test Code Extracts 1 – Array Types and Tester Main Block</vt:lpstr>
      <vt:lpstr>API Test Code Extracts 2 – Wrapper Main Block and Database Getter</vt:lpstr>
      <vt:lpstr>Testing Frameworks – What to Look For</vt:lpstr>
      <vt:lpstr>Test Coverage by Domain Partitioning</vt:lpstr>
      <vt:lpstr>Domain vs Code Coverage 1: Code Coverage</vt:lpstr>
      <vt:lpstr>Domain vs Code Coverage 2: Domain Coverage Example</vt:lpstr>
      <vt:lpstr>Domain Partitioning</vt:lpstr>
      <vt:lpstr>Subdomain Types and Coverage</vt:lpstr>
      <vt:lpstr>Subdomains and Decomposition</vt:lpstr>
      <vt:lpstr>Global Domain Coverage</vt:lpstr>
      <vt:lpstr>Complex Objects and Arrays</vt:lpstr>
      <vt:lpstr>Decomposition by Arrays</vt:lpstr>
      <vt:lpstr>Testing Strategies</vt:lpstr>
      <vt:lpstr>Testing Strategy</vt:lpstr>
      <vt:lpstr>Phases of Testing 1: Development</vt:lpstr>
      <vt:lpstr>Phases of Testing 2: Regression</vt:lpstr>
      <vt:lpstr>Automated Testing: Why, When, What?</vt:lpstr>
      <vt:lpstr>Test Only the Top-Level API, with Dependencies</vt:lpstr>
      <vt:lpstr>Avoid Dependency Injection and Low-Level Tests</vt:lpstr>
      <vt:lpstr>Homeopathic Unit Testing</vt:lpstr>
      <vt:lpstr>Conclusion</vt:lpstr>
      <vt:lpstr>Value of the Mathematical Function in Functional Testing</vt:lpstr>
      <vt:lpstr>Value of the Mathematical Function in Performance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 Performance Benchmarking of SQL</dc:title>
  <dc:creator>Brendan Furey</dc:creator>
  <cp:lastModifiedBy>Brendan Furey</cp:lastModifiedBy>
  <cp:revision>433</cp:revision>
  <dcterms:created xsi:type="dcterms:W3CDTF">2015-10-10T07:49:29Z</dcterms:created>
  <dcterms:modified xsi:type="dcterms:W3CDTF">2018-03-24T13:43:08Z</dcterms:modified>
</cp:coreProperties>
</file>