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303" r:id="rId4"/>
    <p:sldId id="306" r:id="rId5"/>
    <p:sldId id="344" r:id="rId6"/>
    <p:sldId id="350" r:id="rId7"/>
    <p:sldId id="351" r:id="rId8"/>
    <p:sldId id="355" r:id="rId9"/>
    <p:sldId id="307" r:id="rId10"/>
    <p:sldId id="356" r:id="rId11"/>
    <p:sldId id="354" r:id="rId12"/>
    <p:sldId id="384" r:id="rId13"/>
    <p:sldId id="357" r:id="rId14"/>
    <p:sldId id="368" r:id="rId15"/>
    <p:sldId id="358" r:id="rId16"/>
    <p:sldId id="359" r:id="rId17"/>
    <p:sldId id="361" r:id="rId18"/>
    <p:sldId id="385" r:id="rId19"/>
    <p:sldId id="360" r:id="rId20"/>
    <p:sldId id="365" r:id="rId21"/>
    <p:sldId id="366" r:id="rId22"/>
    <p:sldId id="369" r:id="rId23"/>
    <p:sldId id="367" r:id="rId24"/>
    <p:sldId id="388" r:id="rId25"/>
    <p:sldId id="370" r:id="rId26"/>
    <p:sldId id="371" r:id="rId27"/>
    <p:sldId id="372" r:id="rId28"/>
    <p:sldId id="373" r:id="rId29"/>
    <p:sldId id="374" r:id="rId30"/>
    <p:sldId id="387" r:id="rId31"/>
    <p:sldId id="375" r:id="rId32"/>
    <p:sldId id="378" r:id="rId33"/>
    <p:sldId id="389" r:id="rId34"/>
    <p:sldId id="376" r:id="rId35"/>
    <p:sldId id="379" r:id="rId36"/>
    <p:sldId id="377" r:id="rId37"/>
    <p:sldId id="380" r:id="rId38"/>
    <p:sldId id="390" r:id="rId39"/>
    <p:sldId id="381" r:id="rId40"/>
    <p:sldId id="382" r:id="rId41"/>
    <p:sldId id="383" r:id="rId42"/>
    <p:sldId id="391" r:id="rId43"/>
    <p:sldId id="353" r:id="rId44"/>
    <p:sldId id="30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74228F38-0B0D-475F-ABA0-3D4B3CF98541}">
          <p14:sldIdLst>
            <p14:sldId id="256"/>
            <p14:sldId id="257"/>
            <p14:sldId id="303"/>
          </p14:sldIdLst>
        </p14:section>
        <p14:section name="General Programming Design Concepts" id="{33E7ABDE-3F96-4066-8012-ECD8E801C54A}">
          <p14:sldIdLst>
            <p14:sldId id="306"/>
            <p14:sldId id="344"/>
            <p14:sldId id="350"/>
            <p14:sldId id="351"/>
            <p14:sldId id="355"/>
            <p14:sldId id="307"/>
            <p14:sldId id="356"/>
            <p14:sldId id="354"/>
          </p14:sldIdLst>
        </p14:section>
        <p14:section name="Design Principles and Program Modules" id="{52423DCC-839D-446B-BAE4-8BBF6C0D30B9}">
          <p14:sldIdLst>
            <p14:sldId id="384"/>
            <p14:sldId id="357"/>
            <p14:sldId id="368"/>
            <p14:sldId id="358"/>
            <p14:sldId id="359"/>
            <p14:sldId id="361"/>
          </p14:sldIdLst>
        </p14:section>
        <p14:section name="Object Types and Collections" id="{D3948114-CDBB-43AA-90E2-258D946D9C0B}">
          <p14:sldIdLst>
            <p14:sldId id="385"/>
            <p14:sldId id="360"/>
            <p14:sldId id="365"/>
            <p14:sldId id="366"/>
            <p14:sldId id="369"/>
            <p14:sldId id="367"/>
          </p14:sldIdLst>
        </p14:section>
        <p14:section name="API Design with Examples" id="{17685ED3-9AA3-4155-9BB0-66E086944B91}">
          <p14:sldIdLst>
            <p14:sldId id="388"/>
            <p14:sldId id="370"/>
            <p14:sldId id="371"/>
            <p14:sldId id="372"/>
            <p14:sldId id="373"/>
            <p14:sldId id="374"/>
          </p14:sldIdLst>
        </p14:section>
        <p14:section name="Oracle and Other Languages" id="{9C6C3634-C55C-4755-9D35-6971A5701806}">
          <p14:sldIdLst>
            <p14:sldId id="387"/>
            <p14:sldId id="375"/>
            <p14:sldId id="378"/>
          </p14:sldIdLst>
        </p14:section>
        <p14:section name="Oracle's Object Orientation" id="{41CFC67E-B476-4F17-AAAF-38049F8C7857}">
          <p14:sldIdLst>
            <p14:sldId id="389"/>
            <p14:sldId id="376"/>
            <p14:sldId id="379"/>
            <p14:sldId id="377"/>
            <p14:sldId id="380"/>
          </p14:sldIdLst>
        </p14:section>
        <p14:section name="SQL and Modularity" id="{3F48F81D-E70F-47A4-99CB-49BB14C9A72E}">
          <p14:sldIdLst>
            <p14:sldId id="390"/>
            <p14:sldId id="381"/>
            <p14:sldId id="382"/>
            <p14:sldId id="383"/>
          </p14:sldIdLst>
        </p14:section>
        <p14:section name="Conclusion" id="{552D3AB1-A9E8-4566-B548-B6DDD23021EB}">
          <p14:sldIdLst>
            <p14:sldId id="391"/>
            <p14:sldId id="353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8" autoAdjust="0"/>
    <p:restoredTop sz="92553" autoAdjust="0"/>
  </p:normalViewPr>
  <p:slideViewPr>
    <p:cSldViewPr snapToGrid="0">
      <p:cViewPr varScale="1">
        <p:scale>
          <a:sx n="84" d="100"/>
          <a:sy n="84" d="100"/>
        </p:scale>
        <p:origin x="1210" y="82"/>
      </p:cViewPr>
      <p:guideLst/>
    </p:cSldViewPr>
  </p:slideViewPr>
  <p:outlineViewPr>
    <p:cViewPr>
      <p:scale>
        <a:sx n="33" d="100"/>
        <a:sy n="33" d="100"/>
      </p:scale>
      <p:origin x="0" y="-4963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07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39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42" Type="http://schemas.openxmlformats.org/officeDocument/2006/relationships/slide" Target="slides/slide42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41" Type="http://schemas.openxmlformats.org/officeDocument/2006/relationships/slide" Target="slides/slide41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AA1FEE-19BF-4920-895C-B0B2E83AC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C801D-A9E1-4095-99CA-6A1EE50297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391C6-4056-4F5F-BEDC-2C917ACFECF9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F1641-ABE4-4AD0-875A-0F7F196C8E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7C533-4799-41AD-A3EA-D66EA61190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B0C9B-689E-4A5B-9336-4525A11128C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0639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1688-4325-40A2-BBF0-5853202C799D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1D1F2-B543-4BC2-8B83-DBFF08905A1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811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programmerwrites.eu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scalfani/goodbye-object-oriented-programming-a59cda4c0e53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.aau.dk/~normark/prog3-03/html/notes/paradigms_themes-paradigm-overview-section.html#paradigms_oo-paradigm-overview_title_1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aprogrammerwrites.eu/?p=931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accent6"/>
                </a:solidFill>
                <a:hlinkClick r:id="rId3"/>
              </a:rPr>
              <a:t>http://aprogrammerwrites.eu/</a:t>
            </a:r>
            <a:endParaRPr lang="en-US">
              <a:solidFill>
                <a:schemeClr val="accent6"/>
              </a:solidFill>
            </a:endParaRPr>
          </a:p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7538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https://en.wikipedia.org/wiki/Comparison_of_programming_paradigms</a:t>
            </a:r>
          </a:p>
          <a:p>
            <a:r>
              <a:rPr lang="en-IE" dirty="0"/>
              <a:t>http://people.cs.aau.dk/~normark/prog3-03/html/notes/paradigms_themes-paradigm-overview-section.html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5491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https://en.wikipedia.org/wiki/Don%27t_repeat_yourself</a:t>
            </a:r>
          </a:p>
          <a:p>
            <a:r>
              <a:rPr lang="en-IE" dirty="0"/>
              <a:t>https://en.wikipedia.org/wiki/Coupling_(computer_programming)#Coupling_versus_cohesion</a:t>
            </a:r>
          </a:p>
          <a:p>
            <a:r>
              <a:rPr lang="en-IE" dirty="0"/>
              <a:t>https://en.wikipedia.org/wiki/Functional_design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6248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https://www.webopedia.com/TERM/I/information_hiding.html</a:t>
            </a:r>
          </a:p>
          <a:p>
            <a:r>
              <a:rPr lang="en-IE" dirty="0"/>
              <a:t>http://www.doc.ic.ac.uk/~alw/doc/papers/ada80.pdf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389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>
                <a:hlinkClick r:id="rId3"/>
              </a:rPr>
              <a:t>https://medium.com/@cscalfani/goodbye-object-oriented-programming-a59cda4c0e53</a:t>
            </a:r>
            <a:endParaRPr lang="en-IE" dirty="0"/>
          </a:p>
          <a:p>
            <a:r>
              <a:rPr lang="en-IE" dirty="0"/>
              <a:t>https://tylermcginnis.com/javascript-inheritance-vs-composition/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1979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6382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9656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153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https://docs.oracle.com/database/121/LNPLS/composites.htm#LNPLS00501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1582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3147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https://github.com/BrenPatF/log_set_oracle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408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1778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9200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664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11391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6107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65261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1222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https://www.oracle.com/technetwork/database/multilingual-engine/overview/index.html</a:t>
            </a:r>
          </a:p>
          <a:p>
            <a:r>
              <a:rPr lang="en-IE" dirty="0"/>
              <a:t>https://docs.oracle.com/en/database/oracle/oracle-database/18/adjsn/index.html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31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2696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https://www.oracle.com/technetwork/database/multilingual-engine/overview/index.html</a:t>
            </a:r>
          </a:p>
          <a:p>
            <a:r>
              <a:rPr lang="en-IE" dirty="0"/>
              <a:t>https://docs.oracle.com/en/database/oracle/oracle-database/18/adjsn/index.html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32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39864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34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4873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35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2497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27786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>
                <a:hlinkClick r:id="rId3"/>
              </a:rPr>
              <a:t>http://people.cs.aau.dk/~normark/prog3-03/html/notes/paradigms_themes-paradigm-overview-section.html#paradigms_oo-paradigm-overview_title_1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36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8689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37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41340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http://aprogrammerwrites.eu/?p=931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39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2922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http://aprogrammerwrites.eu/?p=206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40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88598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http://aprogrammerwrites.eu/?p=2539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41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57078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43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3834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https://en.m.wikipedia.org/wiki/Modularity</a:t>
            </a:r>
          </a:p>
          <a:p>
            <a:r>
              <a:rPr lang="en-IE" dirty="0"/>
              <a:t>http://www.ocrcomputing.org.uk/f452/solution_design/modular.html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9285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https://www.slideshare.net/davilinjohnson/overview-of-programming-paradigms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4027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https://en.wikipedia.org/wiki/Comparison_of_programming_paradigms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0541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2290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1417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4258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Brendan Furey, 2018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Database API as Mathematical Function: Insights into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22363"/>
            <a:ext cx="7773177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0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Brendan Furey, 2018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Database API as Mathematical Function: Insights into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78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Brendan Furey, 2018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Database API as Mathematical Function: Insights into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655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64331"/>
            <a:ext cx="7886700" cy="132635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648019" cy="365125"/>
          </a:xfrm>
        </p:spPr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27684" y="6356351"/>
            <a:ext cx="4688632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352522" y="6356351"/>
            <a:ext cx="1162827" cy="365125"/>
          </a:xfrm>
        </p:spPr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  <p:sp>
        <p:nvSpPr>
          <p:cNvPr id="4" name="Rectangle 3"/>
          <p:cNvSpPr/>
          <p:nvPr userDrawn="1"/>
        </p:nvSpPr>
        <p:spPr>
          <a:xfrm>
            <a:off x="628650" y="36433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494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638689" cy="365125"/>
          </a:xfrm>
        </p:spPr>
        <p:txBody>
          <a:bodyPr/>
          <a:lstStyle/>
          <a:p>
            <a:r>
              <a:rPr lang="en-US"/>
              <a:t>Brendan Furey, 2018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9878" y="6356351"/>
            <a:ext cx="4394719" cy="365125"/>
          </a:xfrm>
        </p:spPr>
        <p:txBody>
          <a:bodyPr/>
          <a:lstStyle/>
          <a:p>
            <a:r>
              <a:rPr lang="en-IE"/>
              <a:t>Database API as Mathematical Function: Insights into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29804" y="6356351"/>
            <a:ext cx="985546" cy="365125"/>
          </a:xfrm>
        </p:spPr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191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666681" cy="365125"/>
          </a:xfrm>
        </p:spPr>
        <p:txBody>
          <a:bodyPr/>
          <a:lstStyle/>
          <a:p>
            <a:r>
              <a:rPr lang="en-US"/>
              <a:t>Brendan Furey, 2018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5417" y="6356351"/>
            <a:ext cx="4573166" cy="365125"/>
          </a:xfrm>
        </p:spPr>
        <p:txBody>
          <a:bodyPr/>
          <a:lstStyle/>
          <a:p>
            <a:r>
              <a:rPr lang="en-IE"/>
              <a:t>Database API as Mathematical Function: Insights into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5788" y="6356351"/>
            <a:ext cx="929562" cy="365125"/>
          </a:xfrm>
        </p:spPr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992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Brendan Furey, 2018</a:t>
            </a:r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Database API as Mathematical Function: Insights into 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851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Brendan Furey, 2018</a:t>
            </a:r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Database API as Mathematical Function: Insights into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878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638689" cy="365125"/>
          </a:xfrm>
        </p:spPr>
        <p:txBody>
          <a:bodyPr/>
          <a:lstStyle/>
          <a:p>
            <a:r>
              <a:rPr lang="en-US"/>
              <a:t>Brendan Furey, 2018</a:t>
            </a:r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25351" y="6356351"/>
            <a:ext cx="4693298" cy="365125"/>
          </a:xfrm>
        </p:spPr>
        <p:txBody>
          <a:bodyPr/>
          <a:lstStyle/>
          <a:p>
            <a:r>
              <a:rPr lang="en-IE"/>
              <a:t>Database API as Mathematical Function: Insights into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9722" y="6356351"/>
            <a:ext cx="705628" cy="365125"/>
          </a:xfrm>
        </p:spPr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112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Brendan Furey, 2018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Database API as Mathematical Function: Insights into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034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Brendan Furey, 2018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Database API as Mathematical Function: Insights into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012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Brendan Furey, 2018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Database API as Mathematical Function: Insights into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501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programmerwrites.e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rison_of_programming_paradigm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eople.cs.aau.dk/~normark/prog3-03/html/notes/paradigms_themes-paradigm-overview-section.ht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n%27t_repeat_yoursel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Functional_design" TargetMode="External"/><Relationship Id="rId4" Type="http://schemas.openxmlformats.org/officeDocument/2006/relationships/hyperlink" Target="https://en.wikipedia.org/wiki/Coupling_(computer_programming)#Coupling_versus_cohesio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opedia.com/TERM/I/information_hiding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c.ic.ac.uk/~alw/doc/papers/ada80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ylermcginnis.com/javascript-inheritance-vs-composition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cscalfani/goodbye-object-oriented-programming-a59cda4c0e53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database/121/LNPLS/composites.htm#LNPLS00501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enPatF/log_set_oracl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database/multilingual-engine/overview/index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en/database/oracle/oracle-database/18/adjsn/index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.aau.dk/~normark/prog3-03/html/notes/paradigms_themes-paradigm-overview-section.html#paradigms_oo-paradigm-overview_title_1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rogrammerwrites.eu/?p=93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aprogrammerwrites.eu/?p=206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aprogrammerwrites.eu/?p=2539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upling_(computer_programming)#Coupling_versus_cohesion" TargetMode="External"/><Relationship Id="rId13" Type="http://schemas.openxmlformats.org/officeDocument/2006/relationships/hyperlink" Target="https://tylermcginnis.com/javascript-inheritance-vs-composition/" TargetMode="External"/><Relationship Id="rId18" Type="http://schemas.openxmlformats.org/officeDocument/2006/relationships/hyperlink" Target="http://aprogrammerwrites.eu/?p=931" TargetMode="External"/><Relationship Id="rId3" Type="http://schemas.openxmlformats.org/officeDocument/2006/relationships/hyperlink" Target="http://www.ocrcomputing.org.uk/f452/solution_design/modular.html" TargetMode="External"/><Relationship Id="rId7" Type="http://schemas.openxmlformats.org/officeDocument/2006/relationships/hyperlink" Target="https://en.wikipedia.org/wiki/Don%27t_repeat_yourself" TargetMode="External"/><Relationship Id="rId12" Type="http://schemas.openxmlformats.org/officeDocument/2006/relationships/hyperlink" Target="https://medium.com/@cscalfani/goodbye-object-oriented-programming-a59cda4c0e53" TargetMode="External"/><Relationship Id="rId17" Type="http://schemas.openxmlformats.org/officeDocument/2006/relationships/hyperlink" Target="https://docs.oracle.com/en/database/oracle/oracle-database/18/adjsn/index.html" TargetMode="External"/><Relationship Id="rId2" Type="http://schemas.openxmlformats.org/officeDocument/2006/relationships/hyperlink" Target="https://en.m.wikipedia.org/wiki/Modularity" TargetMode="External"/><Relationship Id="rId16" Type="http://schemas.openxmlformats.org/officeDocument/2006/relationships/hyperlink" Target="https://www.oracle.com/technetwork/database/multilingual-engine/overview/index.html" TargetMode="External"/><Relationship Id="rId20" Type="http://schemas.openxmlformats.org/officeDocument/2006/relationships/hyperlink" Target="http://aprogrammerwrites.eu/?p=253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ople.cs.aau.dk/~normark/prog3-03/html/notes/paradigms_themes-paradigm-overview-section.htm" TargetMode="External"/><Relationship Id="rId11" Type="http://schemas.openxmlformats.org/officeDocument/2006/relationships/hyperlink" Target="http://www.doc.ic.ac.uk/~alw/doc/papers/ada80.pdf" TargetMode="External"/><Relationship Id="rId5" Type="http://schemas.openxmlformats.org/officeDocument/2006/relationships/hyperlink" Target="https://en.wikipedia.org/wiki/Comparison_of_programming_paradigms" TargetMode="External"/><Relationship Id="rId15" Type="http://schemas.openxmlformats.org/officeDocument/2006/relationships/hyperlink" Target="https://github.com/BrenPatF/log_set_oracle" TargetMode="External"/><Relationship Id="rId10" Type="http://schemas.openxmlformats.org/officeDocument/2006/relationships/hyperlink" Target="https://www.webopedia.com/TERM/I/information_hiding.html" TargetMode="External"/><Relationship Id="rId19" Type="http://schemas.openxmlformats.org/officeDocument/2006/relationships/hyperlink" Target="http://aprogrammerwrites.eu/?p=206" TargetMode="External"/><Relationship Id="rId4" Type="http://schemas.openxmlformats.org/officeDocument/2006/relationships/hyperlink" Target="https://www.slideshare.net/davilinjohnson/overview-of-programming-paradigms" TargetMode="External"/><Relationship Id="rId9" Type="http://schemas.openxmlformats.org/officeDocument/2006/relationships/hyperlink" Target="https://en.wikipedia.org/wiki/Functional_design" TargetMode="External"/><Relationship Id="rId14" Type="http://schemas.openxmlformats.org/officeDocument/2006/relationships/hyperlink" Target="https://docs.oracle.com/database/121/LNPLS/composites.htm#LNPLS0050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Modularit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crcomputing.org.uk/f452/solution_design/modular.html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davilinjohnson/overview-of-programming-paradigm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rison_of_programming_paradigm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200" b="1" dirty="0">
                <a:solidFill>
                  <a:srgbClr val="006600"/>
                </a:solidFill>
              </a:rPr>
              <a:t>Clean Coding in PL/SQL and SQL</a:t>
            </a:r>
            <a:r>
              <a:rPr lang="en-IE" dirty="0"/>
              <a:t>	</a:t>
            </a:r>
            <a:br>
              <a:rPr lang="en-IE" dirty="0"/>
            </a:br>
            <a:br>
              <a:rPr lang="en-IE" dirty="0"/>
            </a:br>
            <a:endParaRPr lang="en-I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628650" y="3324006"/>
            <a:ext cx="7886700" cy="135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491" tIns="36246" rIns="72491" bIns="36246" rtlCol="0">
            <a:spAutoFit/>
          </a:bodyPr>
          <a:lstStyle/>
          <a:p>
            <a:pPr marL="0" indent="0" algn="l" defTabSz="725091">
              <a:buNone/>
            </a:pPr>
            <a:r>
              <a:rPr lang="en-US" dirty="0">
                <a:solidFill>
                  <a:srgbClr val="006600"/>
                </a:solidFill>
              </a:rPr>
              <a:t>Brendan Furey, April 2019</a:t>
            </a:r>
          </a:p>
          <a:p>
            <a:pPr marL="0" indent="0" algn="l" defTabSz="725091">
              <a:buNone/>
            </a:pPr>
            <a:r>
              <a:rPr lang="en-IE" sz="1800" dirty="0">
                <a:solidFill>
                  <a:schemeClr val="accent6"/>
                </a:solidFill>
                <a:hlinkClick r:id="rId3"/>
              </a:rPr>
              <a:t>A Programmer Writes… (Brendan's Blog)</a:t>
            </a:r>
            <a:endParaRPr lang="en-US" sz="1800" dirty="0">
              <a:solidFill>
                <a:schemeClr val="accent6"/>
              </a:solidFill>
            </a:endParaRPr>
          </a:p>
          <a:p>
            <a:pPr marL="0" indent="0" algn="l" defTabSz="725091">
              <a:buNone/>
            </a:pPr>
            <a:r>
              <a:rPr lang="en-US" dirty="0">
                <a:solidFill>
                  <a:srgbClr val="006600"/>
                </a:solidFill>
              </a:rPr>
              <a:t>Ireland Oracle User Group, April 4-5, 2019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9FDE0-E6FC-4DEC-8C5C-645C3851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4BD14-1FC9-43DF-AA2E-84A62541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752F9-527B-481B-9827-DED46CBE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8341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SQL and PL/SQL Packages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10</a:t>
            </a:fld>
            <a:endParaRPr lang="en-I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9E2D17-A19E-4F78-8474-65B50371CA27}"/>
              </a:ext>
            </a:extLst>
          </p:cNvPr>
          <p:cNvSpPr/>
          <p:nvPr/>
        </p:nvSpPr>
        <p:spPr>
          <a:xfrm>
            <a:off x="628649" y="1989873"/>
            <a:ext cx="7886700" cy="142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Prefer SQL to PL/SQL</a:t>
            </a:r>
            <a:endParaRPr lang="en-IE" sz="1400" u="sng" dirty="0"/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Database APIs form a layer between external or internal clients and the database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The API procedure is ideally just a simple wrapper around (for example):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An SQL query (‘getter’ method for report or web service)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SQL Inserts/Updates/Deletes (IUD) (‘setter’ method for batch program or web service)</a:t>
            </a:r>
            <a:endParaRPr lang="en-IE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F3963F-E902-4582-AE60-AED0726537C3}"/>
              </a:ext>
            </a:extLst>
          </p:cNvPr>
          <p:cNvSpPr/>
          <p:nvPr/>
        </p:nvSpPr>
        <p:spPr>
          <a:xfrm>
            <a:off x="628649" y="3715240"/>
            <a:ext cx="7886700" cy="1148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More Complex PL/SQL</a:t>
            </a:r>
            <a:endParaRPr lang="en-IE" sz="1400" u="sng" dirty="0"/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Setter methods that involve multiple table IUDs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Unit test programs that require test data setup and teardown for repeatability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Instrumentation such as code timing and information and error logging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5D2D00-EA22-44CC-9733-26D696974B05}"/>
              </a:ext>
            </a:extLst>
          </p:cNvPr>
          <p:cNvSpPr/>
          <p:nvPr/>
        </p:nvSpPr>
        <p:spPr>
          <a:xfrm>
            <a:off x="653143" y="5167311"/>
            <a:ext cx="78867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PL/SQL and Modularity</a:t>
            </a:r>
            <a:endParaRPr lang="en-IE" sz="1400" u="sng" dirty="0"/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Consider how best to write more complex PL/SQL in a clean, modular way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Take note of advantages various programming paradigms may have…</a:t>
            </a:r>
          </a:p>
        </p:txBody>
      </p:sp>
    </p:spTree>
    <p:extLst>
      <p:ext uri="{BB962C8B-B14F-4D97-AF65-F5344CB8AC3E}">
        <p14:creationId xmlns:p14="http://schemas.microsoft.com/office/powerpoint/2010/main" val="2632524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Programming Paradigms: Definitions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11</a:t>
            </a:fld>
            <a:endParaRPr lang="en-I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025CBA-0E57-4FED-806C-93F37836A4C9}"/>
              </a:ext>
            </a:extLst>
          </p:cNvPr>
          <p:cNvSpPr/>
          <p:nvPr/>
        </p:nvSpPr>
        <p:spPr>
          <a:xfrm>
            <a:off x="628649" y="1690689"/>
            <a:ext cx="7886700" cy="469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600" u="sng" dirty="0">
                <a:hlinkClick r:id="rId3"/>
              </a:rPr>
              <a:t>Main programming paradigms </a:t>
            </a:r>
            <a:r>
              <a:rPr lang="en-US" sz="1600" u="sng" dirty="0"/>
              <a:t>/ </a:t>
            </a:r>
            <a:r>
              <a:rPr lang="en-US" sz="1600" i="1" u="sng" dirty="0">
                <a:hlinkClick r:id="rId4"/>
              </a:rPr>
              <a:t>Overview of the four main programming paradigms</a:t>
            </a:r>
            <a:endParaRPr lang="en-IE" sz="1600" u="sng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1400" dirty="0"/>
              <a:t>[</a:t>
            </a:r>
            <a:r>
              <a:rPr lang="en-IE" sz="1400" i="1" dirty="0"/>
              <a:t>Definitions below come from the two links above]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Procedural programming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Specifies the steps a program must take to reach a desired state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i="1" dirty="0"/>
              <a:t>First do this and next do that</a:t>
            </a:r>
            <a:endParaRPr lang="en-IE" sz="1400" i="1" dirty="0"/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Object-oriented programming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Organizes programs as objects: data structures consisting of </a:t>
            </a:r>
            <a:r>
              <a:rPr lang="en-US" sz="1400" dirty="0" err="1"/>
              <a:t>datafields</a:t>
            </a:r>
            <a:r>
              <a:rPr lang="en-US" sz="1400" dirty="0"/>
              <a:t> and methods together with their interactions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i="1" dirty="0"/>
              <a:t>Send messages between objects to simulate the temporal evolution of a set of real world phenomena</a:t>
            </a:r>
            <a:endParaRPr lang="en-IE" sz="1400" i="1" dirty="0"/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Functional programming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Treats programs as evaluating mathematical functions and avoids state and mutable data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i="1" dirty="0"/>
              <a:t>Evaluate an expression and use the resulting value for something</a:t>
            </a:r>
            <a:endParaRPr lang="en-IE" sz="1400" i="1" dirty="0"/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Logic programming – from second link only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i="1" dirty="0"/>
              <a:t>Answer a question via search for a solution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i="1" dirty="0"/>
              <a:t>Seems less natural in the more general areas of computation</a:t>
            </a:r>
            <a:endParaRPr lang="en-IE" sz="1400" i="1" dirty="0"/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922940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730" b="1" dirty="0">
                <a:solidFill>
                  <a:srgbClr val="006600"/>
                </a:solidFill>
              </a:rPr>
              <a:t>Design Principles and Program Modules</a:t>
            </a:r>
            <a:r>
              <a:rPr lang="en-IE" sz="1730" b="1" dirty="0">
                <a:solidFill>
                  <a:srgbClr val="006600"/>
                </a:solidFill>
              </a:rPr>
              <a:t> </a:t>
            </a:r>
            <a:br>
              <a:rPr lang="en-IE" sz="1730" b="1" dirty="0">
                <a:solidFill>
                  <a:srgbClr val="006600"/>
                </a:solidFill>
              </a:rPr>
            </a:br>
            <a:endParaRPr lang="en-IE" sz="1730" b="1" dirty="0">
              <a:solidFill>
                <a:srgbClr val="00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12</a:t>
            </a:fld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2E43E-88A2-4EC6-B7B4-2527D88988FD}"/>
              </a:ext>
            </a:extLst>
          </p:cNvPr>
          <p:cNvSpPr/>
          <p:nvPr/>
        </p:nvSpPr>
        <p:spPr>
          <a:xfrm>
            <a:off x="628650" y="3429000"/>
            <a:ext cx="7886700" cy="154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2800" dirty="0"/>
              <a:t>Design Principles and Program Modules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endParaRPr lang="en-IE" sz="1400" dirty="0">
              <a:solidFill>
                <a:prstClr val="black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2000" i="1" dirty="0">
                <a:solidFill>
                  <a:prstClr val="black"/>
                </a:solidFill>
              </a:rPr>
              <a:t>Noting important design principles, and their application to package and subprogram structure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1735020-5B0C-4FF4-9667-6703AEBC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213" y="6356351"/>
            <a:ext cx="4323573" cy="365125"/>
          </a:xfrm>
        </p:spPr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8479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General Design Principles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13</a:t>
            </a:fld>
            <a:endParaRPr lang="en-I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025CBA-0E57-4FED-806C-93F37836A4C9}"/>
              </a:ext>
            </a:extLst>
          </p:cNvPr>
          <p:cNvSpPr/>
          <p:nvPr/>
        </p:nvSpPr>
        <p:spPr>
          <a:xfrm>
            <a:off x="628649" y="1690689"/>
            <a:ext cx="7886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600" u="sng" dirty="0">
                <a:hlinkClick r:id="rId3"/>
              </a:rPr>
              <a:t>DRY: Don't repeat yourself</a:t>
            </a:r>
            <a:endParaRPr lang="en-IE" sz="1600" u="sng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45708F9-A80C-4E9B-BE35-81BEC287D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43" y="2029243"/>
            <a:ext cx="7886699" cy="92587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altLang="en-US" sz="1400" i="1" dirty="0">
                <a:cs typeface="Courier New" panose="02070309020205020404" pitchFamily="49" charset="0"/>
              </a:rPr>
              <a:t>“</a:t>
            </a:r>
            <a:r>
              <a:rPr lang="en-US" altLang="en-US" sz="1400" i="1" dirty="0">
                <a:cs typeface="Courier New" panose="02070309020205020404" pitchFamily="49" charset="0"/>
              </a:rPr>
              <a:t>Every piece of knowledge must have a single, unambiguous, authoritative representation within a system“…They (Andy Hunt and Dave Thomas) apply it quite broadly to include "database schemas, test plans, the build system, even documentation“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i="1" dirty="0">
                <a:cs typeface="Courier New" panose="02070309020205020404" pitchFamily="49" charset="0"/>
              </a:rPr>
              <a:t> WET = "write everything twice", "we enjoy typing"  </a:t>
            </a:r>
            <a:r>
              <a:rPr lang="en-US" altLang="en-US" sz="1400" i="1" dirty="0"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IE" altLang="en-US" sz="1400" i="1" dirty="0"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EED678-9BD0-4CB2-82FE-9863FB071B63}"/>
              </a:ext>
            </a:extLst>
          </p:cNvPr>
          <p:cNvSpPr/>
          <p:nvPr/>
        </p:nvSpPr>
        <p:spPr>
          <a:xfrm>
            <a:off x="628643" y="3920612"/>
            <a:ext cx="7886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600" u="sng" dirty="0">
                <a:hlinkClick r:id="rId4"/>
              </a:rPr>
              <a:t>Coupling versus cohesion</a:t>
            </a:r>
            <a:endParaRPr lang="en-IE" sz="1600" u="sng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1CA8AA2-AB3D-45F8-9211-D395A14CE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936" y="4295283"/>
            <a:ext cx="7884406" cy="4949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altLang="en-US" sz="1400" i="1" dirty="0">
                <a:cs typeface="Courier New" panose="02070309020205020404" pitchFamily="49" charset="0"/>
              </a:rPr>
              <a:t>“</a:t>
            </a:r>
            <a:r>
              <a:rPr lang="en-US" altLang="en-US" sz="1400" i="1" dirty="0">
                <a:cs typeface="Courier New" panose="02070309020205020404" pitchFamily="49" charset="0"/>
              </a:rPr>
              <a:t>Coupling refers to the interdependencies between modules, while cohesion describes how related the functions within a single module are"</a:t>
            </a:r>
            <a:endParaRPr lang="en-IE" altLang="en-US" sz="1400" i="1" dirty="0"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D786CB-B6B3-4CA5-9BAD-C1EED0296D31}"/>
              </a:ext>
            </a:extLst>
          </p:cNvPr>
          <p:cNvSpPr/>
          <p:nvPr/>
        </p:nvSpPr>
        <p:spPr>
          <a:xfrm>
            <a:off x="628641" y="5157509"/>
            <a:ext cx="78866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600" u="sng" dirty="0">
                <a:hlinkClick r:id="rId5"/>
              </a:rPr>
              <a:t>Functional design</a:t>
            </a:r>
            <a:endParaRPr lang="en-IE" sz="1600" u="sng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EB4648A-5D65-446D-A9EF-AF9E12AC8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936" y="5496063"/>
            <a:ext cx="7884406" cy="4949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altLang="en-US" sz="1400" i="1" dirty="0">
                <a:cs typeface="Courier New" panose="02070309020205020404" pitchFamily="49" charset="0"/>
              </a:rPr>
              <a:t>“</a:t>
            </a:r>
            <a:r>
              <a:rPr lang="en-US" altLang="en-US" sz="1400" i="1" dirty="0">
                <a:cs typeface="Courier New" panose="02070309020205020404" pitchFamily="49" charset="0"/>
              </a:rPr>
              <a:t>A functional design assures that each modular part of a device has only one responsibility and performs that responsibility with the minimum of side effects on other parts"</a:t>
            </a:r>
            <a:endParaRPr lang="en-IE" altLang="en-US" sz="1400" i="1" dirty="0"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5E1D14-378B-4E36-A470-9146199D749E}"/>
              </a:ext>
            </a:extLst>
          </p:cNvPr>
          <p:cNvSpPr/>
          <p:nvPr/>
        </p:nvSpPr>
        <p:spPr>
          <a:xfrm>
            <a:off x="628639" y="4758671"/>
            <a:ext cx="788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Aim for low coupling and high cohesion, which can be facilitated by…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7B7B5F-A0DA-4F5D-80BB-87AE04309F80}"/>
              </a:ext>
            </a:extLst>
          </p:cNvPr>
          <p:cNvSpPr/>
          <p:nvPr/>
        </p:nvSpPr>
        <p:spPr>
          <a:xfrm>
            <a:off x="628643" y="2961280"/>
            <a:ext cx="78867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Obvious case in re-usable functions in programming languages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Relational databases apply DRY to data by normalization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Use of object types and records can push DRY to field level (to be discussed)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7724E2-D619-4CA3-82B7-CFBE31B48527}"/>
              </a:ext>
            </a:extLst>
          </p:cNvPr>
          <p:cNvSpPr/>
          <p:nvPr/>
        </p:nvSpPr>
        <p:spPr>
          <a:xfrm>
            <a:off x="628639" y="5992753"/>
            <a:ext cx="78866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How can we apply this in PL/SQL packages? (to be discussed)</a:t>
            </a:r>
          </a:p>
        </p:txBody>
      </p:sp>
    </p:spTree>
    <p:extLst>
      <p:ext uri="{BB962C8B-B14F-4D97-AF65-F5344CB8AC3E}">
        <p14:creationId xmlns:p14="http://schemas.microsoft.com/office/powerpoint/2010/main" val="400771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Information Hiding and Subprogram Nesting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14</a:t>
            </a:fld>
            <a:endParaRPr lang="en-I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025CBA-0E57-4FED-806C-93F37836A4C9}"/>
              </a:ext>
            </a:extLst>
          </p:cNvPr>
          <p:cNvSpPr/>
          <p:nvPr/>
        </p:nvSpPr>
        <p:spPr>
          <a:xfrm>
            <a:off x="628649" y="1690689"/>
            <a:ext cx="7886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600" u="sng" dirty="0">
                <a:hlinkClick r:id="rId3"/>
              </a:rPr>
              <a:t>information hiding</a:t>
            </a:r>
            <a:endParaRPr lang="en-IE" sz="1600" u="sng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45708F9-A80C-4E9B-BE35-81BEC287D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37" y="2006626"/>
            <a:ext cx="7886699" cy="157220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altLang="en-US" sz="1400" i="1" dirty="0">
                <a:cs typeface="Courier New" panose="02070309020205020404" pitchFamily="49" charset="0"/>
              </a:rPr>
              <a:t>“</a:t>
            </a:r>
            <a:r>
              <a:rPr lang="en-US" altLang="en-US" sz="1400" i="1" dirty="0">
                <a:cs typeface="Courier New" panose="02070309020205020404" pitchFamily="49" charset="0"/>
              </a:rPr>
              <a:t>In programming, the process of hiding details of an object or function. Information hiding is a powerful programming technique because it reduces complexity. ... In a sense, the entire hierarchy of programming languages, from machine languages to high-level languages, can be seen as a form of information hiding.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i="1" dirty="0"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i="1" dirty="0">
                <a:cs typeface="Courier New" panose="02070309020205020404" pitchFamily="49" charset="0"/>
              </a:rPr>
              <a:t>Information hiding is also used to prevent programmers from intentionally or unintentionally changing parts of a program” - Vangie Beal in </a:t>
            </a:r>
            <a:r>
              <a:rPr lang="en-US" altLang="en-US" sz="1400" i="1" dirty="0" err="1">
                <a:cs typeface="Courier New" panose="02070309020205020404" pitchFamily="49" charset="0"/>
              </a:rPr>
              <a:t>Webopeida</a:t>
            </a:r>
            <a:endParaRPr lang="en-IE" altLang="en-US" sz="1400" i="1" dirty="0"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B64909-B643-4090-B6D2-44B09A3EADA2}"/>
              </a:ext>
            </a:extLst>
          </p:cNvPr>
          <p:cNvSpPr/>
          <p:nvPr/>
        </p:nvSpPr>
        <p:spPr>
          <a:xfrm>
            <a:off x="628638" y="3684966"/>
            <a:ext cx="7886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600" u="sng" dirty="0">
                <a:hlinkClick r:id="rId4"/>
              </a:rPr>
              <a:t>Nesting in Ada Programs is for the Birds (Clarke, </a:t>
            </a:r>
            <a:r>
              <a:rPr lang="en-US" sz="1600" u="sng" dirty="0" err="1">
                <a:hlinkClick r:id="rId4"/>
              </a:rPr>
              <a:t>Wileden</a:t>
            </a:r>
            <a:r>
              <a:rPr lang="en-US" sz="1600" u="sng" dirty="0">
                <a:hlinkClick r:id="rId4"/>
              </a:rPr>
              <a:t> &amp; Wolf, 1980)</a:t>
            </a:r>
            <a:endParaRPr lang="en-IE" sz="1600" u="sng" dirty="0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3D6744EB-FFD3-4956-B294-5733D2C8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37" y="3995915"/>
            <a:ext cx="7886699" cy="71043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altLang="en-US" sz="1400" i="1" dirty="0">
                <a:cs typeface="Courier New" panose="02070309020205020404" pitchFamily="49" charset="0"/>
              </a:rPr>
              <a:t>“…</a:t>
            </a:r>
            <a:r>
              <a:rPr lang="en-US" altLang="en-US" sz="1400" i="1" dirty="0">
                <a:cs typeface="Courier New" panose="02070309020205020404" pitchFamily="49" charset="0"/>
              </a:rPr>
              <a:t>a tree structure is seldom a natural representation of a program…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i="1" dirty="0">
                <a:cs typeface="Courier New" panose="02070309020205020404" pitchFamily="49" charset="0"/>
              </a:rPr>
              <a:t>We have proposed a style for programming in Ada that precludes the use of nesting and thereby avoids nesting's negative impact on program organization and readability.“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347F8-6C75-4CC7-9843-E3BBEB232D2C}"/>
              </a:ext>
            </a:extLst>
          </p:cNvPr>
          <p:cNvSpPr/>
          <p:nvPr/>
        </p:nvSpPr>
        <p:spPr>
          <a:xfrm>
            <a:off x="628636" y="5017295"/>
            <a:ext cx="7886700" cy="1148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PL/SQL based on Ada and has similar package structure, and nesting capabilities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Nesting blocks or subprograms makes information from higher levels accessible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Reduction in information hiding tends to increase complexity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Suggests that nesting subprograms and blocks should be exceptional</a:t>
            </a:r>
          </a:p>
        </p:txBody>
      </p:sp>
    </p:spTree>
    <p:extLst>
      <p:ext uri="{BB962C8B-B14F-4D97-AF65-F5344CB8AC3E}">
        <p14:creationId xmlns:p14="http://schemas.microsoft.com/office/powerpoint/2010/main" val="2391655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Inheritance Hierarchies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15</a:t>
            </a:fld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EED678-9BD0-4CB2-82FE-9863FB071B63}"/>
              </a:ext>
            </a:extLst>
          </p:cNvPr>
          <p:cNvSpPr/>
          <p:nvPr/>
        </p:nvSpPr>
        <p:spPr>
          <a:xfrm>
            <a:off x="626342" y="2871609"/>
            <a:ext cx="7886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fr-FR" sz="1600" u="sng" dirty="0">
                <a:hlinkClick r:id="rId3"/>
              </a:rPr>
              <a:t>JavaScript </a:t>
            </a:r>
            <a:r>
              <a:rPr lang="fr-FR" sz="1600" u="sng" dirty="0" err="1">
                <a:hlinkClick r:id="rId3"/>
              </a:rPr>
              <a:t>Inheritance</a:t>
            </a:r>
            <a:r>
              <a:rPr lang="fr-FR" sz="1600" u="sng" dirty="0">
                <a:hlinkClick r:id="rId3"/>
              </a:rPr>
              <a:t> vs Composition (Tyler </a:t>
            </a:r>
            <a:r>
              <a:rPr lang="fr-FR" sz="1600" u="sng" dirty="0" err="1">
                <a:hlinkClick r:id="rId3"/>
              </a:rPr>
              <a:t>McGinnis</a:t>
            </a:r>
            <a:r>
              <a:rPr lang="fr-FR" sz="1600" u="sng" dirty="0">
                <a:hlinkClick r:id="rId3"/>
              </a:rPr>
              <a:t>, 2019)</a:t>
            </a:r>
            <a:endParaRPr lang="en-IE" sz="1600" u="sng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1CA8AA2-AB3D-45F8-9211-D395A14CE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958" y="2029243"/>
            <a:ext cx="7884406" cy="71043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altLang="en-US" sz="1400" i="1" dirty="0">
                <a:cs typeface="Courier New" panose="02070309020205020404" pitchFamily="49" charset="0"/>
              </a:rPr>
              <a:t>“</a:t>
            </a:r>
            <a:r>
              <a:rPr lang="en-US" altLang="en-US" sz="1400" i="1" dirty="0">
                <a:cs typeface="Courier New" panose="02070309020205020404" pitchFamily="49" charset="0"/>
              </a:rPr>
              <a:t>If you look at the real world, you’ll see Containment (or Exclusive Ownership) Hierarchies everywhere.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i="1" dirty="0">
                <a:cs typeface="Courier New" panose="02070309020205020404" pitchFamily="49" charset="0"/>
              </a:rPr>
              <a:t>What you won’t find is Categorical Hierarchies"</a:t>
            </a:r>
            <a:endParaRPr lang="en-IE" altLang="en-US" sz="1400" i="1" dirty="0"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5E1D14-378B-4E36-A470-9146199D749E}"/>
              </a:ext>
            </a:extLst>
          </p:cNvPr>
          <p:cNvSpPr/>
          <p:nvPr/>
        </p:nvSpPr>
        <p:spPr>
          <a:xfrm>
            <a:off x="626342" y="3817720"/>
            <a:ext cx="7886700" cy="1148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Oracle and object type inheritance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Oracle has had object type inheritance capabilities since around 1997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Very rarely used, and, perhaps, with good reason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We will look at appropriate use of OO concepts and/or syntax in Oracle later…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4FADF1-782B-4FDC-9101-6924FA7E389D}"/>
              </a:ext>
            </a:extLst>
          </p:cNvPr>
          <p:cNvSpPr/>
          <p:nvPr/>
        </p:nvSpPr>
        <p:spPr>
          <a:xfrm>
            <a:off x="626342" y="1690689"/>
            <a:ext cx="7886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600" u="sng" dirty="0">
                <a:hlinkClick r:id="rId4"/>
              </a:rPr>
              <a:t>On Inheritance (in Goodbye, Object Oriented Programming (</a:t>
            </a:r>
            <a:r>
              <a:rPr lang="en-US" sz="1600" u="sng" dirty="0" err="1">
                <a:hlinkClick r:id="rId4"/>
              </a:rPr>
              <a:t>Scalfani</a:t>
            </a:r>
            <a:r>
              <a:rPr lang="en-US" sz="1600" u="sng" dirty="0">
                <a:hlinkClick r:id="rId4"/>
              </a:rPr>
              <a:t>, 2016)</a:t>
            </a:r>
            <a:endParaRPr lang="en-IE" sz="1600" u="sn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3DADB5-1060-49A3-AEDE-A0A6804981DA}"/>
              </a:ext>
            </a:extLst>
          </p:cNvPr>
          <p:cNvSpPr/>
          <p:nvPr/>
        </p:nvSpPr>
        <p:spPr>
          <a:xfrm>
            <a:off x="557806" y="3210804"/>
            <a:ext cx="788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One of many articles arguing against use of inheritance in OO languages</a:t>
            </a:r>
          </a:p>
        </p:txBody>
      </p:sp>
    </p:spTree>
    <p:extLst>
      <p:ext uri="{BB962C8B-B14F-4D97-AF65-F5344CB8AC3E}">
        <p14:creationId xmlns:p14="http://schemas.microsoft.com/office/powerpoint/2010/main" val="977227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Subprogram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16</a:t>
            </a:fld>
            <a:endParaRPr lang="en-I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C3ADA8-DC3C-4FB4-AAF2-A66066434C00}"/>
              </a:ext>
            </a:extLst>
          </p:cNvPr>
          <p:cNvSpPr/>
          <p:nvPr/>
        </p:nvSpPr>
        <p:spPr>
          <a:xfrm>
            <a:off x="628649" y="4625640"/>
            <a:ext cx="78867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Subprogram Design Guidelines</a:t>
            </a:r>
            <a:endParaRPr lang="en-IE" sz="1400" u="sng" dirty="0"/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Separate out different subprogram types, maximize the use of pure functions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Avoid state accessors unless functionally required (</a:t>
            </a:r>
            <a:r>
              <a:rPr lang="en-US" sz="1400" dirty="0" err="1"/>
              <a:t>eg</a:t>
            </a:r>
            <a:r>
              <a:rPr lang="en-US" sz="1400" dirty="0"/>
              <a:t> code timing instrumentation)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Use input parameters and a maximum of one return value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Use record and object types to group inputs and outputs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Subprogram structure generally flat, i.e. not nested</a:t>
            </a:r>
          </a:p>
        </p:txBody>
      </p:sp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B1B520-2428-4A22-8278-E135ABD3D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690689"/>
            <a:ext cx="7696867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10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Package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17</a:t>
            </a:fld>
            <a:endParaRPr lang="en-IE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4F3EAA-3605-4330-AB57-259B45365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713240"/>
            <a:ext cx="5464013" cy="30711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3FAE1DB-02CE-470A-AE90-36D50B08E44B}"/>
              </a:ext>
            </a:extLst>
          </p:cNvPr>
          <p:cNvSpPr/>
          <p:nvPr/>
        </p:nvSpPr>
        <p:spPr>
          <a:xfrm>
            <a:off x="628649" y="4806917"/>
            <a:ext cx="7886700" cy="1363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API layer in PL/SQL consists of entry-point programs that interface between external clients and the database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Generally access no package state but global constants may be shared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Subprograms small, single purpose, and have 0 or 1 return value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Limit package sizes </a:t>
            </a:r>
          </a:p>
        </p:txBody>
      </p:sp>
    </p:spTree>
    <p:extLst>
      <p:ext uri="{BB962C8B-B14F-4D97-AF65-F5344CB8AC3E}">
        <p14:creationId xmlns:p14="http://schemas.microsoft.com/office/powerpoint/2010/main" val="2333158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Object and Record Types and Collections </a:t>
            </a:r>
            <a:br>
              <a:rPr lang="en-IE" sz="1730" b="1" dirty="0">
                <a:solidFill>
                  <a:srgbClr val="006600"/>
                </a:solidFill>
              </a:rPr>
            </a:br>
            <a:endParaRPr lang="en-IE" sz="1730" b="1" dirty="0">
              <a:solidFill>
                <a:srgbClr val="00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18</a:t>
            </a:fld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2E43E-88A2-4EC6-B7B4-2527D88988FD}"/>
              </a:ext>
            </a:extLst>
          </p:cNvPr>
          <p:cNvSpPr/>
          <p:nvPr/>
        </p:nvSpPr>
        <p:spPr>
          <a:xfrm>
            <a:off x="628650" y="3429000"/>
            <a:ext cx="7886700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2800" dirty="0"/>
              <a:t>Object and Record Types and Collections</a:t>
            </a:r>
            <a:endParaRPr lang="en-IE" sz="1400" dirty="0">
              <a:solidFill>
                <a:prstClr val="black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endParaRPr lang="en-IE" sz="2000" i="1" dirty="0">
              <a:solidFill>
                <a:prstClr val="black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2000" i="1" dirty="0">
                <a:solidFill>
                  <a:prstClr val="black"/>
                </a:solidFill>
              </a:rPr>
              <a:t>Showing how object and record types and collections may be used to write cleaner code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1735020-5B0C-4FF4-9667-6703AEBC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213" y="6356351"/>
            <a:ext cx="4323573" cy="365125"/>
          </a:xfrm>
        </p:spPr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92428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Record and Object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19</a:t>
            </a:fld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D9D6A7-0385-4A17-B278-DCE89241064B}"/>
              </a:ext>
            </a:extLst>
          </p:cNvPr>
          <p:cNvSpPr/>
          <p:nvPr/>
        </p:nvSpPr>
        <p:spPr>
          <a:xfrm>
            <a:off x="624036" y="5010713"/>
            <a:ext cx="7886700" cy="1148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1400" u="sng" dirty="0"/>
              <a:t>Suggested Usage of Records vs Objects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Objects necessary where type for database column, or casting in SQL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Lack of index-by array support is a serious limitation for programming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For purely PL/SQL use, record types more flexible, and can be of smaller scope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C3E705-BF9E-4B40-96F0-9923CD8C538A}"/>
              </a:ext>
            </a:extLst>
          </p:cNvPr>
          <p:cNvSpPr/>
          <p:nvPr/>
        </p:nvSpPr>
        <p:spPr>
          <a:xfrm>
            <a:off x="624036" y="1815927"/>
            <a:ext cx="78867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Allow grouping of fields and passing as one value: DRY at field level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Fields can be defined with defaults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Fields can be scalars, record/object types or collections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A08A09-B4CB-4932-A03C-536586C229B0}"/>
              </a:ext>
            </a:extLst>
          </p:cNvPr>
          <p:cNvSpPr/>
          <p:nvPr/>
        </p:nvSpPr>
        <p:spPr>
          <a:xfrm>
            <a:off x="624036" y="2824846"/>
            <a:ext cx="7886700" cy="1148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1400" u="sng" dirty="0"/>
              <a:t>Record Types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PL/SQL-only constructs, and may include PL/SQL associative (index-by) arrays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No default constructor function, but can write our own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No ‘rec IS NULL’ feature, but can add a flag </a:t>
            </a:r>
            <a:r>
              <a:rPr lang="en-US" sz="1400" dirty="0" err="1"/>
              <a:t>null_yn</a:t>
            </a:r>
            <a:r>
              <a:rPr lang="en-US" sz="1400" dirty="0"/>
              <a:t> and use "</a:t>
            </a:r>
            <a:r>
              <a:rPr lang="en-US" sz="1400" dirty="0" err="1"/>
              <a:t>rec.null_yn</a:t>
            </a:r>
            <a:r>
              <a:rPr lang="en-US" sz="1400" dirty="0"/>
              <a:t> = 'Y'"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243177-5856-480C-8226-CC0CA7F9FC98}"/>
              </a:ext>
            </a:extLst>
          </p:cNvPr>
          <p:cNvSpPr/>
          <p:nvPr/>
        </p:nvSpPr>
        <p:spPr>
          <a:xfrm>
            <a:off x="624036" y="4057818"/>
            <a:ext cx="78867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1400" u="sng" dirty="0"/>
              <a:t>Object Types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Database level, may not include index-by arrays, can be used for table columns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Have default constructor, and IS NULL works</a:t>
            </a:r>
          </a:p>
        </p:txBody>
      </p:sp>
    </p:spTree>
    <p:extLst>
      <p:ext uri="{BB962C8B-B14F-4D97-AF65-F5344CB8AC3E}">
        <p14:creationId xmlns:p14="http://schemas.microsoft.com/office/powerpoint/2010/main" val="324543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1725" b="1" kern="0" dirty="0" err="1">
                <a:solidFill>
                  <a:srgbClr val="006600"/>
                </a:solidFill>
              </a:rPr>
              <a:t>whoami</a:t>
            </a:r>
            <a:endParaRPr lang="en-IE" sz="1725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800" kern="0" dirty="0">
                <a:solidFill>
                  <a:srgbClr val="000000"/>
                </a:solidFill>
              </a:rPr>
              <a:t>Freelance Oracle developer and blogger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800" kern="0" dirty="0">
                <a:solidFill>
                  <a:srgbClr val="000000"/>
                </a:solidFill>
              </a:rPr>
              <a:t>Keen interest in programming concepts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800" kern="0" dirty="0">
                <a:solidFill>
                  <a:srgbClr val="000000"/>
                </a:solidFill>
              </a:rPr>
              <a:t>Started career as a Fortran programmer at British Gas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800" kern="0" dirty="0">
                <a:solidFill>
                  <a:srgbClr val="000000"/>
                </a:solidFill>
              </a:rPr>
              <a:t>Dublin-based Europhile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800" kern="0" dirty="0">
                <a:solidFill>
                  <a:srgbClr val="000000"/>
                </a:solidFill>
              </a:rPr>
              <a:t>25 years Oracle experience, currently working in Finance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10213" y="6356351"/>
            <a:ext cx="4323573" cy="365125"/>
          </a:xfrm>
        </p:spPr>
        <p:txBody>
          <a:bodyPr/>
          <a:lstStyle/>
          <a:p>
            <a:r>
              <a:rPr lang="en-US" dirty="0"/>
              <a:t>Clean Coding in PL/SQL and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5094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Oracle Collection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20</a:t>
            </a:fld>
            <a:endParaRPr lang="en-IE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1AC1D7-DCD2-4308-90D0-D9D4FB436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295818"/>
            <a:ext cx="7559695" cy="31168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25BFD3-74F4-4AC3-9804-EE2177B10209}"/>
              </a:ext>
            </a:extLst>
          </p:cNvPr>
          <p:cNvSpPr/>
          <p:nvPr/>
        </p:nvSpPr>
        <p:spPr>
          <a:xfrm>
            <a:off x="628649" y="1823976"/>
            <a:ext cx="7886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600" u="sng" dirty="0">
                <a:hlinkClick r:id="rId4"/>
              </a:rPr>
              <a:t>Collection Types (Oracle Database PL/SQL Language Reference, v12.1)</a:t>
            </a:r>
            <a:endParaRPr lang="en-IE" sz="1600" u="sng" dirty="0"/>
          </a:p>
        </p:txBody>
      </p:sp>
    </p:spTree>
    <p:extLst>
      <p:ext uri="{BB962C8B-B14F-4D97-AF65-F5344CB8AC3E}">
        <p14:creationId xmlns:p14="http://schemas.microsoft.com/office/powerpoint/2010/main" val="589895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Arrays and Functional Programming Methods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21</a:t>
            </a:fld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001B6B-DDA9-47BF-A313-B69BB3BEAA86}"/>
              </a:ext>
            </a:extLst>
          </p:cNvPr>
          <p:cNvSpPr/>
          <p:nvPr/>
        </p:nvSpPr>
        <p:spPr>
          <a:xfrm>
            <a:off x="624036" y="1815927"/>
            <a:ext cx="788670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FP features allow functions to be passed as parameters to other functions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Cleaner code can result, for example, by removing the need for explicit iteration</a:t>
            </a:r>
          </a:p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Map, Filter, Reduce Methods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b="1" dirty="0"/>
              <a:t>Map</a:t>
            </a:r>
            <a:r>
              <a:rPr lang="en-US" sz="1400" dirty="0"/>
              <a:t>: Create a new collection by applying a function to each item of the source collection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b="1" dirty="0"/>
              <a:t>Filter</a:t>
            </a:r>
            <a:r>
              <a:rPr lang="en-US" sz="1400" dirty="0"/>
              <a:t>: Create a new collection by applying a Boolean function to each item of the source collection, returning True if item to be retained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b="1" dirty="0"/>
              <a:t>Reduce</a:t>
            </a:r>
            <a:r>
              <a:rPr lang="en-US" sz="1400" dirty="0"/>
              <a:t>: Aggregate a collection by applying a function to each item of the source collection, with an accumulator also passed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6B44AD-0FF8-4162-A1CB-A1F28D5931B0}"/>
              </a:ext>
            </a:extLst>
          </p:cNvPr>
          <p:cNvSpPr/>
          <p:nvPr/>
        </p:nvSpPr>
        <p:spPr>
          <a:xfrm>
            <a:off x="624036" y="4239810"/>
            <a:ext cx="7886700" cy="142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Can we benefit from these ideas in Oracle?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These methods correspond roughly to SQL concepts (with Select as the iterator):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Map -&gt; Projection (Select expressions based on the fields)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Filter -&gt; Where clause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Reduce -&gt; Aggregate functions with grouping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D69A84-0EA2-4713-A445-D9DC6D2E1C79}"/>
              </a:ext>
            </a:extLst>
          </p:cNvPr>
          <p:cNvSpPr/>
          <p:nvPr/>
        </p:nvSpPr>
        <p:spPr>
          <a:xfrm>
            <a:off x="624036" y="5768498"/>
            <a:ext cx="7886700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AutoNum type="arabicPeriod"/>
            </a:pPr>
            <a:r>
              <a:rPr lang="en-US" sz="1400" dirty="0"/>
              <a:t>Use SQL where possible, and then…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Tx/>
              <a:buAutoNum type="arabicPeriod"/>
            </a:pPr>
            <a:r>
              <a:rPr lang="en-US" sz="1400" dirty="0"/>
              <a:t>Consider design patterns and generic array types to facilitate cleaner PL/SQL code…</a:t>
            </a:r>
          </a:p>
        </p:txBody>
      </p:sp>
    </p:spTree>
    <p:extLst>
      <p:ext uri="{BB962C8B-B14F-4D97-AF65-F5344CB8AC3E}">
        <p14:creationId xmlns:p14="http://schemas.microsoft.com/office/powerpoint/2010/main" val="753748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Decomposition by Arrays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22</a:t>
            </a:fld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6B44AD-0FF8-4162-A1CB-A1F28D5931B0}"/>
              </a:ext>
            </a:extLst>
          </p:cNvPr>
          <p:cNvSpPr/>
          <p:nvPr/>
        </p:nvSpPr>
        <p:spPr>
          <a:xfrm>
            <a:off x="628650" y="1718541"/>
            <a:ext cx="7886700" cy="2548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Processing arrays of independent elements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PL/SQL does not have an FP-style generic map function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However, we may want to apply the same processing to each element in an array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Example 1: A logging method needs to log a list of string values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Example 2: A unit test program needs to test a set of independent scenarios</a:t>
            </a:r>
          </a:p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Design pattern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Encapsulate record processing in a subprogram with a parameter of element type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Call the subprogram within a loop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Subprogram is simpler for processing scalar rather than list (or array of 1-smaller dimension)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5B93A2-8D1B-4F05-95DB-A5FF3F800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4266931"/>
            <a:ext cx="3733038" cy="206464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Put_List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p_line_lis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L1_chr_arr,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p_log_id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PLS_INTEGER := NULL,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p_line_rec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LINE_DEF) IS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1..p_line_lis.COUNT LOOP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Put_Line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p_line_text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=&gt;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p_line_lis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p_log_id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=&gt;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l_log_id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p_line_rec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=&gt;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l_line_rec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END LOOP;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58FF22B-FD11-47E2-9E78-AC8682940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992" y="4882484"/>
            <a:ext cx="4007360" cy="83354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Put_Line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p_line_text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VARCHAR2,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p_log_id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PLS_INTEGER := NULL,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p_line_rec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LINE_DEF) IS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9E03AF-3DA2-4FF5-9C98-A0ACD7B15ABB}"/>
              </a:ext>
            </a:extLst>
          </p:cNvPr>
          <p:cNvSpPr/>
          <p:nvPr/>
        </p:nvSpPr>
        <p:spPr>
          <a:xfrm>
            <a:off x="4361688" y="4223767"/>
            <a:ext cx="41536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600" u="sng" dirty="0">
                <a:hlinkClick r:id="rId3"/>
              </a:rPr>
              <a:t>Log_Set (My Oracle logging framework on GitHub)</a:t>
            </a:r>
            <a:endParaRPr lang="en-IE" sz="1600" u="sn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C470AA-3B97-45BE-8E73-B198DA5640FC}"/>
              </a:ext>
            </a:extLst>
          </p:cNvPr>
          <p:cNvSpPr/>
          <p:nvPr/>
        </p:nvSpPr>
        <p:spPr>
          <a:xfrm>
            <a:off x="4361688" y="5768498"/>
            <a:ext cx="4153662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Array type L1_chr_arr in caller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Scalar VARCHAR2 in called subprogram</a:t>
            </a:r>
          </a:p>
        </p:txBody>
      </p:sp>
    </p:spTree>
    <p:extLst>
      <p:ext uri="{BB962C8B-B14F-4D97-AF65-F5344CB8AC3E}">
        <p14:creationId xmlns:p14="http://schemas.microsoft.com/office/powerpoint/2010/main" val="1301284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Generic Array Types and Methods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23</a:t>
            </a:fld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6B44AD-0FF8-4162-A1CB-A1F28D5931B0}"/>
              </a:ext>
            </a:extLst>
          </p:cNvPr>
          <p:cNvSpPr/>
          <p:nvPr/>
        </p:nvSpPr>
        <p:spPr>
          <a:xfrm>
            <a:off x="624036" y="1690689"/>
            <a:ext cx="78867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String methods: Join and Split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Most languages have string methods for conversion between list of strings and delimited string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These often simplify programming tasks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5B93A2-8D1B-4F05-95DB-A5FF3F800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34" y="5828919"/>
            <a:ext cx="3810806" cy="52576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List_Delim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(col_1, col_2)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BULK COLLECT INTO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l_lis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some_table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87C0C41-9B06-48EF-BA69-2C2F517BE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36" y="3450217"/>
            <a:ext cx="4568993" cy="52576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TYPE L1_chr_arr IS VARRAY(32767) OF VARCHAR2(4000);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TYPE L2_chr_arr IS VARRAY(32767) OF L1_chr_arr;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TYPE L3_chr_arr IS VARRAY(32767) OF L2_chr_arr;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8749EE-68FF-4661-BA23-04D08F5D6568}"/>
              </a:ext>
            </a:extLst>
          </p:cNvPr>
          <p:cNvSpPr/>
          <p:nvPr/>
        </p:nvSpPr>
        <p:spPr>
          <a:xfrm>
            <a:off x="624036" y="2582287"/>
            <a:ext cx="78867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PL/SQL Equivalents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Generic list types of string and integer type can be defined at schema level for general use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Higher dimension lists can be defined on top of these, and may be useful, </a:t>
            </a:r>
            <a:r>
              <a:rPr lang="en-US" sz="1400" dirty="0" err="1"/>
              <a:t>eg</a:t>
            </a:r>
            <a:r>
              <a:rPr lang="en-US" sz="1400" dirty="0"/>
              <a:t> in unit testing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F07F25AC-243D-4F9E-AA1E-8DFF45915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35" y="4221847"/>
            <a:ext cx="3810805" cy="67965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List_Delim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p_field_lis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L1_chr_arr,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p_delim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VARCHAR2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DEFAULT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g_list_delimiter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RETURN VARCHAR2;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738F73F9-719E-41CF-B78B-2B66A2166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34" y="5179272"/>
            <a:ext cx="3810806" cy="37187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Csv_To_Lis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p_csv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VARCHAR2                    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RETURN L1_chr_arr;</a:t>
            </a:r>
            <a:endParaRPr lang="en-I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49614-1DB8-4B20-97B5-5DB218BC0F3B}"/>
              </a:ext>
            </a:extLst>
          </p:cNvPr>
          <p:cNvSpPr/>
          <p:nvPr/>
        </p:nvSpPr>
        <p:spPr>
          <a:xfrm>
            <a:off x="4434840" y="4423738"/>
            <a:ext cx="4217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Return a delimited string for input list of strings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F763FA-2FA4-417C-8FA2-167965FE47E9}"/>
              </a:ext>
            </a:extLst>
          </p:cNvPr>
          <p:cNvSpPr/>
          <p:nvPr/>
        </p:nvSpPr>
        <p:spPr>
          <a:xfrm>
            <a:off x="4434840" y="5211321"/>
            <a:ext cx="4217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Return a list of strings for input delimited string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5FEAFD-8D01-4C44-BD58-365EEEE795C8}"/>
              </a:ext>
            </a:extLst>
          </p:cNvPr>
          <p:cNvSpPr/>
          <p:nvPr/>
        </p:nvSpPr>
        <p:spPr>
          <a:xfrm>
            <a:off x="4434840" y="5843180"/>
            <a:ext cx="42176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Can select record set with any column list (of char, number, date type) into a generic array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0E6A9-6180-4C55-939E-AE4E19540B01}"/>
              </a:ext>
            </a:extLst>
          </p:cNvPr>
          <p:cNvSpPr/>
          <p:nvPr/>
        </p:nvSpPr>
        <p:spPr>
          <a:xfrm>
            <a:off x="5193028" y="3559210"/>
            <a:ext cx="33177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Generic type declarations</a:t>
            </a:r>
          </a:p>
        </p:txBody>
      </p:sp>
    </p:spTree>
    <p:extLst>
      <p:ext uri="{BB962C8B-B14F-4D97-AF65-F5344CB8AC3E}">
        <p14:creationId xmlns:p14="http://schemas.microsoft.com/office/powerpoint/2010/main" val="1284030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API Design with Examples </a:t>
            </a:r>
            <a:br>
              <a:rPr lang="en-IE" sz="1730" b="1" dirty="0">
                <a:solidFill>
                  <a:srgbClr val="006600"/>
                </a:solidFill>
              </a:rPr>
            </a:br>
            <a:endParaRPr lang="en-IE" sz="1730" b="1" dirty="0">
              <a:solidFill>
                <a:srgbClr val="00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24</a:t>
            </a:fld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2E43E-88A2-4EC6-B7B4-2527D88988FD}"/>
              </a:ext>
            </a:extLst>
          </p:cNvPr>
          <p:cNvSpPr/>
          <p:nvPr/>
        </p:nvSpPr>
        <p:spPr>
          <a:xfrm>
            <a:off x="628650" y="3429000"/>
            <a:ext cx="7886700" cy="154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2800" dirty="0"/>
              <a:t>API Design with Examples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endParaRPr lang="en-IE" sz="1400" dirty="0">
              <a:solidFill>
                <a:prstClr val="black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2000" i="1" dirty="0">
                <a:solidFill>
                  <a:prstClr val="black"/>
                </a:solidFill>
              </a:rPr>
              <a:t>Explaining how to design APIs for both usability and internal structure, with examples of external design and internal refactoring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1735020-5B0C-4FF4-9667-6703AEBC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213" y="6356351"/>
            <a:ext cx="4323573" cy="365125"/>
          </a:xfrm>
        </p:spPr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29090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Clean API Design: Overloading, Record Types, Defaults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25</a:t>
            </a:fld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6B44AD-0FF8-4162-A1CB-A1F28D5931B0}"/>
              </a:ext>
            </a:extLst>
          </p:cNvPr>
          <p:cNvSpPr/>
          <p:nvPr/>
        </p:nvSpPr>
        <p:spPr>
          <a:xfrm>
            <a:off x="624036" y="1690689"/>
            <a:ext cx="78867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Design Considerations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Aim to make API usage as simple as possible, at least where multiple clients involved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Prefer complexity in centralized APIs to complexity in multiple clients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DD31E2-C5FE-4B8B-BA4E-ABB180567BF9}"/>
              </a:ext>
            </a:extLst>
          </p:cNvPr>
          <p:cNvSpPr/>
          <p:nvPr/>
        </p:nvSpPr>
        <p:spPr>
          <a:xfrm>
            <a:off x="624035" y="2747275"/>
            <a:ext cx="7886700" cy="1363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Subprogram Overloading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Create multiple versions where different types of call required, rather than bundle all options into one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Overloaded subprograms, or just different versions, as applicable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Core logic centralized, called by external subprograms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CC5E6-6EDE-4D44-97D9-0B19AE4113D8}"/>
              </a:ext>
            </a:extLst>
          </p:cNvPr>
          <p:cNvSpPr/>
          <p:nvPr/>
        </p:nvSpPr>
        <p:spPr>
          <a:xfrm>
            <a:off x="624035" y="5208344"/>
            <a:ext cx="7886700" cy="1148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Defaults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Use defaults wherever possible to allow omission of parameters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Declare default record for record types for use in parameters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Default record has its own field level defaults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F82F2A-6677-43CB-A7E9-8E718517424E}"/>
              </a:ext>
            </a:extLst>
          </p:cNvPr>
          <p:cNvSpPr/>
          <p:nvPr/>
        </p:nvSpPr>
        <p:spPr>
          <a:xfrm>
            <a:off x="624035" y="4227270"/>
            <a:ext cx="78867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Record Types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Use to simplify parameters and centralize defaulting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Use to group parameters logically</a:t>
            </a:r>
          </a:p>
        </p:txBody>
      </p:sp>
    </p:spTree>
    <p:extLst>
      <p:ext uri="{BB962C8B-B14F-4D97-AF65-F5344CB8AC3E}">
        <p14:creationId xmlns:p14="http://schemas.microsoft.com/office/powerpoint/2010/main" val="3996558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API Design: </a:t>
            </a:r>
            <a:r>
              <a:rPr lang="en-IE" sz="1730" b="1" dirty="0" err="1">
                <a:solidFill>
                  <a:srgbClr val="006600"/>
                </a:solidFill>
              </a:rPr>
              <a:t>Log_Set</a:t>
            </a:r>
            <a:r>
              <a:rPr lang="en-IE" sz="1730" b="1" dirty="0">
                <a:solidFill>
                  <a:srgbClr val="006600"/>
                </a:solidFill>
              </a:rPr>
              <a:t>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26</a:t>
            </a:fld>
            <a:endParaRPr lang="en-IE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87C0C41-9B06-48EF-BA69-2C2F517BE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758813"/>
            <a:ext cx="4568993" cy="9874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IS RECORD(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null_yn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VARCHAR2(1) := 'N',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config_key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VARCHAR2(30),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header           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log_headers%ROWTYPE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do_close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BOOLEAN := FALSE);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CONSTRUCT_DEF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7490AED3-C102-4309-86DD-B172D2281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49" y="2935285"/>
            <a:ext cx="4568993" cy="9874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Con_Construct_Rec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p_config_key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VARCHAR2 := NULL,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p_description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VARCHAR2 := NULL,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p_put_lev_min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PLS_INTEGER := NULL,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p_do_close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BOOLEAN := NULL)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E2845D41-37C2-4664-A039-89E8C888B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49" y="4291703"/>
            <a:ext cx="4568993" cy="206464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Construct(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p_construct_rec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CONSTRUCT_DEF)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                        PLS_INTEGER;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Construct(  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p_line_text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VARCHAR2,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p_construct_rec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CONSTRUCT_DEF,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p_line_rec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LINE_DEF)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         PLS_INTEGER;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Construct(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p_line_lis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L1_chr_arr,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p_construct_rec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CONSTRUCT_DEF,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p_line_rec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LINE_DEF)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         PLS_INTEGER;</a:t>
            </a: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CF0CC14E-A708-4216-AB7F-807D27708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1618" y="4828507"/>
            <a:ext cx="3202685" cy="52576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l_rec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Log_Set.Construct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l_rec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Log_Set.Construct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p_construct_rec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p_con_rec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1340F0-361A-4C12-8225-70873EDB619E}"/>
              </a:ext>
            </a:extLst>
          </p:cNvPr>
          <p:cNvSpPr/>
          <p:nvPr/>
        </p:nvSpPr>
        <p:spPr>
          <a:xfrm>
            <a:off x="626342" y="3991220"/>
            <a:ext cx="24536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Three overloaded functions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F3356C-48F2-46C5-8237-EDCD6317A84F}"/>
              </a:ext>
            </a:extLst>
          </p:cNvPr>
          <p:cNvSpPr/>
          <p:nvPr/>
        </p:nvSpPr>
        <p:spPr>
          <a:xfrm>
            <a:off x="5197642" y="1689300"/>
            <a:ext cx="3317707" cy="1148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Record defined with null flag default ‘N’</a:t>
            </a:r>
            <a:endParaRPr lang="en-US" sz="1400" dirty="0"/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2 other scalar fields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Nested record type based on table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Record variable 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CONSTRUCT_DEF 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7475D0-AE05-4B83-AF15-F6B71A4CFD91}"/>
              </a:ext>
            </a:extLst>
          </p:cNvPr>
          <p:cNvSpPr/>
          <p:nvPr/>
        </p:nvSpPr>
        <p:spPr>
          <a:xfrm>
            <a:off x="5197641" y="3137790"/>
            <a:ext cx="3317707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Constructor function for record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All parameters optional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B7E6FC-8C05-4683-9AD4-9107F0D96C89}"/>
              </a:ext>
            </a:extLst>
          </p:cNvPr>
          <p:cNvSpPr/>
          <p:nvPr/>
        </p:nvSpPr>
        <p:spPr>
          <a:xfrm>
            <a:off x="5197641" y="4025210"/>
            <a:ext cx="3317707" cy="80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Multiple call structures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First form has 2 calls, with/without parameter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9E5313-C63B-44D8-9852-146987DAB8FD}"/>
              </a:ext>
            </a:extLst>
          </p:cNvPr>
          <p:cNvSpPr/>
          <p:nvPr/>
        </p:nvSpPr>
        <p:spPr>
          <a:xfrm>
            <a:off x="5197641" y="5370194"/>
            <a:ext cx="3317708" cy="80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Others have 1 mandatory parameter, with 4 (= 2x2) options for other 2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Client caller can choose best for it…</a:t>
            </a:r>
          </a:p>
        </p:txBody>
      </p:sp>
    </p:spTree>
    <p:extLst>
      <p:ext uri="{BB962C8B-B14F-4D97-AF65-F5344CB8AC3E}">
        <p14:creationId xmlns:p14="http://schemas.microsoft.com/office/powerpoint/2010/main" val="2575341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Refactoring Example - </a:t>
            </a:r>
            <a:r>
              <a:rPr lang="en-IE" sz="1730" b="1" dirty="0" err="1">
                <a:solidFill>
                  <a:srgbClr val="006600"/>
                </a:solidFill>
              </a:rPr>
              <a:t>Purely_Wrap_API</a:t>
            </a:r>
            <a:r>
              <a:rPr lang="en-IE" sz="1730" b="1" dirty="0">
                <a:solidFill>
                  <a:srgbClr val="006600"/>
                </a:solidFill>
              </a:rPr>
              <a:t> - Before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27</a:t>
            </a:fld>
            <a:endParaRPr lang="en-I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1E20DD-9844-47FC-8F7D-54C206E194EC}"/>
              </a:ext>
            </a:extLst>
          </p:cNvPr>
          <p:cNvSpPr/>
          <p:nvPr/>
        </p:nvSpPr>
        <p:spPr>
          <a:xfrm>
            <a:off x="3158709" y="1853093"/>
            <a:ext cx="5356640" cy="142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Unit test subprogram to test a single scenario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Input is test data for the scenario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Formatted as a generic 3-level array, plus 2 offsets</a:t>
            </a:r>
            <a:endParaRPr lang="en-US" sz="1400" dirty="0"/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Output is the set of outputs generated from unit under test (</a:t>
            </a:r>
            <a:r>
              <a:rPr lang="en-IE" sz="1400" dirty="0" err="1"/>
              <a:t>uut</a:t>
            </a:r>
            <a:r>
              <a:rPr lang="en-IE" sz="1400" dirty="0"/>
              <a:t>)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Formatted as a generic 2-level array</a:t>
            </a: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ACE049-0560-4D8D-B3AC-335ABE09C70B}"/>
              </a:ext>
            </a:extLst>
          </p:cNvPr>
          <p:cNvSpPr/>
          <p:nvPr/>
        </p:nvSpPr>
        <p:spPr>
          <a:xfrm>
            <a:off x="3158709" y="3543386"/>
            <a:ext cx="5356640" cy="1794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Nested block loops over a sequence of events involving calls to logging methods from </a:t>
            </a:r>
            <a:r>
              <a:rPr lang="en-US" sz="1400" dirty="0" err="1"/>
              <a:t>uut</a:t>
            </a:r>
            <a:endParaRPr lang="en-US" sz="1400" dirty="0"/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It has an exception handler, which gets exception details as an output group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Rest of main block gets the other output groups from functions that read the database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Also rolls back and deletes committed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44426A-414A-43C1-A3C8-51AC73B3A08C}"/>
              </a:ext>
            </a:extLst>
          </p:cNvPr>
          <p:cNvSpPr/>
          <p:nvPr/>
        </p:nvSpPr>
        <p:spPr>
          <a:xfrm>
            <a:off x="3306973" y="5599934"/>
            <a:ext cx="5356640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Split </a:t>
            </a:r>
            <a:r>
              <a:rPr lang="en-US" sz="1400" dirty="0" err="1"/>
              <a:t>Purely_Wrap_API</a:t>
            </a:r>
            <a:r>
              <a:rPr lang="en-US" sz="1400" dirty="0"/>
              <a:t> in two, separating out the nested block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Make call to new function </a:t>
            </a:r>
            <a:r>
              <a:rPr lang="en-US" sz="1400" dirty="0" err="1"/>
              <a:t>Do_Event_List</a:t>
            </a:r>
            <a:endParaRPr lang="en-US" sz="1400" dirty="0"/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618AFE-28F4-4A41-9EB9-4475DC370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53093"/>
            <a:ext cx="2530059" cy="4328535"/>
          </a:xfrm>
          <a:prstGeom prst="rect">
            <a:avLst/>
          </a:prstGeom>
        </p:spPr>
      </p:pic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405D88B9-5BC9-48B7-B601-FB841605EB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010185"/>
              </p:ext>
            </p:extLst>
          </p:nvPr>
        </p:nvGraphicFramePr>
        <p:xfrm>
          <a:off x="7218362" y="1980134"/>
          <a:ext cx="12969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Packager Shell Object" showAsIcon="1" r:id="rId5" imgW="1297440" imgH="439560" progId="Package">
                  <p:embed/>
                </p:oleObj>
              </mc:Choice>
              <mc:Fallback>
                <p:oleObj name="Packager Shell Object" showAsIcon="1" r:id="rId5" imgW="12974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18362" y="1980134"/>
                        <a:ext cx="1296987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1764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Refactoring Example - </a:t>
            </a:r>
            <a:r>
              <a:rPr lang="en-IE" sz="1730" b="1" dirty="0" err="1">
                <a:solidFill>
                  <a:srgbClr val="006600"/>
                </a:solidFill>
              </a:rPr>
              <a:t>Purely_Wrap_API</a:t>
            </a:r>
            <a:r>
              <a:rPr lang="en-IE" sz="1730" b="1" dirty="0">
                <a:solidFill>
                  <a:srgbClr val="006600"/>
                </a:solidFill>
              </a:rPr>
              <a:t> - After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28</a:t>
            </a:fld>
            <a:endParaRPr lang="en-IE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004F89-54C4-47EF-AB24-75E670111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65421"/>
            <a:ext cx="5593565" cy="30711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6B1358B-9D54-40F2-BC68-C94EDD0CF69A}"/>
              </a:ext>
            </a:extLst>
          </p:cNvPr>
          <p:cNvSpPr/>
          <p:nvPr/>
        </p:nvSpPr>
        <p:spPr>
          <a:xfrm>
            <a:off x="628650" y="4928268"/>
            <a:ext cx="7886699" cy="142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Subprogram is split into two units each about half size of original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 err="1"/>
              <a:t>Do_Event_Lis</a:t>
            </a:r>
            <a:r>
              <a:rPr lang="en-US" sz="1400" dirty="0"/>
              <a:t> takes all inputs as parameters and direct outputs as a return value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Also writes to database by nature of unit under test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These writes are read from caller, turned into direct output elements in the return array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Writes are then reverted to make </a:t>
            </a:r>
            <a:r>
              <a:rPr lang="en-US" sz="1400" dirty="0" err="1"/>
              <a:t>Purely_Wrap_API</a:t>
            </a:r>
            <a:r>
              <a:rPr lang="en-US" sz="1400" dirty="0"/>
              <a:t> ‘externally pure’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60DC1B7-CD76-41F8-993B-47867604D9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224490"/>
              </p:ext>
            </p:extLst>
          </p:nvPr>
        </p:nvGraphicFramePr>
        <p:xfrm>
          <a:off x="7218361" y="1849405"/>
          <a:ext cx="12969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Packager Shell Object" showAsIcon="1" r:id="rId5" imgW="1297440" imgH="439560" progId="Package">
                  <p:embed/>
                </p:oleObj>
              </mc:Choice>
              <mc:Fallback>
                <p:oleObj name="Packager Shell Object" showAsIcon="1" r:id="rId5" imgW="12974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18361" y="1849405"/>
                        <a:ext cx="1296987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C831A8A5-9DD4-4F97-9083-549E50C0AC34}"/>
              </a:ext>
            </a:extLst>
          </p:cNvPr>
          <p:cNvSpPr/>
          <p:nvPr/>
        </p:nvSpPr>
        <p:spPr>
          <a:xfrm>
            <a:off x="6222215" y="2700650"/>
            <a:ext cx="2293134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Unit Test Automation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This refactoring from idea to publishing to GitHub took 1 hour: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Last Fri, 0630-0730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Possible because…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Unit Testing (see over)</a:t>
            </a:r>
          </a:p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7928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Clean Code, Refactoring and Unit Test Automation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29</a:t>
            </a:fld>
            <a:endParaRPr lang="en-IE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64A187-0454-4289-8501-ABAB2A357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7" y="2558619"/>
            <a:ext cx="7886699" cy="37977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63A196-4FD6-403A-AB83-8D049D19381B}"/>
              </a:ext>
            </a:extLst>
          </p:cNvPr>
          <p:cNvSpPr/>
          <p:nvPr/>
        </p:nvSpPr>
        <p:spPr>
          <a:xfrm>
            <a:off x="628649" y="1690689"/>
            <a:ext cx="788669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Refactoring essential to writing clean code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Automated unit testing allows repeating tests in seconds, so can easily refactor many times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Tests must be at right level - </a:t>
            </a:r>
            <a:r>
              <a:rPr lang="en-US" sz="1400" dirty="0" err="1"/>
              <a:t>behavioural</a:t>
            </a:r>
            <a:r>
              <a:rPr lang="en-US" sz="1400" dirty="0"/>
              <a:t>/transactional - not Junit-style small code units</a:t>
            </a:r>
          </a:p>
        </p:txBody>
      </p:sp>
    </p:spTree>
    <p:extLst>
      <p:ext uri="{BB962C8B-B14F-4D97-AF65-F5344CB8AC3E}">
        <p14:creationId xmlns:p14="http://schemas.microsoft.com/office/powerpoint/2010/main" val="297190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1725" b="1" kern="0" dirty="0">
                <a:solidFill>
                  <a:srgbClr val="006600"/>
                </a:solidFill>
              </a:rPr>
              <a:t>Agenda</a:t>
            </a:r>
            <a:endParaRPr lang="en-IE" sz="1725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 lnSpcReduction="10000"/>
          </a:bodyPr>
          <a:lstStyle/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500" b="1" kern="0" dirty="0">
                <a:solidFill>
                  <a:srgbClr val="000000"/>
                </a:solidFill>
              </a:rPr>
              <a:t>General Programming Design Concepts </a:t>
            </a:r>
            <a:r>
              <a:rPr lang="en-US" sz="1500" kern="0" dirty="0">
                <a:solidFill>
                  <a:srgbClr val="000000"/>
                </a:solidFill>
              </a:rPr>
              <a:t>(8 slides)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i="1" dirty="0">
                <a:solidFill>
                  <a:prstClr val="black"/>
                </a:solidFill>
              </a:rPr>
              <a:t>Outlining basic concepts behind programming design, and programming paradigms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500" b="1" kern="0" dirty="0">
                <a:solidFill>
                  <a:srgbClr val="000000"/>
                </a:solidFill>
              </a:rPr>
              <a:t>Design Principles and Program Modules</a:t>
            </a:r>
            <a:r>
              <a:rPr lang="en-IE" sz="1500" b="1" kern="0" dirty="0">
                <a:solidFill>
                  <a:srgbClr val="000000"/>
                </a:solidFill>
              </a:rPr>
              <a:t> </a:t>
            </a:r>
            <a:r>
              <a:rPr lang="en-US" sz="1500" kern="0" dirty="0">
                <a:solidFill>
                  <a:srgbClr val="000000"/>
                </a:solidFill>
              </a:rPr>
              <a:t>(6 slides)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i="1" dirty="0">
                <a:solidFill>
                  <a:prstClr val="black"/>
                </a:solidFill>
              </a:rPr>
              <a:t>Noting important design principles, and their application to package and subprogram structure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500" b="1" kern="0" dirty="0">
                <a:solidFill>
                  <a:srgbClr val="000000"/>
                </a:solidFill>
              </a:rPr>
              <a:t>Object Types and Collections </a:t>
            </a:r>
            <a:r>
              <a:rPr lang="en-US" sz="1500" kern="0" dirty="0">
                <a:solidFill>
                  <a:srgbClr val="000000"/>
                </a:solidFill>
              </a:rPr>
              <a:t>(6 slides)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i="1" dirty="0">
                <a:solidFill>
                  <a:prstClr val="black"/>
                </a:solidFill>
              </a:rPr>
              <a:t>Showing how object and record types and collections may be used to write cleaner code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500" b="1" kern="0" dirty="0">
                <a:solidFill>
                  <a:srgbClr val="000000"/>
                </a:solidFill>
              </a:rPr>
              <a:t>API Design with Examples </a:t>
            </a:r>
            <a:r>
              <a:rPr lang="en-US" sz="1500" kern="0" dirty="0">
                <a:solidFill>
                  <a:srgbClr val="000000"/>
                </a:solidFill>
              </a:rPr>
              <a:t>(6 slides)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i="1" dirty="0">
                <a:solidFill>
                  <a:prstClr val="black"/>
                </a:solidFill>
              </a:rPr>
              <a:t>Explaining how to design APIs for both usability and internal structure, with examples of external design and internal refactoring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500" b="1" kern="0" dirty="0">
                <a:solidFill>
                  <a:srgbClr val="000000"/>
                </a:solidFill>
              </a:rPr>
              <a:t>Oracle and Other Languages </a:t>
            </a:r>
            <a:r>
              <a:rPr lang="en-US" sz="1500" kern="0" dirty="0">
                <a:solidFill>
                  <a:srgbClr val="000000"/>
                </a:solidFill>
              </a:rPr>
              <a:t>(3 slides)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i="1" dirty="0">
                <a:solidFill>
                  <a:prstClr val="black"/>
                </a:solidFill>
              </a:rPr>
              <a:t>Concerning the integration of PL/SQL programs with other languages</a:t>
            </a:r>
            <a:endParaRPr lang="en-IE" sz="1400" i="1" dirty="0">
              <a:solidFill>
                <a:prstClr val="black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500" b="1" kern="0" dirty="0">
                <a:solidFill>
                  <a:srgbClr val="000000"/>
                </a:solidFill>
              </a:rPr>
              <a:t>Oracle's Object Orientation </a:t>
            </a:r>
            <a:r>
              <a:rPr lang="en-US" sz="1500" kern="0" dirty="0">
                <a:solidFill>
                  <a:srgbClr val="000000"/>
                </a:solidFill>
              </a:rPr>
              <a:t>(5 slides)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i="1" dirty="0">
                <a:solidFill>
                  <a:prstClr val="black"/>
                </a:solidFill>
              </a:rPr>
              <a:t>Discussing appropriate use of Oracle’s object-oriented features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500" b="1" kern="0" dirty="0">
                <a:solidFill>
                  <a:srgbClr val="000000"/>
                </a:solidFill>
              </a:rPr>
              <a:t>SQL and Modularity </a:t>
            </a:r>
            <a:r>
              <a:rPr lang="en-US" sz="1500" kern="0" dirty="0">
                <a:solidFill>
                  <a:srgbClr val="000000"/>
                </a:solidFill>
              </a:rPr>
              <a:t>(4 slides)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i="1" dirty="0">
                <a:solidFill>
                  <a:prstClr val="black"/>
                </a:solidFill>
              </a:rPr>
              <a:t>Discussing application of modular design concepts in relation to SQL</a:t>
            </a:r>
            <a:endParaRPr lang="en-IE" sz="1400" i="1" dirty="0">
              <a:solidFill>
                <a:prstClr val="black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500" b="1" kern="0" dirty="0">
                <a:solidFill>
                  <a:srgbClr val="000000"/>
                </a:solidFill>
              </a:rPr>
              <a:t>Conclusion</a:t>
            </a:r>
            <a:r>
              <a:rPr lang="en-US" sz="1500" kern="0" dirty="0">
                <a:solidFill>
                  <a:srgbClr val="000000"/>
                </a:solidFill>
              </a:rPr>
              <a:t> (2 slides)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i="1" kern="0" dirty="0">
                <a:solidFill>
                  <a:srgbClr val="000000"/>
                </a:solidFill>
              </a:rPr>
              <a:t>Recommendations around Oracle program design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3</a:t>
            </a:fld>
            <a:endParaRPr lang="en-IE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E47DEC7-C71D-402E-B50F-F3F9C14F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213" y="6356351"/>
            <a:ext cx="4323573" cy="365125"/>
          </a:xfrm>
        </p:spPr>
        <p:txBody>
          <a:bodyPr/>
          <a:lstStyle/>
          <a:p>
            <a:r>
              <a:rPr lang="en-US" dirty="0"/>
              <a:t>Clean Coding in PL/SQL and SQL</a:t>
            </a:r>
          </a:p>
        </p:txBody>
      </p:sp>
    </p:spTree>
    <p:extLst>
      <p:ext uri="{BB962C8B-B14F-4D97-AF65-F5344CB8AC3E}">
        <p14:creationId xmlns:p14="http://schemas.microsoft.com/office/powerpoint/2010/main" val="1307778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Oracle and Other Languages</a:t>
            </a:r>
            <a:br>
              <a:rPr lang="en-IE" sz="1730" b="1" dirty="0">
                <a:solidFill>
                  <a:srgbClr val="006600"/>
                </a:solidFill>
              </a:rPr>
            </a:br>
            <a:r>
              <a:rPr lang="en-IE" sz="1730" b="1" dirty="0">
                <a:solidFill>
                  <a:srgbClr val="006600"/>
                </a:solidFill>
              </a:rPr>
              <a:t> </a:t>
            </a:r>
            <a:br>
              <a:rPr lang="en-IE" sz="1730" b="1" dirty="0">
                <a:solidFill>
                  <a:srgbClr val="006600"/>
                </a:solidFill>
              </a:rPr>
            </a:br>
            <a:endParaRPr lang="en-IE" sz="1730" b="1" dirty="0">
              <a:solidFill>
                <a:srgbClr val="00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30</a:t>
            </a:fld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2E43E-88A2-4EC6-B7B4-2527D88988FD}"/>
              </a:ext>
            </a:extLst>
          </p:cNvPr>
          <p:cNvSpPr/>
          <p:nvPr/>
        </p:nvSpPr>
        <p:spPr>
          <a:xfrm>
            <a:off x="628650" y="3429000"/>
            <a:ext cx="7886700" cy="154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2800" dirty="0"/>
              <a:t>Oracle and Other Languages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endParaRPr lang="en-IE" sz="1400" dirty="0">
              <a:solidFill>
                <a:prstClr val="black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2000" i="1" dirty="0">
                <a:solidFill>
                  <a:prstClr val="black"/>
                </a:solidFill>
              </a:rPr>
              <a:t>Concerning the integration of PL/SQL programs with other languages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1735020-5B0C-4FF4-9667-6703AEBC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213" y="6356351"/>
            <a:ext cx="4323573" cy="365125"/>
          </a:xfrm>
        </p:spPr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21711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730" b="1" dirty="0">
                <a:solidFill>
                  <a:srgbClr val="006600"/>
                </a:solidFill>
              </a:rPr>
              <a:t>Integration of PL/SQL with Other Languages: MLE and JSON</a:t>
            </a:r>
            <a:endParaRPr lang="en-IE" sz="1730" b="1" dirty="0">
              <a:solidFill>
                <a:srgbClr val="00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31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3A196-4FD6-403A-AB83-8D049D19381B}"/>
              </a:ext>
            </a:extLst>
          </p:cNvPr>
          <p:cNvSpPr/>
          <p:nvPr/>
        </p:nvSpPr>
        <p:spPr>
          <a:xfrm>
            <a:off x="628649" y="1690689"/>
            <a:ext cx="788669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We have emphasized use of good design principles for clean coding in PL/SQL, inspired by: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Programming design concepts in general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Functional Programming, in particular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Some functionality may just be better done in other languages though…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For example, the HTML Unit Test summary links page on last slide was created in </a:t>
            </a:r>
            <a:r>
              <a:rPr lang="en-US" sz="1400" dirty="0" err="1"/>
              <a:t>Javascript</a:t>
            </a:r>
            <a:endParaRPr lang="en-US" sz="1400" dirty="0"/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>
                <a:hlinkClick r:id="rId3"/>
              </a:rPr>
              <a:t>Oracle Database Multilingual Engine</a:t>
            </a:r>
            <a:r>
              <a:rPr lang="en-US" sz="1400" dirty="0"/>
              <a:t> may offer a future solution for direct integration…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C255C55-4676-4D44-9A31-CDA01E634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45" y="3398849"/>
            <a:ext cx="7886699" cy="71043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altLang="en-US" sz="1400" i="1" dirty="0">
                <a:cs typeface="Courier New" panose="02070309020205020404" pitchFamily="49" charset="0"/>
              </a:rPr>
              <a:t>“</a:t>
            </a:r>
            <a:r>
              <a:rPr lang="en-US" altLang="en-US" sz="1400" i="1" dirty="0">
                <a:cs typeface="Courier New" panose="02070309020205020404" pitchFamily="49" charset="0"/>
              </a:rPr>
              <a:t>MLE is an experimental feature for the Oracle Database 12c. MLE enables developers to work efficiently with DB-resident data in modern programming languages and development environments of their choice." </a:t>
            </a:r>
            <a:endParaRPr lang="en-IE" altLang="en-US" sz="1400" i="1" dirty="0"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3CF0B1-14F8-4FD8-BC09-45C7FACCB42D}"/>
              </a:ext>
            </a:extLst>
          </p:cNvPr>
          <p:cNvSpPr/>
          <p:nvPr/>
        </p:nvSpPr>
        <p:spPr>
          <a:xfrm>
            <a:off x="628644" y="4228458"/>
            <a:ext cx="788669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Integration via JSON file exchange (see </a:t>
            </a:r>
            <a:r>
              <a:rPr lang="en-US" sz="1400" dirty="0">
                <a:hlinkClick r:id="rId4"/>
              </a:rPr>
              <a:t>JSON Developer's Guide</a:t>
            </a:r>
            <a:r>
              <a:rPr lang="en-US" sz="1400" dirty="0"/>
              <a:t>)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From Oracle 12.2 we can easily use JSON features to write output files in JSON format…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…then process the files in another language such as </a:t>
            </a:r>
            <a:r>
              <a:rPr lang="en-US" sz="1400" dirty="0" err="1"/>
              <a:t>Javascript</a:t>
            </a:r>
            <a:endParaRPr lang="en-US" sz="1400" dirty="0"/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This is how the unit testing of the Log Set package works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Next slide shows the structure of the input and output from </a:t>
            </a:r>
            <a:r>
              <a:rPr lang="en-US" sz="1400" dirty="0" err="1"/>
              <a:t>Purely_Wrap_API</a:t>
            </a:r>
            <a:endParaRPr lang="en-US" sz="1400" dirty="0"/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This is converted to a JSON file with expected and actuals included on the output side</a:t>
            </a:r>
          </a:p>
        </p:txBody>
      </p:sp>
    </p:spTree>
    <p:extLst>
      <p:ext uri="{BB962C8B-B14F-4D97-AF65-F5344CB8AC3E}">
        <p14:creationId xmlns:p14="http://schemas.microsoft.com/office/powerpoint/2010/main" val="3174854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730" b="1" dirty="0">
                <a:solidFill>
                  <a:srgbClr val="006600"/>
                </a:solidFill>
              </a:rPr>
              <a:t>Integration of PL/SQL with Other Languages: Example JSON Diagram</a:t>
            </a:r>
            <a:endParaRPr lang="en-IE" sz="1730" b="1" dirty="0">
              <a:solidFill>
                <a:srgbClr val="00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32</a:t>
            </a:fld>
            <a:endParaRPr lang="en-IE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23457B2-FB7E-4A36-8D7E-1C0E00DB3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87" y="1690690"/>
            <a:ext cx="7931426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25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Oracle's Object Orientation </a:t>
            </a:r>
            <a:br>
              <a:rPr lang="en-IE" sz="1730" b="1" dirty="0">
                <a:solidFill>
                  <a:srgbClr val="006600"/>
                </a:solidFill>
              </a:rPr>
            </a:br>
            <a:endParaRPr lang="en-IE" sz="1730" b="1" dirty="0">
              <a:solidFill>
                <a:srgbClr val="00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33</a:t>
            </a:fld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2E43E-88A2-4EC6-B7B4-2527D88988FD}"/>
              </a:ext>
            </a:extLst>
          </p:cNvPr>
          <p:cNvSpPr/>
          <p:nvPr/>
        </p:nvSpPr>
        <p:spPr>
          <a:xfrm>
            <a:off x="628650" y="3429000"/>
            <a:ext cx="7886700" cy="1240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2800" dirty="0"/>
              <a:t>Oracle's Object Orientation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endParaRPr lang="en-IE" sz="1400" dirty="0">
              <a:solidFill>
                <a:prstClr val="black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2000" i="1" dirty="0">
                <a:solidFill>
                  <a:prstClr val="black"/>
                </a:solidFill>
              </a:rPr>
              <a:t>Discussing appropriate use of Oracle’s object-oriented features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1735020-5B0C-4FF4-9667-6703AEBC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213" y="6356351"/>
            <a:ext cx="4323573" cy="365125"/>
          </a:xfrm>
        </p:spPr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98249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730" b="1" dirty="0">
                <a:solidFill>
                  <a:srgbClr val="006600"/>
                </a:solidFill>
              </a:rPr>
              <a:t>Objects in Tables</a:t>
            </a:r>
            <a:endParaRPr lang="en-IE" sz="1730" b="1" dirty="0">
              <a:solidFill>
                <a:srgbClr val="00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34</a:t>
            </a:fld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3A196-4FD6-403A-AB83-8D049D19381B}"/>
              </a:ext>
            </a:extLst>
          </p:cNvPr>
          <p:cNvSpPr/>
          <p:nvPr/>
        </p:nvSpPr>
        <p:spPr>
          <a:xfrm>
            <a:off x="628649" y="1690689"/>
            <a:ext cx="788669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Columns Based on non-Collection Object Types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Object (or record) types may be used for grouping fields in PL/SQL, as mentioned earlier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On the database, however, the table would be the natural way to group fields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4B1F3F-BA44-4F5D-9379-CE9A310C8554}"/>
              </a:ext>
            </a:extLst>
          </p:cNvPr>
          <p:cNvSpPr/>
          <p:nvPr/>
        </p:nvSpPr>
        <p:spPr>
          <a:xfrm>
            <a:off x="628648" y="2721625"/>
            <a:ext cx="7886699" cy="297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Columns Based on Collection Types 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Generally master-detail relationships represented by two tables with foreign key link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This allows full use of database features such as field indexing, and simple delete and update of detail records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In exceptional cases, it may be considered acceptable to use a collection type column instead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Where the detail entity is considered to be contained within the master entity and…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…the detail collection is always accessed as a whole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Nested array could then be considered natural physical model from logical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For example, the Log Set logging framework treats system contexts in this way as detail collections within header and line tables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Log lines though are modelled as a conventional table linked to headers</a:t>
            </a:r>
          </a:p>
        </p:txBody>
      </p:sp>
    </p:spTree>
    <p:extLst>
      <p:ext uri="{BB962C8B-B14F-4D97-AF65-F5344CB8AC3E}">
        <p14:creationId xmlns:p14="http://schemas.microsoft.com/office/powerpoint/2010/main" val="1472518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730" b="1" dirty="0">
                <a:solidFill>
                  <a:srgbClr val="006600"/>
                </a:solidFill>
              </a:rPr>
              <a:t>Log Set Data Model with Nested Object Types</a:t>
            </a:r>
            <a:endParaRPr lang="en-IE" sz="1730" b="1" dirty="0">
              <a:solidFill>
                <a:srgbClr val="00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35</a:t>
            </a:fld>
            <a:endParaRPr lang="en-IE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7480ED-4C0D-4DAA-B9E9-FBFB7D47C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4160881" cy="45190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22328C6-7356-4D3D-A4A5-24D8D13E4934}"/>
              </a:ext>
            </a:extLst>
          </p:cNvPr>
          <p:cNvSpPr/>
          <p:nvPr/>
        </p:nvSpPr>
        <p:spPr>
          <a:xfrm>
            <a:off x="4789532" y="3656288"/>
            <a:ext cx="3725817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Two collection types defined on database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Used as column types in tables as shown</a:t>
            </a:r>
          </a:p>
        </p:txBody>
      </p:sp>
    </p:spTree>
    <p:extLst>
      <p:ext uri="{BB962C8B-B14F-4D97-AF65-F5344CB8AC3E}">
        <p14:creationId xmlns:p14="http://schemas.microsoft.com/office/powerpoint/2010/main" val="432687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730" b="1" dirty="0">
                <a:solidFill>
                  <a:srgbClr val="006600"/>
                </a:solidFill>
              </a:rPr>
              <a:t>Oracle's Object Orientation - Programming Issues</a:t>
            </a:r>
            <a:endParaRPr lang="en-IE" sz="1730" b="1" dirty="0">
              <a:solidFill>
                <a:srgbClr val="00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36</a:t>
            </a:fld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3A196-4FD6-403A-AB83-8D049D19381B}"/>
              </a:ext>
            </a:extLst>
          </p:cNvPr>
          <p:cNvSpPr/>
          <p:nvPr/>
        </p:nvSpPr>
        <p:spPr>
          <a:xfrm>
            <a:off x="628649" y="1690689"/>
            <a:ext cx="7886699" cy="142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Oracle has had object oriented </a:t>
            </a:r>
            <a:r>
              <a:rPr lang="en-US" sz="1400" b="1" i="1" dirty="0"/>
              <a:t>programming</a:t>
            </a:r>
            <a:r>
              <a:rPr lang="en-US" sz="1400" dirty="0"/>
              <a:t> capabilities since around 1997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Very rarely used, while some PL/SQL new techniques become widespread quickly. </a:t>
            </a:r>
            <a:r>
              <a:rPr lang="en-US" sz="1400" dirty="0" err="1"/>
              <a:t>Eg</a:t>
            </a:r>
            <a:r>
              <a:rPr lang="en-US" sz="1400" dirty="0"/>
              <a:t>…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Analytic functions introduced same time, now widespread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Subquery factors introduced in v9, now widespread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Why is this? I suggest three main reasons: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B5941-F803-4522-8A95-367866062564}"/>
              </a:ext>
            </a:extLst>
          </p:cNvPr>
          <p:cNvSpPr/>
          <p:nvPr/>
        </p:nvSpPr>
        <p:spPr>
          <a:xfrm>
            <a:off x="628645" y="3117461"/>
            <a:ext cx="7886699" cy="1363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b="1" u="sng" dirty="0"/>
              <a:t>1. PL/SQL as a Persistence Layer for the Database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Recall one definition of OO paradigm: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i="1" dirty="0">
                <a:hlinkClick r:id="rId3"/>
              </a:rPr>
              <a:t>Send messages between objects to simulate the temporal evolution of a set of real world phenomena</a:t>
            </a:r>
            <a:endParaRPr lang="en-US" sz="1400" i="1" dirty="0"/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Getting and setting data from/to the database is different from writing computer games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05CDF-B921-4F13-85CF-3DC6FDA90E5B}"/>
              </a:ext>
            </a:extLst>
          </p:cNvPr>
          <p:cNvSpPr/>
          <p:nvPr/>
        </p:nvSpPr>
        <p:spPr>
          <a:xfrm>
            <a:off x="628643" y="4545544"/>
            <a:ext cx="7886699" cy="1148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b="1" u="sng" dirty="0"/>
              <a:t>2. Deficiencies in Oracle’s OO Implementation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Oracle’s types for use in PL/SQL are defined at schema level and lack…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Private instance attributes (bad from Information Hiding perspective)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Instance level Index By arrays (important programming construct in any language)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9F73F3-4550-42FD-980B-B8A2A93AAE1C}"/>
              </a:ext>
            </a:extLst>
          </p:cNvPr>
          <p:cNvSpPr/>
          <p:nvPr/>
        </p:nvSpPr>
        <p:spPr>
          <a:xfrm>
            <a:off x="628643" y="5768498"/>
            <a:ext cx="7886699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b="1" u="sng" dirty="0"/>
              <a:t>3. Packages are Good Enough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Type inheritance, as we noted, not recommended, and other features available in packages …</a:t>
            </a:r>
          </a:p>
        </p:txBody>
      </p:sp>
    </p:spTree>
    <p:extLst>
      <p:ext uri="{BB962C8B-B14F-4D97-AF65-F5344CB8AC3E}">
        <p14:creationId xmlns:p14="http://schemas.microsoft.com/office/powerpoint/2010/main" val="3048015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730" b="1" dirty="0">
                <a:solidFill>
                  <a:srgbClr val="006600"/>
                </a:solidFill>
              </a:rPr>
              <a:t>Programming Object Instance in PL/SQL</a:t>
            </a:r>
            <a:endParaRPr lang="en-IE" sz="1730" b="1" dirty="0">
              <a:solidFill>
                <a:srgbClr val="00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37</a:t>
            </a:fld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3A196-4FD6-403A-AB83-8D049D19381B}"/>
              </a:ext>
            </a:extLst>
          </p:cNvPr>
          <p:cNvSpPr/>
          <p:nvPr/>
        </p:nvSpPr>
        <p:spPr>
          <a:xfrm>
            <a:off x="628649" y="1690689"/>
            <a:ext cx="7886699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Sometimes we need to model objects having state, </a:t>
            </a:r>
            <a:r>
              <a:rPr lang="en-US" sz="1400" dirty="0" err="1"/>
              <a:t>eg</a:t>
            </a:r>
            <a:r>
              <a:rPr lang="en-US" sz="1400" dirty="0"/>
              <a:t> in instrumentation code such as Log Set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b="1" dirty="0"/>
              <a:t>Suggestion</a:t>
            </a:r>
            <a:r>
              <a:rPr lang="en-US" sz="1400" dirty="0"/>
              <a:t>: </a:t>
            </a:r>
            <a:r>
              <a:rPr lang="en-US" sz="1400" i="1" dirty="0"/>
              <a:t>Do not use object type bodies, but packages, records and arrays instead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A30EFF4-B5B3-4982-965B-81EB244FA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47" y="3677538"/>
            <a:ext cx="3230121" cy="268020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log_inp_rec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IS RECORD(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header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log_headers%ROWTYPE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log_configs%ROWTYPE</a:t>
            </a:r>
            <a:endParaRPr lang="en-I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log_out_arr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IS  VARRAY(32767) OF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log_lines%ROWTYPE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IS RECORD(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log_inp_rec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ctx_out_lis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ctx_out_arr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out_lis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log_out_arr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lines_buf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PLS_INTEGER,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lines_tab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PLS_INTEGER,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PLS_INTEGER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log_arr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IS      TABLE OF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INDEX BY BINARY_INTEGER;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g_log_lis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log_arr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DAEEBF-0A1D-4A39-9865-4E78BFBA2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8" y="3798333"/>
            <a:ext cx="3429297" cy="243861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39BDB3-E1D2-4A2C-A694-2D309369FCFD}"/>
              </a:ext>
            </a:extLst>
          </p:cNvPr>
          <p:cNvSpPr/>
          <p:nvPr/>
        </p:nvSpPr>
        <p:spPr>
          <a:xfrm>
            <a:off x="628649" y="2396962"/>
            <a:ext cx="7886699" cy="1148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dirty="0"/>
              <a:t>1. Define record with the structure required for the state</a:t>
            </a:r>
          </a:p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dirty="0"/>
              <a:t>2. Define an array of records to maintain the states independently</a:t>
            </a:r>
          </a:p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dirty="0"/>
              <a:t>3. Use the array index as the object handle, passing it as a parameter to methods</a:t>
            </a:r>
          </a:p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dirty="0"/>
              <a:t>4. Place code in a single package to represent the object, with object array at package body level</a:t>
            </a:r>
          </a:p>
        </p:txBody>
      </p:sp>
    </p:spTree>
    <p:extLst>
      <p:ext uri="{BB962C8B-B14F-4D97-AF65-F5344CB8AC3E}">
        <p14:creationId xmlns:p14="http://schemas.microsoft.com/office/powerpoint/2010/main" val="4059305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SQL and Modularity </a:t>
            </a:r>
            <a:br>
              <a:rPr lang="en-IE" sz="1730" b="1" dirty="0">
                <a:solidFill>
                  <a:srgbClr val="006600"/>
                </a:solidFill>
              </a:rPr>
            </a:br>
            <a:endParaRPr lang="en-IE" sz="1730" b="1" dirty="0">
              <a:solidFill>
                <a:srgbClr val="00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38</a:t>
            </a:fld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2E43E-88A2-4EC6-B7B4-2527D88988FD}"/>
              </a:ext>
            </a:extLst>
          </p:cNvPr>
          <p:cNvSpPr/>
          <p:nvPr/>
        </p:nvSpPr>
        <p:spPr>
          <a:xfrm>
            <a:off x="628650" y="3429000"/>
            <a:ext cx="7886700" cy="154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2800" dirty="0"/>
              <a:t>SQL and Modularity</a:t>
            </a:r>
          </a:p>
          <a:p>
            <a:pPr algn="ctr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endParaRPr lang="en-IE" sz="1400" dirty="0">
              <a:solidFill>
                <a:prstClr val="black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2000" i="1" dirty="0">
                <a:solidFill>
                  <a:prstClr val="black"/>
                </a:solidFill>
              </a:rPr>
              <a:t>Discussing application of modular design concepts in relation to SQL 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1735020-5B0C-4FF4-9667-6703AEBC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213" y="6356351"/>
            <a:ext cx="4323573" cy="365125"/>
          </a:xfrm>
        </p:spPr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01180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730" b="1" dirty="0">
                <a:solidFill>
                  <a:srgbClr val="006600"/>
                </a:solidFill>
              </a:rPr>
              <a:t>Centralizing SQL in Views and Functions</a:t>
            </a:r>
            <a:endParaRPr lang="en-IE" sz="1730" b="1" dirty="0">
              <a:solidFill>
                <a:srgbClr val="00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39</a:t>
            </a:fld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3A196-4FD6-403A-AB83-8D049D19381B}"/>
              </a:ext>
            </a:extLst>
          </p:cNvPr>
          <p:cNvSpPr/>
          <p:nvPr/>
        </p:nvSpPr>
        <p:spPr>
          <a:xfrm>
            <a:off x="628649" y="1992413"/>
            <a:ext cx="788669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Views and database functions can be used to centralize SQL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Can then use them in multiple places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However, using them as building blocks in larger queries can lead to problems…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…coupling between the calling programs and complex underlying SQL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DRY can conflict with other design principles, and sometimes…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…repeating simple declarative code such as SQL joins may be preferable</a:t>
            </a:r>
          </a:p>
        </p:txBody>
      </p:sp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8012E37F-F48F-47FE-812F-7F3BE7D93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4011507"/>
            <a:ext cx="2600818" cy="17321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C91A3C-9E62-409E-AAD3-7A27A4ACD404}"/>
              </a:ext>
            </a:extLst>
          </p:cNvPr>
          <p:cNvSpPr/>
          <p:nvPr/>
        </p:nvSpPr>
        <p:spPr>
          <a:xfrm>
            <a:off x="3229467" y="4615990"/>
            <a:ext cx="5285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dirty="0">
                <a:hlinkClick r:id="rId4"/>
              </a:rPr>
              <a:t>SQL and Modularity: Patterns, Anti-Patterns and the Kitchen Sink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644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General Programming Design Concepts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4</a:t>
            </a:fld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2E43E-88A2-4EC6-B7B4-2527D88988FD}"/>
              </a:ext>
            </a:extLst>
          </p:cNvPr>
          <p:cNvSpPr/>
          <p:nvPr/>
        </p:nvSpPr>
        <p:spPr>
          <a:xfrm>
            <a:off x="628650" y="3429000"/>
            <a:ext cx="7886700" cy="154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2800" dirty="0"/>
              <a:t>General Programming Design Concepts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endParaRPr lang="en-IE" sz="1400" dirty="0">
              <a:solidFill>
                <a:prstClr val="black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2000" i="1" dirty="0">
                <a:solidFill>
                  <a:prstClr val="black"/>
                </a:solidFill>
              </a:rPr>
              <a:t>Outlining basic concepts behind programming design, and programming paradigms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1735020-5B0C-4FF4-9667-6703AEBC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213" y="6356351"/>
            <a:ext cx="4323573" cy="365125"/>
          </a:xfrm>
        </p:spPr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652494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Modular SQL via Subquery Factors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40</a:t>
            </a:fld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3A196-4FD6-403A-AB83-8D049D19381B}"/>
              </a:ext>
            </a:extLst>
          </p:cNvPr>
          <p:cNvSpPr/>
          <p:nvPr/>
        </p:nvSpPr>
        <p:spPr>
          <a:xfrm>
            <a:off x="628649" y="1690689"/>
            <a:ext cx="7886699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Use subquery factors to modularize, diagrams can help… 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>
                <a:hlinkClick r:id="rId3"/>
              </a:rPr>
              <a:t>Query Structure Diagramming</a:t>
            </a:r>
            <a:endParaRPr lang="en-US" sz="1400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59ADAF30-BEF6-403B-AF80-1678F2253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64" y="2278542"/>
            <a:ext cx="7123471" cy="407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691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730" b="1" dirty="0">
                <a:solidFill>
                  <a:srgbClr val="006600"/>
                </a:solidFill>
              </a:rPr>
              <a:t>Extracting Pure Functionality from SQL Queries</a:t>
            </a:r>
            <a:endParaRPr lang="en-IE" sz="1730" b="1" dirty="0">
              <a:solidFill>
                <a:srgbClr val="00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41</a:t>
            </a:fld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3A196-4FD6-403A-AB83-8D049D19381B}"/>
              </a:ext>
            </a:extLst>
          </p:cNvPr>
          <p:cNvSpPr/>
          <p:nvPr/>
        </p:nvSpPr>
        <p:spPr>
          <a:xfrm>
            <a:off x="628649" y="1690689"/>
            <a:ext cx="788669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We can use the idea of separating out pure functionality into modules in SQL also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Here is an example where the WITH FUNCTION clause is used to do that…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>
                <a:hlinkClick r:id="rId3"/>
              </a:rPr>
              <a:t>Extracting Pure Functionality from SQL Queries</a:t>
            </a:r>
            <a:endParaRPr lang="en-US" sz="14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814790F-BF68-4556-AE95-8A8CEAAD7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49" y="2598932"/>
            <a:ext cx="7853740" cy="375741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WITH FUNCTION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calc_bonus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p_jhs_emp_id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NUMBER,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p_job_id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VARCHAR2,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p_salary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NUMBER,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p_avgsal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NUMBER) RETURN NUMBER IS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Round(0.1 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Nvl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p_avgsal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p_salary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WHEN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p_jhs_emp_id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IS NULL THEN 1 ELSE 1.1 END 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p_job_id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WHEN 'IT_PROG' THEN 1.5 ELSE 1 END);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depsals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AS (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dep.department_id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dep.manager_id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emp.salary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avgsal</a:t>
            </a:r>
            <a:endParaRPr lang="en-I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FROM departments dep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JOIN employees emp ON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emp.department_id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dep.department_id</a:t>
            </a:r>
            <a:endParaRPr lang="en-I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GROUP BY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Dep.department_id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dep.manager_id</a:t>
            </a:r>
            <a:endParaRPr lang="en-I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emp.employee_id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emp.salary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dsl.avgsal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calc_bonus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jhs.employee_id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job.job_id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emp.salary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dsl.avgsal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bonus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FROM employees emp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JOIN jobs job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emp.job_id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job.job_id</a:t>
            </a:r>
            <a:endParaRPr lang="en-I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LEFT JOIN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depsals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dsl</a:t>
            </a:r>
            <a:endParaRPr lang="en-I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dsl.manager_id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emp.employee_id</a:t>
            </a:r>
            <a:endParaRPr lang="en-I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LEFT JOIN (SELECT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job_history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jhs</a:t>
            </a:r>
            <a:endParaRPr lang="en-I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jhs.employee_id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emp.employee_id</a:t>
            </a:r>
            <a:endParaRPr lang="en-I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1</a:t>
            </a:r>
          </a:p>
        </p:txBody>
      </p:sp>
    </p:spTree>
    <p:extLst>
      <p:ext uri="{BB962C8B-B14F-4D97-AF65-F5344CB8AC3E}">
        <p14:creationId xmlns:p14="http://schemas.microsoft.com/office/powerpoint/2010/main" val="14048530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Conclusion </a:t>
            </a:r>
            <a:br>
              <a:rPr lang="en-IE" sz="1730" b="1" dirty="0">
                <a:solidFill>
                  <a:srgbClr val="006600"/>
                </a:solidFill>
              </a:rPr>
            </a:br>
            <a:endParaRPr lang="en-IE" sz="1730" b="1" dirty="0">
              <a:solidFill>
                <a:srgbClr val="00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42</a:t>
            </a:fld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2E43E-88A2-4EC6-B7B4-2527D88988FD}"/>
              </a:ext>
            </a:extLst>
          </p:cNvPr>
          <p:cNvSpPr/>
          <p:nvPr/>
        </p:nvSpPr>
        <p:spPr>
          <a:xfrm>
            <a:off x="628650" y="3429000"/>
            <a:ext cx="7886700" cy="1240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2800" dirty="0"/>
              <a:t>Conclusion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endParaRPr lang="en-IE" sz="1400" dirty="0">
              <a:solidFill>
                <a:prstClr val="black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2000" i="1" dirty="0">
                <a:solidFill>
                  <a:prstClr val="black"/>
                </a:solidFill>
              </a:rPr>
              <a:t>Recommendations around Oracle program design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1735020-5B0C-4FF4-9667-6703AEBC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213" y="6356351"/>
            <a:ext cx="4323573" cy="365125"/>
          </a:xfrm>
        </p:spPr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904431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43</a:t>
            </a:fld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2E43E-88A2-4EC6-B7B4-2527D88988FD}"/>
              </a:ext>
            </a:extLst>
          </p:cNvPr>
          <p:cNvSpPr/>
          <p:nvPr/>
        </p:nvSpPr>
        <p:spPr>
          <a:xfrm>
            <a:off x="628649" y="2049133"/>
            <a:ext cx="7886700" cy="394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Create small, cohesive subprograms, separating pure functionality from database accessors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Subprograms should return 0 or 1 (possibly complex) values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Avoid package state, except where necessary, and use a flat, non-nested subprogram structure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Group simple, uncoupled subprograms into moderately sized packages of related types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Use a single package each for complex code serving a single purpose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Provide clean API interfaces using record types, defaults and overloading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Use generic types and collections where this reduces duplication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Facilitate refactoring with automated unit tests at a transactional level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Consider integrating other languages for complex non-database processing, possibly via JSON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Use Oracle's object types freely, but avoid inheritance and type bodies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Follow a simple array-based design pattern, where object state instances are required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Use subquery factors extensively to modularize SQL queries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Use views where appropriate, but try to avoid coupling problems from joining complex views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Use functions in the WITH clause to separate out pure functionality where possible</a:t>
            </a:r>
          </a:p>
        </p:txBody>
      </p:sp>
    </p:spTree>
    <p:extLst>
      <p:ext uri="{BB962C8B-B14F-4D97-AF65-F5344CB8AC3E}">
        <p14:creationId xmlns:p14="http://schemas.microsoft.com/office/powerpoint/2010/main" val="1832677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1725" b="1" kern="0" dirty="0">
                <a:solidFill>
                  <a:srgbClr val="006600"/>
                </a:solidFill>
              </a:rPr>
              <a:t>References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IE" sz="1400" dirty="0">
                <a:hlinkClick r:id="rId2"/>
              </a:rPr>
              <a:t>Modularity</a:t>
            </a:r>
            <a:endParaRPr lang="en-IE" sz="14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IE" sz="1400" dirty="0">
                <a:hlinkClick r:id="rId3"/>
              </a:rPr>
              <a:t>OCR Computing A-Level Revision</a:t>
            </a:r>
            <a:endParaRPr lang="en-IE" sz="14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IE" sz="1400" dirty="0">
                <a:hlinkClick r:id="rId4"/>
              </a:rPr>
              <a:t>Overview of programming paradigms</a:t>
            </a:r>
            <a:endParaRPr lang="en-US" sz="1400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400" u="sng" dirty="0">
                <a:hlinkClick r:id="rId5"/>
              </a:rPr>
              <a:t>Two main approaches to programming</a:t>
            </a:r>
            <a:endParaRPr lang="en-US" sz="1400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400" u="sng" dirty="0">
                <a:hlinkClick r:id="rId5"/>
              </a:rPr>
              <a:t>Main programming paradigms</a:t>
            </a:r>
            <a:endParaRPr lang="en-US" sz="1400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400" u="sng" dirty="0">
                <a:hlinkClick r:id="rId6"/>
              </a:rPr>
              <a:t>Overview of the four main programming paradigms</a:t>
            </a:r>
            <a:endParaRPr lang="en-IE" sz="1400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400" u="sng" dirty="0">
                <a:hlinkClick r:id="rId7"/>
              </a:rPr>
              <a:t>DRY: Don't repeat yourself</a:t>
            </a:r>
            <a:endParaRPr lang="en-IE" sz="1400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400" u="sng" dirty="0">
                <a:hlinkClick r:id="rId8"/>
              </a:rPr>
              <a:t>Coupling versus cohesion</a:t>
            </a:r>
            <a:endParaRPr lang="en-IE" sz="1400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400" u="sng" dirty="0">
                <a:hlinkClick r:id="rId9"/>
              </a:rPr>
              <a:t>Functional design</a:t>
            </a:r>
            <a:endParaRPr lang="en-IE" sz="1400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400" u="sng" dirty="0">
                <a:hlinkClick r:id="rId10"/>
              </a:rPr>
              <a:t>information hiding (Vangie Beal in </a:t>
            </a:r>
            <a:r>
              <a:rPr lang="en-US" sz="1400" u="sng" dirty="0" err="1">
                <a:hlinkClick r:id="rId10"/>
              </a:rPr>
              <a:t>Webopeida</a:t>
            </a:r>
            <a:r>
              <a:rPr lang="en-US" sz="1400" u="sng" dirty="0">
                <a:hlinkClick r:id="rId10"/>
              </a:rPr>
              <a:t>)</a:t>
            </a:r>
            <a:endParaRPr lang="en-US" sz="1400" u="sng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400" u="sng" dirty="0">
                <a:hlinkClick r:id="rId11"/>
              </a:rPr>
              <a:t>Nesting in Ada Programs is for the Birds (Clarke, </a:t>
            </a:r>
            <a:r>
              <a:rPr lang="en-US" sz="1400" u="sng" dirty="0" err="1">
                <a:hlinkClick r:id="rId11"/>
              </a:rPr>
              <a:t>Wileden</a:t>
            </a:r>
            <a:r>
              <a:rPr lang="en-US" sz="1400" u="sng" dirty="0">
                <a:hlinkClick r:id="rId11"/>
              </a:rPr>
              <a:t> &amp; Wolf, 1980)</a:t>
            </a:r>
            <a:endParaRPr lang="en-IE" sz="1400" u="sng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400" u="sng" dirty="0">
                <a:hlinkClick r:id="rId12"/>
              </a:rPr>
              <a:t>On Inheritance (in Goodbye, Object Oriented Programming (</a:t>
            </a:r>
            <a:r>
              <a:rPr lang="en-US" sz="1400" u="sng" dirty="0" err="1">
                <a:hlinkClick r:id="rId12"/>
              </a:rPr>
              <a:t>Scalfani</a:t>
            </a:r>
            <a:r>
              <a:rPr lang="en-US" sz="1400" u="sng" dirty="0">
                <a:hlinkClick r:id="rId12"/>
              </a:rPr>
              <a:t>, 2016)</a:t>
            </a:r>
            <a:endParaRPr lang="en-IE" sz="1400" u="sng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fr-FR" sz="1400" u="sng" dirty="0">
                <a:hlinkClick r:id="rId13"/>
              </a:rPr>
              <a:t>JavaScript </a:t>
            </a:r>
            <a:r>
              <a:rPr lang="fr-FR" sz="1400" u="sng" dirty="0" err="1">
                <a:hlinkClick r:id="rId13"/>
              </a:rPr>
              <a:t>Inheritance</a:t>
            </a:r>
            <a:r>
              <a:rPr lang="fr-FR" sz="1400" u="sng" dirty="0">
                <a:hlinkClick r:id="rId13"/>
              </a:rPr>
              <a:t> vs Composition (Tyler </a:t>
            </a:r>
            <a:r>
              <a:rPr lang="fr-FR" sz="1400" u="sng" dirty="0" err="1">
                <a:hlinkClick r:id="rId13"/>
              </a:rPr>
              <a:t>McGinnis</a:t>
            </a:r>
            <a:r>
              <a:rPr lang="fr-FR" sz="1400" u="sng" dirty="0">
                <a:hlinkClick r:id="rId13"/>
              </a:rPr>
              <a:t>, 2019)</a:t>
            </a:r>
            <a:endParaRPr lang="en-IE" sz="1400" u="sng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400" u="sng" dirty="0">
                <a:hlinkClick r:id="rId14"/>
              </a:rPr>
              <a:t>Collection Types (Oracle Database PL/SQL Language Reference, v12.1)</a:t>
            </a:r>
            <a:endParaRPr lang="en-IE" sz="1400" u="sng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400" u="sng" dirty="0">
                <a:hlinkClick r:id="rId15"/>
              </a:rPr>
              <a:t>Log_Set (My Oracle logging framework on GitHub)</a:t>
            </a:r>
            <a:endParaRPr lang="en-IE" sz="1400" u="sng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400" dirty="0">
                <a:hlinkClick r:id="rId16"/>
              </a:rPr>
              <a:t>Oracle Database Multilingual Engine</a:t>
            </a:r>
            <a:endParaRPr lang="en-US" sz="14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400" dirty="0">
                <a:hlinkClick r:id="rId17"/>
              </a:rPr>
              <a:t>JSON Developer's Guide</a:t>
            </a:r>
            <a:endParaRPr lang="en-US" sz="14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400" dirty="0">
                <a:hlinkClick r:id="rId18"/>
              </a:rPr>
              <a:t>SQL and Modularity: Patterns, Anti-Patterns and the Kitchen Sink</a:t>
            </a:r>
            <a:endParaRPr lang="en-US" sz="14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400" dirty="0">
                <a:hlinkClick r:id="rId19"/>
              </a:rPr>
              <a:t>Query Structure Diagramming</a:t>
            </a:r>
            <a:endParaRPr lang="en-US" sz="14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400" dirty="0">
                <a:hlinkClick r:id="rId20"/>
              </a:rPr>
              <a:t>Extracting Pure Functionality from SQL Queries</a:t>
            </a:r>
            <a:endParaRPr lang="en-IE" sz="1400" u="sng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Brendan Furey, 2018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44</a:t>
            </a:fld>
            <a:endParaRPr lang="en-IE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767F039-3B50-4FAD-AF14-BA057255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213" y="6356351"/>
            <a:ext cx="4323573" cy="365125"/>
          </a:xfrm>
        </p:spPr>
        <p:txBody>
          <a:bodyPr/>
          <a:lstStyle/>
          <a:p>
            <a:r>
              <a:rPr lang="en-IE"/>
              <a:t>Database API as Mathematical Function: Insights into Testing</a:t>
            </a:r>
          </a:p>
        </p:txBody>
      </p:sp>
    </p:spTree>
    <p:extLst>
      <p:ext uri="{BB962C8B-B14F-4D97-AF65-F5344CB8AC3E}">
        <p14:creationId xmlns:p14="http://schemas.microsoft.com/office/powerpoint/2010/main" val="403844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Modularity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5</a:t>
            </a:fld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2E43E-88A2-4EC6-B7B4-2527D88988FD}"/>
              </a:ext>
            </a:extLst>
          </p:cNvPr>
          <p:cNvSpPr/>
          <p:nvPr/>
        </p:nvSpPr>
        <p:spPr>
          <a:xfrm>
            <a:off x="628650" y="1690689"/>
            <a:ext cx="7886700" cy="1148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1400" dirty="0">
                <a:hlinkClick r:id="rId3"/>
              </a:rPr>
              <a:t>Modularity</a:t>
            </a:r>
            <a:endParaRPr lang="en-IE" sz="1400" dirty="0"/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dirty="0"/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dirty="0"/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0A4A13A-AFBC-4952-B6A2-741D54962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2045032"/>
            <a:ext cx="7669189" cy="71043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altLang="en-US" sz="1400" i="1" dirty="0">
                <a:cs typeface="Courier New" panose="02070309020205020404" pitchFamily="49" charset="0"/>
              </a:rPr>
              <a:t>“</a:t>
            </a:r>
            <a:r>
              <a:rPr lang="en-US" altLang="en-US" sz="1400" i="1" dirty="0">
                <a:cs typeface="Courier New" panose="02070309020205020404" pitchFamily="49" charset="0"/>
              </a:rPr>
              <a:t>The concept of modularity is used primarily to reduce complexity by breaking a system into parts of varying degrees of interdependence and independence and "hide the complexity of each part behind an abstraction and interface.“</a:t>
            </a:r>
            <a:endParaRPr lang="en-IE" altLang="en-US" sz="1400" i="1" dirty="0">
              <a:cs typeface="Courier New" panose="02070309020205020404" pitchFamily="49" charset="0"/>
            </a:endParaRP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2C20BC6-3849-4A1D-8313-BBD114EA88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1" y="2755463"/>
            <a:ext cx="3901608" cy="323758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285A2E0-100D-439A-A929-EC0D5E5D0D4F}"/>
              </a:ext>
            </a:extLst>
          </p:cNvPr>
          <p:cNvSpPr txBox="1">
            <a:spLocks/>
          </p:cNvSpPr>
          <p:nvPr/>
        </p:nvSpPr>
        <p:spPr>
          <a:xfrm>
            <a:off x="628650" y="2838696"/>
            <a:ext cx="3901608" cy="35176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kern="0" dirty="0">
                <a:solidFill>
                  <a:srgbClr val="000000"/>
                </a:solidFill>
              </a:rPr>
              <a:t>Many ways to decompose, but aim for: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kern="0" dirty="0">
                <a:solidFill>
                  <a:srgbClr val="000000"/>
                </a:solidFill>
              </a:rPr>
              <a:t>High </a:t>
            </a:r>
            <a:r>
              <a:rPr lang="en-US" sz="1400" i="1" kern="0" dirty="0">
                <a:solidFill>
                  <a:srgbClr val="000000"/>
                </a:solidFill>
              </a:rPr>
              <a:t>Cohesion</a:t>
            </a:r>
            <a:r>
              <a:rPr lang="en-US" sz="1400" kern="0" dirty="0">
                <a:solidFill>
                  <a:srgbClr val="000000"/>
                </a:solidFill>
              </a:rPr>
              <a:t> within components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kern="0" dirty="0">
                <a:solidFill>
                  <a:srgbClr val="000000"/>
                </a:solidFill>
              </a:rPr>
              <a:t>Low </a:t>
            </a:r>
            <a:r>
              <a:rPr lang="en-US" sz="1400" i="1" kern="0" dirty="0">
                <a:solidFill>
                  <a:srgbClr val="000000"/>
                </a:solidFill>
              </a:rPr>
              <a:t>Coupling</a:t>
            </a:r>
            <a:r>
              <a:rPr lang="en-US" sz="1400" kern="0" dirty="0">
                <a:solidFill>
                  <a:srgbClr val="000000"/>
                </a:solidFill>
              </a:rPr>
              <a:t> between components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kern="0" dirty="0">
                <a:solidFill>
                  <a:srgbClr val="000000"/>
                </a:solidFill>
              </a:rPr>
              <a:t>Different programming </a:t>
            </a:r>
            <a:r>
              <a:rPr lang="en-US" sz="1400" i="1" kern="0" dirty="0">
                <a:solidFill>
                  <a:srgbClr val="000000"/>
                </a:solidFill>
              </a:rPr>
              <a:t>paradigms</a:t>
            </a:r>
            <a:r>
              <a:rPr lang="en-US" sz="1400" kern="0" dirty="0">
                <a:solidFill>
                  <a:srgbClr val="000000"/>
                </a:solidFill>
              </a:rPr>
              <a:t> decompose in different ways…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C9029E8-400B-40BB-90BC-0DA75B2205F7}"/>
              </a:ext>
            </a:extLst>
          </p:cNvPr>
          <p:cNvSpPr txBox="1">
            <a:spLocks/>
          </p:cNvSpPr>
          <p:nvPr/>
        </p:nvSpPr>
        <p:spPr>
          <a:xfrm>
            <a:off x="5351642" y="5993043"/>
            <a:ext cx="3129348" cy="2298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IE" sz="1400" dirty="0">
                <a:hlinkClick r:id="rId5"/>
              </a:rPr>
              <a:t>OCR Computing A-Level Revision</a:t>
            </a:r>
            <a:endParaRPr lang="en-IE" sz="1400" b="1" u="sng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2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Programming Paradigms: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6</a:t>
            </a:fld>
            <a:endParaRPr lang="en-IE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C83DB11-DFF4-4641-B835-9F33B4BE7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1690689"/>
            <a:ext cx="6076950" cy="434435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B4AF2B6-C3CF-418A-9D88-A557C8F3AC80}"/>
              </a:ext>
            </a:extLst>
          </p:cNvPr>
          <p:cNvSpPr txBox="1">
            <a:spLocks/>
          </p:cNvSpPr>
          <p:nvPr/>
        </p:nvSpPr>
        <p:spPr>
          <a:xfrm>
            <a:off x="3007326" y="6035040"/>
            <a:ext cx="3129348" cy="2298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IE" sz="1400" dirty="0">
                <a:hlinkClick r:id="rId4"/>
              </a:rPr>
              <a:t>Overview of programming paradigms</a:t>
            </a:r>
            <a:endParaRPr lang="en-IE" sz="1400" b="1" u="sng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409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Imperative and Declarative Approaches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7</a:t>
            </a:fld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2E43E-88A2-4EC6-B7B4-2527D88988FD}"/>
              </a:ext>
            </a:extLst>
          </p:cNvPr>
          <p:cNvSpPr/>
          <p:nvPr/>
        </p:nvSpPr>
        <p:spPr>
          <a:xfrm>
            <a:off x="628650" y="1690689"/>
            <a:ext cx="7886700" cy="168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600" u="sng" dirty="0">
                <a:hlinkClick r:id="rId3"/>
              </a:rPr>
              <a:t>Two main approaches to programming</a:t>
            </a:r>
            <a:endParaRPr lang="en-US" sz="1600" u="sng" dirty="0"/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Imperative programming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Focuses on how to execute, defines control flow as statements that change a program state</a:t>
            </a:r>
            <a:endParaRPr lang="en-IE" sz="1400" dirty="0"/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Declarative programming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Focuses on what to execute, defines program logic, but not detailed control flow</a:t>
            </a:r>
            <a:endParaRPr lang="en-IE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9E2D17-A19E-4F78-8474-65B50371CA27}"/>
              </a:ext>
            </a:extLst>
          </p:cNvPr>
          <p:cNvSpPr/>
          <p:nvPr/>
        </p:nvSpPr>
        <p:spPr>
          <a:xfrm>
            <a:off x="628650" y="3575533"/>
            <a:ext cx="7886700" cy="276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SQL and PL/SQL</a:t>
            </a:r>
            <a:endParaRPr lang="en-IE" sz="1400" u="sng" dirty="0"/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SQL is a declarative programming language based on mathematical set theory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Database-</a:t>
            </a:r>
            <a:r>
              <a:rPr lang="en-US" sz="1400" dirty="0" err="1"/>
              <a:t>centred</a:t>
            </a:r>
            <a:r>
              <a:rPr lang="en-US" sz="1400" dirty="0"/>
              <a:t>, Structured Query Language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Not regarded as a functional programming language, but closer than to other paradigms</a:t>
            </a:r>
            <a:endParaRPr lang="en-IE" sz="1400" dirty="0"/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PL/SQL is an imperative, block-structured programming language based on ADA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Core language procedural, but…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Embedded SQL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Object-oriented features from v8 (1997); object types widely used, OO features such as inheritance and type bodies hardly ever used (why? to be discussed)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How do we most effectively use the two languages together?...</a:t>
            </a:r>
          </a:p>
        </p:txBody>
      </p:sp>
    </p:spTree>
    <p:extLst>
      <p:ext uri="{BB962C8B-B14F-4D97-AF65-F5344CB8AC3E}">
        <p14:creationId xmlns:p14="http://schemas.microsoft.com/office/powerpoint/2010/main" val="64698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Prefer Declarative to Imperative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8</a:t>
            </a:fld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2E43E-88A2-4EC6-B7B4-2527D88988FD}"/>
              </a:ext>
            </a:extLst>
          </p:cNvPr>
          <p:cNvSpPr/>
          <p:nvPr/>
        </p:nvSpPr>
        <p:spPr>
          <a:xfrm>
            <a:off x="628650" y="1774167"/>
            <a:ext cx="78867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Declarative programming reduces the amount of code developer writes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Use of local variables, iteration etc. removed, detailed logic handled internally by language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Reduces scope for bugs, and enables faster development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54EF88-8C66-4A75-8079-CD9FD6942050}"/>
              </a:ext>
            </a:extLst>
          </p:cNvPr>
          <p:cNvSpPr/>
          <p:nvPr/>
        </p:nvSpPr>
        <p:spPr>
          <a:xfrm>
            <a:off x="653143" y="2782342"/>
            <a:ext cx="7886700" cy="2203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SQL Query</a:t>
            </a:r>
            <a:endParaRPr lang="en-IE" sz="1400" u="sng" dirty="0"/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Returns data set from database tables based on declarative logic…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Specified table joins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Transformation rules, including aggregation, analytics etc.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…with some procedural features also possible, such as: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Subquery factor sequencing and recursion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Query projection originally flat, now may use object-relational mappings to return hierarchical data 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1F3A4B-0E06-4586-B568-3A4930132F6E}"/>
              </a:ext>
            </a:extLst>
          </p:cNvPr>
          <p:cNvSpPr/>
          <p:nvPr/>
        </p:nvSpPr>
        <p:spPr>
          <a:xfrm>
            <a:off x="653143" y="5167311"/>
            <a:ext cx="7886700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SQL and Modularity</a:t>
            </a:r>
            <a:endParaRPr lang="en-IE" sz="1400" u="sng" dirty="0"/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Complex SQL may need to be designed with modularity in mind, to be discussed later</a:t>
            </a:r>
          </a:p>
        </p:txBody>
      </p:sp>
    </p:spTree>
    <p:extLst>
      <p:ext uri="{BB962C8B-B14F-4D97-AF65-F5344CB8AC3E}">
        <p14:creationId xmlns:p14="http://schemas.microsoft.com/office/powerpoint/2010/main" val="225425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64ED-456D-4E2F-992F-9DD0AC99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z="1730" b="1" dirty="0">
                <a:solidFill>
                  <a:srgbClr val="006600"/>
                </a:solidFill>
                <a:cs typeface="Courier New" panose="02070309020205020404" pitchFamily="49" charset="0"/>
              </a:rPr>
              <a:t>Thick Database Paradigm - Diagram</a:t>
            </a:r>
            <a:endParaRPr lang="en-IE" b="1" dirty="0">
              <a:solidFill>
                <a:srgbClr val="00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7085B-A25E-4273-8AEB-FDEDCC93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Brendan Furey, 2018</a:t>
            </a:r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1DAE4-6558-4550-A0C9-B76387A6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Database API as Mathematical Function: Insights into Testing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A89DA-2D41-415C-9237-6D154C42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9</a:t>
            </a:fld>
            <a:endParaRPr lang="en-IE"/>
          </a:p>
        </p:txBody>
      </p:sp>
      <p:pic>
        <p:nvPicPr>
          <p:cNvPr id="28" name="Content Placeholder 2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0FF9AFD-3BBC-4CC1-9932-F4C4E6092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43" y="1690689"/>
            <a:ext cx="5787912" cy="4665662"/>
          </a:xfrm>
        </p:spPr>
      </p:pic>
    </p:spTree>
    <p:extLst>
      <p:ext uri="{BB962C8B-B14F-4D97-AF65-F5344CB8AC3E}">
        <p14:creationId xmlns:p14="http://schemas.microsoft.com/office/powerpoint/2010/main" val="15306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91736</TotalTime>
  <Words>5670</Words>
  <Application>Microsoft Office PowerPoint</Application>
  <PresentationFormat>On-screen Show (4:3)</PresentationFormat>
  <Paragraphs>677</Paragraphs>
  <Slides>44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Courier New</vt:lpstr>
      <vt:lpstr>Wingdings 3</vt:lpstr>
      <vt:lpstr>Office Theme</vt:lpstr>
      <vt:lpstr>Packager Shell Object</vt:lpstr>
      <vt:lpstr>Clean Coding in PL/SQL and SQL   </vt:lpstr>
      <vt:lpstr>whoami</vt:lpstr>
      <vt:lpstr>Agenda</vt:lpstr>
      <vt:lpstr>General Programming Design Concepts </vt:lpstr>
      <vt:lpstr>Modularity</vt:lpstr>
      <vt:lpstr>Programming Paradigms: Diagram</vt:lpstr>
      <vt:lpstr>Imperative and Declarative Approaches</vt:lpstr>
      <vt:lpstr>Prefer Declarative to Imperative</vt:lpstr>
      <vt:lpstr>Thick Database Paradigm - Diagram</vt:lpstr>
      <vt:lpstr>SQL and PL/SQL Packages</vt:lpstr>
      <vt:lpstr>Programming Paradigms: Definitions</vt:lpstr>
      <vt:lpstr>Design Principles and Program Modules  </vt:lpstr>
      <vt:lpstr>General Design Principles</vt:lpstr>
      <vt:lpstr>Information Hiding and Subprogram Nesting</vt:lpstr>
      <vt:lpstr>Inheritance Hierarchies</vt:lpstr>
      <vt:lpstr>Subprogram Design</vt:lpstr>
      <vt:lpstr>Package Design</vt:lpstr>
      <vt:lpstr>Object and Record Types and Collections  </vt:lpstr>
      <vt:lpstr>Record and Object Types</vt:lpstr>
      <vt:lpstr>Oracle Collection Types</vt:lpstr>
      <vt:lpstr>Arrays and Functional Programming Methods</vt:lpstr>
      <vt:lpstr>Decomposition by Arrays</vt:lpstr>
      <vt:lpstr>Generic Array Types and Methods</vt:lpstr>
      <vt:lpstr>API Design with Examples  </vt:lpstr>
      <vt:lpstr>Clean API Design: Overloading, Record Types, Defaults</vt:lpstr>
      <vt:lpstr>API Design: Log_Set Example</vt:lpstr>
      <vt:lpstr>Refactoring Example - Purely_Wrap_API - Before</vt:lpstr>
      <vt:lpstr>Refactoring Example - Purely_Wrap_API - After</vt:lpstr>
      <vt:lpstr>Clean Code, Refactoring and Unit Test Automation</vt:lpstr>
      <vt:lpstr>Oracle and Other Languages   </vt:lpstr>
      <vt:lpstr>Integration of PL/SQL with Other Languages: MLE and JSON</vt:lpstr>
      <vt:lpstr>Integration of PL/SQL with Other Languages: Example JSON Diagram</vt:lpstr>
      <vt:lpstr>Oracle's Object Orientation  </vt:lpstr>
      <vt:lpstr>Objects in Tables</vt:lpstr>
      <vt:lpstr>Log Set Data Model with Nested Object Types</vt:lpstr>
      <vt:lpstr>Oracle's Object Orientation - Programming Issues</vt:lpstr>
      <vt:lpstr>Programming Object Instance in PL/SQL</vt:lpstr>
      <vt:lpstr>SQL and Modularity  </vt:lpstr>
      <vt:lpstr>Centralizing SQL in Views and Functions</vt:lpstr>
      <vt:lpstr>Modular SQL via Subquery Factors</vt:lpstr>
      <vt:lpstr>Extracting Pure Functionality from SQL Queries</vt:lpstr>
      <vt:lpstr>Conclusion  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Coding in PL/SQL and SQL</dc:title>
  <dc:creator>Brendan Furey</dc:creator>
  <cp:lastModifiedBy>Brendan Furey</cp:lastModifiedBy>
  <cp:revision>623</cp:revision>
  <dcterms:created xsi:type="dcterms:W3CDTF">2015-10-10T07:49:29Z</dcterms:created>
  <dcterms:modified xsi:type="dcterms:W3CDTF">2019-04-04T06:31:04Z</dcterms:modified>
</cp:coreProperties>
</file>