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handoutMasterIdLst>
    <p:handoutMasterId r:id="rId65"/>
  </p:handoutMasterIdLst>
  <p:sldIdLst>
    <p:sldId id="256" r:id="rId2"/>
    <p:sldId id="257" r:id="rId3"/>
    <p:sldId id="303" r:id="rId4"/>
    <p:sldId id="390" r:id="rId5"/>
    <p:sldId id="391" r:id="rId6"/>
    <p:sldId id="388" r:id="rId7"/>
    <p:sldId id="394" r:id="rId8"/>
    <p:sldId id="393" r:id="rId9"/>
    <p:sldId id="395" r:id="rId10"/>
    <p:sldId id="398" r:id="rId11"/>
    <p:sldId id="396" r:id="rId12"/>
    <p:sldId id="397" r:id="rId13"/>
    <p:sldId id="392" r:id="rId14"/>
    <p:sldId id="306" r:id="rId15"/>
    <p:sldId id="349" r:id="rId16"/>
    <p:sldId id="350" r:id="rId17"/>
    <p:sldId id="351" r:id="rId18"/>
    <p:sldId id="352" r:id="rId19"/>
    <p:sldId id="355" r:id="rId20"/>
    <p:sldId id="354" r:id="rId21"/>
    <p:sldId id="356" r:id="rId22"/>
    <p:sldId id="377" r:id="rId23"/>
    <p:sldId id="378" r:id="rId24"/>
    <p:sldId id="380" r:id="rId25"/>
    <p:sldId id="379" r:id="rId26"/>
    <p:sldId id="381" r:id="rId27"/>
    <p:sldId id="353" r:id="rId28"/>
    <p:sldId id="344" r:id="rId29"/>
    <p:sldId id="383" r:id="rId30"/>
    <p:sldId id="382" r:id="rId31"/>
    <p:sldId id="347" r:id="rId32"/>
    <p:sldId id="375" r:id="rId33"/>
    <p:sldId id="376" r:id="rId34"/>
    <p:sldId id="402" r:id="rId35"/>
    <p:sldId id="399" r:id="rId36"/>
    <p:sldId id="345" r:id="rId37"/>
    <p:sldId id="346" r:id="rId38"/>
    <p:sldId id="358" r:id="rId39"/>
    <p:sldId id="348" r:id="rId40"/>
    <p:sldId id="357" r:id="rId41"/>
    <p:sldId id="359" r:id="rId42"/>
    <p:sldId id="360" r:id="rId43"/>
    <p:sldId id="361" r:id="rId44"/>
    <p:sldId id="386" r:id="rId45"/>
    <p:sldId id="363" r:id="rId46"/>
    <p:sldId id="364" r:id="rId47"/>
    <p:sldId id="365" r:id="rId48"/>
    <p:sldId id="366" r:id="rId49"/>
    <p:sldId id="367" r:id="rId50"/>
    <p:sldId id="368" r:id="rId51"/>
    <p:sldId id="369" r:id="rId52"/>
    <p:sldId id="370" r:id="rId53"/>
    <p:sldId id="387" r:id="rId54"/>
    <p:sldId id="371" r:id="rId55"/>
    <p:sldId id="372" r:id="rId56"/>
    <p:sldId id="373" r:id="rId57"/>
    <p:sldId id="374" r:id="rId58"/>
    <p:sldId id="389" r:id="rId59"/>
    <p:sldId id="384" r:id="rId60"/>
    <p:sldId id="385" r:id="rId61"/>
    <p:sldId id="362" r:id="rId62"/>
    <p:sldId id="40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74228F38-0B0D-475F-ABA0-3D4B3CF98541}">
          <p14:sldIdLst>
            <p14:sldId id="256"/>
            <p14:sldId id="257"/>
            <p14:sldId id="303"/>
          </p14:sldIdLst>
        </p14:section>
        <p14:section name="Algorithms and SQL" id="{2795D580-3904-4070-ABAD-D25EAEA30F6F}">
          <p14:sldIdLst>
            <p14:sldId id="390"/>
            <p14:sldId id="391"/>
            <p14:sldId id="388"/>
            <p14:sldId id="394"/>
            <p14:sldId id="393"/>
            <p14:sldId id="395"/>
            <p14:sldId id="398"/>
            <p14:sldId id="396"/>
            <p14:sldId id="397"/>
            <p14:sldId id="392"/>
          </p14:sldIdLst>
        </p14:section>
        <p14:section name="Network Analysis Problems" id="{2A547727-8FA7-462A-A6BC-F4CE5EB74DC9}">
          <p14:sldIdLst>
            <p14:sldId id="306"/>
            <p14:sldId id="349"/>
            <p14:sldId id="350"/>
            <p14:sldId id="351"/>
            <p14:sldId id="352"/>
          </p14:sldIdLst>
        </p14:section>
        <p14:section name="Network Paths by SQL" id="{0C5BC227-92E2-4F75-9FC5-820C74213EF3}">
          <p14:sldIdLst>
            <p14:sldId id="355"/>
            <p14:sldId id="354"/>
            <p14:sldId id="356"/>
            <p14:sldId id="377"/>
            <p14:sldId id="378"/>
            <p14:sldId id="380"/>
            <p14:sldId id="379"/>
            <p14:sldId id="381"/>
          </p14:sldIdLst>
        </p14:section>
        <p14:section name="Two Algorithms with Code Timing" id="{33E7ABDE-3F96-4066-8012-ECD8E801C54A}">
          <p14:sldIdLst>
            <p14:sldId id="353"/>
            <p14:sldId id="344"/>
            <p14:sldId id="383"/>
            <p14:sldId id="382"/>
            <p14:sldId id="347"/>
            <p14:sldId id="375"/>
            <p14:sldId id="376"/>
            <p14:sldId id="402"/>
          </p14:sldIdLst>
        </p14:section>
        <p14:section name="Oracle Standard Profilers" id="{543C985F-E0A9-407F-9BB3-096286035A9D}">
          <p14:sldIdLst>
            <p14:sldId id="399"/>
            <p14:sldId id="345"/>
            <p14:sldId id="346"/>
          </p14:sldIdLst>
        </p14:section>
        <p14:section name="Tuning 1 - SQL for Isolated Nodes" id="{03F61602-E416-4A88-A0A9-F273761370C5}">
          <p14:sldIdLst>
            <p14:sldId id="358"/>
            <p14:sldId id="348"/>
            <p14:sldId id="357"/>
            <p14:sldId id="359"/>
            <p14:sldId id="360"/>
            <p14:sldId id="361"/>
          </p14:sldIdLst>
        </p14:section>
        <p14:section name="Tuning 2 - SQL for Isolated Links" id="{D6E864FC-17F9-4AA3-AD35-368199D5F077}">
          <p14:sldIdLst>
            <p14:sldId id="386"/>
            <p14:sldId id="363"/>
            <p14:sldId id="364"/>
            <p14:sldId id="365"/>
            <p14:sldId id="366"/>
            <p14:sldId id="367"/>
            <p14:sldId id="368"/>
            <p14:sldId id="369"/>
            <p14:sldId id="370"/>
          </p14:sldIdLst>
        </p14:section>
        <p14:section name="Tuning 3 - SQL for Root Node Selector" id="{488163A6-886B-4513-BE0D-BB9065971097}">
          <p14:sldIdLst>
            <p14:sldId id="387"/>
            <p14:sldId id="371"/>
            <p14:sldId id="372"/>
            <p14:sldId id="373"/>
            <p14:sldId id="374"/>
          </p14:sldIdLst>
        </p14:section>
        <p14:section name="Tuning Results" id="{DA18C231-3EE6-469D-8466-4F1863B5E551}">
          <p14:sldIdLst>
            <p14:sldId id="389"/>
            <p14:sldId id="384"/>
            <p14:sldId id="385"/>
          </p14:sldIdLst>
        </p14:section>
        <p14:section name="Conclusion" id="{552D3AB1-A9E8-4566-B548-B6DDD23021EB}">
          <p14:sldIdLst>
            <p14:sldId id="362"/>
            <p14:sldId id="4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4" autoAdjust="0"/>
    <p:restoredTop sz="92553" autoAdjust="0"/>
  </p:normalViewPr>
  <p:slideViewPr>
    <p:cSldViewPr snapToGrid="0">
      <p:cViewPr varScale="1">
        <p:scale>
          <a:sx n="97" d="100"/>
          <a:sy n="97" d="100"/>
        </p:scale>
        <p:origin x="84" y="378"/>
      </p:cViewPr>
      <p:guideLst/>
    </p:cSldViewPr>
  </p:slideViewPr>
  <p:outlineViewPr>
    <p:cViewPr>
      <p:scale>
        <a:sx n="33" d="100"/>
        <a:sy n="33" d="100"/>
      </p:scale>
      <p:origin x="0" y="-4963"/>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Lst>
  </p:outlineViewPr>
  <p:notesTextViewPr>
    <p:cViewPr>
      <p:scale>
        <a:sx n="1" d="1"/>
        <a:sy n="1" d="1"/>
      </p:scale>
      <p:origin x="0" y="0"/>
    </p:cViewPr>
  </p:notesTextViewPr>
  <p:notesViewPr>
    <p:cSldViewPr snapToGrid="0">
      <p:cViewPr varScale="1">
        <p:scale>
          <a:sx n="84" d="100"/>
          <a:sy n="84" d="100"/>
        </p:scale>
        <p:origin x="207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AA1FEE-19BF-4920-895C-B0B2E83AC2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464C801D-A9E1-4095-99CA-6A1EE50297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391C6-4056-4F5F-BEDC-2C917ACFECF9}" type="datetimeFigureOut">
              <a:rPr lang="en-IE" smtClean="0"/>
              <a:t>06/09/2022</a:t>
            </a:fld>
            <a:endParaRPr lang="en-IE"/>
          </a:p>
        </p:txBody>
      </p:sp>
      <p:sp>
        <p:nvSpPr>
          <p:cNvPr id="4" name="Footer Placeholder 3">
            <a:extLst>
              <a:ext uri="{FF2B5EF4-FFF2-40B4-BE49-F238E27FC236}">
                <a16:creationId xmlns:a16="http://schemas.microsoft.com/office/drawing/2014/main" id="{AE3F1641-ABE4-4AD0-875A-0F7F196C8E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6767C533-4799-41AD-A3EA-D66EA61190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FB0C9B-689E-4A5B-9336-4525A11128CB}" type="slidenum">
              <a:rPr lang="en-IE" smtClean="0"/>
              <a:t>‹#›</a:t>
            </a:fld>
            <a:endParaRPr lang="en-IE"/>
          </a:p>
        </p:txBody>
      </p:sp>
    </p:spTree>
    <p:extLst>
      <p:ext uri="{BB962C8B-B14F-4D97-AF65-F5344CB8AC3E}">
        <p14:creationId xmlns:p14="http://schemas.microsoft.com/office/powerpoint/2010/main" val="30406393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3:43:09.51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4T13:43:09.51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91688-4325-40A2-BBF0-5853202C799D}" type="datetimeFigureOut">
              <a:rPr lang="en-IE" smtClean="0"/>
              <a:t>05/09/2022</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1D1F2-B543-4BC2-8B83-DBFF08905A16}" type="slidenum">
              <a:rPr lang="en-IE" smtClean="0"/>
              <a:t>‹#›</a:t>
            </a:fld>
            <a:endParaRPr lang="en-IE"/>
          </a:p>
        </p:txBody>
      </p:sp>
    </p:spTree>
    <p:extLst>
      <p:ext uri="{BB962C8B-B14F-4D97-AF65-F5344CB8AC3E}">
        <p14:creationId xmlns:p14="http://schemas.microsoft.com/office/powerpoint/2010/main" val="128811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programmerwrites.eu/"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6"/>
                </a:solidFill>
                <a:hlinkClick r:id="rId3"/>
              </a:rPr>
              <a:t>http://aprogrammerwrites.eu/</a:t>
            </a:r>
            <a:endParaRPr lang="en-US">
              <a:solidFill>
                <a:schemeClr val="accent6"/>
              </a:solidFill>
            </a:endParaRPr>
          </a:p>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a:t>
            </a:fld>
            <a:endParaRPr lang="en-IE"/>
          </a:p>
        </p:txBody>
      </p:sp>
    </p:spTree>
    <p:extLst>
      <p:ext uri="{BB962C8B-B14F-4D97-AF65-F5344CB8AC3E}">
        <p14:creationId xmlns:p14="http://schemas.microsoft.com/office/powerpoint/2010/main" val="54753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22</a:t>
            </a:fld>
            <a:endParaRPr lang="en-IE"/>
          </a:p>
        </p:txBody>
      </p:sp>
    </p:spTree>
    <p:extLst>
      <p:ext uri="{BB962C8B-B14F-4D97-AF65-F5344CB8AC3E}">
        <p14:creationId xmlns:p14="http://schemas.microsoft.com/office/powerpoint/2010/main" val="74935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23</a:t>
            </a:fld>
            <a:endParaRPr lang="en-IE"/>
          </a:p>
        </p:txBody>
      </p:sp>
    </p:spTree>
    <p:extLst>
      <p:ext uri="{BB962C8B-B14F-4D97-AF65-F5344CB8AC3E}">
        <p14:creationId xmlns:p14="http://schemas.microsoft.com/office/powerpoint/2010/main" val="2488525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24</a:t>
            </a:fld>
            <a:endParaRPr lang="en-IE"/>
          </a:p>
        </p:txBody>
      </p:sp>
    </p:spTree>
    <p:extLst>
      <p:ext uri="{BB962C8B-B14F-4D97-AF65-F5344CB8AC3E}">
        <p14:creationId xmlns:p14="http://schemas.microsoft.com/office/powerpoint/2010/main" val="51311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25</a:t>
            </a:fld>
            <a:endParaRPr lang="en-IE"/>
          </a:p>
        </p:txBody>
      </p:sp>
    </p:spTree>
    <p:extLst>
      <p:ext uri="{BB962C8B-B14F-4D97-AF65-F5344CB8AC3E}">
        <p14:creationId xmlns:p14="http://schemas.microsoft.com/office/powerpoint/2010/main" val="366966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26</a:t>
            </a:fld>
            <a:endParaRPr lang="en-IE"/>
          </a:p>
        </p:txBody>
      </p:sp>
    </p:spTree>
    <p:extLst>
      <p:ext uri="{BB962C8B-B14F-4D97-AF65-F5344CB8AC3E}">
        <p14:creationId xmlns:p14="http://schemas.microsoft.com/office/powerpoint/2010/main" val="1455271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28</a:t>
            </a:fld>
            <a:endParaRPr lang="en-IE"/>
          </a:p>
        </p:txBody>
      </p:sp>
    </p:spTree>
    <p:extLst>
      <p:ext uri="{BB962C8B-B14F-4D97-AF65-F5344CB8AC3E}">
        <p14:creationId xmlns:p14="http://schemas.microsoft.com/office/powerpoint/2010/main" val="2929285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29</a:t>
            </a:fld>
            <a:endParaRPr lang="en-IE"/>
          </a:p>
        </p:txBody>
      </p:sp>
    </p:spTree>
    <p:extLst>
      <p:ext uri="{BB962C8B-B14F-4D97-AF65-F5344CB8AC3E}">
        <p14:creationId xmlns:p14="http://schemas.microsoft.com/office/powerpoint/2010/main" val="3894233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30</a:t>
            </a:fld>
            <a:endParaRPr lang="en-IE"/>
          </a:p>
        </p:txBody>
      </p:sp>
    </p:spTree>
    <p:extLst>
      <p:ext uri="{BB962C8B-B14F-4D97-AF65-F5344CB8AC3E}">
        <p14:creationId xmlns:p14="http://schemas.microsoft.com/office/powerpoint/2010/main" val="159352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31</a:t>
            </a:fld>
            <a:endParaRPr lang="en-IE"/>
          </a:p>
        </p:txBody>
      </p:sp>
    </p:spTree>
    <p:extLst>
      <p:ext uri="{BB962C8B-B14F-4D97-AF65-F5344CB8AC3E}">
        <p14:creationId xmlns:p14="http://schemas.microsoft.com/office/powerpoint/2010/main" val="207049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32</a:t>
            </a:fld>
            <a:endParaRPr lang="en-IE"/>
          </a:p>
        </p:txBody>
      </p:sp>
    </p:spTree>
    <p:extLst>
      <p:ext uri="{BB962C8B-B14F-4D97-AF65-F5344CB8AC3E}">
        <p14:creationId xmlns:p14="http://schemas.microsoft.com/office/powerpoint/2010/main" val="154281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2</a:t>
            </a:fld>
            <a:endParaRPr lang="en-IE"/>
          </a:p>
        </p:txBody>
      </p:sp>
    </p:spTree>
    <p:extLst>
      <p:ext uri="{BB962C8B-B14F-4D97-AF65-F5344CB8AC3E}">
        <p14:creationId xmlns:p14="http://schemas.microsoft.com/office/powerpoint/2010/main" val="96177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33</a:t>
            </a:fld>
            <a:endParaRPr lang="en-IE"/>
          </a:p>
        </p:txBody>
      </p:sp>
    </p:spTree>
    <p:extLst>
      <p:ext uri="{BB962C8B-B14F-4D97-AF65-F5344CB8AC3E}">
        <p14:creationId xmlns:p14="http://schemas.microsoft.com/office/powerpoint/2010/main" val="3379905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34</a:t>
            </a:fld>
            <a:endParaRPr lang="en-IE"/>
          </a:p>
        </p:txBody>
      </p:sp>
    </p:spTree>
    <p:extLst>
      <p:ext uri="{BB962C8B-B14F-4D97-AF65-F5344CB8AC3E}">
        <p14:creationId xmlns:p14="http://schemas.microsoft.com/office/powerpoint/2010/main" val="4244622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36</a:t>
            </a:fld>
            <a:endParaRPr lang="en-IE"/>
          </a:p>
        </p:txBody>
      </p:sp>
    </p:spTree>
    <p:extLst>
      <p:ext uri="{BB962C8B-B14F-4D97-AF65-F5344CB8AC3E}">
        <p14:creationId xmlns:p14="http://schemas.microsoft.com/office/powerpoint/2010/main" val="2941087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37</a:t>
            </a:fld>
            <a:endParaRPr lang="en-IE"/>
          </a:p>
        </p:txBody>
      </p:sp>
    </p:spTree>
    <p:extLst>
      <p:ext uri="{BB962C8B-B14F-4D97-AF65-F5344CB8AC3E}">
        <p14:creationId xmlns:p14="http://schemas.microsoft.com/office/powerpoint/2010/main" val="2200592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39</a:t>
            </a:fld>
            <a:endParaRPr lang="en-IE"/>
          </a:p>
        </p:txBody>
      </p:sp>
    </p:spTree>
    <p:extLst>
      <p:ext uri="{BB962C8B-B14F-4D97-AF65-F5344CB8AC3E}">
        <p14:creationId xmlns:p14="http://schemas.microsoft.com/office/powerpoint/2010/main" val="2816102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40</a:t>
            </a:fld>
            <a:endParaRPr lang="en-IE"/>
          </a:p>
        </p:txBody>
      </p:sp>
    </p:spTree>
    <p:extLst>
      <p:ext uri="{BB962C8B-B14F-4D97-AF65-F5344CB8AC3E}">
        <p14:creationId xmlns:p14="http://schemas.microsoft.com/office/powerpoint/2010/main" val="23329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41</a:t>
            </a:fld>
            <a:endParaRPr lang="en-IE"/>
          </a:p>
        </p:txBody>
      </p:sp>
    </p:spTree>
    <p:extLst>
      <p:ext uri="{BB962C8B-B14F-4D97-AF65-F5344CB8AC3E}">
        <p14:creationId xmlns:p14="http://schemas.microsoft.com/office/powerpoint/2010/main" val="1301254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42</a:t>
            </a:fld>
            <a:endParaRPr lang="en-IE"/>
          </a:p>
        </p:txBody>
      </p:sp>
    </p:spTree>
    <p:extLst>
      <p:ext uri="{BB962C8B-B14F-4D97-AF65-F5344CB8AC3E}">
        <p14:creationId xmlns:p14="http://schemas.microsoft.com/office/powerpoint/2010/main" val="236219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43</a:t>
            </a:fld>
            <a:endParaRPr lang="en-IE"/>
          </a:p>
        </p:txBody>
      </p:sp>
    </p:spTree>
    <p:extLst>
      <p:ext uri="{BB962C8B-B14F-4D97-AF65-F5344CB8AC3E}">
        <p14:creationId xmlns:p14="http://schemas.microsoft.com/office/powerpoint/2010/main" val="995490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45</a:t>
            </a:fld>
            <a:endParaRPr lang="en-IE"/>
          </a:p>
        </p:txBody>
      </p:sp>
    </p:spTree>
    <p:extLst>
      <p:ext uri="{BB962C8B-B14F-4D97-AF65-F5344CB8AC3E}">
        <p14:creationId xmlns:p14="http://schemas.microsoft.com/office/powerpoint/2010/main" val="133704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3</a:t>
            </a:fld>
            <a:endParaRPr lang="en-IE"/>
          </a:p>
        </p:txBody>
      </p:sp>
    </p:spTree>
    <p:extLst>
      <p:ext uri="{BB962C8B-B14F-4D97-AF65-F5344CB8AC3E}">
        <p14:creationId xmlns:p14="http://schemas.microsoft.com/office/powerpoint/2010/main" val="1902778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46</a:t>
            </a:fld>
            <a:endParaRPr lang="en-IE"/>
          </a:p>
        </p:txBody>
      </p:sp>
    </p:spTree>
    <p:extLst>
      <p:ext uri="{BB962C8B-B14F-4D97-AF65-F5344CB8AC3E}">
        <p14:creationId xmlns:p14="http://schemas.microsoft.com/office/powerpoint/2010/main" val="3176601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47</a:t>
            </a:fld>
            <a:endParaRPr lang="en-IE"/>
          </a:p>
        </p:txBody>
      </p:sp>
    </p:spTree>
    <p:extLst>
      <p:ext uri="{BB962C8B-B14F-4D97-AF65-F5344CB8AC3E}">
        <p14:creationId xmlns:p14="http://schemas.microsoft.com/office/powerpoint/2010/main" val="4150104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48</a:t>
            </a:fld>
            <a:endParaRPr lang="en-IE"/>
          </a:p>
        </p:txBody>
      </p:sp>
    </p:spTree>
    <p:extLst>
      <p:ext uri="{BB962C8B-B14F-4D97-AF65-F5344CB8AC3E}">
        <p14:creationId xmlns:p14="http://schemas.microsoft.com/office/powerpoint/2010/main" val="2371581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49</a:t>
            </a:fld>
            <a:endParaRPr lang="en-IE"/>
          </a:p>
        </p:txBody>
      </p:sp>
    </p:spTree>
    <p:extLst>
      <p:ext uri="{BB962C8B-B14F-4D97-AF65-F5344CB8AC3E}">
        <p14:creationId xmlns:p14="http://schemas.microsoft.com/office/powerpoint/2010/main" val="999138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50</a:t>
            </a:fld>
            <a:endParaRPr lang="en-IE"/>
          </a:p>
        </p:txBody>
      </p:sp>
    </p:spTree>
    <p:extLst>
      <p:ext uri="{BB962C8B-B14F-4D97-AF65-F5344CB8AC3E}">
        <p14:creationId xmlns:p14="http://schemas.microsoft.com/office/powerpoint/2010/main" val="2327936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51</a:t>
            </a:fld>
            <a:endParaRPr lang="en-IE"/>
          </a:p>
        </p:txBody>
      </p:sp>
    </p:spTree>
    <p:extLst>
      <p:ext uri="{BB962C8B-B14F-4D97-AF65-F5344CB8AC3E}">
        <p14:creationId xmlns:p14="http://schemas.microsoft.com/office/powerpoint/2010/main" val="3079046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52</a:t>
            </a:fld>
            <a:endParaRPr lang="en-IE"/>
          </a:p>
        </p:txBody>
      </p:sp>
    </p:spTree>
    <p:extLst>
      <p:ext uri="{BB962C8B-B14F-4D97-AF65-F5344CB8AC3E}">
        <p14:creationId xmlns:p14="http://schemas.microsoft.com/office/powerpoint/2010/main" val="2663319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54</a:t>
            </a:fld>
            <a:endParaRPr lang="en-IE"/>
          </a:p>
        </p:txBody>
      </p:sp>
    </p:spTree>
    <p:extLst>
      <p:ext uri="{BB962C8B-B14F-4D97-AF65-F5344CB8AC3E}">
        <p14:creationId xmlns:p14="http://schemas.microsoft.com/office/powerpoint/2010/main" val="317971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55</a:t>
            </a:fld>
            <a:endParaRPr lang="en-IE"/>
          </a:p>
        </p:txBody>
      </p:sp>
    </p:spTree>
    <p:extLst>
      <p:ext uri="{BB962C8B-B14F-4D97-AF65-F5344CB8AC3E}">
        <p14:creationId xmlns:p14="http://schemas.microsoft.com/office/powerpoint/2010/main" val="823873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56</a:t>
            </a:fld>
            <a:endParaRPr lang="en-IE"/>
          </a:p>
        </p:txBody>
      </p:sp>
    </p:spTree>
    <p:extLst>
      <p:ext uri="{BB962C8B-B14F-4D97-AF65-F5344CB8AC3E}">
        <p14:creationId xmlns:p14="http://schemas.microsoft.com/office/powerpoint/2010/main" val="385239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15</a:t>
            </a:fld>
            <a:endParaRPr lang="en-IE"/>
          </a:p>
        </p:txBody>
      </p:sp>
    </p:spTree>
    <p:extLst>
      <p:ext uri="{BB962C8B-B14F-4D97-AF65-F5344CB8AC3E}">
        <p14:creationId xmlns:p14="http://schemas.microsoft.com/office/powerpoint/2010/main" val="13206945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57</a:t>
            </a:fld>
            <a:endParaRPr lang="en-IE"/>
          </a:p>
        </p:txBody>
      </p:sp>
    </p:spTree>
    <p:extLst>
      <p:ext uri="{BB962C8B-B14F-4D97-AF65-F5344CB8AC3E}">
        <p14:creationId xmlns:p14="http://schemas.microsoft.com/office/powerpoint/2010/main" val="635482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59</a:t>
            </a:fld>
            <a:endParaRPr lang="en-IE"/>
          </a:p>
        </p:txBody>
      </p:sp>
    </p:spTree>
    <p:extLst>
      <p:ext uri="{BB962C8B-B14F-4D97-AF65-F5344CB8AC3E}">
        <p14:creationId xmlns:p14="http://schemas.microsoft.com/office/powerpoint/2010/main" val="880833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60</a:t>
            </a:fld>
            <a:endParaRPr lang="en-IE"/>
          </a:p>
        </p:txBody>
      </p:sp>
    </p:spTree>
    <p:extLst>
      <p:ext uri="{BB962C8B-B14F-4D97-AF65-F5344CB8AC3E}">
        <p14:creationId xmlns:p14="http://schemas.microsoft.com/office/powerpoint/2010/main" val="269235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61</a:t>
            </a:fld>
            <a:endParaRPr lang="en-IE"/>
          </a:p>
        </p:txBody>
      </p:sp>
    </p:spTree>
    <p:extLst>
      <p:ext uri="{BB962C8B-B14F-4D97-AF65-F5344CB8AC3E}">
        <p14:creationId xmlns:p14="http://schemas.microsoft.com/office/powerpoint/2010/main" val="3457214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62</a:t>
            </a:fld>
            <a:endParaRPr lang="en-IE"/>
          </a:p>
        </p:txBody>
      </p:sp>
    </p:spTree>
    <p:extLst>
      <p:ext uri="{BB962C8B-B14F-4D97-AF65-F5344CB8AC3E}">
        <p14:creationId xmlns:p14="http://schemas.microsoft.com/office/powerpoint/2010/main" val="260289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16</a:t>
            </a:fld>
            <a:endParaRPr lang="en-IE"/>
          </a:p>
        </p:txBody>
      </p:sp>
    </p:spTree>
    <p:extLst>
      <p:ext uri="{BB962C8B-B14F-4D97-AF65-F5344CB8AC3E}">
        <p14:creationId xmlns:p14="http://schemas.microsoft.com/office/powerpoint/2010/main" val="156929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17</a:t>
            </a:fld>
            <a:endParaRPr lang="en-IE"/>
          </a:p>
        </p:txBody>
      </p:sp>
    </p:spTree>
    <p:extLst>
      <p:ext uri="{BB962C8B-B14F-4D97-AF65-F5344CB8AC3E}">
        <p14:creationId xmlns:p14="http://schemas.microsoft.com/office/powerpoint/2010/main" val="3348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18</a:t>
            </a:fld>
            <a:endParaRPr lang="en-IE"/>
          </a:p>
        </p:txBody>
      </p:sp>
    </p:spTree>
    <p:extLst>
      <p:ext uri="{BB962C8B-B14F-4D97-AF65-F5344CB8AC3E}">
        <p14:creationId xmlns:p14="http://schemas.microsoft.com/office/powerpoint/2010/main" val="377764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20</a:t>
            </a:fld>
            <a:endParaRPr lang="en-IE"/>
          </a:p>
        </p:txBody>
      </p:sp>
    </p:spTree>
    <p:extLst>
      <p:ext uri="{BB962C8B-B14F-4D97-AF65-F5344CB8AC3E}">
        <p14:creationId xmlns:p14="http://schemas.microsoft.com/office/powerpoint/2010/main" val="84754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https://en.m.wikipedia.org/wiki/Modularity</a:t>
            </a:r>
          </a:p>
          <a:p>
            <a:r>
              <a:rPr lang="en-IE" dirty="0"/>
              <a:t>http://www.ocrcomputing.org.uk/f452/solution_design/modular.html</a:t>
            </a:r>
          </a:p>
        </p:txBody>
      </p:sp>
      <p:sp>
        <p:nvSpPr>
          <p:cNvPr id="4" name="Slide Number Placeholder 3"/>
          <p:cNvSpPr>
            <a:spLocks noGrp="1"/>
          </p:cNvSpPr>
          <p:nvPr>
            <p:ph type="sldNum" sz="quarter" idx="10"/>
          </p:nvPr>
        </p:nvSpPr>
        <p:spPr/>
        <p:txBody>
          <a:bodyPr/>
          <a:lstStyle/>
          <a:p>
            <a:fld id="{ED01D1F2-B543-4BC2-8B83-DBFF08905A16}" type="slidenum">
              <a:rPr lang="en-IE" smtClean="0"/>
              <a:t>21</a:t>
            </a:fld>
            <a:endParaRPr lang="en-IE"/>
          </a:p>
        </p:txBody>
      </p:sp>
    </p:spTree>
    <p:extLst>
      <p:ext uri="{BB962C8B-B14F-4D97-AF65-F5344CB8AC3E}">
        <p14:creationId xmlns:p14="http://schemas.microsoft.com/office/powerpoint/2010/main" val="1224010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1122363"/>
            <a:ext cx="7773177" cy="2387600"/>
          </a:xfrm>
          <a:prstGeom prst="rect">
            <a:avLst/>
          </a:prstGeom>
        </p:spPr>
      </p:pic>
    </p:spTree>
    <p:extLst>
      <p:ext uri="{BB962C8B-B14F-4D97-AF65-F5344CB8AC3E}">
        <p14:creationId xmlns:p14="http://schemas.microsoft.com/office/powerpoint/2010/main" val="232230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4978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1965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364331"/>
            <a:ext cx="7886700" cy="1326357"/>
          </a:xfrm>
          <a:prstGeom prst="rect">
            <a:avLst/>
          </a:prstGeom>
          <a:gradFill>
            <a:gsLst>
              <a:gs pos="0">
                <a:schemeClr val="accent1">
                  <a:lumMod val="5000"/>
                  <a:lumOff val="95000"/>
                  <a:alpha val="3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8" name="Date Placeholder 7"/>
          <p:cNvSpPr>
            <a:spLocks noGrp="1"/>
          </p:cNvSpPr>
          <p:nvPr>
            <p:ph type="dt" sz="half" idx="10"/>
          </p:nvPr>
        </p:nvSpPr>
        <p:spPr>
          <a:xfrm>
            <a:off x="628650" y="6356351"/>
            <a:ext cx="1648019" cy="365125"/>
          </a:xfrm>
        </p:spPr>
        <p:txBody>
          <a:bodyPr/>
          <a:lstStyle/>
          <a:p>
            <a:r>
              <a:rPr lang="en-US" dirty="0"/>
              <a:t>Brendan Furey, 2022</a:t>
            </a:r>
            <a:endParaRPr lang="en-IE" dirty="0"/>
          </a:p>
        </p:txBody>
      </p:sp>
      <p:sp>
        <p:nvSpPr>
          <p:cNvPr id="9" name="Footer Placeholder 8"/>
          <p:cNvSpPr>
            <a:spLocks noGrp="1"/>
          </p:cNvSpPr>
          <p:nvPr>
            <p:ph type="ftr" sz="quarter" idx="11"/>
          </p:nvPr>
        </p:nvSpPr>
        <p:spPr>
          <a:xfrm>
            <a:off x="2227684" y="6356351"/>
            <a:ext cx="4688632" cy="365125"/>
          </a:xfrm>
        </p:spPr>
        <p:txBody>
          <a:bodyPr/>
          <a:lstStyle>
            <a:lvl1pPr>
              <a:defRPr/>
            </a:lvl1pPr>
          </a:lstStyle>
          <a:p>
            <a:r>
              <a:rPr lang="en-GB" dirty="0"/>
              <a:t>Analysing Performance of Algorithmic SQL and PL/SQL</a:t>
            </a:r>
          </a:p>
        </p:txBody>
      </p:sp>
      <p:sp>
        <p:nvSpPr>
          <p:cNvPr id="10" name="Slide Number Placeholder 9"/>
          <p:cNvSpPr>
            <a:spLocks noGrp="1"/>
          </p:cNvSpPr>
          <p:nvPr>
            <p:ph type="sldNum" sz="quarter" idx="12"/>
          </p:nvPr>
        </p:nvSpPr>
        <p:spPr>
          <a:xfrm>
            <a:off x="7352522" y="6356351"/>
            <a:ext cx="1162827" cy="365125"/>
          </a:xfrm>
        </p:spPr>
        <p:txBody>
          <a:bodyPr/>
          <a:lstStyle/>
          <a:p>
            <a:fld id="{0F8991F1-6F20-4DDF-B613-3DFF9BDCC2B4}" type="slidenum">
              <a:rPr lang="en-IE" smtClean="0"/>
              <a:t>‹#›</a:t>
            </a:fld>
            <a:endParaRPr lang="en-IE"/>
          </a:p>
        </p:txBody>
      </p:sp>
      <p:sp>
        <p:nvSpPr>
          <p:cNvPr id="4" name="Rectangle 3"/>
          <p:cNvSpPr/>
          <p:nvPr userDrawn="1"/>
        </p:nvSpPr>
        <p:spPr>
          <a:xfrm>
            <a:off x="628650" y="364330"/>
            <a:ext cx="184731" cy="369332"/>
          </a:xfrm>
          <a:prstGeom prst="rect">
            <a:avLst/>
          </a:prstGeom>
        </p:spPr>
        <p:txBody>
          <a:bodyPr wrap="none">
            <a:spAutoFit/>
          </a:bodyPr>
          <a:lstStyle/>
          <a:p>
            <a:endParaRPr lang="en-IE"/>
          </a:p>
        </p:txBody>
      </p:sp>
    </p:spTree>
    <p:extLst>
      <p:ext uri="{BB962C8B-B14F-4D97-AF65-F5344CB8AC3E}">
        <p14:creationId xmlns:p14="http://schemas.microsoft.com/office/powerpoint/2010/main" val="28849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1638689" cy="365125"/>
          </a:xfrm>
        </p:spPr>
        <p:txBody>
          <a:bodyPr/>
          <a:lstStyle/>
          <a:p>
            <a:r>
              <a:rPr lang="en-US" dirty="0"/>
              <a:t>Brendan Furey, 2022</a:t>
            </a:r>
            <a:endParaRPr lang="en-IE" dirty="0"/>
          </a:p>
        </p:txBody>
      </p:sp>
      <p:sp>
        <p:nvSpPr>
          <p:cNvPr id="5" name="Footer Placeholder 4"/>
          <p:cNvSpPr>
            <a:spLocks noGrp="1"/>
          </p:cNvSpPr>
          <p:nvPr>
            <p:ph type="ftr" sz="quarter" idx="11"/>
          </p:nvPr>
        </p:nvSpPr>
        <p:spPr>
          <a:xfrm>
            <a:off x="2369878" y="6356351"/>
            <a:ext cx="4394719" cy="365125"/>
          </a:xfrm>
        </p:spPr>
        <p:txBody>
          <a:bodyPr/>
          <a:lstStyle/>
          <a:p>
            <a:r>
              <a:rPr lang="en-GB" dirty="0"/>
              <a:t>Analysing Performance of Algorithmic SQL and PL/SQL</a:t>
            </a:r>
          </a:p>
        </p:txBody>
      </p:sp>
      <p:sp>
        <p:nvSpPr>
          <p:cNvPr id="6" name="Slide Number Placeholder 5"/>
          <p:cNvSpPr>
            <a:spLocks noGrp="1"/>
          </p:cNvSpPr>
          <p:nvPr>
            <p:ph type="sldNum" sz="quarter" idx="12"/>
          </p:nvPr>
        </p:nvSpPr>
        <p:spPr>
          <a:xfrm>
            <a:off x="7529804" y="6356351"/>
            <a:ext cx="985546"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5119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1666681" cy="365125"/>
          </a:xfrm>
        </p:spPr>
        <p:txBody>
          <a:bodyPr/>
          <a:lstStyle/>
          <a:p>
            <a:r>
              <a:rPr lang="en-US"/>
              <a:t>Brendan Furey, 2018</a:t>
            </a:r>
            <a:endParaRPr lang="en-IE"/>
          </a:p>
        </p:txBody>
      </p:sp>
      <p:sp>
        <p:nvSpPr>
          <p:cNvPr id="6" name="Footer Placeholder 5"/>
          <p:cNvSpPr>
            <a:spLocks noGrp="1"/>
          </p:cNvSpPr>
          <p:nvPr>
            <p:ph type="ftr" sz="quarter" idx="11"/>
          </p:nvPr>
        </p:nvSpPr>
        <p:spPr>
          <a:xfrm>
            <a:off x="2285417" y="6356351"/>
            <a:ext cx="4573166" cy="365125"/>
          </a:xfrm>
        </p:spPr>
        <p:txBody>
          <a:bodyPr/>
          <a:lstStyle/>
          <a:p>
            <a:r>
              <a:rPr lang="en-IE"/>
              <a:t>Database API as Mathematical Function: Insights into Testing</a:t>
            </a:r>
          </a:p>
        </p:txBody>
      </p:sp>
      <p:sp>
        <p:nvSpPr>
          <p:cNvPr id="7" name="Slide Number Placeholder 6"/>
          <p:cNvSpPr>
            <a:spLocks noGrp="1"/>
          </p:cNvSpPr>
          <p:nvPr>
            <p:ph type="sldNum" sz="quarter" idx="12"/>
          </p:nvPr>
        </p:nvSpPr>
        <p:spPr>
          <a:xfrm>
            <a:off x="7585788" y="6356351"/>
            <a:ext cx="929562"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138992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Brendan Furey, 2018</a:t>
            </a:r>
            <a:endParaRPr lang="en-IE"/>
          </a:p>
        </p:txBody>
      </p:sp>
      <p:sp>
        <p:nvSpPr>
          <p:cNvPr id="8" name="Footer Placeholder 7"/>
          <p:cNvSpPr>
            <a:spLocks noGrp="1"/>
          </p:cNvSpPr>
          <p:nvPr>
            <p:ph type="ftr" sz="quarter" idx="11"/>
          </p:nvPr>
        </p:nvSpPr>
        <p:spPr/>
        <p:txBody>
          <a:bodyPr/>
          <a:lstStyle/>
          <a:p>
            <a:r>
              <a:rPr lang="en-IE"/>
              <a:t>Database API as Mathematical Function: Insights into Testing</a:t>
            </a:r>
          </a:p>
        </p:txBody>
      </p:sp>
      <p:sp>
        <p:nvSpPr>
          <p:cNvPr id="9" name="Slide Number Placeholder 8"/>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0885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Brendan Furey, 2022</a:t>
            </a:r>
            <a:endParaRPr lang="en-IE" dirty="0"/>
          </a:p>
        </p:txBody>
      </p:sp>
      <p:sp>
        <p:nvSpPr>
          <p:cNvPr id="4" name="Footer Placeholder 3"/>
          <p:cNvSpPr>
            <a:spLocks noGrp="1"/>
          </p:cNvSpPr>
          <p:nvPr>
            <p:ph type="ftr" sz="quarter" idx="11"/>
          </p:nvPr>
        </p:nvSpPr>
        <p:spPr/>
        <p:txBody>
          <a:bodyPr/>
          <a:lstStyle/>
          <a:p>
            <a:r>
              <a:rPr lang="en-GB" dirty="0"/>
              <a:t>Analysing Performance of Algorithmic SQL and PL/SQL</a:t>
            </a:r>
          </a:p>
        </p:txBody>
      </p:sp>
      <p:sp>
        <p:nvSpPr>
          <p:cNvPr id="5" name="Slide Number Placeholder 4"/>
          <p:cNvSpPr>
            <a:spLocks noGrp="1"/>
          </p:cNvSpPr>
          <p:nvPr>
            <p:ph type="sldNum" sz="quarter" idx="12"/>
          </p:nvPr>
        </p:nvSpPr>
        <p:spPr/>
        <p:txBody>
          <a:bodyPr/>
          <a:lstStyle/>
          <a:p>
            <a:fld id="{0F8991F1-6F20-4DDF-B613-3DFF9BDCC2B4}" type="slidenum">
              <a:rPr lang="en-IE" smtClean="0"/>
              <a:t>‹#›</a:t>
            </a:fld>
            <a:endParaRPr lang="en-IE" dirty="0"/>
          </a:p>
        </p:txBody>
      </p:sp>
    </p:spTree>
    <p:extLst>
      <p:ext uri="{BB962C8B-B14F-4D97-AF65-F5344CB8AC3E}">
        <p14:creationId xmlns:p14="http://schemas.microsoft.com/office/powerpoint/2010/main" val="132878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1638689" cy="365125"/>
          </a:xfrm>
        </p:spPr>
        <p:txBody>
          <a:bodyPr/>
          <a:lstStyle/>
          <a:p>
            <a:r>
              <a:rPr lang="en-US" dirty="0"/>
              <a:t>Brendan Furey, 2022</a:t>
            </a:r>
            <a:endParaRPr lang="en-IE" dirty="0"/>
          </a:p>
        </p:txBody>
      </p:sp>
      <p:sp>
        <p:nvSpPr>
          <p:cNvPr id="3" name="Footer Placeholder 2"/>
          <p:cNvSpPr>
            <a:spLocks noGrp="1"/>
          </p:cNvSpPr>
          <p:nvPr>
            <p:ph type="ftr" sz="quarter" idx="11"/>
          </p:nvPr>
        </p:nvSpPr>
        <p:spPr>
          <a:xfrm>
            <a:off x="2225351" y="6356351"/>
            <a:ext cx="4693298" cy="365125"/>
          </a:xfrm>
        </p:spPr>
        <p:txBody>
          <a:bodyPr/>
          <a:lstStyle/>
          <a:p>
            <a:r>
              <a:rPr lang="en-GB" dirty="0"/>
              <a:t>Analysing Performance of Algorithmic SQL and PL/SQL</a:t>
            </a:r>
          </a:p>
        </p:txBody>
      </p:sp>
      <p:sp>
        <p:nvSpPr>
          <p:cNvPr id="4" name="Slide Number Placeholder 3"/>
          <p:cNvSpPr>
            <a:spLocks noGrp="1"/>
          </p:cNvSpPr>
          <p:nvPr>
            <p:ph type="sldNum" sz="quarter" idx="12"/>
          </p:nvPr>
        </p:nvSpPr>
        <p:spPr>
          <a:xfrm>
            <a:off x="7809722" y="6356351"/>
            <a:ext cx="705628"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153112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Brendan Furey, 2022</a:t>
            </a:r>
            <a:endParaRPr lang="en-IE" dirty="0"/>
          </a:p>
        </p:txBody>
      </p:sp>
      <p:sp>
        <p:nvSpPr>
          <p:cNvPr id="6" name="Footer Placeholder 5"/>
          <p:cNvSpPr>
            <a:spLocks noGrp="1"/>
          </p:cNvSpPr>
          <p:nvPr>
            <p:ph type="ftr" sz="quarter" idx="11"/>
          </p:nvPr>
        </p:nvSpPr>
        <p:spPr/>
        <p:txBody>
          <a:bodyPr/>
          <a:lstStyle/>
          <a:p>
            <a:r>
              <a:rPr lang="en-GB" dirty="0"/>
              <a:t>Analysing Performance of Algorithmic SQL and PL/SQL</a:t>
            </a:r>
          </a:p>
        </p:txBody>
      </p:sp>
      <p:sp>
        <p:nvSpPr>
          <p:cNvPr id="7" name="Slide Number Placeholder 6"/>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231034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Brendan Furey, 2018</a:t>
            </a:r>
            <a:endParaRPr lang="en-IE"/>
          </a:p>
        </p:txBody>
      </p:sp>
      <p:sp>
        <p:nvSpPr>
          <p:cNvPr id="6" name="Footer Placeholder 5"/>
          <p:cNvSpPr>
            <a:spLocks noGrp="1"/>
          </p:cNvSpPr>
          <p:nvPr>
            <p:ph type="ftr" sz="quarter" idx="11"/>
          </p:nvPr>
        </p:nvSpPr>
        <p:spPr/>
        <p:txBody>
          <a:bodyPr/>
          <a:lstStyle/>
          <a:p>
            <a:r>
              <a:rPr lang="en-IE"/>
              <a:t>Database API as Mathematical Function: Insights into Testing</a:t>
            </a:r>
          </a:p>
        </p:txBody>
      </p:sp>
      <p:sp>
        <p:nvSpPr>
          <p:cNvPr id="7" name="Slide Number Placeholder 6"/>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220012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Brendan Furey, 2018</a:t>
            </a:r>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Database API as Mathematical Function: Insights into Testing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991F1-6F20-4DDF-B613-3DFF9BDCC2B4}" type="slidenum">
              <a:rPr lang="en-IE" smtClean="0"/>
              <a:t>‹#›</a:t>
            </a:fld>
            <a:endParaRPr lang="en-IE"/>
          </a:p>
        </p:txBody>
      </p:sp>
    </p:spTree>
    <p:extLst>
      <p:ext uri="{BB962C8B-B14F-4D97-AF65-F5344CB8AC3E}">
        <p14:creationId xmlns:p14="http://schemas.microsoft.com/office/powerpoint/2010/main" val="755017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programmerwrites.e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oracle.com/en/database/oracle/oracle-database/21/tgsq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hope.com/jargon/a/algorith.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ritannica.com/technology/declarative-languag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github.com/BrenPatF/timer_set_oracle" TargetMode="External"/><Relationship Id="rId13" Type="http://schemas.openxmlformats.org/officeDocument/2006/relationships/hyperlink" Target="http://aprogrammerwrites.eu/?p=1426" TargetMode="External"/><Relationship Id="rId3" Type="http://schemas.openxmlformats.org/officeDocument/2006/relationships/hyperlink" Target="https://www.computerhope.com/jargon/a/algorith.htm" TargetMode="External"/><Relationship Id="rId7" Type="http://schemas.openxmlformats.org/officeDocument/2006/relationships/hyperlink" Target="https://github.com/BrenPatF/shortest_path_sql" TargetMode="External"/><Relationship Id="rId12" Type="http://schemas.openxmlformats.org/officeDocument/2006/relationships/hyperlink" Target="http://aprogrammerwrites.eu/?p=1415"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brenpatf.github.io/2022/08/07/shortest-path-analysis-of-large-networks-by-sql-and-plsql" TargetMode="External"/><Relationship Id="rId11" Type="http://schemas.openxmlformats.org/officeDocument/2006/relationships/hyperlink" Target="http://aprogrammerwrites.eu/?p=1391" TargetMode="External"/><Relationship Id="rId5" Type="http://schemas.openxmlformats.org/officeDocument/2006/relationships/hyperlink" Target="https://docs.oracle.com/en/database/oracle/oracle-database/21/tgsql/" TargetMode="External"/><Relationship Id="rId10" Type="http://schemas.openxmlformats.org/officeDocument/2006/relationships/hyperlink" Target="https://www.cs.oberlin.edu/~rhoyle/16f-cs151/lab10/index.html" TargetMode="External"/><Relationship Id="rId4" Type="http://schemas.openxmlformats.org/officeDocument/2006/relationships/hyperlink" Target="https://www.britannica.com/technology/declarative-language" TargetMode="External"/><Relationship Id="rId9" Type="http://schemas.openxmlformats.org/officeDocument/2006/relationships/hyperlink" Target="https://snap.stanford.edu/data/loc-brightkite.html" TargetMode="External"/><Relationship Id="rId14" Type="http://schemas.openxmlformats.org/officeDocument/2006/relationships/hyperlink" Target="http://aprogrammerwrites.eu/?p=70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2200" b="1" dirty="0">
                <a:solidFill>
                  <a:srgbClr val="006600"/>
                </a:solidFill>
              </a:rPr>
              <a:t>Analysing Performance of Algorithmic SQL and PL/SQL</a:t>
            </a:r>
            <a:br>
              <a:rPr lang="en-GB" sz="2200" b="1" dirty="0">
                <a:solidFill>
                  <a:srgbClr val="006600"/>
                </a:solidFill>
              </a:rPr>
            </a:br>
            <a:r>
              <a:rPr lang="en-IE" dirty="0"/>
              <a:t>	</a:t>
            </a:r>
            <a:br>
              <a:rPr lang="en-IE" dirty="0"/>
            </a:br>
            <a:br>
              <a:rPr lang="en-IE" dirty="0"/>
            </a:br>
            <a:endParaRPr lang="en-IE" dirty="0"/>
          </a:p>
        </p:txBody>
      </p:sp>
      <p:sp>
        <p:nvSpPr>
          <p:cNvPr id="4" name="Rectangle 6"/>
          <p:cNvSpPr>
            <a:spLocks noGrp="1" noChangeArrowheads="1"/>
          </p:cNvSpPr>
          <p:nvPr>
            <p:ph idx="1"/>
          </p:nvPr>
        </p:nvSpPr>
        <p:spPr bwMode="auto">
          <a:xfrm>
            <a:off x="628650" y="3324006"/>
            <a:ext cx="7886700" cy="1354576"/>
          </a:xfrm>
          <a:prstGeom prst="rect">
            <a:avLst/>
          </a:prstGeom>
          <a:noFill/>
          <a:ln w="9525">
            <a:noFill/>
            <a:miter lim="800000"/>
            <a:headEnd/>
            <a:tailEnd/>
          </a:ln>
          <a:effectLst/>
        </p:spPr>
        <p:txBody>
          <a:bodyPr vert="horz" wrap="square" lIns="72491" tIns="36246" rIns="72491" bIns="36246" rtlCol="0">
            <a:spAutoFit/>
          </a:bodyPr>
          <a:lstStyle/>
          <a:p>
            <a:pPr marL="0" indent="0" algn="l" defTabSz="725091">
              <a:buNone/>
            </a:pPr>
            <a:r>
              <a:rPr lang="en-US" dirty="0">
                <a:solidFill>
                  <a:srgbClr val="006600"/>
                </a:solidFill>
              </a:rPr>
              <a:t>Brendan Furey, September 2022</a:t>
            </a:r>
          </a:p>
          <a:p>
            <a:pPr marL="0" indent="0" algn="l" defTabSz="725091">
              <a:buNone/>
            </a:pPr>
            <a:r>
              <a:rPr lang="en-IE" sz="1800" dirty="0">
                <a:solidFill>
                  <a:schemeClr val="accent6"/>
                </a:solidFill>
                <a:hlinkClick r:id="rId3"/>
              </a:rPr>
              <a:t>A Programmer Writes… (Brendan's Blog)</a:t>
            </a:r>
            <a:endParaRPr lang="en-US" sz="1800" dirty="0">
              <a:solidFill>
                <a:schemeClr val="accent6"/>
              </a:solidFill>
            </a:endParaRPr>
          </a:p>
          <a:p>
            <a:pPr marL="0" indent="0" algn="l" defTabSz="725091">
              <a:buNone/>
            </a:pPr>
            <a:r>
              <a:rPr lang="en-US" dirty="0">
                <a:solidFill>
                  <a:srgbClr val="006600"/>
                </a:solidFill>
              </a:rPr>
              <a:t>Ireland Oracle User Group, September 5-6, 2022</a:t>
            </a:r>
          </a:p>
        </p:txBody>
      </p:sp>
      <p:sp>
        <p:nvSpPr>
          <p:cNvPr id="3" name="Date Placeholder 2">
            <a:extLst>
              <a:ext uri="{FF2B5EF4-FFF2-40B4-BE49-F238E27FC236}">
                <a16:creationId xmlns:a16="http://schemas.microsoft.com/office/drawing/2014/main" id="{8BE9FDE0-E6FC-4DEC-8C5C-645C38518229}"/>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8224BD14-1FC9-43DF-AA2E-84A62541CB72}"/>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722752F9-527B-481B-9827-DED46CBE8736}"/>
              </a:ext>
            </a:extLst>
          </p:cNvPr>
          <p:cNvSpPr>
            <a:spLocks noGrp="1"/>
          </p:cNvSpPr>
          <p:nvPr>
            <p:ph type="sldNum" sz="quarter" idx="12"/>
          </p:nvPr>
        </p:nvSpPr>
        <p:spPr/>
        <p:txBody>
          <a:bodyPr/>
          <a:lstStyle/>
          <a:p>
            <a:fld id="{0F8991F1-6F20-4DDF-B613-3DFF9BDCC2B4}" type="slidenum">
              <a:rPr lang="en-IE" smtClean="0"/>
              <a:t>1</a:t>
            </a:fld>
            <a:endParaRPr lang="en-IE"/>
          </a:p>
        </p:txBody>
      </p:sp>
    </p:spTree>
    <p:extLst>
      <p:ext uri="{BB962C8B-B14F-4D97-AF65-F5344CB8AC3E}">
        <p14:creationId xmlns:p14="http://schemas.microsoft.com/office/powerpoint/2010/main" val="39983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D93F2573-68F2-AAC6-8EF7-64EE5D42D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3496163" cy="4077269"/>
          </a:xfrm>
          <a:prstGeom prst="rect">
            <a:avLst/>
          </a:prstGeom>
        </p:spPr>
      </p:pic>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5 - Recursive Subqueries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10</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5" name="TextBox 14">
            <a:extLst>
              <a:ext uri="{FF2B5EF4-FFF2-40B4-BE49-F238E27FC236}">
                <a16:creationId xmlns:a16="http://schemas.microsoft.com/office/drawing/2014/main" id="{278B0B75-9F32-2FF9-499B-A88B68E560F9}"/>
              </a:ext>
            </a:extLst>
          </p:cNvPr>
          <p:cNvSpPr txBox="1"/>
          <p:nvPr/>
        </p:nvSpPr>
        <p:spPr>
          <a:xfrm>
            <a:off x="3884315" y="1699387"/>
            <a:ext cx="4631034" cy="86793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Recursive subquery has anchor branch in union with</a:t>
            </a:r>
          </a:p>
          <a:p>
            <a:pPr marL="200025" indent="-200025" eaLnBrk="0" fontAlgn="base" hangingPunct="0">
              <a:spcBef>
                <a:spcPct val="0"/>
              </a:spcBef>
              <a:spcAft>
                <a:spcPct val="30000"/>
              </a:spcAft>
              <a:buClr>
                <a:srgbClr val="5D9A0C"/>
              </a:buClr>
              <a:buFont typeface="Wingdings 3" pitchFamily="18" charset="2"/>
              <a:buChar char=""/>
            </a:pPr>
            <a:r>
              <a:rPr lang="en-GB" sz="1400" dirty="0"/>
              <a:t>…recursive branch that reads from subquery itself</a:t>
            </a:r>
          </a:p>
          <a:p>
            <a:pPr marL="200025" indent="-200025" eaLnBrk="0" fontAlgn="base" hangingPunct="0">
              <a:spcBef>
                <a:spcPct val="0"/>
              </a:spcBef>
              <a:spcAft>
                <a:spcPct val="30000"/>
              </a:spcAft>
              <a:buClr>
                <a:srgbClr val="5D9A0C"/>
              </a:buClr>
              <a:buFont typeface="Wingdings 3" pitchFamily="18" charset="2"/>
              <a:buChar char=""/>
            </a:pPr>
            <a:r>
              <a:rPr lang="en-GB" sz="1400" dirty="0"/>
              <a:t>Partitioning via where clause</a:t>
            </a:r>
          </a:p>
        </p:txBody>
      </p:sp>
      <p:sp>
        <p:nvSpPr>
          <p:cNvPr id="5" name="Rectangle 1">
            <a:extLst>
              <a:ext uri="{FF2B5EF4-FFF2-40B4-BE49-F238E27FC236}">
                <a16:creationId xmlns:a16="http://schemas.microsoft.com/office/drawing/2014/main" id="{7212A490-189B-5F9C-030B-60DD52AF14B9}"/>
              </a:ext>
            </a:extLst>
          </p:cNvPr>
          <p:cNvSpPr txBox="1">
            <a:spLocks noChangeArrowheads="1"/>
          </p:cNvSpPr>
          <p:nvPr/>
        </p:nvSpPr>
        <p:spPr bwMode="auto">
          <a:xfrm>
            <a:off x="5583927" y="5184255"/>
            <a:ext cx="2566805" cy="1172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DEPARTMENT_NAME LAST_NAME   MULT   R_PROD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 ------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Accounting      </a:t>
            </a:r>
            <a:r>
              <a:rPr lang="en-GB" sz="800" dirty="0" err="1">
                <a:latin typeface="Courier New" panose="02070309020205020404" pitchFamily="49" charset="0"/>
                <a:cs typeface="Courier New" panose="02070309020205020404" pitchFamily="49" charset="0"/>
              </a:rPr>
              <a:t>Gietz</a:t>
            </a:r>
            <a:r>
              <a:rPr lang="en-GB" sz="800" dirty="0">
                <a:latin typeface="Courier New" panose="02070309020205020404" pitchFamily="49" charset="0"/>
                <a:cs typeface="Courier New" panose="02070309020205020404" pitchFamily="49" charset="0"/>
              </a:rPr>
              <a:t>       1.83     1.83</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Accounting      Higgins   2.2008 4.027464</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Administration  Whalen      1.44     1.44</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Executive       De </a:t>
            </a:r>
            <a:r>
              <a:rPr lang="en-GB" sz="800" dirty="0" err="1">
                <a:latin typeface="Courier New" panose="02070309020205020404" pitchFamily="49" charset="0"/>
                <a:cs typeface="Courier New" panose="02070309020205020404" pitchFamily="49" charset="0"/>
              </a:rPr>
              <a:t>Haan</a:t>
            </a:r>
            <a:r>
              <a:rPr lang="en-GB" sz="800" dirty="0">
                <a:latin typeface="Courier New" panose="02070309020205020404" pitchFamily="49" charset="0"/>
                <a:cs typeface="Courier New" panose="02070309020205020404" pitchFamily="49" charset="0"/>
              </a:rPr>
              <a:t>      2.7      2.7</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Executive       King         3.4     9.18</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Executive       Kochhar      2.7   24.786</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8E81C33E-C79A-112B-E439-1F78E1FC6F34}"/>
              </a:ext>
            </a:extLst>
          </p:cNvPr>
          <p:cNvSpPr txBox="1"/>
          <p:nvPr/>
        </p:nvSpPr>
        <p:spPr>
          <a:xfrm>
            <a:off x="4120670" y="2540358"/>
            <a:ext cx="3655746"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Example: Running Products</a:t>
            </a:r>
            <a:endParaRPr lang="en-GB" sz="1400" dirty="0"/>
          </a:p>
        </p:txBody>
      </p:sp>
      <p:sp>
        <p:nvSpPr>
          <p:cNvPr id="9" name="Rectangle 1">
            <a:extLst>
              <a:ext uri="{FF2B5EF4-FFF2-40B4-BE49-F238E27FC236}">
                <a16:creationId xmlns:a16="http://schemas.microsoft.com/office/drawing/2014/main" id="{88395B4B-D72D-CDE5-C670-B015B6F5EE10}"/>
              </a:ext>
            </a:extLst>
          </p:cNvPr>
          <p:cNvSpPr txBox="1">
            <a:spLocks noChangeArrowheads="1"/>
          </p:cNvSpPr>
          <p:nvPr/>
        </p:nvSpPr>
        <p:spPr bwMode="auto">
          <a:xfrm>
            <a:off x="4120670" y="2883474"/>
            <a:ext cx="4053881" cy="228009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WITH multipliers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d.department_name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e.last_name</a:t>
            </a:r>
            <a:r>
              <a:rPr lang="en-GB" sz="800" dirty="0">
                <a:latin typeface="Courier New" panose="02070309020205020404" pitchFamily="49" charset="0"/>
                <a:cs typeface="Courier New" panose="02070309020205020404" pitchFamily="49" charset="0"/>
              </a:rPr>
              <a:t>, (1 + </a:t>
            </a:r>
            <a:r>
              <a:rPr lang="en-GB" sz="800" dirty="0" err="1">
                <a:latin typeface="Courier New" panose="02070309020205020404" pitchFamily="49" charset="0"/>
                <a:cs typeface="Courier New" panose="02070309020205020404" pitchFamily="49" charset="0"/>
              </a:rPr>
              <a:t>e.salary</a:t>
            </a:r>
            <a:r>
              <a:rPr lang="en-GB" sz="800" dirty="0">
                <a:latin typeface="Courier New" panose="02070309020205020404" pitchFamily="49" charset="0"/>
                <a:cs typeface="Courier New" panose="02070309020205020404" pitchFamily="49" charset="0"/>
              </a:rPr>
              <a:t>/10000)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Row_Number</a:t>
            </a:r>
            <a:r>
              <a:rPr lang="en-GB" sz="800" dirty="0">
                <a:latin typeface="Courier New" panose="02070309020205020404" pitchFamily="49" charset="0"/>
                <a:cs typeface="Courier New" panose="02070309020205020404" pitchFamily="49" charset="0"/>
              </a:rPr>
              <a:t>() OVER (PARTITION BY </a:t>
            </a:r>
            <a:r>
              <a:rPr lang="en-GB" sz="800" dirty="0" err="1">
                <a:latin typeface="Courier New" panose="02070309020205020404" pitchFamily="49" charset="0"/>
                <a:cs typeface="Courier New" panose="02070309020205020404" pitchFamily="49" charset="0"/>
              </a:rPr>
              <a:t>d.department_name</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e.last_name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rn</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departments 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employees e ON </a:t>
            </a:r>
            <a:r>
              <a:rPr lang="en-GB" sz="800" dirty="0" err="1">
                <a:latin typeface="Courier New" panose="02070309020205020404" pitchFamily="49" charset="0"/>
                <a:cs typeface="Courier New" panose="02070309020205020404" pitchFamily="49" charset="0"/>
              </a:rPr>
              <a:t>e.department_id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d.department_id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rsf</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running_prod</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running_prod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multipliers</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WHERE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m.department_name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m.rn</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m.mult</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r.running_prod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m.mult</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rsf</a:t>
            </a:r>
            <a:r>
              <a:rPr lang="en-GB" sz="800" dirty="0">
                <a:latin typeface="Courier New" panose="02070309020205020404" pitchFamily="49" charset="0"/>
                <a:cs typeface="Courier New" panose="02070309020205020404" pitchFamily="49" charset="0"/>
              </a:rPr>
              <a:t> r</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multipliers m ON </a:t>
            </a:r>
            <a:r>
              <a:rPr lang="en-GB" sz="800" dirty="0" err="1">
                <a:latin typeface="Courier New" panose="02070309020205020404" pitchFamily="49" charset="0"/>
                <a:cs typeface="Courier New" panose="02070309020205020404" pitchFamily="49" charset="0"/>
              </a:rPr>
              <a:t>m.rn</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r.rn</a:t>
            </a:r>
            <a:r>
              <a:rPr lang="en-GB"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AND </a:t>
            </a:r>
            <a:r>
              <a:rPr lang="en-GB" sz="800" dirty="0" err="1">
                <a:latin typeface="Courier New" panose="02070309020205020404" pitchFamily="49" charset="0"/>
                <a:cs typeface="Courier New" panose="02070309020205020404" pitchFamily="49" charset="0"/>
              </a:rPr>
              <a:t>m.department_name</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r.department_name</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running_prod</a:t>
            </a: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rsf</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endParaRPr lang="en-GB" sz="8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3D518AEF-EB13-02CB-9031-7F59F0176E3E}"/>
              </a:ext>
            </a:extLst>
          </p:cNvPr>
          <p:cNvSpPr txBox="1"/>
          <p:nvPr/>
        </p:nvSpPr>
        <p:spPr>
          <a:xfrm>
            <a:off x="628650" y="5833131"/>
            <a:ext cx="4955277" cy="52322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Performs well for hierarchies, less well for looped structures (as we’ll see later)</a:t>
            </a:r>
          </a:p>
        </p:txBody>
      </p:sp>
    </p:spTree>
    <p:extLst>
      <p:ext uri="{BB962C8B-B14F-4D97-AF65-F5344CB8AC3E}">
        <p14:creationId xmlns:p14="http://schemas.microsoft.com/office/powerpoint/2010/main" val="102362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6 - Model Clause</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11</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8" name="TextBox 7">
            <a:extLst>
              <a:ext uri="{FF2B5EF4-FFF2-40B4-BE49-F238E27FC236}">
                <a16:creationId xmlns:a16="http://schemas.microsoft.com/office/drawing/2014/main" id="{8E81C33E-C79A-112B-E439-1F78E1FC6F34}"/>
              </a:ext>
            </a:extLst>
          </p:cNvPr>
          <p:cNvSpPr txBox="1"/>
          <p:nvPr/>
        </p:nvSpPr>
        <p:spPr>
          <a:xfrm>
            <a:off x="4278189" y="4260925"/>
            <a:ext cx="3655746"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Example: Running Products</a:t>
            </a:r>
            <a:endParaRPr lang="en-GB" sz="1400" dirty="0"/>
          </a:p>
        </p:txBody>
      </p:sp>
      <p:sp>
        <p:nvSpPr>
          <p:cNvPr id="9" name="Rectangle 1">
            <a:extLst>
              <a:ext uri="{FF2B5EF4-FFF2-40B4-BE49-F238E27FC236}">
                <a16:creationId xmlns:a16="http://schemas.microsoft.com/office/drawing/2014/main" id="{88395B4B-D72D-CDE5-C670-B015B6F5EE10}"/>
              </a:ext>
            </a:extLst>
          </p:cNvPr>
          <p:cNvSpPr txBox="1">
            <a:spLocks noChangeArrowheads="1"/>
          </p:cNvSpPr>
          <p:nvPr/>
        </p:nvSpPr>
        <p:spPr bwMode="auto">
          <a:xfrm>
            <a:off x="4366226" y="4572879"/>
            <a:ext cx="4149123" cy="17876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WITH multipliers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d.department_name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e.last_name</a:t>
            </a:r>
            <a:r>
              <a:rPr lang="en-GB" sz="800" dirty="0">
                <a:latin typeface="Courier New" panose="02070309020205020404" pitchFamily="49" charset="0"/>
                <a:cs typeface="Courier New" panose="02070309020205020404" pitchFamily="49" charset="0"/>
              </a:rPr>
              <a:t>, (1 + </a:t>
            </a:r>
            <a:r>
              <a:rPr lang="en-GB" sz="800" dirty="0" err="1">
                <a:latin typeface="Courier New" panose="02070309020205020404" pitchFamily="49" charset="0"/>
                <a:cs typeface="Courier New" panose="02070309020205020404" pitchFamily="49" charset="0"/>
              </a:rPr>
              <a:t>e.salary</a:t>
            </a:r>
            <a:r>
              <a:rPr lang="en-GB" sz="800" dirty="0">
                <a:latin typeface="Courier New" panose="02070309020205020404" pitchFamily="49" charset="0"/>
                <a:cs typeface="Courier New" panose="02070309020205020404" pitchFamily="49" charset="0"/>
              </a:rPr>
              <a:t>/10000) </a:t>
            </a:r>
            <a:r>
              <a:rPr lang="en-GB" sz="800" dirty="0" err="1">
                <a:latin typeface="Courier New" panose="02070309020205020404" pitchFamily="49" charset="0"/>
                <a:cs typeface="Courier New" panose="02070309020205020404" pitchFamily="49" charset="0"/>
              </a:rPr>
              <a:t>mult</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departments 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employees e ON </a:t>
            </a:r>
            <a:r>
              <a:rPr lang="en-GB" sz="800" dirty="0" err="1">
                <a:latin typeface="Courier New" panose="02070309020205020404" pitchFamily="49" charset="0"/>
                <a:cs typeface="Courier New" panose="02070309020205020404" pitchFamily="49" charset="0"/>
              </a:rPr>
              <a:t>e.department_id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d.department_id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running_prod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multipliers</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MODEL</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PARTITION BY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DIMENSION BY (</a:t>
            </a:r>
            <a:r>
              <a:rPr lang="en-GB" sz="800" dirty="0" err="1">
                <a:latin typeface="Courier New" panose="02070309020205020404" pitchFamily="49" charset="0"/>
                <a:cs typeface="Courier New" panose="02070309020205020404" pitchFamily="49" charset="0"/>
              </a:rPr>
              <a:t>Row_Number</a:t>
            </a:r>
            <a:r>
              <a:rPr lang="en-GB" sz="800" dirty="0">
                <a:latin typeface="Courier New" panose="02070309020205020404" pitchFamily="49" charset="0"/>
                <a:cs typeface="Courier New" panose="02070309020205020404" pitchFamily="49" charset="0"/>
              </a:rPr>
              <a:t>() OVER (PARTITION BY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MEASURES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running_prod</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RULES (</a:t>
            </a:r>
            <a:r>
              <a:rPr lang="en-GB" sz="800" dirty="0" err="1">
                <a:latin typeface="Courier New" panose="02070309020205020404" pitchFamily="49" charset="0"/>
                <a:cs typeface="Courier New" panose="02070309020205020404" pitchFamily="49" charset="0"/>
              </a:rPr>
              <a:t>running_prod</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&gt; 1] = </a:t>
            </a:r>
            <a:r>
              <a:rPr lang="en-GB" sz="800" dirty="0" err="1">
                <a:latin typeface="Courier New" panose="02070309020205020404" pitchFamily="49" charset="0"/>
                <a:cs typeface="Courier New" panose="02070309020205020404" pitchFamily="49" charset="0"/>
              </a:rPr>
              <a:t>mult</a:t>
            </a:r>
            <a:r>
              <a:rPr lang="en-GB" sz="800" dirty="0">
                <a:latin typeface="Courier New" panose="02070309020205020404" pitchFamily="49" charset="0"/>
                <a:cs typeface="Courier New" panose="02070309020205020404" pitchFamily="49" charset="0"/>
              </a:rPr>
              <a:t>[CV()] * </a:t>
            </a:r>
            <a:r>
              <a:rPr lang="en-GB" sz="800" dirty="0" err="1">
                <a:latin typeface="Courier New" panose="02070309020205020404" pitchFamily="49" charset="0"/>
                <a:cs typeface="Courier New" panose="02070309020205020404" pitchFamily="49" charset="0"/>
              </a:rPr>
              <a:t>running_prod</a:t>
            </a:r>
            <a:r>
              <a:rPr lang="en-GB" sz="800" dirty="0">
                <a:latin typeface="Courier New" panose="02070309020205020404" pitchFamily="49" charset="0"/>
                <a:cs typeface="Courier New" panose="02070309020205020404" pitchFamily="49" charset="0"/>
              </a:rPr>
              <a:t>[CV() - 1])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endParaRPr lang="en-GB" sz="8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3D518AEF-EB13-02CB-9031-7F59F0176E3E}"/>
              </a:ext>
            </a:extLst>
          </p:cNvPr>
          <p:cNvSpPr txBox="1"/>
          <p:nvPr/>
        </p:nvSpPr>
        <p:spPr>
          <a:xfrm>
            <a:off x="642637" y="4668231"/>
            <a:ext cx="3737576" cy="80329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Model clause does not have the best reputation for performance</a:t>
            </a:r>
          </a:p>
          <a:p>
            <a:pPr marL="200025" indent="-200025" eaLnBrk="0" fontAlgn="base" hangingPunct="0">
              <a:spcBef>
                <a:spcPct val="0"/>
              </a:spcBef>
              <a:spcAft>
                <a:spcPct val="30000"/>
              </a:spcAft>
              <a:buClr>
                <a:srgbClr val="5D9A0C"/>
              </a:buClr>
              <a:buFont typeface="Wingdings 3" pitchFamily="18" charset="2"/>
              <a:buChar char=""/>
            </a:pPr>
            <a:r>
              <a:rPr lang="en-GB" sz="1400" dirty="0"/>
              <a:t>Rarely seen in the wild…</a:t>
            </a:r>
          </a:p>
        </p:txBody>
      </p:sp>
      <p:sp>
        <p:nvSpPr>
          <p:cNvPr id="20" name="TextBox 19">
            <a:extLst>
              <a:ext uri="{FF2B5EF4-FFF2-40B4-BE49-F238E27FC236}">
                <a16:creationId xmlns:a16="http://schemas.microsoft.com/office/drawing/2014/main" id="{9C372EC3-716A-06D3-02BB-42F419E76BEE}"/>
              </a:ext>
            </a:extLst>
          </p:cNvPr>
          <p:cNvSpPr txBox="1"/>
          <p:nvPr/>
        </p:nvSpPr>
        <p:spPr>
          <a:xfrm>
            <a:off x="3405273" y="1774373"/>
            <a:ext cx="5115143" cy="220368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Model clause reads records from a </a:t>
            </a:r>
            <a:r>
              <a:rPr lang="en-GB" sz="1400" dirty="0" err="1"/>
              <a:t>rowset</a:t>
            </a:r>
            <a:r>
              <a:rPr lang="en-GB" sz="1400" dirty="0"/>
              <a:t>, then allows</a:t>
            </a:r>
          </a:p>
          <a:p>
            <a:pPr marL="200025" indent="-200025" eaLnBrk="0" fontAlgn="base" hangingPunct="0">
              <a:spcBef>
                <a:spcPct val="0"/>
              </a:spcBef>
              <a:spcAft>
                <a:spcPct val="30000"/>
              </a:spcAft>
              <a:buClr>
                <a:srgbClr val="5D9A0C"/>
              </a:buClr>
              <a:buFont typeface="Wingdings 3" pitchFamily="18" charset="2"/>
              <a:buChar char=""/>
            </a:pPr>
            <a:r>
              <a:rPr lang="en-GB" sz="1400" dirty="0"/>
              <a:t>…rules to reference the rows and columns as array cells</a:t>
            </a:r>
          </a:p>
          <a:p>
            <a:pPr marL="200025" indent="-200025" eaLnBrk="0" fontAlgn="base" hangingPunct="0">
              <a:spcBef>
                <a:spcPct val="0"/>
              </a:spcBef>
              <a:spcAft>
                <a:spcPct val="30000"/>
              </a:spcAft>
              <a:buClr>
                <a:srgbClr val="5D9A0C"/>
              </a:buClr>
              <a:buFont typeface="Wingdings 3" pitchFamily="18" charset="2"/>
              <a:buChar char=""/>
            </a:pPr>
            <a:r>
              <a:rPr lang="en-GB" sz="1400" dirty="0"/>
              <a:t>Partition By allows for independent patterns across keys</a:t>
            </a:r>
          </a:p>
          <a:p>
            <a:pPr marL="200025" indent="-200025" eaLnBrk="0" fontAlgn="base" hangingPunct="0">
              <a:spcBef>
                <a:spcPct val="0"/>
              </a:spcBef>
              <a:spcAft>
                <a:spcPct val="30000"/>
              </a:spcAft>
              <a:buClr>
                <a:srgbClr val="5D9A0C"/>
              </a:buClr>
              <a:buFont typeface="Wingdings 3" pitchFamily="18" charset="2"/>
              <a:buChar char=""/>
            </a:pPr>
            <a:r>
              <a:rPr lang="en-GB" sz="1400" dirty="0"/>
              <a:t>Dimension By defines the indexing over rows, and can use analytic functions</a:t>
            </a:r>
          </a:p>
          <a:p>
            <a:pPr marL="200025" indent="-200025" eaLnBrk="0" fontAlgn="base" hangingPunct="0">
              <a:spcBef>
                <a:spcPct val="0"/>
              </a:spcBef>
              <a:spcAft>
                <a:spcPct val="30000"/>
              </a:spcAft>
              <a:buClr>
                <a:srgbClr val="5D9A0C"/>
              </a:buClr>
              <a:buFont typeface="Wingdings 3" pitchFamily="18" charset="2"/>
              <a:buChar char=""/>
            </a:pPr>
            <a:r>
              <a:rPr lang="en-GB" sz="1400" dirty="0"/>
              <a:t>Measures specifies fields (or expressions) to output</a:t>
            </a:r>
          </a:p>
          <a:p>
            <a:pPr marL="200025" indent="-200025" eaLnBrk="0" fontAlgn="base" hangingPunct="0">
              <a:spcBef>
                <a:spcPct val="0"/>
              </a:spcBef>
              <a:spcAft>
                <a:spcPct val="30000"/>
              </a:spcAft>
              <a:buClr>
                <a:srgbClr val="5D9A0C"/>
              </a:buClr>
              <a:buFont typeface="Wingdings 3" pitchFamily="18" charset="2"/>
              <a:buChar char=""/>
            </a:pPr>
            <a:r>
              <a:rPr lang="en-GB" sz="1400" dirty="0"/>
              <a:t>Rules may update or insert rows, and optionally iterate</a:t>
            </a:r>
          </a:p>
          <a:p>
            <a:pPr marL="200025" indent="-200025" eaLnBrk="0" fontAlgn="base" hangingPunct="0">
              <a:spcBef>
                <a:spcPct val="0"/>
              </a:spcBef>
              <a:spcAft>
                <a:spcPct val="30000"/>
              </a:spcAft>
              <a:buClr>
                <a:srgbClr val="5D9A0C"/>
              </a:buClr>
              <a:buFont typeface="Wingdings 3" pitchFamily="18" charset="2"/>
              <a:buChar char=""/>
            </a:pPr>
            <a:r>
              <a:rPr lang="en-GB" sz="1400" dirty="0"/>
              <a:t>Order By defines output order</a:t>
            </a:r>
          </a:p>
        </p:txBody>
      </p:sp>
      <p:pic>
        <p:nvPicPr>
          <p:cNvPr id="24" name="Picture 23" descr="Diagram&#10;&#10;Description automatically generated">
            <a:extLst>
              <a:ext uri="{FF2B5EF4-FFF2-40B4-BE49-F238E27FC236}">
                <a16:creationId xmlns:a16="http://schemas.microsoft.com/office/drawing/2014/main" id="{45BEDC79-522E-3754-DCCD-AAAD21FB5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84" y="1690689"/>
            <a:ext cx="2753109" cy="2896004"/>
          </a:xfrm>
          <a:prstGeom prst="rect">
            <a:avLst/>
          </a:prstGeom>
        </p:spPr>
      </p:pic>
    </p:spTree>
    <p:extLst>
      <p:ext uri="{BB962C8B-B14F-4D97-AF65-F5344CB8AC3E}">
        <p14:creationId xmlns:p14="http://schemas.microsoft.com/office/powerpoint/2010/main" val="345425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7 - Subquery Sequence</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12</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5" name="TextBox 14">
            <a:extLst>
              <a:ext uri="{FF2B5EF4-FFF2-40B4-BE49-F238E27FC236}">
                <a16:creationId xmlns:a16="http://schemas.microsoft.com/office/drawing/2014/main" id="{278B0B75-9F32-2FF9-499B-A88B68E560F9}"/>
              </a:ext>
            </a:extLst>
          </p:cNvPr>
          <p:cNvSpPr txBox="1"/>
          <p:nvPr/>
        </p:nvSpPr>
        <p:spPr>
          <a:xfrm>
            <a:off x="3162654" y="1746080"/>
            <a:ext cx="5352692" cy="220368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Subqueries can reference not only tables and views, but…</a:t>
            </a:r>
          </a:p>
          <a:p>
            <a:pPr marL="657225" lvl="1" indent="-200025" eaLnBrk="0" fontAlgn="base" hangingPunct="0">
              <a:spcBef>
                <a:spcPct val="0"/>
              </a:spcBef>
              <a:spcAft>
                <a:spcPct val="30000"/>
              </a:spcAft>
              <a:buClr>
                <a:srgbClr val="5D9A0C"/>
              </a:buClr>
              <a:buFont typeface="Wingdings 3" pitchFamily="18" charset="2"/>
              <a:buChar char=""/>
            </a:pPr>
            <a:r>
              <a:rPr lang="en-GB" sz="1400" dirty="0"/>
              <a:t>Previous subqueries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Database functions, returning scalar or tabular outputs</a:t>
            </a:r>
          </a:p>
          <a:p>
            <a:pPr marL="200025" indent="-200025" eaLnBrk="0" fontAlgn="base" hangingPunct="0">
              <a:spcBef>
                <a:spcPct val="0"/>
              </a:spcBef>
              <a:spcAft>
                <a:spcPct val="30000"/>
              </a:spcAft>
              <a:buClr>
                <a:srgbClr val="5D9A0C"/>
              </a:buClr>
              <a:buFont typeface="Wingdings 3" pitchFamily="18" charset="2"/>
              <a:buChar char=""/>
            </a:pPr>
            <a:r>
              <a:rPr lang="en-GB" sz="1400" dirty="0"/>
              <a:t>This allows us to build queries in a sequence of subquery steps</a:t>
            </a:r>
          </a:p>
          <a:p>
            <a:pPr marL="200025" indent="-200025" eaLnBrk="0" fontAlgn="base" hangingPunct="0">
              <a:spcBef>
                <a:spcPct val="0"/>
              </a:spcBef>
              <a:spcAft>
                <a:spcPct val="30000"/>
              </a:spcAft>
              <a:buClr>
                <a:srgbClr val="5D9A0C"/>
              </a:buClr>
              <a:buFont typeface="Wingdings 3" pitchFamily="18" charset="2"/>
              <a:buChar char=""/>
            </a:pPr>
            <a:r>
              <a:rPr lang="en-GB" sz="1400" dirty="0"/>
              <a:t>This can be seen as a higher level algorithm in itself…</a:t>
            </a:r>
          </a:p>
          <a:p>
            <a:pPr marL="657225" lvl="1" indent="-200025" eaLnBrk="0" fontAlgn="base" hangingPunct="0">
              <a:spcBef>
                <a:spcPct val="0"/>
              </a:spcBef>
              <a:spcAft>
                <a:spcPct val="30000"/>
              </a:spcAft>
              <a:buClr>
                <a:srgbClr val="5D9A0C"/>
              </a:buClr>
              <a:buFont typeface="Wingdings 3" pitchFamily="18" charset="2"/>
              <a:buChar char=""/>
            </a:pPr>
            <a:r>
              <a:rPr lang="en-GB" sz="1400" dirty="0"/>
              <a:t>specifying procedurally rather than declaratively at a higher level: the </a:t>
            </a:r>
            <a:r>
              <a:rPr lang="en-GB" sz="1400" i="1" dirty="0"/>
              <a:t>how</a:t>
            </a:r>
            <a:r>
              <a:rPr lang="en-GB" sz="1400" dirty="0"/>
              <a:t> not just the </a:t>
            </a:r>
            <a:r>
              <a:rPr lang="en-GB" sz="1400" i="1" dirty="0"/>
              <a:t>what</a:t>
            </a:r>
          </a:p>
          <a:p>
            <a:pPr marL="200025" indent="-200025" eaLnBrk="0" fontAlgn="base" hangingPunct="0">
              <a:spcBef>
                <a:spcPct val="0"/>
              </a:spcBef>
              <a:spcAft>
                <a:spcPct val="30000"/>
              </a:spcAft>
              <a:buClr>
                <a:srgbClr val="5D9A0C"/>
              </a:buClr>
              <a:buFont typeface="Wingdings 3" pitchFamily="18" charset="2"/>
              <a:buChar char=""/>
            </a:pPr>
            <a:r>
              <a:rPr lang="en-GB" sz="1400" b="1" dirty="0"/>
              <a:t>But</a:t>
            </a:r>
            <a:r>
              <a:rPr lang="en-GB" sz="1400" dirty="0"/>
              <a:t> CBO can override and rewrite the structure</a:t>
            </a:r>
          </a:p>
        </p:txBody>
      </p:sp>
      <p:sp>
        <p:nvSpPr>
          <p:cNvPr id="8" name="TextBox 7">
            <a:extLst>
              <a:ext uri="{FF2B5EF4-FFF2-40B4-BE49-F238E27FC236}">
                <a16:creationId xmlns:a16="http://schemas.microsoft.com/office/drawing/2014/main" id="{8E81C33E-C79A-112B-E439-1F78E1FC6F34}"/>
              </a:ext>
            </a:extLst>
          </p:cNvPr>
          <p:cNvSpPr txBox="1"/>
          <p:nvPr/>
        </p:nvSpPr>
        <p:spPr>
          <a:xfrm>
            <a:off x="628650" y="3747524"/>
            <a:ext cx="2534004"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Subqueries and Performance</a:t>
            </a:r>
            <a:endParaRPr lang="en-GB" sz="1400" dirty="0"/>
          </a:p>
        </p:txBody>
      </p:sp>
      <p:sp>
        <p:nvSpPr>
          <p:cNvPr id="11" name="TextBox 10">
            <a:extLst>
              <a:ext uri="{FF2B5EF4-FFF2-40B4-BE49-F238E27FC236}">
                <a16:creationId xmlns:a16="http://schemas.microsoft.com/office/drawing/2014/main" id="{C76E7E70-ACE7-CBE2-1DA9-52A34C3F06E6}"/>
              </a:ext>
            </a:extLst>
          </p:cNvPr>
          <p:cNvSpPr txBox="1"/>
          <p:nvPr/>
        </p:nvSpPr>
        <p:spPr>
          <a:xfrm>
            <a:off x="628650" y="4006220"/>
            <a:ext cx="7886696" cy="2268313"/>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CBO’s query transformation can improve performance or worsen it </a:t>
            </a:r>
          </a:p>
          <a:p>
            <a:pPr marL="200025" indent="-200025" eaLnBrk="0" fontAlgn="base" hangingPunct="0">
              <a:spcBef>
                <a:spcPct val="0"/>
              </a:spcBef>
              <a:spcAft>
                <a:spcPct val="30000"/>
              </a:spcAft>
              <a:buClr>
                <a:srgbClr val="5D9A0C"/>
              </a:buClr>
              <a:buFont typeface="Wingdings 3" pitchFamily="18" charset="2"/>
              <a:buChar char=""/>
            </a:pPr>
            <a:r>
              <a:rPr lang="en-GB" sz="1400" dirty="0"/>
              <a:t>Hints can often improve performance here, such as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Materialize – evaluate the subquery and save the resulting </a:t>
            </a:r>
            <a:r>
              <a:rPr lang="en-GB" sz="1400" dirty="0" err="1"/>
              <a:t>rowset</a:t>
            </a:r>
            <a:endParaRPr lang="en-GB" sz="1400" dirty="0"/>
          </a:p>
          <a:p>
            <a:pPr marL="657225" lvl="1" indent="-200025" eaLnBrk="0" fontAlgn="base" hangingPunct="0">
              <a:spcBef>
                <a:spcPct val="0"/>
              </a:spcBef>
              <a:spcAft>
                <a:spcPct val="30000"/>
              </a:spcAft>
              <a:buClr>
                <a:srgbClr val="5D9A0C"/>
              </a:buClr>
              <a:buFont typeface="Wingdings 3" pitchFamily="18" charset="2"/>
              <a:buChar char=""/>
            </a:pPr>
            <a:r>
              <a:rPr lang="en-GB" sz="1400" dirty="0" err="1"/>
              <a:t>No_Query_Transformation</a:t>
            </a:r>
            <a:r>
              <a:rPr lang="en-GB" sz="1400" dirty="0"/>
              <a:t> – don’t transform the query</a:t>
            </a:r>
          </a:p>
          <a:p>
            <a:pPr marL="200025" indent="-200025" eaLnBrk="0" fontAlgn="base" hangingPunct="0">
              <a:spcBef>
                <a:spcPct val="0"/>
              </a:spcBef>
              <a:spcAft>
                <a:spcPct val="30000"/>
              </a:spcAft>
              <a:buClr>
                <a:srgbClr val="5D9A0C"/>
              </a:buClr>
              <a:buFont typeface="Wingdings 3" pitchFamily="18" charset="2"/>
              <a:buChar char=""/>
            </a:pPr>
            <a:r>
              <a:rPr lang="en-GB" sz="1400" dirty="0"/>
              <a:t>Sometimes helps to split a complex query that CBO is transforming badly, </a:t>
            </a:r>
            <a:r>
              <a:rPr lang="en-GB" sz="1400" dirty="0" err="1"/>
              <a:t>eg</a:t>
            </a:r>
            <a:endParaRPr lang="en-GB" sz="1400" dirty="0"/>
          </a:p>
          <a:p>
            <a:pPr marL="657225" lvl="1" indent="-200025" eaLnBrk="0" fontAlgn="base" hangingPunct="0">
              <a:spcBef>
                <a:spcPct val="0"/>
              </a:spcBef>
              <a:spcAft>
                <a:spcPct val="30000"/>
              </a:spcAft>
              <a:buClr>
                <a:srgbClr val="5D9A0C"/>
              </a:buClr>
              <a:buFont typeface="Wingdings 3" pitchFamily="18" charset="2"/>
              <a:buChar char=""/>
            </a:pPr>
            <a:r>
              <a:rPr lang="en-GB" sz="1400" dirty="0"/>
              <a:t>Insert subquery output into a temporary table</a:t>
            </a:r>
          </a:p>
          <a:p>
            <a:pPr marL="657225" lvl="1" indent="-200025" eaLnBrk="0" fontAlgn="base" hangingPunct="0">
              <a:spcBef>
                <a:spcPct val="0"/>
              </a:spcBef>
              <a:spcAft>
                <a:spcPct val="30000"/>
              </a:spcAft>
              <a:buClr>
                <a:srgbClr val="5D9A0C"/>
              </a:buClr>
              <a:buFont typeface="Wingdings 3" pitchFamily="18" charset="2"/>
              <a:buChar char=""/>
            </a:pPr>
            <a:r>
              <a:rPr lang="en-GB" sz="1400" dirty="0"/>
              <a:t>Put subquery into a pipelined function</a:t>
            </a:r>
          </a:p>
          <a:p>
            <a:pPr marL="200025" indent="-200025" eaLnBrk="0" fontAlgn="base" hangingPunct="0">
              <a:spcBef>
                <a:spcPct val="0"/>
              </a:spcBef>
              <a:spcAft>
                <a:spcPct val="30000"/>
              </a:spcAft>
              <a:buClr>
                <a:srgbClr val="5D9A0C"/>
              </a:buClr>
              <a:buFont typeface="Wingdings 3" pitchFamily="18" charset="2"/>
              <a:buChar char=""/>
            </a:pPr>
            <a:r>
              <a:rPr lang="en-GB" sz="1400" dirty="0"/>
              <a:t>We can also manually transform, </a:t>
            </a:r>
            <a:r>
              <a:rPr lang="en-GB" sz="1400" dirty="0" err="1"/>
              <a:t>eg</a:t>
            </a:r>
            <a:r>
              <a:rPr lang="en-GB" sz="1400" dirty="0"/>
              <a:t> change Not Exists into explicit antijoins, as we’ll see later</a:t>
            </a:r>
          </a:p>
        </p:txBody>
      </p:sp>
      <p:pic>
        <p:nvPicPr>
          <p:cNvPr id="5" name="Picture 4" descr="Diagram&#10;&#10;Description automatically generated">
            <a:extLst>
              <a:ext uri="{FF2B5EF4-FFF2-40B4-BE49-F238E27FC236}">
                <a16:creationId xmlns:a16="http://schemas.microsoft.com/office/drawing/2014/main" id="{93309B1F-6F41-EA7E-9A0B-4C34769DD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2640330" cy="2013560"/>
          </a:xfrm>
          <a:prstGeom prst="rect">
            <a:avLst/>
          </a:prstGeom>
        </p:spPr>
      </p:pic>
    </p:spTree>
    <p:extLst>
      <p:ext uri="{BB962C8B-B14F-4D97-AF65-F5344CB8AC3E}">
        <p14:creationId xmlns:p14="http://schemas.microsoft.com/office/powerpoint/2010/main" val="399306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7 – General Principles</a:t>
            </a:r>
            <a:br>
              <a:rPr lang="en-IE" sz="1730" b="1" dirty="0">
                <a:solidFill>
                  <a:srgbClr val="006600"/>
                </a:solidFill>
              </a:rPr>
            </a:b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13</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8" name="TextBox 7">
            <a:extLst>
              <a:ext uri="{FF2B5EF4-FFF2-40B4-BE49-F238E27FC236}">
                <a16:creationId xmlns:a16="http://schemas.microsoft.com/office/drawing/2014/main" id="{13295174-886C-6EE0-94D9-8E6B95F35663}"/>
              </a:ext>
            </a:extLst>
          </p:cNvPr>
          <p:cNvSpPr txBox="1"/>
          <p:nvPr/>
        </p:nvSpPr>
        <p:spPr>
          <a:xfrm>
            <a:off x="628649" y="1690689"/>
            <a:ext cx="7886699" cy="1428083"/>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Process in batches, or sets, where possible</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 process often has a </a:t>
            </a:r>
            <a:r>
              <a:rPr lang="en-GB" sz="1400" dirty="0" err="1"/>
              <a:t>startup</a:t>
            </a:r>
            <a:r>
              <a:rPr lang="en-GB" sz="1400" dirty="0"/>
              <a:t> cost plus a cost per row, so spread the </a:t>
            </a:r>
            <a:r>
              <a:rPr lang="en-GB" sz="1400" dirty="0" err="1"/>
              <a:t>startup</a:t>
            </a:r>
            <a:r>
              <a:rPr lang="en-GB" sz="1400" dirty="0"/>
              <a:t> cost</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Also, different algorithms may be more efficient for processing a set of rows or 1 row</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Avoid cursor loops when the </a:t>
            </a:r>
            <a:r>
              <a:rPr lang="en-GB" sz="1400" dirty="0" err="1"/>
              <a:t>rowset</a:t>
            </a:r>
            <a:r>
              <a:rPr lang="en-GB" sz="1400" dirty="0"/>
              <a:t> can be processed in a single query</a:t>
            </a:r>
          </a:p>
          <a:p>
            <a:pPr marL="200025" indent="-200025" eaLnBrk="0" fontAlgn="base" hangingPunct="0">
              <a:spcBef>
                <a:spcPct val="0"/>
              </a:spcBef>
              <a:spcAft>
                <a:spcPct val="30000"/>
              </a:spcAft>
              <a:buClr>
                <a:srgbClr val="5D9A0C"/>
              </a:buClr>
              <a:buFont typeface="Wingdings 3" pitchFamily="18" charset="2"/>
              <a:buChar char=""/>
            </a:pPr>
            <a:r>
              <a:rPr lang="en-GB" sz="1400" dirty="0"/>
              <a:t>Prune early, avoid continued processing of rows that will later be eliminated, if possible</a:t>
            </a:r>
          </a:p>
        </p:txBody>
      </p:sp>
      <p:sp>
        <p:nvSpPr>
          <p:cNvPr id="10" name="TextBox 9">
            <a:extLst>
              <a:ext uri="{FF2B5EF4-FFF2-40B4-BE49-F238E27FC236}">
                <a16:creationId xmlns:a16="http://schemas.microsoft.com/office/drawing/2014/main" id="{B540F3A6-C1FF-929E-0A38-14174776480F}"/>
              </a:ext>
            </a:extLst>
          </p:cNvPr>
          <p:cNvSpPr txBox="1"/>
          <p:nvPr/>
        </p:nvSpPr>
        <p:spPr>
          <a:xfrm>
            <a:off x="628646" y="5208344"/>
            <a:ext cx="7886699" cy="114800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Use where there is no efficient pure SQL algorithm, as in some network analysis problems</a:t>
            </a:r>
          </a:p>
          <a:p>
            <a:pPr marL="200025" indent="-200025" eaLnBrk="0" fontAlgn="base" hangingPunct="0">
              <a:spcBef>
                <a:spcPct val="0"/>
              </a:spcBef>
              <a:spcAft>
                <a:spcPct val="30000"/>
              </a:spcAft>
              <a:buClr>
                <a:srgbClr val="5D9A0C"/>
              </a:buClr>
              <a:buFont typeface="Wingdings 3" pitchFamily="18" charset="2"/>
              <a:buChar char=""/>
            </a:pPr>
            <a:r>
              <a:rPr lang="en-GB" sz="1400" dirty="0"/>
              <a:t>But ensure SQL is used effectively within the PL/SQL algorithm</a:t>
            </a:r>
          </a:p>
          <a:p>
            <a:pPr marL="200025" indent="-200025" eaLnBrk="0" fontAlgn="base" hangingPunct="0">
              <a:spcBef>
                <a:spcPct val="0"/>
              </a:spcBef>
              <a:spcAft>
                <a:spcPct val="30000"/>
              </a:spcAft>
              <a:buClr>
                <a:srgbClr val="5D9A0C"/>
              </a:buClr>
              <a:buFont typeface="Wingdings 3" pitchFamily="18" charset="2"/>
              <a:buChar char=""/>
            </a:pPr>
            <a:r>
              <a:rPr lang="en-GB" sz="1400" dirty="0"/>
              <a:t>Also can use to break a complex query into smaller sections via pipelined function/temp table</a:t>
            </a:r>
          </a:p>
          <a:p>
            <a:pPr marL="657225" lvl="1" indent="-200025" eaLnBrk="0" fontAlgn="base" hangingPunct="0">
              <a:spcBef>
                <a:spcPct val="0"/>
              </a:spcBef>
              <a:spcAft>
                <a:spcPct val="30000"/>
              </a:spcAft>
              <a:buClr>
                <a:srgbClr val="5D9A0C"/>
              </a:buClr>
              <a:buFont typeface="Wingdings 3" pitchFamily="18" charset="2"/>
              <a:buChar char=""/>
            </a:pPr>
            <a:r>
              <a:rPr lang="en-GB" sz="1400" dirty="0"/>
              <a:t>Only do this when CBO performs badly</a:t>
            </a:r>
          </a:p>
        </p:txBody>
      </p:sp>
      <p:sp>
        <p:nvSpPr>
          <p:cNvPr id="13" name="TextBox 12">
            <a:extLst>
              <a:ext uri="{FF2B5EF4-FFF2-40B4-BE49-F238E27FC236}">
                <a16:creationId xmlns:a16="http://schemas.microsoft.com/office/drawing/2014/main" id="{B68BE9B5-9893-5F9E-CE68-36F4708910A7}"/>
              </a:ext>
            </a:extLst>
          </p:cNvPr>
          <p:cNvSpPr txBox="1"/>
          <p:nvPr/>
        </p:nvSpPr>
        <p:spPr>
          <a:xfrm>
            <a:off x="628642" y="4952269"/>
            <a:ext cx="2534004"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PL/SQL Algorithms</a:t>
            </a:r>
            <a:endParaRPr lang="en-GB" sz="1400" dirty="0"/>
          </a:p>
        </p:txBody>
      </p:sp>
      <p:sp>
        <p:nvSpPr>
          <p:cNvPr id="3" name="TextBox 2">
            <a:extLst>
              <a:ext uri="{FF2B5EF4-FFF2-40B4-BE49-F238E27FC236}">
                <a16:creationId xmlns:a16="http://schemas.microsoft.com/office/drawing/2014/main" id="{EF580D1E-E277-8548-2751-B4F579302636}"/>
              </a:ext>
            </a:extLst>
          </p:cNvPr>
          <p:cNvSpPr txBox="1"/>
          <p:nvPr/>
        </p:nvSpPr>
        <p:spPr>
          <a:xfrm>
            <a:off x="628642" y="3181682"/>
            <a:ext cx="2534004"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SQL Algorithms</a:t>
            </a:r>
            <a:endParaRPr lang="en-GB" sz="1400" dirty="0"/>
          </a:p>
        </p:txBody>
      </p:sp>
      <p:sp>
        <p:nvSpPr>
          <p:cNvPr id="5" name="TextBox 4">
            <a:extLst>
              <a:ext uri="{FF2B5EF4-FFF2-40B4-BE49-F238E27FC236}">
                <a16:creationId xmlns:a16="http://schemas.microsoft.com/office/drawing/2014/main" id="{5C4C9DB4-E4B0-47FA-C409-BEA2C1199D3C}"/>
              </a:ext>
            </a:extLst>
          </p:cNvPr>
          <p:cNvSpPr txBox="1"/>
          <p:nvPr/>
        </p:nvSpPr>
        <p:spPr>
          <a:xfrm>
            <a:off x="628646" y="3452419"/>
            <a:ext cx="7886699" cy="1428083"/>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Use SQL algorithms that meet a specific requirement, within pure SQL</a:t>
            </a:r>
          </a:p>
          <a:p>
            <a:pPr marL="657225" lvl="1" indent="-200025" eaLnBrk="0" fontAlgn="base" hangingPunct="0">
              <a:spcBef>
                <a:spcPct val="0"/>
              </a:spcBef>
              <a:spcAft>
                <a:spcPct val="30000"/>
              </a:spcAft>
              <a:buClr>
                <a:srgbClr val="5D9A0C"/>
              </a:buClr>
              <a:buFont typeface="Wingdings 3" pitchFamily="18" charset="2"/>
              <a:buChar char=""/>
            </a:pPr>
            <a:r>
              <a:rPr lang="en-GB" sz="1400" dirty="0"/>
              <a:t>Join and group </a:t>
            </a:r>
            <a:r>
              <a:rPr lang="en-GB" sz="1400" dirty="0" err="1"/>
              <a:t>rowsets</a:t>
            </a:r>
            <a:endParaRPr lang="en-GB" sz="1400" dirty="0"/>
          </a:p>
          <a:p>
            <a:pPr marL="657225" lvl="1" indent="-200025" eaLnBrk="0" fontAlgn="base" hangingPunct="0">
              <a:spcBef>
                <a:spcPct val="0"/>
              </a:spcBef>
              <a:spcAft>
                <a:spcPct val="30000"/>
              </a:spcAft>
              <a:buClr>
                <a:srgbClr val="5D9A0C"/>
              </a:buClr>
              <a:buFont typeface="Wingdings 3" pitchFamily="18" charset="2"/>
              <a:buChar char=""/>
            </a:pPr>
            <a:r>
              <a:rPr lang="en-GB" sz="1400" dirty="0"/>
              <a:t>Analytic functions for aggregation over a partition key within a </a:t>
            </a:r>
            <a:r>
              <a:rPr lang="en-GB" sz="1400" dirty="0" err="1"/>
              <a:t>rowset</a:t>
            </a:r>
            <a:r>
              <a:rPr lang="en-GB" sz="1400" dirty="0"/>
              <a:t> window</a:t>
            </a:r>
          </a:p>
          <a:p>
            <a:pPr marL="657225" lvl="1" indent="-200025" eaLnBrk="0" fontAlgn="base" hangingPunct="0">
              <a:spcBef>
                <a:spcPct val="0"/>
              </a:spcBef>
              <a:spcAft>
                <a:spcPct val="30000"/>
              </a:spcAft>
              <a:buClr>
                <a:srgbClr val="5D9A0C"/>
              </a:buClr>
              <a:buFont typeface="Wingdings 3" pitchFamily="18" charset="2"/>
              <a:buChar char=""/>
            </a:pPr>
            <a:r>
              <a:rPr lang="en-GB" sz="1400" dirty="0"/>
              <a:t>Match Recognize for pattern matching across rows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Recursive subqueries for traversing hierarchies</a:t>
            </a:r>
          </a:p>
        </p:txBody>
      </p:sp>
    </p:spTree>
    <p:extLst>
      <p:ext uri="{BB962C8B-B14F-4D97-AF65-F5344CB8AC3E}">
        <p14:creationId xmlns:p14="http://schemas.microsoft.com/office/powerpoint/2010/main" val="344407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Network Analysis Problems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14</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240340"/>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Network Analysis Problems </a:t>
            </a:r>
            <a:r>
              <a:rPr lang="en-US" sz="2800" kern="0" dirty="0">
                <a:solidFill>
                  <a:srgbClr val="000000"/>
                </a:solidFill>
              </a:rPr>
              <a:t>(4 slides)</a:t>
            </a:r>
            <a:endParaRPr lang="en-IE" sz="2800" dirty="0"/>
          </a:p>
          <a:p>
            <a:pPr algn="ctr" eaLnBrk="0" fontAlgn="base" hangingPunct="0">
              <a:spcBef>
                <a:spcPct val="0"/>
              </a:spcBef>
              <a:spcAft>
                <a:spcPct val="30000"/>
              </a:spcAft>
              <a:buClr>
                <a:srgbClr val="5D9A0C"/>
              </a:buClr>
            </a:pPr>
            <a:endParaRPr lang="en-IE" sz="1400" dirty="0">
              <a:solidFill>
                <a:prstClr val="black"/>
              </a:solidFill>
            </a:endParaRPr>
          </a:p>
          <a:p>
            <a:pPr lvl="0" eaLnBrk="0" fontAlgn="base" hangingPunct="0">
              <a:spcBef>
                <a:spcPct val="0"/>
              </a:spcBef>
              <a:spcAft>
                <a:spcPct val="30000"/>
              </a:spcAft>
              <a:buClr>
                <a:srgbClr val="5D9A0C"/>
              </a:buClr>
            </a:pPr>
            <a:r>
              <a:rPr lang="en-IE" sz="2000" i="1" dirty="0">
                <a:solidFill>
                  <a:prstClr val="black"/>
                </a:solidFill>
              </a:rPr>
              <a:t>On s</a:t>
            </a:r>
            <a:r>
              <a:rPr lang="en-GB" sz="2000" i="1" dirty="0" err="1">
                <a:solidFill>
                  <a:prstClr val="black"/>
                </a:solidFill>
              </a:rPr>
              <a:t>hortest</a:t>
            </a:r>
            <a:r>
              <a:rPr lang="en-GB" sz="2000" i="1" dirty="0">
                <a:solidFill>
                  <a:prstClr val="black"/>
                </a:solidFill>
              </a:rPr>
              <a:t> path and subnetwork grouping problems</a:t>
            </a:r>
            <a:endParaRPr lang="en-IE" sz="2000" i="1" dirty="0">
              <a:solidFill>
                <a:prstClr val="black"/>
              </a:solidFill>
            </a:endParaRP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266524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3 Subnetworks – Demo Network</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15</a:t>
            </a:fld>
            <a:endParaRPr lang="en-IE" dirty="0"/>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684CEDA9-A666-D83D-883C-30333EC77686}"/>
                  </a:ext>
                </a:extLst>
              </p14:cNvPr>
              <p14:cNvContentPartPr/>
              <p14:nvPr/>
            </p14:nvContentPartPr>
            <p14:xfrm>
              <a:off x="4380074" y="3185222"/>
              <a:ext cx="360" cy="360"/>
            </p14:xfrm>
          </p:contentPart>
        </mc:Choice>
        <mc:Fallback xmlns="">
          <p:pic>
            <p:nvPicPr>
              <p:cNvPr id="31" name="Ink 30">
                <a:extLst>
                  <a:ext uri="{FF2B5EF4-FFF2-40B4-BE49-F238E27FC236}">
                    <a16:creationId xmlns:a16="http://schemas.microsoft.com/office/drawing/2014/main" id="{684CEDA9-A666-D83D-883C-30333EC77686}"/>
                  </a:ext>
                </a:extLst>
              </p:cNvPr>
              <p:cNvPicPr/>
              <p:nvPr/>
            </p:nvPicPr>
            <p:blipFill>
              <a:blip r:embed="rId4"/>
              <a:stretch>
                <a:fillRect/>
              </a:stretch>
            </p:blipFill>
            <p:spPr>
              <a:xfrm>
                <a:off x="4371074" y="3176222"/>
                <a:ext cx="18000" cy="18000"/>
              </a:xfrm>
              <a:prstGeom prst="rect">
                <a:avLst/>
              </a:prstGeom>
            </p:spPr>
          </p:pic>
        </mc:Fallback>
      </mc:AlternateContent>
      <p:pic>
        <p:nvPicPr>
          <p:cNvPr id="8" name="Picture 7" descr="Diagram&#10;&#10;Description automatically generated">
            <a:extLst>
              <a:ext uri="{FF2B5EF4-FFF2-40B4-BE49-F238E27FC236}">
                <a16:creationId xmlns:a16="http://schemas.microsoft.com/office/drawing/2014/main" id="{38677211-F219-1152-21BF-49E7FB244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1690690"/>
            <a:ext cx="7668695" cy="4665662"/>
          </a:xfrm>
          <a:prstGeom prst="rect">
            <a:avLst/>
          </a:prstGeom>
        </p:spPr>
      </p:pic>
      <p:sp>
        <p:nvSpPr>
          <p:cNvPr id="9" name="TextBox 8">
            <a:extLst>
              <a:ext uri="{FF2B5EF4-FFF2-40B4-BE49-F238E27FC236}">
                <a16:creationId xmlns:a16="http://schemas.microsoft.com/office/drawing/2014/main" id="{7BB00095-A868-740B-FBA2-A8EC1D62DE4B}"/>
              </a:ext>
            </a:extLst>
          </p:cNvPr>
          <p:cNvSpPr txBox="1"/>
          <p:nvPr/>
        </p:nvSpPr>
        <p:spPr>
          <a:xfrm>
            <a:off x="6120347" y="4256603"/>
            <a:ext cx="2395002" cy="1858970"/>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Network Analysis Problems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Undirected network</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Find </a:t>
            </a:r>
            <a:r>
              <a:rPr lang="en-IE" sz="1400" b="1" i="1" dirty="0"/>
              <a:t>all</a:t>
            </a:r>
            <a:r>
              <a:rPr lang="en-IE" sz="1400" dirty="0"/>
              <a:t> paths from root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Find </a:t>
            </a:r>
            <a:r>
              <a:rPr lang="en-IE" sz="1400" b="1" i="1" dirty="0"/>
              <a:t>shortest</a:t>
            </a:r>
            <a:r>
              <a:rPr lang="en-IE" sz="1400" dirty="0"/>
              <a:t> paths from root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Group all nodes by subnetwork</a:t>
            </a:r>
          </a:p>
        </p:txBody>
      </p:sp>
    </p:spTree>
    <p:extLst>
      <p:ext uri="{BB962C8B-B14F-4D97-AF65-F5344CB8AC3E}">
        <p14:creationId xmlns:p14="http://schemas.microsoft.com/office/powerpoint/2010/main" val="75572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All Paths from S1-N0-1</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16</a:t>
            </a:fld>
            <a:endParaRPr lang="en-IE"/>
          </a:p>
        </p:txBody>
      </p:sp>
      <p:sp>
        <p:nvSpPr>
          <p:cNvPr id="9" name="TextBox 8">
            <a:extLst>
              <a:ext uri="{FF2B5EF4-FFF2-40B4-BE49-F238E27FC236}">
                <a16:creationId xmlns:a16="http://schemas.microsoft.com/office/drawing/2014/main" id="{AD6DA318-141A-36A5-9795-2AB6EA781745}"/>
              </a:ext>
            </a:extLst>
          </p:cNvPr>
          <p:cNvSpPr txBox="1"/>
          <p:nvPr/>
        </p:nvSpPr>
        <p:spPr>
          <a:xfrm>
            <a:off x="6120347" y="2110712"/>
            <a:ext cx="2395002" cy="4047262"/>
          </a:xfrm>
          <a:prstGeom prst="rect">
            <a:avLst/>
          </a:prstGeom>
          <a:noFill/>
        </p:spPr>
        <p:txBody>
          <a:bodyPr wrap="square">
            <a:spAutoFit/>
          </a:bodyPr>
          <a:lstStyle/>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Node      Path         Length</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 ------------ ------</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S1-N0-1   1                 0</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S1-N1-1   ..2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S1-N2-1   ....7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S1-N3-1   ......10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S1-N1-2   ..3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S1-N1-3   ....4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S1-N2-2   ....8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S1-N1-3   ..4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S1-N1-2   ....3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S1-N2-2   ......8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S1-N1-4   ..5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S1-N2-3   ....9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S1-N1-5   ......6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S1-N3-2   ......11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S1-N1-5   ..6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S1-N2-3   ....9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S1-N1-4   ......5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S1-N3-2   ......11          3</a:t>
            </a:r>
            <a:endParaRPr lang="en-IE" sz="1000" dirty="0">
              <a:latin typeface="Courier New" panose="02070309020205020404" pitchFamily="49" charset="0"/>
              <a:cs typeface="Courier New" panose="02070309020205020404" pitchFamily="49" charset="0"/>
            </a:endParaRPr>
          </a:p>
        </p:txBody>
      </p:sp>
      <p:pic>
        <p:nvPicPr>
          <p:cNvPr id="11" name="Picture 10" descr="Diagram&#10;&#10;Description automatically generated">
            <a:extLst>
              <a:ext uri="{FF2B5EF4-FFF2-40B4-BE49-F238E27FC236}">
                <a16:creationId xmlns:a16="http://schemas.microsoft.com/office/drawing/2014/main" id="{685D4226-403E-7659-C60D-2B54D7DB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90"/>
            <a:ext cx="5391902" cy="4665662"/>
          </a:xfrm>
          <a:prstGeom prst="rect">
            <a:avLst/>
          </a:prstGeom>
        </p:spPr>
      </p:pic>
    </p:spTree>
    <p:extLst>
      <p:ext uri="{BB962C8B-B14F-4D97-AF65-F5344CB8AC3E}">
        <p14:creationId xmlns:p14="http://schemas.microsoft.com/office/powerpoint/2010/main" val="165815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Shortest Paths from S1-N0-1</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17</a:t>
            </a:fld>
            <a:endParaRPr lang="en-IE"/>
          </a:p>
        </p:txBody>
      </p:sp>
      <p:pic>
        <p:nvPicPr>
          <p:cNvPr id="8" name="Picture 7" descr="Diagram&#10;&#10;Description automatically generated">
            <a:extLst>
              <a:ext uri="{FF2B5EF4-FFF2-40B4-BE49-F238E27FC236}">
                <a16:creationId xmlns:a16="http://schemas.microsoft.com/office/drawing/2014/main" id="{05A61EF5-47BF-5009-3107-3974221A1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1" y="1690689"/>
            <a:ext cx="5558298" cy="4665662"/>
          </a:xfrm>
          <a:prstGeom prst="rect">
            <a:avLst/>
          </a:prstGeom>
        </p:spPr>
      </p:pic>
      <p:sp>
        <p:nvSpPr>
          <p:cNvPr id="9" name="TextBox 8">
            <a:extLst>
              <a:ext uri="{FF2B5EF4-FFF2-40B4-BE49-F238E27FC236}">
                <a16:creationId xmlns:a16="http://schemas.microsoft.com/office/drawing/2014/main" id="{1C3BE8D2-4350-87D0-4747-B55B1BAD4088}"/>
              </a:ext>
            </a:extLst>
          </p:cNvPr>
          <p:cNvSpPr txBox="1"/>
          <p:nvPr/>
        </p:nvSpPr>
        <p:spPr>
          <a:xfrm>
            <a:off x="6120347" y="2759641"/>
            <a:ext cx="2395002" cy="2646878"/>
          </a:xfrm>
          <a:prstGeom prst="rect">
            <a:avLst/>
          </a:prstGeom>
          <a:noFill/>
        </p:spPr>
        <p:txBody>
          <a:bodyPr wrap="square">
            <a:spAutoFit/>
          </a:bodyPr>
          <a:lstStyle/>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NODE_NAME   NODE        LEV</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 ---------- ----</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S1-N0-1     1             0</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S1-N1-1     ..2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S1-N2-1     ....7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S1-N3-1     ......10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S1-N1-2     ..3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S1-N2-2     ....8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S1-N1-3     ..4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S1-N1-4     ..5           1</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S1-N2-3     ....9         2</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S1-N3-2     ......11      3</a:t>
            </a:r>
          </a:p>
          <a:p>
            <a:pPr eaLnBrk="0" fontAlgn="base" hangingPunct="0">
              <a:spcBef>
                <a:spcPct val="0"/>
              </a:spcBef>
              <a:spcAft>
                <a:spcPct val="30000"/>
              </a:spcAft>
              <a:buClr>
                <a:srgbClr val="5D9A0C"/>
              </a:buClr>
            </a:pPr>
            <a:r>
              <a:rPr lang="pt-BR" sz="1000" dirty="0">
                <a:latin typeface="Courier New" panose="02070309020205020404" pitchFamily="49" charset="0"/>
                <a:cs typeface="Courier New" panose="02070309020205020404" pitchFamily="49" charset="0"/>
              </a:rPr>
              <a:t>S1-N1-5     ..6           1</a:t>
            </a:r>
            <a:endParaRPr lang="en-IE" sz="10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78DA6377-A390-9B6E-EC2E-252AAFDC6726}"/>
              </a:ext>
            </a:extLst>
          </p:cNvPr>
          <p:cNvSpPr txBox="1"/>
          <p:nvPr/>
        </p:nvSpPr>
        <p:spPr>
          <a:xfrm>
            <a:off x="5283200" y="2346204"/>
            <a:ext cx="3232149"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Shortest paths networks form trees</a:t>
            </a:r>
          </a:p>
        </p:txBody>
      </p:sp>
    </p:spTree>
    <p:extLst>
      <p:ext uri="{BB962C8B-B14F-4D97-AF65-F5344CB8AC3E}">
        <p14:creationId xmlns:p14="http://schemas.microsoft.com/office/powerpoint/2010/main" val="303007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Subnetwork Grouper</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18</a:t>
            </a:fld>
            <a:endParaRPr lang="en-IE"/>
          </a:p>
        </p:txBody>
      </p:sp>
      <p:pic>
        <p:nvPicPr>
          <p:cNvPr id="8" name="Picture 7" descr="Chart, bubble chart&#10;&#10;Description automatically generated">
            <a:extLst>
              <a:ext uri="{FF2B5EF4-FFF2-40B4-BE49-F238E27FC236}">
                <a16:creationId xmlns:a16="http://schemas.microsoft.com/office/drawing/2014/main" id="{40747C9B-083D-6225-0261-3A4F40CEA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89"/>
            <a:ext cx="7744906" cy="4344006"/>
          </a:xfrm>
          <a:prstGeom prst="rect">
            <a:avLst/>
          </a:prstGeom>
        </p:spPr>
      </p:pic>
    </p:spTree>
    <p:extLst>
      <p:ext uri="{BB962C8B-B14F-4D97-AF65-F5344CB8AC3E}">
        <p14:creationId xmlns:p14="http://schemas.microsoft.com/office/powerpoint/2010/main" val="387762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Network Paths by SQL</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19</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960263"/>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Network Paths by SQL (7 slides)</a:t>
            </a:r>
          </a:p>
          <a:p>
            <a:pPr lvl="0" eaLnBrk="0" fontAlgn="base" hangingPunct="0">
              <a:spcBef>
                <a:spcPct val="0"/>
              </a:spcBef>
              <a:spcAft>
                <a:spcPct val="30000"/>
              </a:spcAft>
              <a:buClr>
                <a:srgbClr val="5D9A0C"/>
              </a:buClr>
            </a:pPr>
            <a:r>
              <a:rPr lang="en-IE" sz="2000" i="1" dirty="0">
                <a:solidFill>
                  <a:prstClr val="black"/>
                </a:solidFill>
              </a:rPr>
              <a:t>Solving all- and shortest- path problems via pure SQL</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252450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dirty="0" err="1">
                <a:solidFill>
                  <a:srgbClr val="006600"/>
                </a:solidFill>
              </a:rPr>
              <a:t>whoami</a:t>
            </a:r>
            <a:endParaRPr lang="en-IE" sz="1725"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dirty="0">
                <a:solidFill>
                  <a:srgbClr val="000000"/>
                </a:solidFill>
              </a:rPr>
              <a:t>Freelance Oracle developer and blogger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dirty="0">
                <a:solidFill>
                  <a:srgbClr val="000000"/>
                </a:solidFill>
              </a:rPr>
              <a:t>Keen interest in programming concepts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dirty="0">
                <a:solidFill>
                  <a:srgbClr val="000000"/>
                </a:solidFill>
              </a:rPr>
              <a:t>Started career as a Fortran programmer at British Gas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dirty="0">
                <a:solidFill>
                  <a:srgbClr val="000000"/>
                </a:solidFill>
              </a:rPr>
              <a:t>Dublin-based Europhile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dirty="0">
                <a:solidFill>
                  <a:srgbClr val="000000"/>
                </a:solidFill>
              </a:rPr>
              <a:t>30 years Oracle experience, currently working in Finance</a:t>
            </a:r>
          </a:p>
        </p:txBody>
      </p:sp>
      <p:sp>
        <p:nvSpPr>
          <p:cNvPr id="6" name="Date Placeholder 5"/>
          <p:cNvSpPr>
            <a:spLocks noGrp="1"/>
          </p:cNvSpPr>
          <p:nvPr>
            <p:ph type="dt" sz="half" idx="10"/>
          </p:nvPr>
        </p:nvSpPr>
        <p:spPr/>
        <p:txBody>
          <a:bodyPr/>
          <a:lstStyle/>
          <a:p>
            <a:r>
              <a:rPr lang="en-US" dirty="0"/>
              <a:t>Brendan Furey, 2022</a:t>
            </a:r>
            <a:endParaRPr lang="en-IE" dirty="0"/>
          </a:p>
        </p:txBody>
      </p:sp>
      <p:sp>
        <p:nvSpPr>
          <p:cNvPr id="4" name="Footer Placeholder 3"/>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5" name="Slide Number Placeholder 4"/>
          <p:cNvSpPr>
            <a:spLocks noGrp="1"/>
          </p:cNvSpPr>
          <p:nvPr>
            <p:ph type="sldNum" sz="quarter" idx="12"/>
          </p:nvPr>
        </p:nvSpPr>
        <p:spPr/>
        <p:txBody>
          <a:bodyPr/>
          <a:lstStyle/>
          <a:p>
            <a:fld id="{0F8991F1-6F20-4DDF-B613-3DFF9BDCC2B4}" type="slidenum">
              <a:rPr lang="en-IE" smtClean="0"/>
              <a:t>2</a:t>
            </a:fld>
            <a:endParaRPr lang="en-IE"/>
          </a:p>
        </p:txBody>
      </p:sp>
    </p:spTree>
    <p:extLst>
      <p:ext uri="{BB962C8B-B14F-4D97-AF65-F5344CB8AC3E}">
        <p14:creationId xmlns:p14="http://schemas.microsoft.com/office/powerpoint/2010/main" val="179509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All Paths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20</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8649" y="4572312"/>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Get Execution Plan using Marker</a:t>
            </a:r>
          </a:p>
        </p:txBody>
      </p:sp>
      <p:sp>
        <p:nvSpPr>
          <p:cNvPr id="3" name="Rectangle 1">
            <a:extLst>
              <a:ext uri="{FF2B5EF4-FFF2-40B4-BE49-F238E27FC236}">
                <a16:creationId xmlns:a16="http://schemas.microsoft.com/office/drawing/2014/main" id="{D3DFA1D0-134E-FE67-4748-BB10D2F59BD4}"/>
              </a:ext>
            </a:extLst>
          </p:cNvPr>
          <p:cNvSpPr txBox="1">
            <a:spLocks noChangeArrowheads="1"/>
          </p:cNvSpPr>
          <p:nvPr/>
        </p:nvSpPr>
        <p:spPr bwMode="auto">
          <a:xfrm>
            <a:off x="628649" y="1998466"/>
            <a:ext cx="5719899" cy="252631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paths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lev)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&amp;</a:t>
            </a:r>
            <a:r>
              <a:rPr lang="en-IE" sz="800" dirty="0" err="1">
                <a:latin typeface="Courier New" panose="02070309020205020404" pitchFamily="49" charset="0"/>
                <a:cs typeface="Courier New" panose="02070309020205020404" pitchFamily="49" charset="0"/>
              </a:rPr>
              <a:t>root_id_var</a:t>
            </a:r>
            <a:r>
              <a:rPr lang="en-IE" sz="800" dirty="0">
                <a:latin typeface="Courier New" panose="02070309020205020404" pitchFamily="49" charset="0"/>
                <a:cs typeface="Courier New" panose="02070309020205020404" pitchFamily="49" charset="0"/>
              </a:rPr>
              <a:t>,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DUAL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CASE WHEN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pth.node_id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pth.lev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 </a:t>
            </a:r>
            <a:r>
              <a:rPr lang="en-IE" sz="800" dirty="0" err="1">
                <a:latin typeface="Courier New" panose="02070309020205020404" pitchFamily="49" charset="0"/>
                <a:cs typeface="Courier New" panose="02070309020205020404" pitchFamily="49" charset="0"/>
              </a:rPr>
              <a:t>pth</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pth.node_id</a:t>
            </a:r>
            <a:r>
              <a:rPr lang="en-IE" sz="800" dirty="0">
                <a:latin typeface="Courier New" panose="02070309020205020404" pitchFamily="49" charset="0"/>
                <a:cs typeface="Courier New" panose="02070309020205020404" pitchFamily="49" charset="0"/>
              </a:rPr>
              <a:t> OR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pth.node_id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SEARCH DEPTH FIRST BY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line_no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CYCLE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cycle TO '*' DEFAULT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gather_plan_statistics</a:t>
            </a:r>
            <a:r>
              <a:rPr lang="en-GB" sz="800" dirty="0">
                <a:latin typeface="Courier New" panose="02070309020205020404" pitchFamily="49" charset="0"/>
                <a:cs typeface="Courier New" panose="02070309020205020404" pitchFamily="49" charset="0"/>
              </a:rPr>
              <a:t> XPLAN_ALL_PATHS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n.node_name</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Substr</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LPad</a:t>
            </a:r>
            <a:r>
              <a:rPr lang="en-IE" sz="800" dirty="0">
                <a:latin typeface="Courier New" panose="02070309020205020404" pitchFamily="49" charset="0"/>
                <a:cs typeface="Courier New" panose="02070309020205020404" pitchFamily="49" charset="0"/>
              </a:rPr>
              <a:t> ('.', 1 + 2 *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2) node,</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p.lev</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 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nodes 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n.id = </a:t>
            </a:r>
            <a:r>
              <a:rPr lang="en-IE" sz="800" dirty="0" err="1">
                <a:latin typeface="Courier New" panose="02070309020205020404" pitchFamily="49" charset="0"/>
                <a:cs typeface="Courier New" panose="02070309020205020404" pitchFamily="49" charset="0"/>
              </a:rPr>
              <a:t>p.node_id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cycle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p.line_no</a:t>
            </a:r>
            <a:endParaRPr lang="en-IE" sz="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1E3E559F-E20F-E461-CF59-852E91283209}"/>
              </a:ext>
            </a:extLst>
          </p:cNvPr>
          <p:cNvSpPr txBox="1"/>
          <p:nvPr/>
        </p:nvSpPr>
        <p:spPr>
          <a:xfrm>
            <a:off x="6348548" y="2521892"/>
            <a:ext cx="2039903" cy="276999"/>
          </a:xfrm>
          <a:prstGeom prst="rect">
            <a:avLst/>
          </a:prstGeom>
          <a:noFill/>
        </p:spPr>
        <p:txBody>
          <a:bodyPr wrap="square" rtlCol="0">
            <a:spAutoFit/>
          </a:bodyPr>
          <a:lstStyle/>
          <a:p>
            <a:r>
              <a:rPr lang="en-IE" sz="1200" dirty="0"/>
              <a:t>Recursive subquery</a:t>
            </a:r>
          </a:p>
        </p:txBody>
      </p:sp>
      <p:sp>
        <p:nvSpPr>
          <p:cNvPr id="9" name="TextBox 8">
            <a:extLst>
              <a:ext uri="{FF2B5EF4-FFF2-40B4-BE49-F238E27FC236}">
                <a16:creationId xmlns:a16="http://schemas.microsoft.com/office/drawing/2014/main" id="{FC77B39A-2F4F-42EE-22A5-5555045199A8}"/>
              </a:ext>
            </a:extLst>
          </p:cNvPr>
          <p:cNvSpPr txBox="1"/>
          <p:nvPr/>
        </p:nvSpPr>
        <p:spPr>
          <a:xfrm>
            <a:off x="6348548" y="3089106"/>
            <a:ext cx="2166801" cy="830997"/>
          </a:xfrm>
          <a:prstGeom prst="rect">
            <a:avLst/>
          </a:prstGeom>
          <a:noFill/>
        </p:spPr>
        <p:txBody>
          <a:bodyPr wrap="square" rtlCol="0">
            <a:spAutoFit/>
          </a:bodyPr>
          <a:lstStyle/>
          <a:p>
            <a:r>
              <a:rPr lang="en-IE" sz="1200" dirty="0"/>
              <a:t>CYCLE clause on </a:t>
            </a:r>
            <a:r>
              <a:rPr lang="en-IE" sz="1200" dirty="0" err="1"/>
              <a:t>node_id</a:t>
            </a:r>
            <a:endParaRPr lang="en-IE" sz="1200" dirty="0"/>
          </a:p>
          <a:p>
            <a:endParaRPr lang="en-IE" sz="1200" dirty="0"/>
          </a:p>
          <a:p>
            <a:r>
              <a:rPr lang="en-IE" sz="1200" dirty="0"/>
              <a:t>Hint </a:t>
            </a:r>
            <a:r>
              <a:rPr lang="en-IE" sz="1200" dirty="0" err="1"/>
              <a:t>gather_plan_statistics</a:t>
            </a:r>
            <a:r>
              <a:rPr lang="en-IE" sz="1200" dirty="0"/>
              <a:t> with marker string</a:t>
            </a:r>
          </a:p>
        </p:txBody>
      </p:sp>
      <p:sp>
        <p:nvSpPr>
          <p:cNvPr id="10" name="TextBox 9">
            <a:extLst>
              <a:ext uri="{FF2B5EF4-FFF2-40B4-BE49-F238E27FC236}">
                <a16:creationId xmlns:a16="http://schemas.microsoft.com/office/drawing/2014/main" id="{4A19AAC9-9704-0113-2E3F-EB9D9EF6D7BA}"/>
              </a:ext>
            </a:extLst>
          </p:cNvPr>
          <p:cNvSpPr txBox="1"/>
          <p:nvPr/>
        </p:nvSpPr>
        <p:spPr>
          <a:xfrm>
            <a:off x="6348548" y="4206184"/>
            <a:ext cx="2166802" cy="461665"/>
          </a:xfrm>
          <a:prstGeom prst="rect">
            <a:avLst/>
          </a:prstGeom>
          <a:noFill/>
        </p:spPr>
        <p:txBody>
          <a:bodyPr wrap="square" rtlCol="0">
            <a:spAutoFit/>
          </a:bodyPr>
          <a:lstStyle/>
          <a:p>
            <a:r>
              <a:rPr lang="en-IE" sz="1200" dirty="0"/>
              <a:t>Exclude cycle rows from output</a:t>
            </a:r>
          </a:p>
        </p:txBody>
      </p:sp>
      <p:cxnSp>
        <p:nvCxnSpPr>
          <p:cNvPr id="11" name="Straight Arrow Connector 10">
            <a:extLst>
              <a:ext uri="{FF2B5EF4-FFF2-40B4-BE49-F238E27FC236}">
                <a16:creationId xmlns:a16="http://schemas.microsoft.com/office/drawing/2014/main" id="{EE0EFB3B-F6A3-761B-6FFC-F1915CDBA13C}"/>
              </a:ext>
            </a:extLst>
          </p:cNvPr>
          <p:cNvCxnSpPr>
            <a:cxnSpLocks/>
          </p:cNvCxnSpPr>
          <p:nvPr/>
        </p:nvCxnSpPr>
        <p:spPr>
          <a:xfrm flipH="1">
            <a:off x="3257006" y="3291840"/>
            <a:ext cx="3161211"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D0968E-5EF5-35D2-A5F2-AFE5AD71D005}"/>
              </a:ext>
            </a:extLst>
          </p:cNvPr>
          <p:cNvCxnSpPr>
            <a:cxnSpLocks/>
          </p:cNvCxnSpPr>
          <p:nvPr/>
        </p:nvCxnSpPr>
        <p:spPr>
          <a:xfrm flipH="1" flipV="1">
            <a:off x="3779520" y="3429000"/>
            <a:ext cx="2638697" cy="243348"/>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52464E-ADFC-3B45-3201-51B5D4A775D1}"/>
              </a:ext>
            </a:extLst>
          </p:cNvPr>
          <p:cNvCxnSpPr>
            <a:cxnSpLocks/>
          </p:cNvCxnSpPr>
          <p:nvPr/>
        </p:nvCxnSpPr>
        <p:spPr>
          <a:xfrm flipH="1">
            <a:off x="1724297" y="4315097"/>
            <a:ext cx="4693920"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1">
            <a:extLst>
              <a:ext uri="{FF2B5EF4-FFF2-40B4-BE49-F238E27FC236}">
                <a16:creationId xmlns:a16="http://schemas.microsoft.com/office/drawing/2014/main" id="{36A039B2-81AA-7E5B-2DC2-398D2D543FE8}"/>
              </a:ext>
            </a:extLst>
          </p:cNvPr>
          <p:cNvSpPr txBox="1">
            <a:spLocks noChangeArrowheads="1"/>
          </p:cNvSpPr>
          <p:nvPr/>
        </p:nvSpPr>
        <p:spPr bwMode="auto">
          <a:xfrm>
            <a:off x="637357" y="4927623"/>
            <a:ext cx="4067641" cy="18721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EXEC </a:t>
            </a:r>
            <a:r>
              <a:rPr lang="en-IE" sz="800" dirty="0" err="1">
                <a:latin typeface="Courier New" panose="02070309020205020404" pitchFamily="49" charset="0"/>
                <a:cs typeface="Courier New" panose="02070309020205020404" pitchFamily="49" charset="0"/>
              </a:rPr>
              <a:t>Utils.W</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Utils.Get_XPlan</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p_sql_marker</a:t>
            </a:r>
            <a:r>
              <a:rPr lang="en-IE" sz="800" dirty="0">
                <a:latin typeface="Courier New" panose="02070309020205020404" pitchFamily="49" charset="0"/>
                <a:cs typeface="Courier New" panose="02070309020205020404" pitchFamily="49" charset="0"/>
              </a:rPr>
              <a:t> =&gt; 'XPLAN_ALL_PATHS'));</a:t>
            </a:r>
          </a:p>
        </p:txBody>
      </p:sp>
      <p:sp>
        <p:nvSpPr>
          <p:cNvPr id="27" name="TextBox 26">
            <a:extLst>
              <a:ext uri="{FF2B5EF4-FFF2-40B4-BE49-F238E27FC236}">
                <a16:creationId xmlns:a16="http://schemas.microsoft.com/office/drawing/2014/main" id="{8487A54B-EA69-230F-9BFE-A6CA96F741B8}"/>
              </a:ext>
            </a:extLst>
          </p:cNvPr>
          <p:cNvSpPr txBox="1"/>
          <p:nvPr/>
        </p:nvSpPr>
        <p:spPr>
          <a:xfrm>
            <a:off x="637357" y="5238931"/>
            <a:ext cx="7751093" cy="114800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For tree networks each node has only one path from the root, and the SQL is efficient</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Also efficient for small looped networks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For larger looped networks, finding all paths resource-intensive</a:t>
            </a:r>
          </a:p>
          <a:p>
            <a:pPr marL="657225" lvl="1" indent="-200025" eaLnBrk="0" fontAlgn="base" hangingPunct="0">
              <a:spcBef>
                <a:spcPct val="0"/>
              </a:spcBef>
              <a:spcAft>
                <a:spcPct val="30000"/>
              </a:spcAft>
              <a:buClr>
                <a:srgbClr val="5D9A0C"/>
              </a:buClr>
              <a:buFont typeface="Wingdings 3" pitchFamily="18" charset="2"/>
              <a:buChar char=""/>
            </a:pPr>
            <a:r>
              <a:rPr lang="en-GB" sz="1400" dirty="0"/>
              <a:t> Also for non-pure-SQL methods: Intrinsically hard</a:t>
            </a:r>
            <a:endParaRPr lang="en-IE" sz="1400" dirty="0"/>
          </a:p>
        </p:txBody>
      </p:sp>
      <p:sp>
        <p:nvSpPr>
          <p:cNvPr id="28" name="TextBox 27">
            <a:extLst>
              <a:ext uri="{FF2B5EF4-FFF2-40B4-BE49-F238E27FC236}">
                <a16:creationId xmlns:a16="http://schemas.microsoft.com/office/drawing/2014/main" id="{6E4C2193-3721-D1E3-CB7F-D9FD1AC51663}"/>
              </a:ext>
            </a:extLst>
          </p:cNvPr>
          <p:cNvSpPr txBox="1"/>
          <p:nvPr/>
        </p:nvSpPr>
        <p:spPr>
          <a:xfrm>
            <a:off x="637357" y="1695906"/>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SQL</a:t>
            </a:r>
          </a:p>
        </p:txBody>
      </p:sp>
      <p:graphicFrame>
        <p:nvGraphicFramePr>
          <p:cNvPr id="29" name="Object 28">
            <a:extLst>
              <a:ext uri="{FF2B5EF4-FFF2-40B4-BE49-F238E27FC236}">
                <a16:creationId xmlns:a16="http://schemas.microsoft.com/office/drawing/2014/main" id="{33F4270A-C09D-04F6-A332-1E0799C69948}"/>
              </a:ext>
            </a:extLst>
          </p:cNvPr>
          <p:cNvGraphicFramePr>
            <a:graphicFrameLocks noChangeAspect="1"/>
          </p:cNvGraphicFramePr>
          <p:nvPr>
            <p:extLst>
              <p:ext uri="{D42A27DB-BD31-4B8C-83A1-F6EECF244321}">
                <p14:modId xmlns:p14="http://schemas.microsoft.com/office/powerpoint/2010/main" val="1992185669"/>
              </p:ext>
            </p:extLst>
          </p:nvPr>
        </p:nvGraphicFramePr>
        <p:xfrm>
          <a:off x="4392613" y="4670425"/>
          <a:ext cx="2205037" cy="514350"/>
        </p:xfrm>
        <a:graphic>
          <a:graphicData uri="http://schemas.openxmlformats.org/presentationml/2006/ole">
            <mc:AlternateContent xmlns:mc="http://schemas.openxmlformats.org/markup-compatibility/2006">
              <mc:Choice xmlns:v="urn:schemas-microsoft-com:vml" Requires="v">
                <p:oleObj name="Packager Shell Object" showAsIcon="1" r:id="rId3" imgW="2204640" imgH="514800" progId="Package">
                  <p:embed/>
                </p:oleObj>
              </mc:Choice>
              <mc:Fallback>
                <p:oleObj name="Packager Shell Object" showAsIcon="1" r:id="rId3" imgW="2204640" imgH="514800" progId="Package">
                  <p:embed/>
                  <p:pic>
                    <p:nvPicPr>
                      <p:cNvPr id="0" name=""/>
                      <p:cNvPicPr/>
                      <p:nvPr/>
                    </p:nvPicPr>
                    <p:blipFill>
                      <a:blip r:embed="rId4"/>
                      <a:stretch>
                        <a:fillRect/>
                      </a:stretch>
                    </p:blipFill>
                    <p:spPr>
                      <a:xfrm>
                        <a:off x="4392613" y="4670425"/>
                        <a:ext cx="2205037" cy="514350"/>
                      </a:xfrm>
                      <a:prstGeom prst="rect">
                        <a:avLst/>
                      </a:prstGeom>
                    </p:spPr>
                  </p:pic>
                </p:oleObj>
              </mc:Fallback>
            </mc:AlternateContent>
          </a:graphicData>
        </a:graphic>
      </p:graphicFrame>
    </p:spTree>
    <p:extLst>
      <p:ext uri="{BB962C8B-B14F-4D97-AF65-F5344CB8AC3E}">
        <p14:creationId xmlns:p14="http://schemas.microsoft.com/office/powerpoint/2010/main" val="293381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One Recursive Subquery</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21</a:t>
            </a:fld>
            <a:endParaRPr lang="en-IE"/>
          </a:p>
        </p:txBody>
      </p:sp>
      <p:sp>
        <p:nvSpPr>
          <p:cNvPr id="3" name="Rectangle 1">
            <a:extLst>
              <a:ext uri="{FF2B5EF4-FFF2-40B4-BE49-F238E27FC236}">
                <a16:creationId xmlns:a16="http://schemas.microsoft.com/office/drawing/2014/main" id="{D3DFA1D0-134E-FE67-4748-BB10D2F59BD4}"/>
              </a:ext>
            </a:extLst>
          </p:cNvPr>
          <p:cNvSpPr txBox="1">
            <a:spLocks noChangeArrowheads="1"/>
          </p:cNvSpPr>
          <p:nvPr/>
        </p:nvSpPr>
        <p:spPr bwMode="auto">
          <a:xfrm>
            <a:off x="637358" y="1942128"/>
            <a:ext cx="4517204" cy="38805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paths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rnk</a:t>
            </a:r>
            <a:r>
              <a:rPr lang="en-IE" sz="800" dirty="0">
                <a:latin typeface="Courier New" panose="02070309020205020404" pitchFamily="49" charset="0"/>
                <a:cs typeface="Courier New" panose="02070309020205020404" pitchFamily="49" charset="0"/>
              </a:rPr>
              <a:t>, lev)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&amp;</a:t>
            </a:r>
            <a:r>
              <a:rPr lang="en-IE" sz="800" dirty="0" err="1">
                <a:latin typeface="Courier New" panose="02070309020205020404" pitchFamily="49" charset="0"/>
                <a:cs typeface="Courier New" panose="02070309020205020404" pitchFamily="49" charset="0"/>
              </a:rPr>
              <a:t>root_id_var</a:t>
            </a:r>
            <a:r>
              <a:rPr lang="en-IE" sz="800" dirty="0">
                <a:latin typeface="Courier New" panose="02070309020205020404" pitchFamily="49" charset="0"/>
                <a:cs typeface="Courier New" panose="02070309020205020404" pitchFamily="49" charset="0"/>
              </a:rPr>
              <a:t>, 1,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DUAL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Rank () OVER (PARTITION BY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 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links 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IN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p.rnk</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SEARCH DEPTH FIRST BY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line_no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CYCLE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lp</a:t>
            </a:r>
            <a:r>
              <a:rPr lang="en-IE" sz="800" dirty="0">
                <a:latin typeface="Courier New" panose="02070309020205020404" pitchFamily="49" charset="0"/>
                <a:cs typeface="Courier New" panose="02070309020205020404" pitchFamily="49" charset="0"/>
              </a:rPr>
              <a:t> TO '*' DEFAULT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node_min_levs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Min (lev) KEEP (DENSE_RANK FIRST ORDER BY lev) lev,</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Min (</a:t>
            </a:r>
            <a:r>
              <a:rPr lang="en-IE" sz="800" dirty="0" err="1">
                <a:latin typeface="Courier New" panose="02070309020205020404" pitchFamily="49" charset="0"/>
                <a:cs typeface="Courier New" panose="02070309020205020404" pitchFamily="49" charset="0"/>
              </a:rPr>
              <a:t>line_no</a:t>
            </a:r>
            <a:r>
              <a:rPr lang="en-IE" sz="800" dirty="0">
                <a:latin typeface="Courier New" panose="02070309020205020404" pitchFamily="49" charset="0"/>
                <a:cs typeface="Courier New" panose="02070309020205020404" pitchFamily="49" charset="0"/>
              </a:rPr>
              <a:t>) KEEP (DENSE_RANK FIRST ORDER BY lev) </a:t>
            </a:r>
            <a:r>
              <a:rPr lang="en-IE" sz="800" dirty="0" err="1">
                <a:latin typeface="Courier New" panose="02070309020205020404" pitchFamily="49" charset="0"/>
                <a:cs typeface="Courier New" panose="02070309020205020404" pitchFamily="49" charset="0"/>
              </a:rPr>
              <a:t>line_no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GROUP BY </a:t>
            </a:r>
            <a:r>
              <a:rPr lang="en-IE" sz="800" dirty="0" err="1">
                <a:latin typeface="Courier New" panose="02070309020205020404" pitchFamily="49" charset="0"/>
                <a:cs typeface="Courier New" panose="02070309020205020404" pitchFamily="49" charset="0"/>
              </a:rPr>
              <a:t>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n.node_name</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Substr</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LPad</a:t>
            </a:r>
            <a:r>
              <a:rPr lang="en-IE" sz="800" dirty="0">
                <a:latin typeface="Courier New" panose="02070309020205020404" pitchFamily="49" charset="0"/>
                <a:cs typeface="Courier New" panose="02070309020205020404" pitchFamily="49" charset="0"/>
              </a:rPr>
              <a:t> ('.', 1 + 2 * </a:t>
            </a:r>
            <a:r>
              <a:rPr lang="en-IE" sz="800" dirty="0" err="1">
                <a:latin typeface="Courier New" panose="02070309020205020404" pitchFamily="49" charset="0"/>
                <a:cs typeface="Courier New" panose="02070309020205020404" pitchFamily="49" charset="0"/>
              </a:rPr>
              <a:t>m.lev</a:t>
            </a:r>
            <a:r>
              <a:rPr lang="en-IE" sz="800" dirty="0">
                <a:latin typeface="Courier New" panose="02070309020205020404" pitchFamily="49" charset="0"/>
                <a:cs typeface="Courier New" panose="02070309020205020404" pitchFamily="49" charset="0"/>
              </a:rPr>
              <a:t>, '.') || </a:t>
            </a:r>
            <a:r>
              <a:rPr lang="en-IE" sz="800" dirty="0" err="1">
                <a:latin typeface="Courier New" panose="02070309020205020404" pitchFamily="49" charset="0"/>
                <a:cs typeface="Courier New" panose="02070309020205020404" pitchFamily="49" charset="0"/>
              </a:rPr>
              <a:t>m.node_id</a:t>
            </a:r>
            <a:r>
              <a:rPr lang="en-IE" sz="800" dirty="0">
                <a:latin typeface="Courier New" panose="02070309020205020404" pitchFamily="49" charset="0"/>
                <a:cs typeface="Courier New" panose="02070309020205020404" pitchFamily="49" charset="0"/>
              </a:rPr>
              <a:t>, 2) node,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m.lev</a:t>
            </a:r>
            <a:r>
              <a:rPr lang="en-IE" sz="800" dirty="0">
                <a:latin typeface="Courier New" panose="02070309020205020404" pitchFamily="49" charset="0"/>
                <a:cs typeface="Courier New" panose="02070309020205020404" pitchFamily="49" charset="0"/>
              </a:rPr>
              <a:t> lev</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node_min_levs</a:t>
            </a:r>
            <a:r>
              <a:rPr lang="en-IE" sz="800" dirty="0">
                <a:latin typeface="Courier New" panose="02070309020205020404" pitchFamily="49" charset="0"/>
                <a:cs typeface="Courier New" panose="02070309020205020404" pitchFamily="49" charset="0"/>
              </a:rPr>
              <a:t> 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nodes 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n.id = </a:t>
            </a:r>
            <a:r>
              <a:rPr lang="en-IE" sz="800" dirty="0" err="1">
                <a:latin typeface="Courier New" panose="02070309020205020404" pitchFamily="49" charset="0"/>
                <a:cs typeface="Courier New" panose="02070309020205020404" pitchFamily="49" charset="0"/>
              </a:rPr>
              <a:t>m.node_id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m.line_no</a:t>
            </a:r>
            <a:endParaRPr lang="en-IE" sz="800" dirty="0">
              <a:latin typeface="Courier New" panose="02070309020205020404" pitchFamily="49" charset="0"/>
              <a:cs typeface="Courier New" panose="02070309020205020404" pitchFamily="49" charset="0"/>
            </a:endParaRPr>
          </a:p>
        </p:txBody>
      </p:sp>
      <p:sp>
        <p:nvSpPr>
          <p:cNvPr id="28" name="TextBox 27">
            <a:extLst>
              <a:ext uri="{FF2B5EF4-FFF2-40B4-BE49-F238E27FC236}">
                <a16:creationId xmlns:a16="http://schemas.microsoft.com/office/drawing/2014/main" id="{6E4C2193-3721-D1E3-CB7F-D9FD1AC51663}"/>
              </a:ext>
            </a:extLst>
          </p:cNvPr>
          <p:cNvSpPr txBox="1"/>
          <p:nvPr/>
        </p:nvSpPr>
        <p:spPr>
          <a:xfrm>
            <a:off x="637357" y="1695906"/>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SQL</a:t>
            </a:r>
          </a:p>
        </p:txBody>
      </p:sp>
      <p:sp>
        <p:nvSpPr>
          <p:cNvPr id="12" name="TextBox 11">
            <a:extLst>
              <a:ext uri="{FF2B5EF4-FFF2-40B4-BE49-F238E27FC236}">
                <a16:creationId xmlns:a16="http://schemas.microsoft.com/office/drawing/2014/main" id="{22B9AA52-92BF-1819-5575-58ED64307B3D}"/>
              </a:ext>
            </a:extLst>
          </p:cNvPr>
          <p:cNvSpPr txBox="1"/>
          <p:nvPr/>
        </p:nvSpPr>
        <p:spPr>
          <a:xfrm>
            <a:off x="5154562" y="1994211"/>
            <a:ext cx="3352081" cy="646331"/>
          </a:xfrm>
          <a:prstGeom prst="rect">
            <a:avLst/>
          </a:prstGeom>
          <a:noFill/>
        </p:spPr>
        <p:txBody>
          <a:bodyPr wrap="square" rtlCol="0">
            <a:spAutoFit/>
          </a:bodyPr>
          <a:lstStyle/>
          <a:p>
            <a:r>
              <a:rPr lang="en-IE" sz="1200" dirty="0"/>
              <a:t>Extra field, </a:t>
            </a:r>
            <a:r>
              <a:rPr lang="en-IE" sz="1200" dirty="0" err="1"/>
              <a:t>rnk</a:t>
            </a:r>
            <a:r>
              <a:rPr lang="en-IE" sz="1200" dirty="0"/>
              <a:t> = </a:t>
            </a:r>
            <a:r>
              <a:rPr lang="en-GB" sz="1200" dirty="0"/>
              <a:t>rank of record for a given node at each iteration, based on the prior node id</a:t>
            </a:r>
            <a:endParaRPr lang="en-IE" sz="1200" dirty="0"/>
          </a:p>
        </p:txBody>
      </p:sp>
      <p:sp>
        <p:nvSpPr>
          <p:cNvPr id="13" name="TextBox 12">
            <a:extLst>
              <a:ext uri="{FF2B5EF4-FFF2-40B4-BE49-F238E27FC236}">
                <a16:creationId xmlns:a16="http://schemas.microsoft.com/office/drawing/2014/main" id="{DEB23C44-3C63-38DB-3917-1D1E85635536}"/>
              </a:ext>
            </a:extLst>
          </p:cNvPr>
          <p:cNvSpPr txBox="1"/>
          <p:nvPr/>
        </p:nvSpPr>
        <p:spPr>
          <a:xfrm>
            <a:off x="5154561" y="3429000"/>
            <a:ext cx="3352081" cy="461665"/>
          </a:xfrm>
          <a:prstGeom prst="rect">
            <a:avLst/>
          </a:prstGeom>
          <a:noFill/>
        </p:spPr>
        <p:txBody>
          <a:bodyPr wrap="square" rtlCol="0">
            <a:spAutoFit/>
          </a:bodyPr>
          <a:lstStyle/>
          <a:p>
            <a:r>
              <a:rPr lang="en-GB" sz="1200" dirty="0"/>
              <a:t>At each iteration only the record of rank 1 is joined to new links, avoiding duplication</a:t>
            </a:r>
            <a:endParaRPr lang="en-IE" sz="1200" dirty="0"/>
          </a:p>
        </p:txBody>
      </p:sp>
      <p:cxnSp>
        <p:nvCxnSpPr>
          <p:cNvPr id="15" name="Straight Arrow Connector 14">
            <a:extLst>
              <a:ext uri="{FF2B5EF4-FFF2-40B4-BE49-F238E27FC236}">
                <a16:creationId xmlns:a16="http://schemas.microsoft.com/office/drawing/2014/main" id="{14BB0136-E940-B7AC-EF11-BE977EE366BC}"/>
              </a:ext>
            </a:extLst>
          </p:cNvPr>
          <p:cNvCxnSpPr>
            <a:cxnSpLocks/>
            <a:stCxn id="12" idx="1"/>
          </p:cNvCxnSpPr>
          <p:nvPr/>
        </p:nvCxnSpPr>
        <p:spPr>
          <a:xfrm flipH="1" flipV="1">
            <a:off x="2094271" y="2057400"/>
            <a:ext cx="3060291" cy="259977"/>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A9A8F5-3B5E-C01D-D25C-C26B718B843B}"/>
              </a:ext>
            </a:extLst>
          </p:cNvPr>
          <p:cNvCxnSpPr>
            <a:cxnSpLocks/>
          </p:cNvCxnSpPr>
          <p:nvPr/>
        </p:nvCxnSpPr>
        <p:spPr>
          <a:xfrm flipH="1">
            <a:off x="1895168" y="3723968"/>
            <a:ext cx="3259393"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80A6B4-A0D8-4F8D-4425-32C332D4F6AA}"/>
              </a:ext>
            </a:extLst>
          </p:cNvPr>
          <p:cNvSpPr txBox="1"/>
          <p:nvPr/>
        </p:nvSpPr>
        <p:spPr>
          <a:xfrm>
            <a:off x="5154560" y="4156375"/>
            <a:ext cx="3352081" cy="646331"/>
          </a:xfrm>
          <a:prstGeom prst="rect">
            <a:avLst/>
          </a:prstGeom>
          <a:noFill/>
        </p:spPr>
        <p:txBody>
          <a:bodyPr wrap="square" rtlCol="0">
            <a:spAutoFit/>
          </a:bodyPr>
          <a:lstStyle/>
          <a:p>
            <a:r>
              <a:rPr lang="en-GB" sz="1200" dirty="0"/>
              <a:t>Subquery, </a:t>
            </a:r>
            <a:r>
              <a:rPr lang="en-GB" sz="1200" dirty="0" err="1"/>
              <a:t>node_min_levs</a:t>
            </a:r>
            <a:r>
              <a:rPr lang="en-GB" sz="1200" dirty="0"/>
              <a:t>, selects the preferred record of minimum length for each node</a:t>
            </a:r>
            <a:endParaRPr lang="en-IE" sz="1200" dirty="0"/>
          </a:p>
        </p:txBody>
      </p:sp>
    </p:spTree>
    <p:extLst>
      <p:ext uri="{BB962C8B-B14F-4D97-AF65-F5344CB8AC3E}">
        <p14:creationId xmlns:p14="http://schemas.microsoft.com/office/powerpoint/2010/main" val="673168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One Recursive Subquery - Performance</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22</a:t>
            </a:fld>
            <a:endParaRPr lang="en-IE"/>
          </a:p>
        </p:txBody>
      </p:sp>
      <p:sp>
        <p:nvSpPr>
          <p:cNvPr id="3" name="Rectangle 1">
            <a:extLst>
              <a:ext uri="{FF2B5EF4-FFF2-40B4-BE49-F238E27FC236}">
                <a16:creationId xmlns:a16="http://schemas.microsoft.com/office/drawing/2014/main" id="{D3DFA1D0-134E-FE67-4748-BB10D2F59BD4}"/>
              </a:ext>
            </a:extLst>
          </p:cNvPr>
          <p:cNvSpPr txBox="1">
            <a:spLocks noChangeArrowheads="1"/>
          </p:cNvSpPr>
          <p:nvPr/>
        </p:nvSpPr>
        <p:spPr bwMode="auto">
          <a:xfrm>
            <a:off x="628649" y="1998466"/>
            <a:ext cx="7886699" cy="264942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a:t>
            </a:r>
            <a:r>
              <a:rPr lang="en-IE" sz="800" dirty="0" err="1">
                <a:latin typeface="Courier New" panose="02070309020205020404" pitchFamily="49" charset="0"/>
                <a:cs typeface="Courier New" panose="02070309020205020404" pitchFamily="49" charset="0"/>
              </a:rPr>
              <a:t>OMem</a:t>
            </a:r>
            <a:r>
              <a:rPr lang="en-IE" sz="800" dirty="0">
                <a:latin typeface="Courier New" panose="02070309020205020404" pitchFamily="49" charset="0"/>
                <a:cs typeface="Courier New" panose="02070309020205020404" pitchFamily="49" charset="0"/>
              </a:rPr>
              <a:t> |  1Mem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161 |00:00:07.90 |    5032K|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SORT ORDER BY                              |       |      1 |    381G|    161 |00:00:07.90 |    5032K| 18432 | 18432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JOIN                                 |       |      1 |    381G|    161 |00:00:07.90 |    5032K|  1449K|  1449K|</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TABLE ACCESS FULL                        | NODES |      1 |    161 |    161 |00:00:00.01 |       7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VIEW                                     |       |      1 |    381G|    161 |00:00:07.90 |    5032K|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SORT GROUP BY                           |       |      1 |    381G|    161 |00:00:07.90 |    5032K| 31744 | 31744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VIEW                                   |       |      1 |    381G|    220K|00:00:07.81 |    5032K|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UNION ALL (RECURSIVE WITH) DEPTH FIRST|       |      1 |        |    220K|00:00:07.77 |    5032K|    19M|  1646K|</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FAST DUAL                            |       |      1 |      1 |      1 |00:00:00.01 |       0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WINDOW SORT                          |       |     79 |    381G|    220K|00:00:00.72 |   57440 |   478K|   448K|</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NESTED LOOPS                        |       |     79 |    381G|    220K|00:00:00.52 |   57440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RECURSIVE WITH PUMP                |       |     79 |        |   3590 |00:00:00.01 |       0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TABLE ACCESS FULL                  | LINKS |   3590 |     45 |    220K|00:00:00.70 |   57440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2 - access("N"."ID"="M"."NODE_ID")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12 - filter(("P"."NODE_ID"="L"."NODE_ID_FR" OR "P"."NODE_ID"="L"."NODE_ID_TO"))</a:t>
            </a:r>
          </a:p>
        </p:txBody>
      </p:sp>
      <p:sp>
        <p:nvSpPr>
          <p:cNvPr id="7" name="TextBox 6">
            <a:extLst>
              <a:ext uri="{FF2B5EF4-FFF2-40B4-BE49-F238E27FC236}">
                <a16:creationId xmlns:a16="http://schemas.microsoft.com/office/drawing/2014/main" id="{850281CE-9785-A860-5F93-BD046B33482E}"/>
              </a:ext>
            </a:extLst>
          </p:cNvPr>
          <p:cNvSpPr txBox="1"/>
          <p:nvPr/>
        </p:nvSpPr>
        <p:spPr>
          <a:xfrm>
            <a:off x="628650" y="1690689"/>
            <a:ext cx="7886698"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 – Bacon/small (161 node / 3,342 link network)</a:t>
            </a:r>
          </a:p>
        </p:txBody>
      </p:sp>
      <p:sp>
        <p:nvSpPr>
          <p:cNvPr id="8" name="TextBox 7">
            <a:extLst>
              <a:ext uri="{FF2B5EF4-FFF2-40B4-BE49-F238E27FC236}">
                <a16:creationId xmlns:a16="http://schemas.microsoft.com/office/drawing/2014/main" id="{E4D9228A-C7AB-69CB-ACAF-25E0A98AB93F}"/>
              </a:ext>
            </a:extLst>
          </p:cNvPr>
          <p:cNvSpPr txBox="1"/>
          <p:nvPr/>
        </p:nvSpPr>
        <p:spPr>
          <a:xfrm>
            <a:off x="628649" y="4648191"/>
            <a:ext cx="7886700" cy="170816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SQL solution can obtain the shortest paths efficiently for tree and smaller looped networks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In larger looped networks the number of paths overall can become extremely large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Recursive subquery discards all but one path to a given node at a given iteration…</a:t>
            </a:r>
          </a:p>
          <a:p>
            <a:pPr marL="657225" lvl="1" indent="-200025" eaLnBrk="0" fontAlgn="base" hangingPunct="0">
              <a:spcBef>
                <a:spcPct val="0"/>
              </a:spcBef>
              <a:spcAft>
                <a:spcPct val="30000"/>
              </a:spcAft>
              <a:buClr>
                <a:srgbClr val="5D9A0C"/>
              </a:buClr>
              <a:buFont typeface="Wingdings 3" pitchFamily="18" charset="2"/>
              <a:buChar char=""/>
            </a:pPr>
            <a:r>
              <a:rPr lang="en-GB" sz="1400" dirty="0"/>
              <a:t>But has no access to other paths reached at earlier iterations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And so may persist with longer paths that will be discarded in the later ranking subquery</a:t>
            </a:r>
            <a:endParaRPr lang="en-IE" sz="1400" dirty="0"/>
          </a:p>
          <a:p>
            <a:pPr marL="200025" indent="-200025" eaLnBrk="0" fontAlgn="base" hangingPunct="0">
              <a:spcBef>
                <a:spcPct val="0"/>
              </a:spcBef>
              <a:spcAft>
                <a:spcPct val="30000"/>
              </a:spcAft>
              <a:buClr>
                <a:srgbClr val="5D9A0C"/>
              </a:buClr>
              <a:buFont typeface="Wingdings 3" pitchFamily="18" charset="2"/>
              <a:buChar char=""/>
            </a:pPr>
            <a:r>
              <a:rPr lang="en-GB" sz="1400" dirty="0"/>
              <a:t>One approach to mitigating is to do a truncated search to obtain some bounds for later query…</a:t>
            </a:r>
          </a:p>
        </p:txBody>
      </p:sp>
    </p:spTree>
    <p:extLst>
      <p:ext uri="{BB962C8B-B14F-4D97-AF65-F5344CB8AC3E}">
        <p14:creationId xmlns:p14="http://schemas.microsoft.com/office/powerpoint/2010/main" val="166020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Two Recursive Subqueries, Part 1</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23</a:t>
            </a:fld>
            <a:endParaRPr lang="en-IE"/>
          </a:p>
        </p:txBody>
      </p:sp>
      <p:sp>
        <p:nvSpPr>
          <p:cNvPr id="3" name="Rectangle 1">
            <a:extLst>
              <a:ext uri="{FF2B5EF4-FFF2-40B4-BE49-F238E27FC236}">
                <a16:creationId xmlns:a16="http://schemas.microsoft.com/office/drawing/2014/main" id="{D3DFA1D0-134E-FE67-4748-BB10D2F59BD4}"/>
              </a:ext>
            </a:extLst>
          </p:cNvPr>
          <p:cNvSpPr txBox="1">
            <a:spLocks noChangeArrowheads="1"/>
          </p:cNvSpPr>
          <p:nvPr/>
        </p:nvSpPr>
        <p:spPr bwMode="auto">
          <a:xfrm>
            <a:off x="628650" y="2020427"/>
            <a:ext cx="4769260" cy="21569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WITH </a:t>
            </a:r>
            <a:r>
              <a:rPr lang="en-GB" sz="800" dirty="0" err="1">
                <a:latin typeface="Courier New" panose="02070309020205020404" pitchFamily="49" charset="0"/>
                <a:cs typeface="Courier New" panose="02070309020205020404" pitchFamily="49" charset="0"/>
              </a:rPr>
              <a:t>paths_truncated</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lev,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&amp;</a:t>
            </a:r>
            <a:r>
              <a:rPr lang="en-IE" sz="800" dirty="0" err="1">
                <a:latin typeface="Courier New" panose="02070309020205020404" pitchFamily="49" charset="0"/>
                <a:cs typeface="Courier New" panose="02070309020205020404" pitchFamily="49" charset="0"/>
              </a:rPr>
              <a:t>root_id_var</a:t>
            </a:r>
            <a:r>
              <a:rPr lang="en-IE" sz="800" dirty="0">
                <a:latin typeface="Courier New" panose="02070309020205020404" pitchFamily="49" charset="0"/>
                <a:cs typeface="Courier New" panose="02070309020205020404" pitchFamily="49" charset="0"/>
              </a:rPr>
              <a:t>, 0,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DUAL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Row_Number</a:t>
            </a:r>
            <a:r>
              <a:rPr lang="en-IE" sz="800" dirty="0">
                <a:latin typeface="Courier New" panose="02070309020205020404" pitchFamily="49" charset="0"/>
                <a:cs typeface="Courier New" panose="02070309020205020404" pitchFamily="49" charset="0"/>
              </a:rPr>
              <a:t> () OVER (PARTITION BY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paths_truncated</a:t>
            </a:r>
            <a:r>
              <a:rPr lang="en-IE" sz="800" dirty="0">
                <a:latin typeface="Courier New" panose="02070309020205020404" pitchFamily="49" charset="0"/>
                <a:cs typeface="Courier New" panose="02070309020205020404" pitchFamily="49" charset="0"/>
              </a:rPr>
              <a:t> 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links 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IN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p.rn</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&lt; &amp;LEVMAX)</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CYCLE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lp</a:t>
            </a:r>
            <a:r>
              <a:rPr lang="en-IE" sz="800" dirty="0">
                <a:latin typeface="Courier New" panose="02070309020205020404" pitchFamily="49" charset="0"/>
                <a:cs typeface="Courier New" panose="02070309020205020404" pitchFamily="49" charset="0"/>
              </a:rPr>
              <a:t> TO '*' DEFAULT ' '</a:t>
            </a:r>
          </a:p>
        </p:txBody>
      </p:sp>
      <p:sp>
        <p:nvSpPr>
          <p:cNvPr id="7" name="Rectangle 1">
            <a:extLst>
              <a:ext uri="{FF2B5EF4-FFF2-40B4-BE49-F238E27FC236}">
                <a16:creationId xmlns:a16="http://schemas.microsoft.com/office/drawing/2014/main" id="{CBE2BF2A-1043-F9B6-49A4-DA98FF9B9F4A}"/>
              </a:ext>
            </a:extLst>
          </p:cNvPr>
          <p:cNvSpPr txBox="1">
            <a:spLocks noChangeArrowheads="1"/>
          </p:cNvSpPr>
          <p:nvPr/>
        </p:nvSpPr>
        <p:spPr bwMode="auto">
          <a:xfrm>
            <a:off x="628650" y="4520940"/>
            <a:ext cx="3803240" cy="679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approx_best_paths</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Max (lev) KEEP (DENSE_RANK FIRST ORDER BY lev) lev</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paths_truncated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GROUP BY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3606017-9B04-D7F7-489C-808F4D2ED8AA}"/>
              </a:ext>
            </a:extLst>
          </p:cNvPr>
          <p:cNvSpPr txBox="1"/>
          <p:nvPr/>
        </p:nvSpPr>
        <p:spPr>
          <a:xfrm>
            <a:off x="628650" y="1690689"/>
            <a:ext cx="476926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err="1"/>
              <a:t>paths_truncated</a:t>
            </a:r>
            <a:r>
              <a:rPr lang="en-US" sz="1400" u="sng" dirty="0"/>
              <a:t> (recursive subquery)</a:t>
            </a:r>
          </a:p>
        </p:txBody>
      </p:sp>
      <p:sp>
        <p:nvSpPr>
          <p:cNvPr id="14" name="TextBox 13">
            <a:extLst>
              <a:ext uri="{FF2B5EF4-FFF2-40B4-BE49-F238E27FC236}">
                <a16:creationId xmlns:a16="http://schemas.microsoft.com/office/drawing/2014/main" id="{AC00D47E-61BA-E8B1-E5CC-A48D00B6CF00}"/>
              </a:ext>
            </a:extLst>
          </p:cNvPr>
          <p:cNvSpPr txBox="1"/>
          <p:nvPr/>
        </p:nvSpPr>
        <p:spPr>
          <a:xfrm>
            <a:off x="628650" y="4177408"/>
            <a:ext cx="476926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err="1"/>
              <a:t>approx_best_paths</a:t>
            </a:r>
            <a:endParaRPr lang="en-US" sz="1400" u="sng" dirty="0"/>
          </a:p>
        </p:txBody>
      </p:sp>
      <p:sp>
        <p:nvSpPr>
          <p:cNvPr id="16" name="TextBox 15">
            <a:extLst>
              <a:ext uri="{FF2B5EF4-FFF2-40B4-BE49-F238E27FC236}">
                <a16:creationId xmlns:a16="http://schemas.microsoft.com/office/drawing/2014/main" id="{F9F63E56-BE25-5285-FEE3-8A3D7C03D638}"/>
              </a:ext>
            </a:extLst>
          </p:cNvPr>
          <p:cNvSpPr txBox="1"/>
          <p:nvPr/>
        </p:nvSpPr>
        <p:spPr>
          <a:xfrm>
            <a:off x="5397911" y="2087551"/>
            <a:ext cx="3117438" cy="517065"/>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a:solidFill>
                  <a:srgbClr val="111111"/>
                </a:solidFill>
                <a:effectLst/>
              </a:rPr>
              <a:t>Same subquery as in 1-recursion</a:t>
            </a:r>
          </a:p>
          <a:p>
            <a:pPr eaLnBrk="0" fontAlgn="base" hangingPunct="0">
              <a:lnSpc>
                <a:spcPct val="100000"/>
              </a:lnSpc>
              <a:spcBef>
                <a:spcPct val="0"/>
              </a:spcBef>
              <a:spcAft>
                <a:spcPct val="30000"/>
              </a:spcAft>
              <a:buClr>
                <a:srgbClr val="5D9A0C"/>
              </a:buClr>
            </a:pPr>
            <a:r>
              <a:rPr lang="en-GB" sz="1200" dirty="0">
                <a:solidFill>
                  <a:srgbClr val="111111"/>
                </a:solidFill>
              </a:rPr>
              <a:t>Except…</a:t>
            </a:r>
            <a:endParaRPr lang="en-GB" sz="1200" b="0" i="0" dirty="0">
              <a:solidFill>
                <a:srgbClr val="111111"/>
              </a:solidFill>
              <a:effectLst/>
            </a:endParaRPr>
          </a:p>
        </p:txBody>
      </p:sp>
      <p:sp>
        <p:nvSpPr>
          <p:cNvPr id="17" name="TextBox 16">
            <a:extLst>
              <a:ext uri="{FF2B5EF4-FFF2-40B4-BE49-F238E27FC236}">
                <a16:creationId xmlns:a16="http://schemas.microsoft.com/office/drawing/2014/main" id="{B8FB5406-3AB4-5238-817C-9538AE0862D2}"/>
              </a:ext>
            </a:extLst>
          </p:cNvPr>
          <p:cNvSpPr txBox="1"/>
          <p:nvPr/>
        </p:nvSpPr>
        <p:spPr>
          <a:xfrm>
            <a:off x="5397911" y="3808077"/>
            <a:ext cx="3117438" cy="517065"/>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a:solidFill>
                  <a:srgbClr val="111111"/>
                </a:solidFill>
                <a:effectLst/>
              </a:rPr>
              <a:t>Truncate recursion at iteration  &amp;LEVMAX </a:t>
            </a:r>
          </a:p>
          <a:p>
            <a:pPr eaLnBrk="0" fontAlgn="base" hangingPunct="0">
              <a:lnSpc>
                <a:spcPct val="100000"/>
              </a:lnSpc>
              <a:spcBef>
                <a:spcPct val="0"/>
              </a:spcBef>
              <a:spcAft>
                <a:spcPct val="30000"/>
              </a:spcAft>
              <a:buClr>
                <a:srgbClr val="5D9A0C"/>
              </a:buClr>
            </a:pPr>
            <a:r>
              <a:rPr lang="en-GB" sz="1200" b="0" i="0" dirty="0">
                <a:solidFill>
                  <a:srgbClr val="111111"/>
                </a:solidFill>
                <a:effectLst/>
              </a:rPr>
              <a:t>( I tried 5 and 10)</a:t>
            </a:r>
          </a:p>
        </p:txBody>
      </p:sp>
      <p:cxnSp>
        <p:nvCxnSpPr>
          <p:cNvPr id="19" name="Straight Arrow Connector 18">
            <a:extLst>
              <a:ext uri="{FF2B5EF4-FFF2-40B4-BE49-F238E27FC236}">
                <a16:creationId xmlns:a16="http://schemas.microsoft.com/office/drawing/2014/main" id="{121934AA-E4C2-DF61-AA13-B1CB9D014D92}"/>
              </a:ext>
            </a:extLst>
          </p:cNvPr>
          <p:cNvCxnSpPr>
            <a:cxnSpLocks/>
          </p:cNvCxnSpPr>
          <p:nvPr/>
        </p:nvCxnSpPr>
        <p:spPr>
          <a:xfrm flipH="1">
            <a:off x="2276669" y="3937819"/>
            <a:ext cx="3121241"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E1AAF17-5AEE-4B59-560F-285008D223A9}"/>
              </a:ext>
            </a:extLst>
          </p:cNvPr>
          <p:cNvSpPr txBox="1"/>
          <p:nvPr/>
        </p:nvSpPr>
        <p:spPr>
          <a:xfrm>
            <a:off x="4431890" y="4510099"/>
            <a:ext cx="3322524" cy="803297"/>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400" b="0" i="0" dirty="0">
                <a:solidFill>
                  <a:srgbClr val="111111"/>
                </a:solidFill>
                <a:effectLst/>
              </a:rPr>
              <a:t>Gets minimum lev by </a:t>
            </a:r>
            <a:r>
              <a:rPr lang="en-GB" sz="1400" b="0" i="0" dirty="0" err="1">
                <a:solidFill>
                  <a:srgbClr val="111111"/>
                </a:solidFill>
                <a:effectLst/>
              </a:rPr>
              <a:t>node_id</a:t>
            </a:r>
            <a:r>
              <a:rPr lang="en-GB" sz="1400" b="0" i="0" dirty="0">
                <a:solidFill>
                  <a:srgbClr val="111111"/>
                </a:solidFill>
                <a:effectLst/>
              </a:rPr>
              <a:t> from </a:t>
            </a:r>
            <a:r>
              <a:rPr lang="en-GB" sz="1400" b="0" i="0" dirty="0" err="1">
                <a:solidFill>
                  <a:srgbClr val="111111"/>
                </a:solidFill>
                <a:effectLst/>
              </a:rPr>
              <a:t>paths_truncated</a:t>
            </a:r>
            <a:endParaRPr lang="en-GB" sz="1400" b="0" i="0" dirty="0">
              <a:solidFill>
                <a:srgbClr val="111111"/>
              </a:solidFill>
              <a:effectLst/>
            </a:endParaRPr>
          </a:p>
          <a:p>
            <a:pPr eaLnBrk="0" fontAlgn="base" hangingPunct="0">
              <a:spcBef>
                <a:spcPct val="0"/>
              </a:spcBef>
              <a:spcAft>
                <a:spcPct val="30000"/>
              </a:spcAft>
              <a:buClr>
                <a:srgbClr val="5D9A0C"/>
              </a:buClr>
            </a:pPr>
            <a:r>
              <a:rPr lang="en-GB" sz="1400" dirty="0">
                <a:solidFill>
                  <a:srgbClr val="111111"/>
                </a:solidFill>
              </a:rPr>
              <a:t>…</a:t>
            </a:r>
            <a:endParaRPr lang="en-GB" sz="1400" b="0" i="0" dirty="0">
              <a:solidFill>
                <a:srgbClr val="111111"/>
              </a:solidFill>
              <a:effectLst/>
            </a:endParaRPr>
          </a:p>
        </p:txBody>
      </p:sp>
      <p:sp>
        <p:nvSpPr>
          <p:cNvPr id="26" name="TextBox 25">
            <a:extLst>
              <a:ext uri="{FF2B5EF4-FFF2-40B4-BE49-F238E27FC236}">
                <a16:creationId xmlns:a16="http://schemas.microsoft.com/office/drawing/2014/main" id="{AFC38E93-2814-8CBC-4B1D-2B00581EEE9C}"/>
              </a:ext>
            </a:extLst>
          </p:cNvPr>
          <p:cNvSpPr txBox="1"/>
          <p:nvPr/>
        </p:nvSpPr>
        <p:spPr>
          <a:xfrm>
            <a:off x="628649" y="5470638"/>
            <a:ext cx="6251473" cy="52322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Any paths to </a:t>
            </a:r>
            <a:r>
              <a:rPr lang="en-GB" sz="1400" dirty="0" err="1">
                <a:solidFill>
                  <a:srgbClr val="111111"/>
                </a:solidFill>
              </a:rPr>
              <a:t>node_id</a:t>
            </a:r>
            <a:r>
              <a:rPr lang="en-GB" sz="1400" dirty="0">
                <a:solidFill>
                  <a:srgbClr val="111111"/>
                </a:solidFill>
              </a:rPr>
              <a:t> longer in second recursion than found here can be discarded</a:t>
            </a:r>
            <a:r>
              <a:rPr lang="en-GB" sz="1400" b="0" i="0" dirty="0">
                <a:solidFill>
                  <a:srgbClr val="111111"/>
                </a:solidFill>
                <a:effectLst/>
              </a:rPr>
              <a:t> </a:t>
            </a:r>
          </a:p>
        </p:txBody>
      </p:sp>
    </p:spTree>
    <p:extLst>
      <p:ext uri="{BB962C8B-B14F-4D97-AF65-F5344CB8AC3E}">
        <p14:creationId xmlns:p14="http://schemas.microsoft.com/office/powerpoint/2010/main" val="389227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Two Recursive Subqueries, Part 2</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24</a:t>
            </a:fld>
            <a:endParaRPr lang="en-IE"/>
          </a:p>
        </p:txBody>
      </p:sp>
      <p:sp>
        <p:nvSpPr>
          <p:cNvPr id="8" name="Rectangle 1">
            <a:extLst>
              <a:ext uri="{FF2B5EF4-FFF2-40B4-BE49-F238E27FC236}">
                <a16:creationId xmlns:a16="http://schemas.microsoft.com/office/drawing/2014/main" id="{02494474-EAC2-45E5-5B1A-AE1DEF3DA144}"/>
              </a:ext>
            </a:extLst>
          </p:cNvPr>
          <p:cNvSpPr txBox="1">
            <a:spLocks noChangeArrowheads="1"/>
          </p:cNvSpPr>
          <p:nvPr/>
        </p:nvSpPr>
        <p:spPr bwMode="auto">
          <a:xfrm>
            <a:off x="628650" y="1998466"/>
            <a:ext cx="5091124" cy="252631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paths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lev, </a:t>
            </a:r>
            <a:r>
              <a:rPr lang="en-GB" sz="800" dirty="0" err="1">
                <a:latin typeface="Courier New" panose="02070309020205020404" pitchFamily="49" charset="0"/>
                <a:cs typeface="Courier New" panose="02070309020205020404" pitchFamily="49" charset="0"/>
              </a:rPr>
              <a:t>rn</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&amp;</a:t>
            </a:r>
            <a:r>
              <a:rPr lang="en-IE" sz="800" dirty="0" err="1">
                <a:latin typeface="Courier New" panose="02070309020205020404" pitchFamily="49" charset="0"/>
                <a:cs typeface="Courier New" panose="02070309020205020404" pitchFamily="49" charset="0"/>
              </a:rPr>
              <a:t>root_id_var</a:t>
            </a:r>
            <a:r>
              <a:rPr lang="en-IE" sz="800" dirty="0">
                <a:latin typeface="Courier New" panose="02070309020205020404" pitchFamily="49" charset="0"/>
                <a:cs typeface="Courier New" panose="02070309020205020404" pitchFamily="49" charset="0"/>
              </a:rPr>
              <a:t>, 0,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DUAL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Row_Number</a:t>
            </a:r>
            <a:r>
              <a:rPr lang="en-IE" sz="800" dirty="0">
                <a:latin typeface="Courier New" panose="02070309020205020404" pitchFamily="49" charset="0"/>
                <a:cs typeface="Courier New" panose="02070309020205020404" pitchFamily="49" charset="0"/>
              </a:rPr>
              <a:t> () OVER (PARTITION BY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 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links 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IN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a:t>
            </a:r>
            <a:r>
              <a:rPr lang="en-IE" sz="800" dirty="0" err="1">
                <a:latin typeface="Courier New" panose="02070309020205020404" pitchFamily="49" charset="0"/>
                <a:cs typeface="Courier New" panose="02070309020205020404" pitchFamily="49" charset="0"/>
              </a:rPr>
              <a:t>approx_best_paths</a:t>
            </a:r>
            <a:r>
              <a:rPr lang="en-IE" sz="800" dirty="0">
                <a:latin typeface="Courier New" panose="02070309020205020404" pitchFamily="49" charset="0"/>
                <a:cs typeface="Courier New" panose="02070309020205020404" pitchFamily="49" charset="0"/>
              </a:rPr>
              <a:t> b</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b.node_id</a:t>
            </a:r>
            <a:r>
              <a:rPr lang="en-IE" sz="800" dirty="0">
                <a:latin typeface="Courier New" panose="02070309020205020404" pitchFamily="49" charset="0"/>
                <a:cs typeface="Courier New" panose="02070309020205020404" pitchFamily="49" charset="0"/>
              </a:rPr>
              <a:t> = CASE WHEN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p.node_id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p.rn</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a:t>
            </a:r>
            <a:r>
              <a:rPr lang="en-IE" sz="800" dirty="0" err="1">
                <a:latin typeface="Courier New" panose="02070309020205020404" pitchFamily="49" charset="0"/>
                <a:cs typeface="Courier New" panose="02070309020205020404" pitchFamily="49" charset="0"/>
              </a:rPr>
              <a:t>p.lev</a:t>
            </a:r>
            <a:r>
              <a:rPr lang="en-IE" sz="800" dirty="0">
                <a:latin typeface="Courier New" panose="02070309020205020404" pitchFamily="49" charset="0"/>
                <a:cs typeface="Courier New" panose="02070309020205020404" pitchFamily="49" charset="0"/>
              </a:rPr>
              <a:t> &lt; </a:t>
            </a:r>
            <a:r>
              <a:rPr lang="en-IE" sz="800" dirty="0" err="1">
                <a:latin typeface="Courier New" panose="02070309020205020404" pitchFamily="49" charset="0"/>
                <a:cs typeface="Courier New" panose="02070309020205020404" pitchFamily="49" charset="0"/>
              </a:rPr>
              <a:t>Nvl</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b.lev</a:t>
            </a:r>
            <a:r>
              <a:rPr lang="en-IE" sz="800" dirty="0">
                <a:latin typeface="Courier New" panose="02070309020205020404" pitchFamily="49" charset="0"/>
                <a:cs typeface="Courier New" panose="02070309020205020404" pitchFamily="49" charset="0"/>
              </a:rPr>
              <a:t>, 1000000)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SEARCH DEPTH FIRST BY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line_no</a:t>
            </a:r>
            <a:r>
              <a:rPr lang="en-IE" sz="800" dirty="0">
                <a:latin typeface="Courier New" panose="02070309020205020404" pitchFamily="49" charset="0"/>
                <a:cs typeface="Courier New" panose="02070309020205020404" pitchFamily="49" charset="0"/>
              </a:rPr>
              <a:t> CYCLE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SET </a:t>
            </a:r>
            <a:r>
              <a:rPr lang="en-IE" sz="800" dirty="0" err="1">
                <a:latin typeface="Courier New" panose="02070309020205020404" pitchFamily="49" charset="0"/>
                <a:cs typeface="Courier New" panose="02070309020205020404" pitchFamily="49" charset="0"/>
              </a:rPr>
              <a:t>lp</a:t>
            </a:r>
            <a:r>
              <a:rPr lang="en-IE" sz="800" dirty="0">
                <a:latin typeface="Courier New" panose="02070309020205020404" pitchFamily="49" charset="0"/>
                <a:cs typeface="Courier New" panose="02070309020205020404" pitchFamily="49" charset="0"/>
              </a:rPr>
              <a:t> TO '*' DEFAULT ' '</a:t>
            </a:r>
          </a:p>
        </p:txBody>
      </p:sp>
      <p:sp>
        <p:nvSpPr>
          <p:cNvPr id="10" name="Rectangle 1">
            <a:extLst>
              <a:ext uri="{FF2B5EF4-FFF2-40B4-BE49-F238E27FC236}">
                <a16:creationId xmlns:a16="http://schemas.microsoft.com/office/drawing/2014/main" id="{6AEF7B16-2693-67A4-1457-E44D9D33D532}"/>
              </a:ext>
            </a:extLst>
          </p:cNvPr>
          <p:cNvSpPr txBox="1">
            <a:spLocks noChangeArrowheads="1"/>
          </p:cNvSpPr>
          <p:nvPr/>
        </p:nvSpPr>
        <p:spPr bwMode="auto">
          <a:xfrm>
            <a:off x="628650" y="4814924"/>
            <a:ext cx="5012610"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node_min_levs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Min (lev) KEEP (DENSE_RANK FIRST ORDER BY lev) lev,</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Min (</a:t>
            </a:r>
            <a:r>
              <a:rPr lang="en-IE" sz="800" dirty="0" err="1">
                <a:latin typeface="Courier New" panose="02070309020205020404" pitchFamily="49" charset="0"/>
                <a:cs typeface="Courier New" panose="02070309020205020404" pitchFamily="49" charset="0"/>
              </a:rPr>
              <a:t>line_no</a:t>
            </a:r>
            <a:r>
              <a:rPr lang="en-IE" sz="800" dirty="0">
                <a:latin typeface="Courier New" panose="02070309020205020404" pitchFamily="49" charset="0"/>
                <a:cs typeface="Courier New" panose="02070309020205020404" pitchFamily="49" charset="0"/>
              </a:rPr>
              <a:t>) KEEP (DENSE_RANK FIRST ORDER BY lev) </a:t>
            </a:r>
            <a:r>
              <a:rPr lang="en-IE" sz="800" dirty="0" err="1">
                <a:latin typeface="Courier New" panose="02070309020205020404" pitchFamily="49" charset="0"/>
                <a:cs typeface="Courier New" panose="02070309020205020404" pitchFamily="49" charset="0"/>
              </a:rPr>
              <a:t>line_no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paths GROUP BY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n.node_name</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Substr</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LPad</a:t>
            </a:r>
            <a:r>
              <a:rPr lang="en-IE" sz="800" dirty="0">
                <a:latin typeface="Courier New" panose="02070309020205020404" pitchFamily="49" charset="0"/>
                <a:cs typeface="Courier New" panose="02070309020205020404" pitchFamily="49" charset="0"/>
              </a:rPr>
              <a:t> ('.', 1 + 2 * </a:t>
            </a:r>
            <a:r>
              <a:rPr lang="en-IE" sz="800" dirty="0" err="1">
                <a:latin typeface="Courier New" panose="02070309020205020404" pitchFamily="49" charset="0"/>
                <a:cs typeface="Courier New" panose="02070309020205020404" pitchFamily="49" charset="0"/>
              </a:rPr>
              <a:t>m.lev</a:t>
            </a:r>
            <a:r>
              <a:rPr lang="en-IE" sz="800" dirty="0">
                <a:latin typeface="Courier New" panose="02070309020205020404" pitchFamily="49" charset="0"/>
                <a:cs typeface="Courier New" panose="02070309020205020404" pitchFamily="49" charset="0"/>
              </a:rPr>
              <a:t>, '.') || </a:t>
            </a:r>
            <a:r>
              <a:rPr lang="en-IE" sz="800" dirty="0" err="1">
                <a:latin typeface="Courier New" panose="02070309020205020404" pitchFamily="49" charset="0"/>
                <a:cs typeface="Courier New" panose="02070309020205020404" pitchFamily="49" charset="0"/>
              </a:rPr>
              <a:t>m.node_id</a:t>
            </a:r>
            <a:r>
              <a:rPr lang="en-IE" sz="800" dirty="0">
                <a:latin typeface="Courier New" panose="02070309020205020404" pitchFamily="49" charset="0"/>
                <a:cs typeface="Courier New" panose="02070309020205020404" pitchFamily="49" charset="0"/>
              </a:rPr>
              <a:t>, 2) node,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m.lev</a:t>
            </a:r>
            <a:r>
              <a:rPr lang="en-IE" sz="800" dirty="0">
                <a:latin typeface="Courier New" panose="02070309020205020404" pitchFamily="49" charset="0"/>
                <a:cs typeface="Courier New" panose="02070309020205020404" pitchFamily="49" charset="0"/>
              </a:rPr>
              <a:t> lev</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node_min_levs</a:t>
            </a:r>
            <a:r>
              <a:rPr lang="en-IE" sz="800" dirty="0">
                <a:latin typeface="Courier New" panose="02070309020205020404" pitchFamily="49" charset="0"/>
                <a:cs typeface="Courier New" panose="02070309020205020404" pitchFamily="49" charset="0"/>
              </a:rPr>
              <a:t> 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nodes 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n.id = </a:t>
            </a:r>
            <a:r>
              <a:rPr lang="en-IE" sz="800" dirty="0" err="1">
                <a:latin typeface="Courier New" panose="02070309020205020404" pitchFamily="49" charset="0"/>
                <a:cs typeface="Courier New" panose="02070309020205020404" pitchFamily="49" charset="0"/>
              </a:rPr>
              <a:t>m.node_id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ORDER BY </a:t>
            </a:r>
            <a:r>
              <a:rPr lang="en-IE" sz="800" dirty="0" err="1">
                <a:latin typeface="Courier New" panose="02070309020205020404" pitchFamily="49" charset="0"/>
                <a:cs typeface="Courier New" panose="02070309020205020404" pitchFamily="49" charset="0"/>
              </a:rPr>
              <a:t>m.line_no</a:t>
            </a:r>
            <a:r>
              <a:rPr lang="en-IE" sz="800" dirty="0">
                <a:latin typeface="Courier New" panose="02070309020205020404" pitchFamily="49" charset="0"/>
                <a:cs typeface="Courier New" panose="02070309020205020404" pitchFamily="49" charset="0"/>
              </a:rPr>
              <a:t> </a:t>
            </a:r>
          </a:p>
        </p:txBody>
      </p:sp>
      <p:sp>
        <p:nvSpPr>
          <p:cNvPr id="11" name="TextBox 10">
            <a:extLst>
              <a:ext uri="{FF2B5EF4-FFF2-40B4-BE49-F238E27FC236}">
                <a16:creationId xmlns:a16="http://schemas.microsoft.com/office/drawing/2014/main" id="{2D1E295E-0676-C7DF-477F-01210CB56F88}"/>
              </a:ext>
            </a:extLst>
          </p:cNvPr>
          <p:cNvSpPr txBox="1"/>
          <p:nvPr/>
        </p:nvSpPr>
        <p:spPr>
          <a:xfrm>
            <a:off x="628650" y="1690689"/>
            <a:ext cx="476926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paths (recursive subquery)</a:t>
            </a:r>
          </a:p>
        </p:txBody>
      </p:sp>
      <p:sp>
        <p:nvSpPr>
          <p:cNvPr id="12" name="TextBox 11">
            <a:extLst>
              <a:ext uri="{FF2B5EF4-FFF2-40B4-BE49-F238E27FC236}">
                <a16:creationId xmlns:a16="http://schemas.microsoft.com/office/drawing/2014/main" id="{F8D1EEE8-9431-C5EF-D1CC-25F4FB02EA1F}"/>
              </a:ext>
            </a:extLst>
          </p:cNvPr>
          <p:cNvSpPr txBox="1"/>
          <p:nvPr/>
        </p:nvSpPr>
        <p:spPr>
          <a:xfrm>
            <a:off x="628650" y="4498856"/>
            <a:ext cx="476926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err="1"/>
              <a:t>node_min_levs</a:t>
            </a:r>
            <a:r>
              <a:rPr lang="en-US" sz="1400" u="sng" dirty="0"/>
              <a:t>, main section</a:t>
            </a:r>
          </a:p>
        </p:txBody>
      </p:sp>
      <p:sp>
        <p:nvSpPr>
          <p:cNvPr id="13" name="TextBox 12">
            <a:extLst>
              <a:ext uri="{FF2B5EF4-FFF2-40B4-BE49-F238E27FC236}">
                <a16:creationId xmlns:a16="http://schemas.microsoft.com/office/drawing/2014/main" id="{FCAB398D-40E9-EF7D-682A-FD00BF76931C}"/>
              </a:ext>
            </a:extLst>
          </p:cNvPr>
          <p:cNvSpPr txBox="1"/>
          <p:nvPr/>
        </p:nvSpPr>
        <p:spPr>
          <a:xfrm>
            <a:off x="5719773" y="1998466"/>
            <a:ext cx="2795575" cy="517065"/>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a:solidFill>
                  <a:srgbClr val="111111"/>
                </a:solidFill>
                <a:effectLst/>
              </a:rPr>
              <a:t>Same subquery as in 1-recursion</a:t>
            </a:r>
          </a:p>
          <a:p>
            <a:pPr eaLnBrk="0" fontAlgn="base" hangingPunct="0">
              <a:lnSpc>
                <a:spcPct val="100000"/>
              </a:lnSpc>
              <a:spcBef>
                <a:spcPct val="0"/>
              </a:spcBef>
              <a:spcAft>
                <a:spcPct val="30000"/>
              </a:spcAft>
              <a:buClr>
                <a:srgbClr val="5D9A0C"/>
              </a:buClr>
            </a:pPr>
            <a:r>
              <a:rPr lang="en-GB" sz="1200" dirty="0">
                <a:solidFill>
                  <a:srgbClr val="111111"/>
                </a:solidFill>
              </a:rPr>
              <a:t>Except…</a:t>
            </a:r>
            <a:endParaRPr lang="en-GB" sz="1200" b="0" i="0" dirty="0">
              <a:solidFill>
                <a:srgbClr val="111111"/>
              </a:solidFill>
              <a:effectLst/>
            </a:endParaRPr>
          </a:p>
        </p:txBody>
      </p:sp>
      <p:sp>
        <p:nvSpPr>
          <p:cNvPr id="14" name="TextBox 13">
            <a:extLst>
              <a:ext uri="{FF2B5EF4-FFF2-40B4-BE49-F238E27FC236}">
                <a16:creationId xmlns:a16="http://schemas.microsoft.com/office/drawing/2014/main" id="{D068AC95-E4CC-B0BE-C0C4-404D8F159F39}"/>
              </a:ext>
            </a:extLst>
          </p:cNvPr>
          <p:cNvSpPr txBox="1"/>
          <p:nvPr/>
        </p:nvSpPr>
        <p:spPr>
          <a:xfrm>
            <a:off x="5719773" y="3638470"/>
            <a:ext cx="2795575" cy="941796"/>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a:solidFill>
                  <a:srgbClr val="111111"/>
                </a:solidFill>
                <a:effectLst/>
              </a:rPr>
              <a:t>Outer-join </a:t>
            </a:r>
            <a:r>
              <a:rPr lang="en-GB" sz="1200" b="0" i="0" dirty="0" err="1">
                <a:solidFill>
                  <a:srgbClr val="111111"/>
                </a:solidFill>
                <a:effectLst/>
              </a:rPr>
              <a:t>approx_best_paths</a:t>
            </a:r>
            <a:endParaRPr lang="en-GB" sz="1200" b="0" i="0" dirty="0">
              <a:solidFill>
                <a:srgbClr val="111111"/>
              </a:solidFill>
              <a:effectLst/>
            </a:endParaRPr>
          </a:p>
          <a:p>
            <a:pPr eaLnBrk="0" fontAlgn="base" hangingPunct="0">
              <a:lnSpc>
                <a:spcPct val="100000"/>
              </a:lnSpc>
              <a:spcBef>
                <a:spcPct val="0"/>
              </a:spcBef>
              <a:spcAft>
                <a:spcPct val="30000"/>
              </a:spcAft>
              <a:buClr>
                <a:srgbClr val="5D9A0C"/>
              </a:buClr>
            </a:pPr>
            <a:r>
              <a:rPr lang="en-GB" sz="1200" b="0" i="0" dirty="0">
                <a:solidFill>
                  <a:srgbClr val="111111"/>
                </a:solidFill>
                <a:effectLst/>
              </a:rPr>
              <a:t>…</a:t>
            </a:r>
          </a:p>
          <a:p>
            <a:pPr eaLnBrk="0" fontAlgn="base" hangingPunct="0">
              <a:lnSpc>
                <a:spcPct val="100000"/>
              </a:lnSpc>
              <a:spcBef>
                <a:spcPct val="0"/>
              </a:spcBef>
              <a:spcAft>
                <a:spcPct val="30000"/>
              </a:spcAft>
              <a:buClr>
                <a:srgbClr val="5D9A0C"/>
              </a:buClr>
            </a:pPr>
            <a:r>
              <a:rPr lang="en-GB" sz="1200" dirty="0">
                <a:solidFill>
                  <a:srgbClr val="111111"/>
                </a:solidFill>
              </a:rPr>
              <a:t>Discard path if longer than found in previous subquery</a:t>
            </a:r>
            <a:endParaRPr lang="en-GB" sz="1200" b="0" i="0" dirty="0">
              <a:solidFill>
                <a:srgbClr val="111111"/>
              </a:solidFill>
              <a:effectLst/>
            </a:endParaRPr>
          </a:p>
        </p:txBody>
      </p:sp>
      <p:cxnSp>
        <p:nvCxnSpPr>
          <p:cNvPr id="15" name="Straight Arrow Connector 14">
            <a:extLst>
              <a:ext uri="{FF2B5EF4-FFF2-40B4-BE49-F238E27FC236}">
                <a16:creationId xmlns:a16="http://schemas.microsoft.com/office/drawing/2014/main" id="{E02C678E-ECBF-9D94-6F2D-C83CA112EBF6}"/>
              </a:ext>
            </a:extLst>
          </p:cNvPr>
          <p:cNvCxnSpPr>
            <a:cxnSpLocks/>
          </p:cNvCxnSpPr>
          <p:nvPr/>
        </p:nvCxnSpPr>
        <p:spPr>
          <a:xfrm flipH="1">
            <a:off x="2993923" y="4284406"/>
            <a:ext cx="2725850"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8C05B6-ECC1-B82B-67B0-6D50D7C99C9A}"/>
              </a:ext>
            </a:extLst>
          </p:cNvPr>
          <p:cNvCxnSpPr>
            <a:cxnSpLocks/>
          </p:cNvCxnSpPr>
          <p:nvPr/>
        </p:nvCxnSpPr>
        <p:spPr>
          <a:xfrm flipH="1">
            <a:off x="2794819" y="3805084"/>
            <a:ext cx="2979175"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D37966-CC19-F54E-3975-956CC1152AE7}"/>
              </a:ext>
            </a:extLst>
          </p:cNvPr>
          <p:cNvSpPr txBox="1"/>
          <p:nvPr/>
        </p:nvSpPr>
        <p:spPr>
          <a:xfrm>
            <a:off x="5641260" y="4806633"/>
            <a:ext cx="2795575" cy="701731"/>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err="1">
                <a:solidFill>
                  <a:srgbClr val="111111"/>
                </a:solidFill>
                <a:effectLst/>
              </a:rPr>
              <a:t>node_min_levs</a:t>
            </a:r>
            <a:r>
              <a:rPr lang="en-GB" sz="1200" b="0" i="0" dirty="0">
                <a:solidFill>
                  <a:srgbClr val="111111"/>
                </a:solidFill>
                <a:effectLst/>
              </a:rPr>
              <a:t> gets the minimum lev by </a:t>
            </a:r>
            <a:r>
              <a:rPr lang="en-GB" sz="1200" b="0" i="0" dirty="0" err="1">
                <a:solidFill>
                  <a:srgbClr val="111111"/>
                </a:solidFill>
                <a:effectLst/>
              </a:rPr>
              <a:t>node_id</a:t>
            </a:r>
            <a:endParaRPr lang="en-GB" sz="1200" dirty="0">
              <a:solidFill>
                <a:srgbClr val="111111"/>
              </a:solidFill>
            </a:endParaRPr>
          </a:p>
          <a:p>
            <a:pPr eaLnBrk="0" fontAlgn="base" hangingPunct="0">
              <a:lnSpc>
                <a:spcPct val="100000"/>
              </a:lnSpc>
              <a:spcBef>
                <a:spcPct val="0"/>
              </a:spcBef>
              <a:spcAft>
                <a:spcPct val="30000"/>
              </a:spcAft>
              <a:buClr>
                <a:srgbClr val="5D9A0C"/>
              </a:buClr>
            </a:pPr>
            <a:r>
              <a:rPr lang="en-GB" sz="1200" b="0" i="0" dirty="0">
                <a:solidFill>
                  <a:srgbClr val="111111"/>
                </a:solidFill>
                <a:effectLst/>
              </a:rPr>
              <a:t>Along with the </a:t>
            </a:r>
            <a:r>
              <a:rPr lang="en-GB" sz="1200" b="0" i="0" dirty="0" err="1">
                <a:solidFill>
                  <a:srgbClr val="111111"/>
                </a:solidFill>
                <a:effectLst/>
              </a:rPr>
              <a:t>line_no</a:t>
            </a:r>
            <a:r>
              <a:rPr lang="en-GB" sz="1200" b="0" i="0" dirty="0">
                <a:solidFill>
                  <a:srgbClr val="111111"/>
                </a:solidFill>
                <a:effectLst/>
              </a:rPr>
              <a:t>…</a:t>
            </a:r>
          </a:p>
        </p:txBody>
      </p:sp>
      <p:sp>
        <p:nvSpPr>
          <p:cNvPr id="23" name="TextBox 22">
            <a:extLst>
              <a:ext uri="{FF2B5EF4-FFF2-40B4-BE49-F238E27FC236}">
                <a16:creationId xmlns:a16="http://schemas.microsoft.com/office/drawing/2014/main" id="{0831DBAD-430A-723E-6FBF-DF8ECBA0B486}"/>
              </a:ext>
            </a:extLst>
          </p:cNvPr>
          <p:cNvSpPr txBox="1"/>
          <p:nvPr/>
        </p:nvSpPr>
        <p:spPr>
          <a:xfrm>
            <a:off x="5641259" y="6079352"/>
            <a:ext cx="2795575" cy="276999"/>
          </a:xfrm>
          <a:prstGeom prst="rect">
            <a:avLst/>
          </a:prstGeom>
          <a:noFill/>
        </p:spPr>
        <p:txBody>
          <a:bodyPr wrap="square">
            <a:spAutoFit/>
          </a:bodyPr>
          <a:lstStyle/>
          <a:p>
            <a:pPr eaLnBrk="0" fontAlgn="base" hangingPunct="0">
              <a:lnSpc>
                <a:spcPct val="100000"/>
              </a:lnSpc>
              <a:spcBef>
                <a:spcPct val="0"/>
              </a:spcBef>
              <a:spcAft>
                <a:spcPct val="30000"/>
              </a:spcAft>
              <a:buClr>
                <a:srgbClr val="5D9A0C"/>
              </a:buClr>
            </a:pPr>
            <a:r>
              <a:rPr lang="en-GB" sz="1200" b="0" i="0" dirty="0">
                <a:solidFill>
                  <a:srgbClr val="111111"/>
                </a:solidFill>
                <a:effectLst/>
              </a:rPr>
              <a:t>To order by in main section</a:t>
            </a:r>
          </a:p>
        </p:txBody>
      </p:sp>
      <p:cxnSp>
        <p:nvCxnSpPr>
          <p:cNvPr id="24" name="Straight Arrow Connector 23">
            <a:extLst>
              <a:ext uri="{FF2B5EF4-FFF2-40B4-BE49-F238E27FC236}">
                <a16:creationId xmlns:a16="http://schemas.microsoft.com/office/drawing/2014/main" id="{6650A5F1-D2C3-C014-0E19-52102F1BD698}"/>
              </a:ext>
            </a:extLst>
          </p:cNvPr>
          <p:cNvCxnSpPr>
            <a:cxnSpLocks/>
          </p:cNvCxnSpPr>
          <p:nvPr/>
        </p:nvCxnSpPr>
        <p:spPr>
          <a:xfrm flipH="1">
            <a:off x="1850923" y="6237515"/>
            <a:ext cx="3796408"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670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Two Recursive Subqueries - Performance</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25</a:t>
            </a:fld>
            <a:endParaRPr lang="en-IE"/>
          </a:p>
        </p:txBody>
      </p:sp>
      <p:sp>
        <p:nvSpPr>
          <p:cNvPr id="3" name="Rectangle 1">
            <a:extLst>
              <a:ext uri="{FF2B5EF4-FFF2-40B4-BE49-F238E27FC236}">
                <a16:creationId xmlns:a16="http://schemas.microsoft.com/office/drawing/2014/main" id="{D3DFA1D0-134E-FE67-4748-BB10D2F59BD4}"/>
              </a:ext>
            </a:extLst>
          </p:cNvPr>
          <p:cNvSpPr txBox="1">
            <a:spLocks noChangeArrowheads="1"/>
          </p:cNvSpPr>
          <p:nvPr/>
        </p:nvSpPr>
        <p:spPr bwMode="auto">
          <a:xfrm>
            <a:off x="628650" y="1955249"/>
            <a:ext cx="7886699" cy="37574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11803 |00:12:55.42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SORT ORDER BY                                        |       |      1 |     18E|  11803 |00:12:55.42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JOIN                                           |       |      1 |     18E|  11803 |00:12:55.41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TABLE ACCESS FULL                                  | NODES |      1 |  12466 |  12466 |00:00:00.01 |      46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VIEW                                               |       |      1 |     18E|  11803 |00:12:55.40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SORT GROUP BY                                     |       |      1 |     18E|  11803 |00:12:55.40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VIEW                                             |       |      1 |     18E|    672K|00:12:54.66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UNION ALL (RECURSIVE WITH) DEPTH FIRST          |       |      1 |        |    672K|00:12:54.53 |     130M|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FAST DUAL                                      |       |      1 |      1 |      1 |00:00:00.01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WINDOW SORT                                    |       |    128 |     18E|    672K|00:11:57.72 |      65M|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FILTER                                        |       |    128 |        |    672K|00:11:57.25 |      65M|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MERGE JOIN OUTER                             |       |    128 |     18E|   1821K|00:11:57.02 |      65M|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SORT JOIN                                   |       |    128 |     18E|   1821K|00:06:38.56 |      24M|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NESTED LOOPS                               |       |    128 |     18E|   1821K|00:06:39.34 |      24M|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RECURSIVE WITH PUMP                       |       |    128 |        |  21483 |00:00:00.11 |       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TABLE ACCESS FULL                         | LINKS |  21483 |     95 |   1821K|00:07:40.14 |      24M|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SORT JOIN (REUSE)                           |       |   1821K|     70T|   1203K|00:05:17.98 |      41M|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VIEW                                       |       |      1 |     70T|  11625 |00:05:17.18 |      41M|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SORT GROUP BY                             |       |      1 |     70T|  11625 |00:05:17.18 |      41M|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19 |              VIEW                                     |       |      1 |     70T|   1666K|00:00:25.89 |      41M|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20 |               UNION ALL (RECURSIVE WITH) BREADTH FIRST|       |      1 |        |   1666K|00:00:25.48 |      41M|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21 |                FAST DUAL                              |       |      1 |      1 |      1 |00:00:00.01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22 |                WINDOW SORT                            |       |      6 |     70T|   1666K|00:04:53.82 |      18M|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23 |                 NESTED LOOPS                          |       |      6 |     70T|   1666K|00:04:50.98 |      18M|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24 |                  RECURSIVE WITH PUMP                  |       |      6 |        |  16426 |00:00:00.25 |       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25 |                  TABLE ACCESS FULL                    | LINKS |  16426 |     95 |   1666K|00:06:32.63 |      18M|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850281CE-9785-A860-5F93-BD046B33482E}"/>
              </a:ext>
            </a:extLst>
          </p:cNvPr>
          <p:cNvSpPr txBox="1"/>
          <p:nvPr/>
        </p:nvSpPr>
        <p:spPr>
          <a:xfrm>
            <a:off x="628649" y="1690689"/>
            <a:ext cx="7886699"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 – Bacon/top250 </a:t>
            </a:r>
            <a:r>
              <a:rPr lang="en-US" sz="1200" u="sng" dirty="0"/>
              <a:t>(11,803 node subnetwork - 12,466 node / 583,993 link total)</a:t>
            </a:r>
          </a:p>
        </p:txBody>
      </p:sp>
      <p:sp>
        <p:nvSpPr>
          <p:cNvPr id="8" name="TextBox 7">
            <a:extLst>
              <a:ext uri="{FF2B5EF4-FFF2-40B4-BE49-F238E27FC236}">
                <a16:creationId xmlns:a16="http://schemas.microsoft.com/office/drawing/2014/main" id="{E4D9228A-C7AB-69CB-ACAF-25E0A98AB93F}"/>
              </a:ext>
            </a:extLst>
          </p:cNvPr>
          <p:cNvSpPr txBox="1"/>
          <p:nvPr/>
        </p:nvSpPr>
        <p:spPr>
          <a:xfrm>
            <a:off x="628649" y="5768498"/>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The E-Rows numbers here are often massive over-estimates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Let’s look at the run times for both queries across the datasets…</a:t>
            </a:r>
            <a:endParaRPr lang="en-GB" sz="1400" b="0" i="0" dirty="0">
              <a:solidFill>
                <a:srgbClr val="111111"/>
              </a:solidFill>
              <a:effectLst/>
            </a:endParaRPr>
          </a:p>
        </p:txBody>
      </p:sp>
      <p:sp>
        <p:nvSpPr>
          <p:cNvPr id="10" name="Oval 9">
            <a:extLst>
              <a:ext uri="{FF2B5EF4-FFF2-40B4-BE49-F238E27FC236}">
                <a16:creationId xmlns:a16="http://schemas.microsoft.com/office/drawing/2014/main" id="{C498F58E-EC6D-FCF7-1579-2B61CFDD2AFE}"/>
              </a:ext>
            </a:extLst>
          </p:cNvPr>
          <p:cNvSpPr/>
          <p:nvPr/>
        </p:nvSpPr>
        <p:spPr>
          <a:xfrm>
            <a:off x="5638800" y="3634740"/>
            <a:ext cx="408836" cy="438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11" name="Straight Arrow Connector 10">
            <a:extLst>
              <a:ext uri="{FF2B5EF4-FFF2-40B4-BE49-F238E27FC236}">
                <a16:creationId xmlns:a16="http://schemas.microsoft.com/office/drawing/2014/main" id="{3D573942-32C4-182C-30AD-73919D7837F0}"/>
              </a:ext>
            </a:extLst>
          </p:cNvPr>
          <p:cNvCxnSpPr>
            <a:cxnSpLocks/>
          </p:cNvCxnSpPr>
          <p:nvPr/>
        </p:nvCxnSpPr>
        <p:spPr>
          <a:xfrm flipV="1">
            <a:off x="4937760" y="4073561"/>
            <a:ext cx="891540" cy="1801459"/>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06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Shortest Paths - Performance - Results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26</a:t>
            </a:fld>
            <a:endParaRPr lang="en-IE"/>
          </a:p>
        </p:txBody>
      </p:sp>
      <p:sp>
        <p:nvSpPr>
          <p:cNvPr id="8" name="TextBox 7">
            <a:extLst>
              <a:ext uri="{FF2B5EF4-FFF2-40B4-BE49-F238E27FC236}">
                <a16:creationId xmlns:a16="http://schemas.microsoft.com/office/drawing/2014/main" id="{E4D9228A-C7AB-69CB-ACAF-25E0A98AB93F}"/>
              </a:ext>
            </a:extLst>
          </p:cNvPr>
          <p:cNvSpPr txBox="1"/>
          <p:nvPr/>
        </p:nvSpPr>
        <p:spPr>
          <a:xfrm>
            <a:off x="628646" y="4337369"/>
            <a:ext cx="7886700" cy="198823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One-recursive subquery ran for hours on top250 before being aborted, ok for small datasets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Two-recursive subqueries completed top250 in 796/1,663s for </a:t>
            </a:r>
            <a:r>
              <a:rPr lang="en-GB" sz="1400" b="0" i="1" dirty="0">
                <a:solidFill>
                  <a:srgbClr val="111111"/>
                </a:solidFill>
                <a:effectLst/>
              </a:rPr>
              <a:t>Truncate at </a:t>
            </a:r>
            <a:r>
              <a:rPr lang="en-GB" sz="1400" b="0" i="0" dirty="0">
                <a:solidFill>
                  <a:srgbClr val="111111"/>
                </a:solidFill>
                <a:effectLst/>
              </a:rPr>
              <a:t>5/10</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2-RS obtains a partial, approximative solution to enable early truncation of the paths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The use of a hard-coded iteration limit in the first subquery has obvious limitations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If it’s too low, the first subquery will provide too little information to optimize the second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If it’s too large then the approximative subquery itself will have too much work to do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1" dirty="0">
                <a:solidFill>
                  <a:srgbClr val="111111"/>
                </a:solidFill>
              </a:rPr>
              <a:t>We’ll see that using SQL within a PL/SQL algorithm will give better results…</a:t>
            </a:r>
            <a:endParaRPr lang="en-GB" sz="1400" b="1" i="0" dirty="0">
              <a:solidFill>
                <a:srgbClr val="111111"/>
              </a:solidFill>
              <a:effectLst/>
            </a:endParaRPr>
          </a:p>
        </p:txBody>
      </p:sp>
      <p:graphicFrame>
        <p:nvGraphicFramePr>
          <p:cNvPr id="9" name="Table 9">
            <a:extLst>
              <a:ext uri="{FF2B5EF4-FFF2-40B4-BE49-F238E27FC236}">
                <a16:creationId xmlns:a16="http://schemas.microsoft.com/office/drawing/2014/main" id="{A115145B-0719-2F3B-094D-E839A9A7BA16}"/>
              </a:ext>
            </a:extLst>
          </p:cNvPr>
          <p:cNvGraphicFramePr>
            <a:graphicFrameLocks noGrp="1"/>
          </p:cNvGraphicFramePr>
          <p:nvPr>
            <p:extLst>
              <p:ext uri="{D42A27DB-BD31-4B8C-83A1-F6EECF244321}">
                <p14:modId xmlns:p14="http://schemas.microsoft.com/office/powerpoint/2010/main" val="1660728852"/>
              </p:ext>
            </p:extLst>
          </p:nvPr>
        </p:nvGraphicFramePr>
        <p:xfrm>
          <a:off x="625699" y="1690689"/>
          <a:ext cx="7886699" cy="2682240"/>
        </p:xfrm>
        <a:graphic>
          <a:graphicData uri="http://schemas.openxmlformats.org/drawingml/2006/table">
            <a:tbl>
              <a:tblPr firstRow="1" bandRow="1">
                <a:tableStyleId>{5C22544A-7EE6-4342-B048-85BDC9FD1C3A}</a:tableStyleId>
              </a:tblPr>
              <a:tblGrid>
                <a:gridCol w="1186944">
                  <a:extLst>
                    <a:ext uri="{9D8B030D-6E8A-4147-A177-3AD203B41FA5}">
                      <a16:colId xmlns:a16="http://schemas.microsoft.com/office/drawing/2014/main" val="1051246441"/>
                    </a:ext>
                  </a:extLst>
                </a:gridCol>
                <a:gridCol w="807503">
                  <a:extLst>
                    <a:ext uri="{9D8B030D-6E8A-4147-A177-3AD203B41FA5}">
                      <a16:colId xmlns:a16="http://schemas.microsoft.com/office/drawing/2014/main" val="2167206050"/>
                    </a:ext>
                  </a:extLst>
                </a:gridCol>
                <a:gridCol w="982042">
                  <a:extLst>
                    <a:ext uri="{9D8B030D-6E8A-4147-A177-3AD203B41FA5}">
                      <a16:colId xmlns:a16="http://schemas.microsoft.com/office/drawing/2014/main" val="1087201105"/>
                    </a:ext>
                  </a:extLst>
                </a:gridCol>
                <a:gridCol w="982042">
                  <a:extLst>
                    <a:ext uri="{9D8B030D-6E8A-4147-A177-3AD203B41FA5}">
                      <a16:colId xmlns:a16="http://schemas.microsoft.com/office/drawing/2014/main" val="1904750640"/>
                    </a:ext>
                  </a:extLst>
                </a:gridCol>
                <a:gridCol w="982042">
                  <a:extLst>
                    <a:ext uri="{9D8B030D-6E8A-4147-A177-3AD203B41FA5}">
                      <a16:colId xmlns:a16="http://schemas.microsoft.com/office/drawing/2014/main" val="2688669244"/>
                    </a:ext>
                  </a:extLst>
                </a:gridCol>
                <a:gridCol w="982042">
                  <a:extLst>
                    <a:ext uri="{9D8B030D-6E8A-4147-A177-3AD203B41FA5}">
                      <a16:colId xmlns:a16="http://schemas.microsoft.com/office/drawing/2014/main" val="3047806724"/>
                    </a:ext>
                  </a:extLst>
                </a:gridCol>
                <a:gridCol w="982042">
                  <a:extLst>
                    <a:ext uri="{9D8B030D-6E8A-4147-A177-3AD203B41FA5}">
                      <a16:colId xmlns:a16="http://schemas.microsoft.com/office/drawing/2014/main" val="1334738882"/>
                    </a:ext>
                  </a:extLst>
                </a:gridCol>
                <a:gridCol w="982042">
                  <a:extLst>
                    <a:ext uri="{9D8B030D-6E8A-4147-A177-3AD203B41FA5}">
                      <a16:colId xmlns:a16="http://schemas.microsoft.com/office/drawing/2014/main" val="3570442013"/>
                    </a:ext>
                  </a:extLst>
                </a:gridCol>
              </a:tblGrid>
              <a:tr h="370840">
                <a:tc>
                  <a:txBody>
                    <a:bodyPr/>
                    <a:lstStyle/>
                    <a:p>
                      <a:r>
                        <a:rPr lang="en-IE" sz="1200" dirty="0"/>
                        <a:t>Dataset</a:t>
                      </a:r>
                    </a:p>
                  </a:txBody>
                  <a:tcPr anchor="ctr"/>
                </a:tc>
                <a:tc>
                  <a:txBody>
                    <a:bodyPr/>
                    <a:lstStyle/>
                    <a:p>
                      <a:r>
                        <a:rPr lang="en-IE" sz="1200" dirty="0"/>
                        <a:t>#Nodes</a:t>
                      </a:r>
                    </a:p>
                    <a:p>
                      <a:r>
                        <a:rPr lang="en-IE" sz="1200" dirty="0"/>
                        <a:t>(all)</a:t>
                      </a:r>
                    </a:p>
                  </a:txBody>
                  <a:tcPr anchor="ctr"/>
                </a:tc>
                <a:tc>
                  <a:txBody>
                    <a:bodyPr/>
                    <a:lstStyle/>
                    <a:p>
                      <a:r>
                        <a:rPr lang="en-IE" sz="1200" dirty="0"/>
                        <a:t>#Links</a:t>
                      </a:r>
                    </a:p>
                  </a:txBody>
                  <a:tcPr anchor="ctr"/>
                </a:tc>
                <a:tc>
                  <a:txBody>
                    <a:bodyPr/>
                    <a:lstStyle/>
                    <a:p>
                      <a:r>
                        <a:rPr lang="en-IE" sz="1200" dirty="0"/>
                        <a:t>#Nodes</a:t>
                      </a:r>
                    </a:p>
                    <a:p>
                      <a:r>
                        <a:rPr lang="en-IE" sz="1200" dirty="0"/>
                        <a:t>(sub)</a:t>
                      </a:r>
                    </a:p>
                  </a:txBody>
                  <a:tcPr anchor="ctr"/>
                </a:tc>
                <a:tc>
                  <a:txBody>
                    <a:bodyPr/>
                    <a:lstStyle/>
                    <a:p>
                      <a:r>
                        <a:rPr lang="en-IE" sz="1200" dirty="0" err="1"/>
                        <a:t>Maxlev</a:t>
                      </a:r>
                      <a:endParaRPr lang="en-IE" sz="1200" dirty="0"/>
                    </a:p>
                  </a:txBody>
                  <a:tcPr anchor="ctr"/>
                </a:tc>
                <a:tc>
                  <a:txBody>
                    <a:bodyPr/>
                    <a:lstStyle/>
                    <a:p>
                      <a:r>
                        <a:rPr lang="en-IE" sz="1200" dirty="0"/>
                        <a:t>#Secs </a:t>
                      </a:r>
                    </a:p>
                    <a:p>
                      <a:r>
                        <a:rPr lang="en-IE" sz="1200" dirty="0"/>
                        <a:t>(1-RS)</a:t>
                      </a:r>
                    </a:p>
                  </a:txBody>
                  <a:tcPr anchor="ctr"/>
                </a:tc>
                <a:tc>
                  <a:txBody>
                    <a:bodyPr/>
                    <a:lstStyle/>
                    <a:p>
                      <a:pPr algn="r"/>
                      <a:r>
                        <a:rPr lang="en-IE" sz="1200" dirty="0"/>
                        <a:t>Truncate at</a:t>
                      </a:r>
                    </a:p>
                  </a:txBody>
                  <a:tcPr anchor="ctr"/>
                </a:tc>
                <a:tc>
                  <a:txBody>
                    <a:bodyPr/>
                    <a:lstStyle/>
                    <a:p>
                      <a:r>
                        <a:rPr lang="en-IE" sz="1200" dirty="0"/>
                        <a:t>#Secs </a:t>
                      </a:r>
                    </a:p>
                    <a:p>
                      <a:r>
                        <a:rPr lang="en-IE" sz="1200" dirty="0"/>
                        <a:t>(2-RS)</a:t>
                      </a:r>
                    </a:p>
                  </a:txBody>
                  <a:tcPr anchor="ctr"/>
                </a:tc>
                <a:extLst>
                  <a:ext uri="{0D108BD9-81ED-4DB2-BD59-A6C34878D82A}">
                    <a16:rowId xmlns:a16="http://schemas.microsoft.com/office/drawing/2014/main" val="1421001433"/>
                  </a:ext>
                </a:extLst>
              </a:tr>
              <a:tr h="370840">
                <a:tc>
                  <a:txBody>
                    <a:bodyPr/>
                    <a:lstStyle/>
                    <a:p>
                      <a:r>
                        <a:rPr lang="en-IE" sz="1200" dirty="0" err="1"/>
                        <a:t>three_subnets</a:t>
                      </a:r>
                      <a:endParaRPr lang="en-IE" sz="1200" dirty="0"/>
                    </a:p>
                  </a:txBody>
                  <a:tcPr anchor="ctr"/>
                </a:tc>
                <a:tc>
                  <a:txBody>
                    <a:bodyPr/>
                    <a:lstStyle/>
                    <a:p>
                      <a:pPr algn="r"/>
                      <a:r>
                        <a:rPr lang="en-IE" sz="1200" dirty="0"/>
                        <a:t>14</a:t>
                      </a:r>
                    </a:p>
                  </a:txBody>
                  <a:tcPr anchor="ctr"/>
                </a:tc>
                <a:tc>
                  <a:txBody>
                    <a:bodyPr/>
                    <a:lstStyle/>
                    <a:p>
                      <a:pPr algn="r"/>
                      <a:r>
                        <a:rPr lang="en-IE" sz="1200" dirty="0"/>
                        <a:t>13</a:t>
                      </a:r>
                    </a:p>
                  </a:txBody>
                  <a:tcPr anchor="ctr"/>
                </a:tc>
                <a:tc>
                  <a:txBody>
                    <a:bodyPr/>
                    <a:lstStyle/>
                    <a:p>
                      <a:pPr algn="r"/>
                      <a:r>
                        <a:rPr lang="en-IE" sz="1200" dirty="0"/>
                        <a:t>11</a:t>
                      </a:r>
                    </a:p>
                  </a:txBody>
                  <a:tcPr anchor="ctr"/>
                </a:tc>
                <a:tc>
                  <a:txBody>
                    <a:bodyPr/>
                    <a:lstStyle/>
                    <a:p>
                      <a:pPr algn="r"/>
                      <a:r>
                        <a:rPr lang="en-IE" sz="1200" dirty="0"/>
                        <a:t>3</a:t>
                      </a:r>
                    </a:p>
                  </a:txBody>
                  <a:tcPr anchor="ctr"/>
                </a:tc>
                <a:tc>
                  <a:txBody>
                    <a:bodyPr/>
                    <a:lstStyle/>
                    <a:p>
                      <a:pPr algn="r"/>
                      <a:r>
                        <a:rPr lang="en-IE" sz="1200" dirty="0"/>
                        <a:t>0.01</a:t>
                      </a:r>
                    </a:p>
                  </a:txBody>
                  <a:tcPr anchor="ctr"/>
                </a:tc>
                <a:tc>
                  <a:txBody>
                    <a:bodyPr/>
                    <a:lstStyle/>
                    <a:p>
                      <a:pPr algn="r"/>
                      <a:r>
                        <a:rPr lang="en-IE" sz="1200" dirty="0"/>
                        <a:t>3</a:t>
                      </a:r>
                    </a:p>
                  </a:txBody>
                  <a:tcPr anchor="ctr"/>
                </a:tc>
                <a:tc>
                  <a:txBody>
                    <a:bodyPr/>
                    <a:lstStyle/>
                    <a:p>
                      <a:pPr algn="r"/>
                      <a:r>
                        <a:rPr lang="en-IE" sz="1200" dirty="0"/>
                        <a:t>0.02</a:t>
                      </a:r>
                    </a:p>
                  </a:txBody>
                  <a:tcPr anchor="ctr"/>
                </a:tc>
                <a:extLst>
                  <a:ext uri="{0D108BD9-81ED-4DB2-BD59-A6C34878D82A}">
                    <a16:rowId xmlns:a16="http://schemas.microsoft.com/office/drawing/2014/main" val="1981152606"/>
                  </a:ext>
                </a:extLst>
              </a:tr>
              <a:tr h="370840">
                <a:tc>
                  <a:txBody>
                    <a:bodyPr/>
                    <a:lstStyle/>
                    <a:p>
                      <a:r>
                        <a:rPr lang="en-IE" sz="1200" dirty="0" err="1"/>
                        <a:t>foreign_keys</a:t>
                      </a:r>
                      <a:endParaRPr lang="en-IE" sz="1200" dirty="0"/>
                    </a:p>
                  </a:txBody>
                  <a:tcPr anchor="ctr"/>
                </a:tc>
                <a:tc>
                  <a:txBody>
                    <a:bodyPr/>
                    <a:lstStyle/>
                    <a:p>
                      <a:pPr algn="r"/>
                      <a:r>
                        <a:rPr lang="en-IE" sz="1200" dirty="0"/>
                        <a:t>289</a:t>
                      </a:r>
                    </a:p>
                  </a:txBody>
                  <a:tcPr anchor="ctr"/>
                </a:tc>
                <a:tc>
                  <a:txBody>
                    <a:bodyPr/>
                    <a:lstStyle/>
                    <a:p>
                      <a:pPr algn="r"/>
                      <a:r>
                        <a:rPr lang="en-IE" sz="1200" dirty="0"/>
                        <a:t>319</a:t>
                      </a:r>
                    </a:p>
                  </a:txBody>
                  <a:tcPr anchor="ctr"/>
                </a:tc>
                <a:tc>
                  <a:txBody>
                    <a:bodyPr/>
                    <a:lstStyle/>
                    <a:p>
                      <a:pPr algn="r"/>
                      <a:r>
                        <a:rPr lang="en-IE" sz="1200" dirty="0"/>
                        <a:t>47</a:t>
                      </a:r>
                    </a:p>
                  </a:txBody>
                  <a:tcPr anchor="ctr"/>
                </a:tc>
                <a:tc>
                  <a:txBody>
                    <a:bodyPr/>
                    <a:lstStyle/>
                    <a:p>
                      <a:pPr algn="r"/>
                      <a:r>
                        <a:rPr lang="en-IE" sz="1200" dirty="0"/>
                        <a:t>5</a:t>
                      </a:r>
                    </a:p>
                  </a:txBody>
                  <a:tcPr anchor="ctr"/>
                </a:tc>
                <a:tc>
                  <a:txBody>
                    <a:bodyPr/>
                    <a:lstStyle/>
                    <a:p>
                      <a:pPr algn="r"/>
                      <a:r>
                        <a:rPr lang="en-IE" sz="1200" dirty="0"/>
                        <a:t>0.01</a:t>
                      </a:r>
                    </a:p>
                  </a:txBody>
                  <a:tcPr anchor="ctr"/>
                </a:tc>
                <a:tc>
                  <a:txBody>
                    <a:bodyPr/>
                    <a:lstStyle/>
                    <a:p>
                      <a:pPr algn="r"/>
                      <a:r>
                        <a:rPr lang="en-IE" sz="1200" dirty="0"/>
                        <a:t>5</a:t>
                      </a:r>
                    </a:p>
                  </a:txBody>
                  <a:tcPr anchor="ctr"/>
                </a:tc>
                <a:tc>
                  <a:txBody>
                    <a:bodyPr/>
                    <a:lstStyle/>
                    <a:p>
                      <a:pPr algn="r"/>
                      <a:r>
                        <a:rPr lang="en-IE" sz="1200" dirty="0"/>
                        <a:t>0.01</a:t>
                      </a:r>
                    </a:p>
                  </a:txBody>
                  <a:tcPr anchor="ctr"/>
                </a:tc>
                <a:extLst>
                  <a:ext uri="{0D108BD9-81ED-4DB2-BD59-A6C34878D82A}">
                    <a16:rowId xmlns:a16="http://schemas.microsoft.com/office/drawing/2014/main" val="2394025178"/>
                  </a:ext>
                </a:extLst>
              </a:tr>
              <a:tr h="370840">
                <a:tc>
                  <a:txBody>
                    <a:bodyPr/>
                    <a:lstStyle/>
                    <a:p>
                      <a:r>
                        <a:rPr lang="en-IE" sz="1200" dirty="0" err="1"/>
                        <a:t>brightkite</a:t>
                      </a:r>
                      <a:endParaRPr lang="en-IE" sz="1200" dirty="0"/>
                    </a:p>
                  </a:txBody>
                  <a:tcPr anchor="ctr"/>
                </a:tc>
                <a:tc>
                  <a:txBody>
                    <a:bodyPr/>
                    <a:lstStyle/>
                    <a:p>
                      <a:pPr algn="r"/>
                      <a:r>
                        <a:rPr lang="en-IE" sz="1200" dirty="0"/>
                        <a:t>58,228</a:t>
                      </a:r>
                    </a:p>
                  </a:txBody>
                  <a:tcPr anchor="ctr"/>
                </a:tc>
                <a:tc>
                  <a:txBody>
                    <a:bodyPr/>
                    <a:lstStyle/>
                    <a:p>
                      <a:pPr algn="r"/>
                      <a:r>
                        <a:rPr lang="en-IE" sz="1200" dirty="0"/>
                        <a:t>214,078</a:t>
                      </a:r>
                    </a:p>
                  </a:txBody>
                  <a:tcPr anchor="ctr"/>
                </a:tc>
                <a:tc>
                  <a:txBody>
                    <a:bodyPr/>
                    <a:lstStyle/>
                    <a:p>
                      <a:pPr algn="r"/>
                      <a:r>
                        <a:rPr lang="en-IE" sz="1200" dirty="0"/>
                        <a:t>56,739</a:t>
                      </a:r>
                    </a:p>
                  </a:txBody>
                  <a:tcPr anchor="ctr"/>
                </a:tc>
                <a:tc>
                  <a:txBody>
                    <a:bodyPr/>
                    <a:lstStyle/>
                    <a:p>
                      <a:pPr algn="r"/>
                      <a:r>
                        <a:rPr lang="en-IE" sz="1200" dirty="0"/>
                        <a:t>10</a:t>
                      </a:r>
                    </a:p>
                  </a:txBody>
                  <a:tcPr anchor="ctr"/>
                </a:tc>
                <a:tc>
                  <a:txBody>
                    <a:bodyPr/>
                    <a:lstStyle/>
                    <a:p>
                      <a:pPr algn="r"/>
                      <a:r>
                        <a:rPr lang="en-IE" sz="1200" dirty="0"/>
                        <a:t>NA</a:t>
                      </a:r>
                    </a:p>
                  </a:txBody>
                  <a:tcPr anchor="ctr"/>
                </a:tc>
                <a:tc>
                  <a:txBody>
                    <a:bodyPr/>
                    <a:lstStyle/>
                    <a:p>
                      <a:pPr algn="r"/>
                      <a:r>
                        <a:rPr lang="en-IE" sz="1200" dirty="0"/>
                        <a:t>5</a:t>
                      </a:r>
                    </a:p>
                  </a:txBody>
                  <a:tcPr anchor="ctr"/>
                </a:tc>
                <a:tc>
                  <a:txBody>
                    <a:bodyPr/>
                    <a:lstStyle/>
                    <a:p>
                      <a:pPr algn="r"/>
                      <a:r>
                        <a:rPr lang="en-IE" sz="1200" dirty="0"/>
                        <a:t>559</a:t>
                      </a:r>
                    </a:p>
                  </a:txBody>
                  <a:tcPr anchor="ctr"/>
                </a:tc>
                <a:extLst>
                  <a:ext uri="{0D108BD9-81ED-4DB2-BD59-A6C34878D82A}">
                    <a16:rowId xmlns:a16="http://schemas.microsoft.com/office/drawing/2014/main" val="1623977960"/>
                  </a:ext>
                </a:extLst>
              </a:tr>
              <a:tr h="370840">
                <a:tc>
                  <a:txBody>
                    <a:bodyPr/>
                    <a:lstStyle/>
                    <a:p>
                      <a:r>
                        <a:rPr lang="en-IE" sz="1200" dirty="0"/>
                        <a:t>bacon/small</a:t>
                      </a:r>
                    </a:p>
                  </a:txBody>
                  <a:tcPr anchor="ctr"/>
                </a:tc>
                <a:tc>
                  <a:txBody>
                    <a:bodyPr/>
                    <a:lstStyle/>
                    <a:p>
                      <a:pPr algn="r"/>
                      <a:r>
                        <a:rPr lang="en-IE" sz="1200" dirty="0"/>
                        <a:t>161</a:t>
                      </a:r>
                    </a:p>
                  </a:txBody>
                  <a:tcPr anchor="ctr"/>
                </a:tc>
                <a:tc>
                  <a:txBody>
                    <a:bodyPr/>
                    <a:lstStyle/>
                    <a:p>
                      <a:pPr algn="r"/>
                      <a:r>
                        <a:rPr lang="en-IE" sz="1200" dirty="0"/>
                        <a:t>3,342</a:t>
                      </a:r>
                    </a:p>
                  </a:txBody>
                  <a:tcPr anchor="ctr"/>
                </a:tc>
                <a:tc>
                  <a:txBody>
                    <a:bodyPr/>
                    <a:lstStyle/>
                    <a:p>
                      <a:pPr algn="r"/>
                      <a:r>
                        <a:rPr lang="en-IE" sz="1200" dirty="0"/>
                        <a:t>161</a:t>
                      </a:r>
                    </a:p>
                  </a:txBody>
                  <a:tcPr anchor="ctr"/>
                </a:tc>
                <a:tc>
                  <a:txBody>
                    <a:bodyPr/>
                    <a:lstStyle/>
                    <a:p>
                      <a:pPr algn="r"/>
                      <a:r>
                        <a:rPr lang="en-IE" sz="1200" dirty="0"/>
                        <a:t>5</a:t>
                      </a:r>
                    </a:p>
                  </a:txBody>
                  <a:tcPr anchor="ctr"/>
                </a:tc>
                <a:tc>
                  <a:txBody>
                    <a:bodyPr/>
                    <a:lstStyle/>
                    <a:p>
                      <a:pPr algn="r"/>
                      <a:r>
                        <a:rPr lang="en-IE" sz="1200" dirty="0"/>
                        <a:t>8</a:t>
                      </a:r>
                    </a:p>
                  </a:txBody>
                  <a:tcPr anchor="ctr"/>
                </a:tc>
                <a:tc>
                  <a:txBody>
                    <a:bodyPr/>
                    <a:lstStyle/>
                    <a:p>
                      <a:pPr algn="r"/>
                      <a:r>
                        <a:rPr lang="en-IE" sz="1200" dirty="0"/>
                        <a:t>5</a:t>
                      </a:r>
                    </a:p>
                  </a:txBody>
                  <a:tcPr anchor="ctr"/>
                </a:tc>
                <a:tc>
                  <a:txBody>
                    <a:bodyPr/>
                    <a:lstStyle/>
                    <a:p>
                      <a:pPr algn="r"/>
                      <a:r>
                        <a:rPr lang="en-IE" sz="1200" dirty="0"/>
                        <a:t>0.1</a:t>
                      </a:r>
                    </a:p>
                  </a:txBody>
                  <a:tcPr anchor="ctr"/>
                </a:tc>
                <a:extLst>
                  <a:ext uri="{0D108BD9-81ED-4DB2-BD59-A6C34878D82A}">
                    <a16:rowId xmlns:a16="http://schemas.microsoft.com/office/drawing/2014/main" val="2274870213"/>
                  </a:ext>
                </a:extLst>
              </a:tr>
              <a:tr h="370840">
                <a:tc>
                  <a:txBody>
                    <a:bodyPr/>
                    <a:lstStyle/>
                    <a:p>
                      <a:r>
                        <a:rPr lang="en-IE" sz="1200" dirty="0"/>
                        <a:t>bacon/top250</a:t>
                      </a:r>
                    </a:p>
                  </a:txBody>
                  <a:tcPr anchor="ctr"/>
                </a:tc>
                <a:tc>
                  <a:txBody>
                    <a:bodyPr/>
                    <a:lstStyle/>
                    <a:p>
                      <a:pPr algn="r"/>
                      <a:r>
                        <a:rPr lang="en-IE" sz="1200" dirty="0"/>
                        <a:t>12,466</a:t>
                      </a:r>
                    </a:p>
                  </a:txBody>
                  <a:tcPr anchor="ctr"/>
                </a:tc>
                <a:tc>
                  <a:txBody>
                    <a:bodyPr/>
                    <a:lstStyle/>
                    <a:p>
                      <a:pPr algn="r"/>
                      <a:r>
                        <a:rPr lang="en-IE" sz="1200" dirty="0"/>
                        <a:t>583,993</a:t>
                      </a:r>
                    </a:p>
                  </a:txBody>
                  <a:tcPr anchor="ctr"/>
                </a:tc>
                <a:tc>
                  <a:txBody>
                    <a:bodyPr/>
                    <a:lstStyle/>
                    <a:p>
                      <a:pPr algn="r"/>
                      <a:r>
                        <a:rPr lang="en-IE" sz="1200" dirty="0"/>
                        <a:t>11,803</a:t>
                      </a:r>
                    </a:p>
                  </a:txBody>
                  <a:tcPr anchor="ctr"/>
                </a:tc>
                <a:tc>
                  <a:txBody>
                    <a:bodyPr/>
                    <a:lstStyle/>
                    <a:p>
                      <a:pPr algn="r"/>
                      <a:r>
                        <a:rPr lang="en-IE" sz="1200" dirty="0"/>
                        <a:t>7</a:t>
                      </a:r>
                    </a:p>
                  </a:txBody>
                  <a:tcPr anchor="ctr"/>
                </a:tc>
                <a:tc>
                  <a:txBody>
                    <a:bodyPr/>
                    <a:lstStyle/>
                    <a:p>
                      <a:pPr algn="r"/>
                      <a:r>
                        <a:rPr lang="en-IE" sz="1200" dirty="0"/>
                        <a:t>Aborted</a:t>
                      </a:r>
                    </a:p>
                  </a:txBody>
                  <a:tcPr anchor="ctr"/>
                </a:tc>
                <a:tc>
                  <a:txBody>
                    <a:bodyPr/>
                    <a:lstStyle/>
                    <a:p>
                      <a:pPr algn="r"/>
                      <a:r>
                        <a:rPr lang="en-IE" sz="1200" dirty="0"/>
                        <a:t>5</a:t>
                      </a:r>
                    </a:p>
                  </a:txBody>
                  <a:tcPr anchor="ctr"/>
                </a:tc>
                <a:tc>
                  <a:txBody>
                    <a:bodyPr/>
                    <a:lstStyle/>
                    <a:p>
                      <a:pPr algn="r"/>
                      <a:r>
                        <a:rPr lang="en-IE" sz="1200" dirty="0"/>
                        <a:t>796</a:t>
                      </a:r>
                    </a:p>
                  </a:txBody>
                  <a:tcPr anchor="ctr"/>
                </a:tc>
                <a:extLst>
                  <a:ext uri="{0D108BD9-81ED-4DB2-BD59-A6C34878D82A}">
                    <a16:rowId xmlns:a16="http://schemas.microsoft.com/office/drawing/2014/main" val="3989679880"/>
                  </a:ext>
                </a:extLst>
              </a:tr>
              <a:tr h="370840">
                <a:tc>
                  <a:txBody>
                    <a:bodyPr/>
                    <a:lstStyle/>
                    <a:p>
                      <a:r>
                        <a:rPr lang="en-IE" sz="1200" dirty="0"/>
                        <a:t>bacon/top250</a:t>
                      </a:r>
                    </a:p>
                  </a:txBody>
                  <a:tcPr anchor="ctr"/>
                </a:tc>
                <a:tc>
                  <a:txBody>
                    <a:bodyPr/>
                    <a:lstStyle/>
                    <a:p>
                      <a:pPr algn="r"/>
                      <a:r>
                        <a:rPr lang="en-IE" sz="1200" dirty="0"/>
                        <a:t>12,466</a:t>
                      </a:r>
                    </a:p>
                  </a:txBody>
                  <a:tcPr anchor="ctr"/>
                </a:tc>
                <a:tc>
                  <a:txBody>
                    <a:bodyPr/>
                    <a:lstStyle/>
                    <a:p>
                      <a:pPr algn="r"/>
                      <a:r>
                        <a:rPr lang="en-IE" sz="1200" dirty="0"/>
                        <a:t>583,993</a:t>
                      </a:r>
                    </a:p>
                  </a:txBody>
                  <a:tcPr anchor="ctr"/>
                </a:tc>
                <a:tc>
                  <a:txBody>
                    <a:bodyPr/>
                    <a:lstStyle/>
                    <a:p>
                      <a:pPr algn="r"/>
                      <a:r>
                        <a:rPr lang="en-IE" sz="1200" dirty="0"/>
                        <a:t>11,803</a:t>
                      </a:r>
                    </a:p>
                  </a:txBody>
                  <a:tcPr anchor="ctr"/>
                </a:tc>
                <a:tc>
                  <a:txBody>
                    <a:bodyPr/>
                    <a:lstStyle/>
                    <a:p>
                      <a:pPr algn="r"/>
                      <a:r>
                        <a:rPr lang="en-IE" sz="1200" dirty="0"/>
                        <a:t>7</a:t>
                      </a:r>
                    </a:p>
                  </a:txBody>
                  <a:tcPr anchor="ctr"/>
                </a:tc>
                <a:tc>
                  <a:txBody>
                    <a:bodyPr/>
                    <a:lstStyle/>
                    <a:p>
                      <a:pPr algn="r"/>
                      <a:r>
                        <a:rPr lang="en-IE" sz="1200" dirty="0"/>
                        <a:t>Aborted</a:t>
                      </a:r>
                    </a:p>
                  </a:txBody>
                  <a:tcPr anchor="ctr"/>
                </a:tc>
                <a:tc>
                  <a:txBody>
                    <a:bodyPr/>
                    <a:lstStyle/>
                    <a:p>
                      <a:pPr algn="r"/>
                      <a:r>
                        <a:rPr lang="en-IE" sz="1200" dirty="0"/>
                        <a:t>10</a:t>
                      </a:r>
                    </a:p>
                  </a:txBody>
                  <a:tcPr anchor="ctr"/>
                </a:tc>
                <a:tc>
                  <a:txBody>
                    <a:bodyPr/>
                    <a:lstStyle/>
                    <a:p>
                      <a:pPr algn="r"/>
                      <a:r>
                        <a:rPr lang="en-IE" sz="1200" dirty="0"/>
                        <a:t>1,663</a:t>
                      </a:r>
                    </a:p>
                  </a:txBody>
                  <a:tcPr anchor="ctr"/>
                </a:tc>
                <a:extLst>
                  <a:ext uri="{0D108BD9-81ED-4DB2-BD59-A6C34878D82A}">
                    <a16:rowId xmlns:a16="http://schemas.microsoft.com/office/drawing/2014/main" val="95412402"/>
                  </a:ext>
                </a:extLst>
              </a:tr>
            </a:tbl>
          </a:graphicData>
        </a:graphic>
      </p:graphicFrame>
    </p:spTree>
    <p:extLst>
      <p:ext uri="{BB962C8B-B14F-4D97-AF65-F5344CB8AC3E}">
        <p14:creationId xmlns:p14="http://schemas.microsoft.com/office/powerpoint/2010/main" val="1875519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Two Algorithms with Code Timing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27</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548116"/>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Two Algorithms with Code Timing (7 slides)</a:t>
            </a:r>
          </a:p>
          <a:p>
            <a:pPr algn="ctr" eaLnBrk="0" fontAlgn="base" hangingPunct="0">
              <a:spcBef>
                <a:spcPct val="0"/>
              </a:spcBef>
              <a:spcAft>
                <a:spcPct val="30000"/>
              </a:spcAft>
              <a:buClr>
                <a:srgbClr val="5D9A0C"/>
              </a:buClr>
            </a:pPr>
            <a:endParaRPr lang="en-IE" sz="1400" dirty="0">
              <a:solidFill>
                <a:prstClr val="black"/>
              </a:solidFill>
            </a:endParaRPr>
          </a:p>
          <a:p>
            <a:pPr lvl="0" eaLnBrk="0" fontAlgn="base" hangingPunct="0">
              <a:spcBef>
                <a:spcPct val="0"/>
              </a:spcBef>
              <a:spcAft>
                <a:spcPct val="30000"/>
              </a:spcAft>
              <a:buClr>
                <a:srgbClr val="5D9A0C"/>
              </a:buClr>
            </a:pPr>
            <a:r>
              <a:rPr lang="en-IE" sz="2000" i="1" dirty="0">
                <a:solidFill>
                  <a:prstClr val="black"/>
                </a:solidFill>
              </a:rPr>
              <a:t>Two PL/SQL network analysis algorithms with code timing and performance analysis</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2427692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Two Algorithms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28</a:t>
            </a:fld>
            <a:endParaRPr lang="en-IE"/>
          </a:p>
        </p:txBody>
      </p:sp>
      <p:sp>
        <p:nvSpPr>
          <p:cNvPr id="14" name="TextBox 13">
            <a:extLst>
              <a:ext uri="{FF2B5EF4-FFF2-40B4-BE49-F238E27FC236}">
                <a16:creationId xmlns:a16="http://schemas.microsoft.com/office/drawing/2014/main" id="{8F9162D6-B4E5-C340-E2D5-958866B8C899}"/>
              </a:ext>
            </a:extLst>
          </p:cNvPr>
          <p:cNvSpPr txBox="1"/>
          <p:nvPr/>
        </p:nvSpPr>
        <p:spPr>
          <a:xfrm>
            <a:off x="628648" y="1931710"/>
            <a:ext cx="7886700" cy="1938992"/>
          </a:xfrm>
          <a:prstGeom prst="rect">
            <a:avLst/>
          </a:prstGeom>
          <a:noFill/>
        </p:spPr>
        <p:txBody>
          <a:bodyPr wrap="square">
            <a:spAutoFit/>
          </a:bodyPr>
          <a:lstStyle/>
          <a:p>
            <a:pPr algn="l">
              <a:buFont typeface="Arial" panose="020B0604020202020204" pitchFamily="34" charset="0"/>
              <a:buChar char="•"/>
            </a:pPr>
            <a:r>
              <a:rPr lang="en-GB" sz="1200" b="0" i="0" dirty="0">
                <a:effectLst/>
              </a:rPr>
              <a:t>Truncate the solution table, </a:t>
            </a:r>
            <a:r>
              <a:rPr lang="en-GB" sz="1200" b="0" i="0" dirty="0" err="1">
                <a:effectLst/>
              </a:rPr>
              <a:t>min_tree_links</a:t>
            </a:r>
            <a:r>
              <a:rPr lang="en-GB" sz="1200" b="0" i="0" dirty="0">
                <a:effectLst/>
              </a:rPr>
              <a:t>, and insert the root node at level 0</a:t>
            </a:r>
          </a:p>
          <a:p>
            <a:pPr algn="l">
              <a:buFont typeface="Arial" panose="020B0604020202020204" pitchFamily="34" charset="0"/>
              <a:buChar char="•"/>
            </a:pPr>
            <a:r>
              <a:rPr lang="en-GB" sz="1200" b="0" i="0" dirty="0">
                <a:effectLst/>
              </a:rPr>
              <a:t>Loop while records are inserted</a:t>
            </a:r>
          </a:p>
          <a:p>
            <a:pPr marL="742950" lvl="1" indent="-285750" algn="l">
              <a:buFont typeface="Arial" panose="020B0604020202020204" pitchFamily="34" charset="0"/>
              <a:buChar char="•"/>
            </a:pPr>
            <a:r>
              <a:rPr lang="en-GB" sz="1200" b="0" i="0" dirty="0">
                <a:effectLst/>
              </a:rPr>
              <a:t>Insert a new node record at the next level:</a:t>
            </a:r>
          </a:p>
          <a:p>
            <a:pPr marL="1143000" lvl="2" indent="-228600" algn="l">
              <a:buFont typeface="Arial" panose="020B0604020202020204" pitchFamily="34" charset="0"/>
              <a:buChar char="•"/>
            </a:pPr>
            <a:r>
              <a:rPr lang="en-GB" sz="1200" b="0" i="0" dirty="0">
                <a:effectLst/>
              </a:rPr>
              <a:t>for every link that is connected to a node at the current level:</a:t>
            </a:r>
          </a:p>
          <a:p>
            <a:pPr marL="1600200" lvl="3" indent="-228600" algn="l">
              <a:buFont typeface="Arial" panose="020B0604020202020204" pitchFamily="34" charset="0"/>
              <a:buChar char="•"/>
            </a:pPr>
            <a:r>
              <a:rPr lang="en-GB" sz="1200" b="0" i="0" dirty="0">
                <a:effectLst/>
              </a:rPr>
              <a:t>that does not exist in the table for any prior level</a:t>
            </a:r>
          </a:p>
          <a:p>
            <a:pPr marL="1600200" lvl="3" indent="-228600" algn="l">
              <a:buFont typeface="Arial" panose="020B0604020202020204" pitchFamily="34" charset="0"/>
              <a:buChar char="•"/>
            </a:pPr>
            <a:r>
              <a:rPr lang="en-GB" sz="1200" b="0" i="0" dirty="0">
                <a:effectLst/>
              </a:rPr>
              <a:t>and does not appear at the next level for any other link with a higher ranked path</a:t>
            </a:r>
          </a:p>
          <a:p>
            <a:pPr marL="742950" lvl="1" indent="-285750" algn="l">
              <a:buFont typeface="Arial" panose="020B0604020202020204" pitchFamily="34" charset="0"/>
              <a:buChar char="•"/>
            </a:pPr>
            <a:r>
              <a:rPr lang="en-GB" sz="1200" b="0" i="0" dirty="0">
                <a:effectLst/>
              </a:rPr>
              <a:t>Commit</a:t>
            </a:r>
          </a:p>
          <a:p>
            <a:pPr marL="742950" lvl="1" indent="-285750" algn="l">
              <a:buFont typeface="Arial" panose="020B0604020202020204" pitchFamily="34" charset="0"/>
              <a:buChar char="•"/>
            </a:pPr>
            <a:r>
              <a:rPr lang="en-GB" sz="1200" b="0" i="0" dirty="0">
                <a:effectLst/>
              </a:rPr>
              <a:t>Increment level and inserts counter</a:t>
            </a:r>
          </a:p>
          <a:p>
            <a:pPr marL="742950" lvl="1" indent="-285750" algn="l">
              <a:buFont typeface="Arial" panose="020B0604020202020204" pitchFamily="34" charset="0"/>
              <a:buChar char="•"/>
            </a:pPr>
            <a:r>
              <a:rPr lang="en-GB" sz="1200" b="0" i="0" dirty="0">
                <a:effectLst/>
              </a:rPr>
              <a:t>Exit when no records inserted</a:t>
            </a:r>
          </a:p>
          <a:p>
            <a:pPr algn="l">
              <a:buFont typeface="Arial" panose="020B0604020202020204" pitchFamily="34" charset="0"/>
              <a:buChar char="•"/>
            </a:pPr>
            <a:r>
              <a:rPr lang="en-GB" sz="1200" b="0" i="0" dirty="0">
                <a:effectLst/>
              </a:rPr>
              <a:t>Return the number of records inserted</a:t>
            </a:r>
          </a:p>
        </p:txBody>
      </p:sp>
      <p:sp>
        <p:nvSpPr>
          <p:cNvPr id="15" name="TextBox 14">
            <a:extLst>
              <a:ext uri="{FF2B5EF4-FFF2-40B4-BE49-F238E27FC236}">
                <a16:creationId xmlns:a16="http://schemas.microsoft.com/office/drawing/2014/main" id="{FF4A59B0-688A-2940-D669-0939108DBDAD}"/>
              </a:ext>
            </a:extLst>
          </p:cNvPr>
          <p:cNvSpPr txBox="1"/>
          <p:nvPr/>
        </p:nvSpPr>
        <p:spPr>
          <a:xfrm>
            <a:off x="628648" y="4800506"/>
            <a:ext cx="7886700" cy="1200329"/>
          </a:xfrm>
          <a:prstGeom prst="rect">
            <a:avLst/>
          </a:prstGeom>
          <a:noFill/>
        </p:spPr>
        <p:txBody>
          <a:bodyPr wrap="square">
            <a:spAutoFit/>
          </a:bodyPr>
          <a:lstStyle/>
          <a:p>
            <a:pPr algn="l">
              <a:buFont typeface="Arial" panose="020B0604020202020204" pitchFamily="34" charset="0"/>
              <a:buChar char="•"/>
            </a:pPr>
            <a:r>
              <a:rPr lang="en-GB" sz="1200" b="0" i="0" dirty="0">
                <a:solidFill>
                  <a:srgbClr val="111111"/>
                </a:solidFill>
                <a:effectLst/>
              </a:rPr>
              <a:t>Truncate the solution table, </a:t>
            </a:r>
            <a:r>
              <a:rPr lang="en-GB" sz="1200" b="0" i="0" dirty="0" err="1">
                <a:solidFill>
                  <a:srgbClr val="111111"/>
                </a:solidFill>
                <a:effectLst/>
              </a:rPr>
              <a:t>node_roots</a:t>
            </a:r>
            <a:endParaRPr lang="en-GB" sz="1200" b="0" i="0" dirty="0">
              <a:solidFill>
                <a:srgbClr val="111111"/>
              </a:solidFill>
              <a:effectLst/>
            </a:endParaRPr>
          </a:p>
          <a:p>
            <a:pPr algn="l">
              <a:buFont typeface="Arial" panose="020B0604020202020204" pitchFamily="34" charset="0"/>
              <a:buChar char="•"/>
            </a:pPr>
            <a:r>
              <a:rPr lang="en-GB" sz="1200" b="0" i="0" dirty="0">
                <a:solidFill>
                  <a:srgbClr val="111111"/>
                </a:solidFill>
                <a:effectLst/>
              </a:rPr>
              <a:t>Loop while a new root node is found</a:t>
            </a:r>
          </a:p>
          <a:p>
            <a:pPr marL="742950" lvl="1" indent="-285750" algn="l">
              <a:buFont typeface="Arial" panose="020B0604020202020204" pitchFamily="34" charset="0"/>
              <a:buChar char="•"/>
            </a:pPr>
            <a:r>
              <a:rPr lang="en-GB" sz="1200" b="0" i="0" dirty="0">
                <a:solidFill>
                  <a:srgbClr val="111111"/>
                </a:solidFill>
                <a:effectLst/>
              </a:rPr>
              <a:t>Select a new root node id from nodes not in </a:t>
            </a:r>
            <a:r>
              <a:rPr lang="en-GB" sz="1200" b="0" i="0" dirty="0" err="1">
                <a:solidFill>
                  <a:srgbClr val="111111"/>
                </a:solidFill>
                <a:effectLst/>
              </a:rPr>
              <a:t>node_roots</a:t>
            </a:r>
            <a:endParaRPr lang="en-GB" sz="1200" b="0" i="0" dirty="0">
              <a:solidFill>
                <a:srgbClr val="111111"/>
              </a:solidFill>
              <a:effectLst/>
            </a:endParaRPr>
          </a:p>
          <a:p>
            <a:pPr marL="1143000" lvl="2" indent="-228600" algn="l">
              <a:buFont typeface="Arial" panose="020B0604020202020204" pitchFamily="34" charset="0"/>
              <a:buChar char="•"/>
            </a:pPr>
            <a:r>
              <a:rPr lang="en-GB" sz="1200" b="0" i="0" dirty="0">
                <a:solidFill>
                  <a:srgbClr val="111111"/>
                </a:solidFill>
                <a:effectLst/>
              </a:rPr>
              <a:t>Exit loop when none found</a:t>
            </a:r>
          </a:p>
          <a:p>
            <a:pPr marL="742950" lvl="1" indent="-285750" algn="l">
              <a:buFont typeface="Arial" panose="020B0604020202020204" pitchFamily="34" charset="0"/>
              <a:buChar char="•"/>
            </a:pPr>
            <a:r>
              <a:rPr lang="en-GB" sz="1200" b="0" i="0" dirty="0">
                <a:solidFill>
                  <a:srgbClr val="111111"/>
                </a:solidFill>
                <a:effectLst/>
              </a:rPr>
              <a:t>Call </a:t>
            </a:r>
            <a:r>
              <a:rPr lang="en-GB" sz="1200" b="0" i="0" dirty="0" err="1">
                <a:solidFill>
                  <a:srgbClr val="111111"/>
                </a:solidFill>
                <a:effectLst/>
              </a:rPr>
              <a:t>Ins_Min_Tree_Links</a:t>
            </a:r>
            <a:r>
              <a:rPr lang="en-GB" sz="1200" b="0" i="0" dirty="0">
                <a:solidFill>
                  <a:srgbClr val="111111"/>
                </a:solidFill>
                <a:effectLst/>
              </a:rPr>
              <a:t> to populate the solution table, </a:t>
            </a:r>
            <a:r>
              <a:rPr lang="en-GB" sz="1200" b="0" i="0" dirty="0" err="1">
                <a:solidFill>
                  <a:srgbClr val="111111"/>
                </a:solidFill>
                <a:effectLst/>
              </a:rPr>
              <a:t>min_tree_links</a:t>
            </a:r>
            <a:r>
              <a:rPr lang="en-GB" sz="1200" b="0" i="0" dirty="0">
                <a:solidFill>
                  <a:srgbClr val="111111"/>
                </a:solidFill>
                <a:effectLst/>
              </a:rPr>
              <a:t>, for the new root node</a:t>
            </a:r>
          </a:p>
          <a:p>
            <a:pPr marL="742950" lvl="1" indent="-285750" algn="l">
              <a:buFont typeface="Arial" panose="020B0604020202020204" pitchFamily="34" charset="0"/>
              <a:buChar char="•"/>
            </a:pPr>
            <a:r>
              <a:rPr lang="en-GB" sz="1200" b="0" i="0" dirty="0">
                <a:solidFill>
                  <a:srgbClr val="111111"/>
                </a:solidFill>
                <a:effectLst/>
              </a:rPr>
              <a:t>Insert all nodes in </a:t>
            </a:r>
            <a:r>
              <a:rPr lang="en-GB" sz="1200" b="0" i="0" dirty="0" err="1">
                <a:solidFill>
                  <a:srgbClr val="111111"/>
                </a:solidFill>
                <a:effectLst/>
              </a:rPr>
              <a:t>min_tree_links</a:t>
            </a:r>
            <a:r>
              <a:rPr lang="en-GB" sz="1200" b="0" i="0" dirty="0">
                <a:solidFill>
                  <a:srgbClr val="111111"/>
                </a:solidFill>
                <a:effectLst/>
              </a:rPr>
              <a:t> into </a:t>
            </a:r>
            <a:r>
              <a:rPr lang="en-GB" sz="1200" b="0" i="0" dirty="0" err="1">
                <a:solidFill>
                  <a:srgbClr val="111111"/>
                </a:solidFill>
                <a:effectLst/>
              </a:rPr>
              <a:t>node_roots</a:t>
            </a:r>
            <a:r>
              <a:rPr lang="en-GB" sz="1200" b="0" i="0" dirty="0">
                <a:solidFill>
                  <a:srgbClr val="111111"/>
                </a:solidFill>
                <a:effectLst/>
              </a:rPr>
              <a:t> against the new root node</a:t>
            </a:r>
          </a:p>
        </p:txBody>
      </p:sp>
      <p:sp>
        <p:nvSpPr>
          <p:cNvPr id="16" name="TextBox 15">
            <a:extLst>
              <a:ext uri="{FF2B5EF4-FFF2-40B4-BE49-F238E27FC236}">
                <a16:creationId xmlns:a16="http://schemas.microsoft.com/office/drawing/2014/main" id="{AC70ABA6-2481-335C-09D7-C8A093452D1A}"/>
              </a:ext>
            </a:extLst>
          </p:cNvPr>
          <p:cNvSpPr txBox="1"/>
          <p:nvPr/>
        </p:nvSpPr>
        <p:spPr>
          <a:xfrm>
            <a:off x="628650" y="1678091"/>
            <a:ext cx="3472995"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Min Pathfinder Algorithm</a:t>
            </a:r>
            <a:endParaRPr lang="en-US" sz="1400" u="sng" dirty="0"/>
          </a:p>
        </p:txBody>
      </p:sp>
      <p:sp>
        <p:nvSpPr>
          <p:cNvPr id="17" name="TextBox 16">
            <a:extLst>
              <a:ext uri="{FF2B5EF4-FFF2-40B4-BE49-F238E27FC236}">
                <a16:creationId xmlns:a16="http://schemas.microsoft.com/office/drawing/2014/main" id="{0FC40C31-7817-1EBE-2591-8265B8CDEE50}"/>
              </a:ext>
            </a:extLst>
          </p:cNvPr>
          <p:cNvSpPr txBox="1"/>
          <p:nvPr/>
        </p:nvSpPr>
        <p:spPr>
          <a:xfrm>
            <a:off x="628649" y="4556144"/>
            <a:ext cx="3472995"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Subnetwork Grouper Algorithm</a:t>
            </a:r>
            <a:endParaRPr lang="en-US" sz="1400" u="sng" dirty="0"/>
          </a:p>
        </p:txBody>
      </p:sp>
      <p:sp>
        <p:nvSpPr>
          <p:cNvPr id="18" name="TextBox 17">
            <a:extLst>
              <a:ext uri="{FF2B5EF4-FFF2-40B4-BE49-F238E27FC236}">
                <a16:creationId xmlns:a16="http://schemas.microsoft.com/office/drawing/2014/main" id="{3A4548C2-6322-FA69-AE19-5C2BCB26B179}"/>
              </a:ext>
            </a:extLst>
          </p:cNvPr>
          <p:cNvSpPr txBox="1"/>
          <p:nvPr/>
        </p:nvSpPr>
        <p:spPr>
          <a:xfrm>
            <a:off x="628648" y="6091141"/>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Code timing will show tuning opportunities in the initial implementation</a:t>
            </a:r>
          </a:p>
        </p:txBody>
      </p:sp>
      <p:sp>
        <p:nvSpPr>
          <p:cNvPr id="19" name="TextBox 18">
            <a:extLst>
              <a:ext uri="{FF2B5EF4-FFF2-40B4-BE49-F238E27FC236}">
                <a16:creationId xmlns:a16="http://schemas.microsoft.com/office/drawing/2014/main" id="{0488EE9E-1863-65D4-FA00-6E77A6E4AFD4}"/>
              </a:ext>
            </a:extLst>
          </p:cNvPr>
          <p:cNvSpPr txBox="1"/>
          <p:nvPr/>
        </p:nvSpPr>
        <p:spPr>
          <a:xfrm>
            <a:off x="628648" y="3856970"/>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Shortest paths are inserted at each iteration, and all inserted are visible to the future iterations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This avoids the inefficiency inherent in the pure SQL solutions</a:t>
            </a:r>
            <a:endParaRPr lang="en-GB" sz="1400" b="0" i="0" dirty="0">
              <a:solidFill>
                <a:srgbClr val="111111"/>
              </a:solidFill>
              <a:effectLst/>
            </a:endParaRPr>
          </a:p>
        </p:txBody>
      </p:sp>
    </p:spTree>
    <p:extLst>
      <p:ext uri="{BB962C8B-B14F-4D97-AF65-F5344CB8AC3E}">
        <p14:creationId xmlns:p14="http://schemas.microsoft.com/office/powerpoint/2010/main" val="716028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Code Timing - </a:t>
            </a:r>
            <a:r>
              <a:rPr lang="en-IE" sz="1730" b="1" dirty="0" err="1">
                <a:solidFill>
                  <a:srgbClr val="006600"/>
                </a:solidFill>
              </a:rPr>
              <a:t>Ins_Min_Tree_Links</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29</a:t>
            </a:fld>
            <a:endParaRPr lang="en-IE"/>
          </a:p>
        </p:txBody>
      </p:sp>
      <p:sp>
        <p:nvSpPr>
          <p:cNvPr id="22" name="Rectangle 1">
            <a:extLst>
              <a:ext uri="{FF2B5EF4-FFF2-40B4-BE49-F238E27FC236}">
                <a16:creationId xmlns:a16="http://schemas.microsoft.com/office/drawing/2014/main" id="{F2BD3A4A-E049-70D5-F43A-2CE7D1EE3B9B}"/>
              </a:ext>
            </a:extLst>
          </p:cNvPr>
          <p:cNvSpPr txBox="1">
            <a:spLocks noChangeArrowheads="1"/>
          </p:cNvSpPr>
          <p:nvPr/>
        </p:nvSpPr>
        <p:spPr bwMode="auto">
          <a:xfrm>
            <a:off x="628650" y="1737158"/>
            <a:ext cx="6074492" cy="449608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FUNCTION Ins_Min_Tree_Links(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p_root_node_id</a:t>
            </a:r>
            <a:r>
              <a:rPr lang="en-IE" sz="800" dirty="0">
                <a:latin typeface="Courier New" panose="02070309020205020404" pitchFamily="49" charset="0"/>
                <a:cs typeface="Courier New" panose="02070309020205020404" pitchFamily="49" charset="0"/>
              </a:rPr>
              <a:t>                 PLS_INTEGER)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RETURN                         PLS_INTEGER IS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l_lev</a:t>
            </a:r>
            <a:r>
              <a:rPr lang="en-IE" sz="800" dirty="0">
                <a:latin typeface="Courier New" panose="02070309020205020404" pitchFamily="49" charset="0"/>
                <a:cs typeface="Courier New" panose="02070309020205020404" pitchFamily="49" charset="0"/>
              </a:rPr>
              <a:t>         PLS_INTEGER :=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         PLS_INTEGER;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PLS_INTEGER :=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PLS_INTEGER := </a:t>
            </a:r>
            <a:r>
              <a:rPr lang="en-IE" sz="800" dirty="0" err="1">
                <a:latin typeface="Courier New" panose="02070309020205020404" pitchFamily="49" charset="0"/>
                <a:cs typeface="Courier New" panose="02070309020205020404" pitchFamily="49" charset="0"/>
              </a:rPr>
              <a:t>Timer_Set.Construct</a:t>
            </a:r>
            <a:r>
              <a:rPr lang="en-IE" sz="800" dirty="0">
                <a:latin typeface="Courier New" panose="02070309020205020404" pitchFamily="49" charset="0"/>
                <a:cs typeface="Courier New" panose="02070309020205020404" pitchFamily="49" charset="0"/>
              </a:rPr>
              <a:t>('Ins_Min_Tree_Links: ' || </a:t>
            </a:r>
            <a:r>
              <a:rPr lang="en-IE" sz="800" dirty="0" err="1">
                <a:latin typeface="Courier New" panose="02070309020205020404" pitchFamily="49" charset="0"/>
                <a:cs typeface="Courier New" panose="02070309020205020404" pitchFamily="49" charset="0"/>
              </a:rPr>
              <a:t>p_root_node_id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EXECUTE IMMEDIATE 'TRUNCATE TABLE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INSERT INTO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VALUES (</a:t>
            </a:r>
            <a:r>
              <a:rPr lang="en-IE" sz="800" dirty="0" err="1">
                <a:latin typeface="Courier New" panose="02070309020205020404" pitchFamily="49" charset="0"/>
                <a:cs typeface="Courier New" panose="02070309020205020404" pitchFamily="49" charset="0"/>
              </a:rPr>
              <a:t>p_root_node_id</a:t>
            </a:r>
            <a:r>
              <a:rPr lang="en-IE" sz="800" dirty="0">
                <a:latin typeface="Courier New" panose="02070309020205020404" pitchFamily="49" charset="0"/>
                <a:cs typeface="Courier New" panose="02070309020205020404" pitchFamily="49" charset="0"/>
              </a:rPr>
              <a:t>, '',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LOOP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INSERT INTO </a:t>
            </a:r>
            <a:r>
              <a:rPr lang="en-IE" sz="800" dirty="0" err="1">
                <a:latin typeface="Courier New" panose="02070309020205020404" pitchFamily="49" charset="0"/>
                <a:cs typeface="Courier New" panose="02070309020205020404" pitchFamily="49" charset="0"/>
              </a:rPr>
              <a:t>min_tree_links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CASE WHEN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Min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mlp_cur</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 OR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mlp_pri</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mlp_pri.node_id</a:t>
            </a:r>
            <a:r>
              <a:rPr lang="en-IE" sz="800" dirty="0">
                <a:latin typeface="Courier New" panose="02070309020205020404" pitchFamily="49" charset="0"/>
                <a:cs typeface="Courier New" panose="02070309020205020404" pitchFamily="49" charset="0"/>
              </a:rPr>
              <a:t> = CASE WHEN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mlp_pri.node_id</a:t>
            </a:r>
            <a:r>
              <a:rPr lang="en-IE" sz="800" dirty="0">
                <a:latin typeface="Courier New" panose="02070309020205020404" pitchFamily="49" charset="0"/>
                <a:cs typeface="Courier New" panose="02070309020205020404" pitchFamily="49" charset="0"/>
              </a:rPr>
              <a:t>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a:t>
            </a:r>
            <a:r>
              <a:rPr lang="en-IE" sz="800" dirty="0" err="1">
                <a:latin typeface="Courier New" panose="02070309020205020404" pitchFamily="49" charset="0"/>
                <a:cs typeface="Courier New" panose="02070309020205020404" pitchFamily="49" charset="0"/>
              </a:rPr>
              <a:t>mlp_cur.lev</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l_lev</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GROUP BY CASE WHEN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mlp_cur.node_id</a:t>
            </a:r>
            <a:r>
              <a:rPr lang="en-IE" sz="800" dirty="0">
                <a:latin typeface="Courier New" panose="02070309020205020404" pitchFamily="49" charset="0"/>
                <a:cs typeface="Courier New" panose="02070309020205020404" pitchFamily="49" charset="0"/>
              </a:rPr>
              <a:t> THEN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 := SQL%ROWCOUNT;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COMMIT;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Timer_Set.Increment_Time</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'Level: ' || </a:t>
            </a:r>
            <a:r>
              <a:rPr lang="en-IE" sz="800" dirty="0" err="1">
                <a:latin typeface="Courier New" panose="02070309020205020404" pitchFamily="49" charset="0"/>
                <a:cs typeface="Courier New" panose="02070309020205020404" pitchFamily="49" charset="0"/>
              </a:rPr>
              <a:t>l_lev</a:t>
            </a:r>
            <a:r>
              <a:rPr lang="en-IE" sz="800" dirty="0">
                <a:latin typeface="Courier New" panose="02070309020205020404" pitchFamily="49" charset="0"/>
                <a:cs typeface="Courier New" panose="02070309020205020404" pitchFamily="49" charset="0"/>
              </a:rPr>
              <a:t> || ', nodes: ' ||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EXIT WHEN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 =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l_lev</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l_lev</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END LOOP;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Utils.W</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Timer_Set.Format_Results</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RETURN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END Ins_Min_Tree_Links;</a:t>
            </a:r>
          </a:p>
        </p:txBody>
      </p:sp>
      <p:cxnSp>
        <p:nvCxnSpPr>
          <p:cNvPr id="24" name="Straight Arrow Connector 23">
            <a:extLst>
              <a:ext uri="{FF2B5EF4-FFF2-40B4-BE49-F238E27FC236}">
                <a16:creationId xmlns:a16="http://schemas.microsoft.com/office/drawing/2014/main" id="{EF1F3390-D181-6094-8088-0090BD11A884}"/>
              </a:ext>
            </a:extLst>
          </p:cNvPr>
          <p:cNvCxnSpPr>
            <a:cxnSpLocks/>
            <a:stCxn id="30" idx="1"/>
          </p:cNvCxnSpPr>
          <p:nvPr/>
        </p:nvCxnSpPr>
        <p:spPr>
          <a:xfrm flipH="1">
            <a:off x="6253316" y="2584811"/>
            <a:ext cx="449826"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31CC9B2-1249-04BD-95BB-89ACDA7353A2}"/>
              </a:ext>
            </a:extLst>
          </p:cNvPr>
          <p:cNvSpPr txBox="1"/>
          <p:nvPr/>
        </p:nvSpPr>
        <p:spPr>
          <a:xfrm>
            <a:off x="6703142" y="2353978"/>
            <a:ext cx="1803241" cy="461665"/>
          </a:xfrm>
          <a:prstGeom prst="rect">
            <a:avLst/>
          </a:prstGeom>
          <a:noFill/>
        </p:spPr>
        <p:txBody>
          <a:bodyPr wrap="square" rtlCol="0">
            <a:spAutoFit/>
          </a:bodyPr>
          <a:lstStyle/>
          <a:p>
            <a:r>
              <a:rPr lang="en-IE" sz="1200" dirty="0"/>
              <a:t>Construct timer set, with root node in name</a:t>
            </a:r>
          </a:p>
        </p:txBody>
      </p:sp>
      <p:sp>
        <p:nvSpPr>
          <p:cNvPr id="35" name="TextBox 34">
            <a:extLst>
              <a:ext uri="{FF2B5EF4-FFF2-40B4-BE49-F238E27FC236}">
                <a16:creationId xmlns:a16="http://schemas.microsoft.com/office/drawing/2014/main" id="{26A4FBBB-026F-5C30-C8F2-682E5DA4FC48}"/>
              </a:ext>
            </a:extLst>
          </p:cNvPr>
          <p:cNvSpPr txBox="1"/>
          <p:nvPr/>
        </p:nvSpPr>
        <p:spPr>
          <a:xfrm>
            <a:off x="6703142" y="5113410"/>
            <a:ext cx="1812207" cy="461665"/>
          </a:xfrm>
          <a:prstGeom prst="rect">
            <a:avLst/>
          </a:prstGeom>
          <a:noFill/>
        </p:spPr>
        <p:txBody>
          <a:bodyPr wrap="square" rtlCol="0">
            <a:spAutoFit/>
          </a:bodyPr>
          <a:lstStyle/>
          <a:p>
            <a:r>
              <a:rPr lang="en-IE" sz="1200" dirty="0"/>
              <a:t>Time insert, with level and rows in name</a:t>
            </a:r>
          </a:p>
        </p:txBody>
      </p:sp>
      <p:cxnSp>
        <p:nvCxnSpPr>
          <p:cNvPr id="3" name="Straight Arrow Connector 2">
            <a:extLst>
              <a:ext uri="{FF2B5EF4-FFF2-40B4-BE49-F238E27FC236}">
                <a16:creationId xmlns:a16="http://schemas.microsoft.com/office/drawing/2014/main" id="{AF941E6D-A6E3-6B47-EB29-DFCE3042EC58}"/>
              </a:ext>
            </a:extLst>
          </p:cNvPr>
          <p:cNvCxnSpPr>
            <a:cxnSpLocks/>
            <a:stCxn id="35" idx="1"/>
          </p:cNvCxnSpPr>
          <p:nvPr/>
        </p:nvCxnSpPr>
        <p:spPr>
          <a:xfrm flipH="1">
            <a:off x="5597013" y="5344243"/>
            <a:ext cx="1106129"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03FE45-41AD-B048-6C58-299518D75B88}"/>
              </a:ext>
            </a:extLst>
          </p:cNvPr>
          <p:cNvSpPr txBox="1"/>
          <p:nvPr/>
        </p:nvSpPr>
        <p:spPr>
          <a:xfrm>
            <a:off x="6688845" y="5723984"/>
            <a:ext cx="1812207" cy="276999"/>
          </a:xfrm>
          <a:prstGeom prst="rect">
            <a:avLst/>
          </a:prstGeom>
          <a:noFill/>
        </p:spPr>
        <p:txBody>
          <a:bodyPr wrap="square" rtlCol="0">
            <a:spAutoFit/>
          </a:bodyPr>
          <a:lstStyle/>
          <a:p>
            <a:r>
              <a:rPr lang="en-IE" sz="1200" dirty="0"/>
              <a:t>Write timer set</a:t>
            </a:r>
          </a:p>
        </p:txBody>
      </p:sp>
      <p:cxnSp>
        <p:nvCxnSpPr>
          <p:cNvPr id="11" name="Straight Arrow Connector 10">
            <a:extLst>
              <a:ext uri="{FF2B5EF4-FFF2-40B4-BE49-F238E27FC236}">
                <a16:creationId xmlns:a16="http://schemas.microsoft.com/office/drawing/2014/main" id="{8DEA0291-A625-E120-C4D6-BB377A81EC7A}"/>
              </a:ext>
            </a:extLst>
          </p:cNvPr>
          <p:cNvCxnSpPr>
            <a:cxnSpLocks/>
          </p:cNvCxnSpPr>
          <p:nvPr/>
        </p:nvCxnSpPr>
        <p:spPr>
          <a:xfrm flipH="1">
            <a:off x="3340510" y="5862484"/>
            <a:ext cx="3362632"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09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dirty="0">
                <a:solidFill>
                  <a:srgbClr val="006600"/>
                </a:solidFill>
              </a:rPr>
              <a:t>Agenda</a:t>
            </a:r>
            <a:endParaRPr lang="en-IE" sz="1725" dirty="0">
              <a:solidFill>
                <a:srgbClr val="0066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690689"/>
            <a:ext cx="7886700" cy="4530726"/>
          </a:xfrm>
        </p:spPr>
        <p:txBody>
          <a:bodyPr>
            <a:normAutofit fontScale="92500" lnSpcReduction="20000"/>
          </a:bodyPr>
          <a:lstStyle/>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Algorithms and SQL </a:t>
            </a:r>
            <a:r>
              <a:rPr lang="en-US" sz="1500" kern="0" dirty="0">
                <a:solidFill>
                  <a:srgbClr val="000000"/>
                </a:solidFill>
              </a:rPr>
              <a:t>(9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On algorithms at different levels in SQL and PL/SQL</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IE" sz="1500" b="1" kern="0" dirty="0">
                <a:solidFill>
                  <a:srgbClr val="000000"/>
                </a:solidFill>
              </a:rPr>
              <a:t>Network Analysis Problems </a:t>
            </a:r>
            <a:r>
              <a:rPr lang="en-US" sz="1500" kern="0" dirty="0">
                <a:solidFill>
                  <a:srgbClr val="000000"/>
                </a:solidFill>
              </a:rPr>
              <a:t>(4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On shortest path and subnetwork grouping problems</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Network Paths by SQL </a:t>
            </a:r>
            <a:r>
              <a:rPr lang="en-US" sz="1500" kern="0" dirty="0">
                <a:solidFill>
                  <a:srgbClr val="000000"/>
                </a:solidFill>
              </a:rPr>
              <a:t>(7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Solving all- and shortest- path problems via pure SQL</a:t>
            </a: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Two Algorithms with Code Timing </a:t>
            </a:r>
            <a:r>
              <a:rPr lang="en-US" sz="1500" kern="0" dirty="0">
                <a:solidFill>
                  <a:srgbClr val="000000"/>
                </a:solidFill>
              </a:rPr>
              <a:t>(7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IE" sz="1400" i="1" dirty="0">
                <a:solidFill>
                  <a:prstClr val="black"/>
                </a:solidFill>
              </a:rPr>
              <a:t>Two PL/SQL network analysis algorithms with code timing and performance analysis</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Oracle Standard Profilers </a:t>
            </a:r>
            <a:r>
              <a:rPr lang="en-US" sz="1500" kern="0" dirty="0">
                <a:solidFill>
                  <a:srgbClr val="000000"/>
                </a:solidFill>
              </a:rPr>
              <a:t>(2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US" sz="1400" i="1" dirty="0">
                <a:solidFill>
                  <a:prstClr val="black"/>
                </a:solidFill>
              </a:rPr>
              <a:t>Results from two standard Oracle profiling tools</a:t>
            </a:r>
            <a:r>
              <a:rPr lang="en-GB" sz="1400" i="1" dirty="0">
                <a:solidFill>
                  <a:prstClr val="black"/>
                </a:solidFill>
              </a:rPr>
              <a:t> for the Subnetwork Grouper procedure</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GB" sz="1500" b="1" kern="0" dirty="0">
                <a:solidFill>
                  <a:srgbClr val="000000"/>
                </a:solidFill>
              </a:rPr>
              <a:t>Tuning 1 - SQL for Isolated Nodes </a:t>
            </a:r>
            <a:r>
              <a:rPr lang="en-US" sz="1500" kern="0" dirty="0">
                <a:solidFill>
                  <a:srgbClr val="000000"/>
                </a:solidFill>
              </a:rPr>
              <a:t>(5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Recap of join methods and types, then queries with antijoin structures and hints</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GB" sz="1500" b="1" kern="0" dirty="0">
                <a:solidFill>
                  <a:srgbClr val="000000"/>
                </a:solidFill>
              </a:rPr>
              <a:t>Tuning 2 - SQL for Isolated Links </a:t>
            </a:r>
            <a:r>
              <a:rPr lang="en-US" sz="1500" kern="0" dirty="0">
                <a:solidFill>
                  <a:srgbClr val="000000"/>
                </a:solidFill>
              </a:rPr>
              <a:t>(8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Disastrous ‘Bitmap Or’ expansion, good &amp; bad antijoin plans and efficient group counting query</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Tuning 3 - SQL for Root Node Selector </a:t>
            </a:r>
            <a:r>
              <a:rPr lang="en-US" sz="1500" kern="0" dirty="0">
                <a:solidFill>
                  <a:srgbClr val="000000"/>
                </a:solidFill>
              </a:rPr>
              <a:t>(4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Code timing several methods for root node selection</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Tuning – Results </a:t>
            </a:r>
            <a:r>
              <a:rPr lang="en-US" sz="1500" kern="0" dirty="0">
                <a:solidFill>
                  <a:srgbClr val="000000"/>
                </a:solidFill>
              </a:rPr>
              <a:t>(2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Code timing results for one dataset and before and after results for Subnetwork Grouper for all</a:t>
            </a:r>
            <a:endParaRPr lang="en-US" sz="1400" i="1" dirty="0">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dirty="0">
                <a:solidFill>
                  <a:srgbClr val="000000"/>
                </a:solidFill>
              </a:rPr>
              <a:t>Conclusion </a:t>
            </a:r>
            <a:r>
              <a:rPr lang="en-US" sz="1500" kern="0" dirty="0">
                <a:solidFill>
                  <a:srgbClr val="000000"/>
                </a:solidFill>
              </a:rPr>
              <a:t>(1 slide)</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GB" sz="1400" i="1" dirty="0">
                <a:solidFill>
                  <a:prstClr val="black"/>
                </a:solidFill>
              </a:rPr>
              <a:t>A few recommendations split between SQL and PL/SQL</a:t>
            </a:r>
            <a:endParaRPr lang="en-US" sz="1400" i="1" dirty="0">
              <a:solidFill>
                <a:prstClr val="black"/>
              </a:solidFill>
            </a:endParaRPr>
          </a:p>
        </p:txBody>
      </p:sp>
      <p:sp>
        <p:nvSpPr>
          <p:cNvPr id="6" name="Date Placeholder 5"/>
          <p:cNvSpPr>
            <a:spLocks noGrp="1"/>
          </p:cNvSpPr>
          <p:nvPr>
            <p:ph type="dt" sz="half" idx="10"/>
          </p:nvPr>
        </p:nvSpPr>
        <p:spPr/>
        <p:txBody>
          <a:bodyPr/>
          <a:lstStyle/>
          <a:p>
            <a:r>
              <a:rPr lang="en-US" dirty="0"/>
              <a:t>Brendan Furey, 2022</a:t>
            </a:r>
            <a:endParaRPr lang="en-IE" dirty="0"/>
          </a:p>
        </p:txBody>
      </p:sp>
      <p:sp>
        <p:nvSpPr>
          <p:cNvPr id="5" name="Slide Number Placeholder 4"/>
          <p:cNvSpPr>
            <a:spLocks noGrp="1"/>
          </p:cNvSpPr>
          <p:nvPr>
            <p:ph type="sldNum" sz="quarter" idx="12"/>
          </p:nvPr>
        </p:nvSpPr>
        <p:spPr/>
        <p:txBody>
          <a:bodyPr/>
          <a:lstStyle/>
          <a:p>
            <a:fld id="{0F8991F1-6F20-4DDF-B613-3DFF9BDCC2B4}" type="slidenum">
              <a:rPr lang="en-IE" smtClean="0"/>
              <a:t>3</a:t>
            </a:fld>
            <a:endParaRPr lang="en-IE"/>
          </a:p>
        </p:txBody>
      </p:sp>
      <p:sp>
        <p:nvSpPr>
          <p:cNvPr id="8" name="Footer Placeholder 3">
            <a:extLst>
              <a:ext uri="{FF2B5EF4-FFF2-40B4-BE49-F238E27FC236}">
                <a16:creationId xmlns:a16="http://schemas.microsoft.com/office/drawing/2014/main" id="{1E47DEC7-C71D-402E-B50F-F3F9C14FF025}"/>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1307778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Code Timing - </a:t>
            </a:r>
            <a:r>
              <a:rPr lang="en-IE" sz="1730" b="1" dirty="0" err="1">
                <a:solidFill>
                  <a:srgbClr val="006600"/>
                </a:solidFill>
              </a:rPr>
              <a:t>Ins_Min_Tree_Links</a:t>
            </a:r>
            <a:r>
              <a:rPr lang="en-IE" sz="1730" b="1" dirty="0">
                <a:solidFill>
                  <a:srgbClr val="006600"/>
                </a:solidFill>
              </a:rPr>
              <a:t> - Results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30</a:t>
            </a:fld>
            <a:endParaRPr lang="en-IE"/>
          </a:p>
        </p:txBody>
      </p:sp>
      <p:sp>
        <p:nvSpPr>
          <p:cNvPr id="8" name="Rectangle 1">
            <a:extLst>
              <a:ext uri="{FF2B5EF4-FFF2-40B4-BE49-F238E27FC236}">
                <a16:creationId xmlns:a16="http://schemas.microsoft.com/office/drawing/2014/main" id="{66D90B2E-1548-DDC4-4EFB-6A8A4AFE129B}"/>
              </a:ext>
            </a:extLst>
          </p:cNvPr>
          <p:cNvSpPr txBox="1">
            <a:spLocks noChangeArrowheads="1"/>
          </p:cNvSpPr>
          <p:nvPr/>
        </p:nvSpPr>
        <p:spPr bwMode="auto">
          <a:xfrm>
            <a:off x="628650" y="1985868"/>
            <a:ext cx="6052369" cy="277253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Set: </a:t>
            </a:r>
            <a:r>
              <a:rPr lang="en-IE" sz="800" dirty="0" err="1">
                <a:latin typeface="Courier New" panose="02070309020205020404" pitchFamily="49" charset="0"/>
                <a:cs typeface="Courier New" panose="02070309020205020404" pitchFamily="49" charset="0"/>
              </a:rPr>
              <a:t>Ins_Min_Tree_Links</a:t>
            </a:r>
            <a:r>
              <a:rPr lang="en-IE" sz="800" dirty="0">
                <a:latin typeface="Courier New" panose="02070309020205020404" pitchFamily="49" charset="0"/>
                <a:cs typeface="Courier New" panose="02070309020205020404" pitchFamily="49" charset="0"/>
              </a:rPr>
              <a:t>: 10001, Constructed at 30 Jul 2022 16:07:35, written at 16:11:01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Elapsed         CPU       Calls       Ela/Call       CPU/Call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0, nodes: 38            0.05        0.04           1        0.04700        0.04000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1, nodes: 5169          0.04        0.03           1        0.04200        0.03000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2, nodes: 202118       13.77       13.72           1       13.76500       13.72000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3, nodes: 358824      104.69      100.59           1      104.69100      100.59000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4, nodes: 100099       75.15       74.11           1       75.14900       74.11000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5, nodes: 11298         9.61        9.61           1        9.60600        9.61000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6, nodes: 1865          1.15        1.14           1        1.14700        1.14000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7, nodes: 421           0.29        0.30           1        0.28900        0.30000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8, nodes: 170           0.16        0.16           1        0.16200        0.16000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9, nodes: 39            0.10        0.09           1        0.09700        0.09000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10, nodes: 11           0.07        0.08           1        0.07000        0.08000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11, nodes: 7            0.07        0.08           1        0.07300        0.08000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Level: 12, nodes: 0            0.07        0.06           1        0.07200        0.06000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(Other)                        0.39        0.39           1        0.39400        0.39000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Total                        205.60      200.40          14       14.68600       14.31429</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timed (per call in </a:t>
            </a:r>
            <a:r>
              <a:rPr lang="en-IE" sz="800" dirty="0" err="1">
                <a:latin typeface="Courier New" panose="02070309020205020404" pitchFamily="49" charset="0"/>
                <a:cs typeface="Courier New" panose="02070309020205020404" pitchFamily="49" charset="0"/>
              </a:rPr>
              <a:t>ms</a:t>
            </a:r>
            <a:r>
              <a:rPr lang="en-IE" sz="800" dirty="0">
                <a:latin typeface="Courier New" panose="02070309020205020404" pitchFamily="49" charset="0"/>
                <a:cs typeface="Courier New" panose="02070309020205020404" pitchFamily="49" charset="0"/>
              </a:rPr>
              <a:t>): Elapsed: 0.02061, CPU: 0.02245]</a:t>
            </a:r>
          </a:p>
        </p:txBody>
      </p:sp>
      <p:sp>
        <p:nvSpPr>
          <p:cNvPr id="3" name="TextBox 2">
            <a:extLst>
              <a:ext uri="{FF2B5EF4-FFF2-40B4-BE49-F238E27FC236}">
                <a16:creationId xmlns:a16="http://schemas.microsoft.com/office/drawing/2014/main" id="{7CFCF220-6262-C010-DBE3-F64E65A1E04C}"/>
              </a:ext>
            </a:extLst>
          </p:cNvPr>
          <p:cNvSpPr txBox="1"/>
          <p:nvPr/>
        </p:nvSpPr>
        <p:spPr>
          <a:xfrm>
            <a:off x="628649" y="1678091"/>
            <a:ext cx="7886699"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Results for Bacon/</a:t>
            </a:r>
            <a:r>
              <a:rPr lang="en-GB" sz="1400" u="sng" dirty="0" err="1"/>
              <a:t>only_tv_v</a:t>
            </a:r>
            <a:r>
              <a:rPr lang="en-GB" sz="1400" u="sng" dirty="0"/>
              <a:t> Dataset</a:t>
            </a:r>
            <a:r>
              <a:rPr lang="en-US" sz="1400" u="sng" dirty="0"/>
              <a:t> </a:t>
            </a:r>
            <a:r>
              <a:rPr lang="en-US" sz="1200" u="sng" dirty="0"/>
              <a:t>(680,060 node subnetwork - 744,374 node / 22,503,060 link total)</a:t>
            </a:r>
          </a:p>
        </p:txBody>
      </p:sp>
      <p:sp>
        <p:nvSpPr>
          <p:cNvPr id="7" name="TextBox 6">
            <a:extLst>
              <a:ext uri="{FF2B5EF4-FFF2-40B4-BE49-F238E27FC236}">
                <a16:creationId xmlns:a16="http://schemas.microsoft.com/office/drawing/2014/main" id="{C26100BC-4C28-8557-CC04-162FE2A7A70A}"/>
              </a:ext>
            </a:extLst>
          </p:cNvPr>
          <p:cNvSpPr txBox="1"/>
          <p:nvPr/>
        </p:nvSpPr>
        <p:spPr>
          <a:xfrm>
            <a:off x="628648" y="4758402"/>
            <a:ext cx="7886700" cy="142808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The results show a total elapsed time of 206 seconds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There is a timer for each iteration, showing CPU and elapsed times, with nodes processed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dirty="0">
                <a:solidFill>
                  <a:srgbClr val="111111"/>
                </a:solidFill>
                <a:effectLst/>
              </a:rPr>
              <a:t>As you’d expect, the largest times correspond to the most nodes inserted…</a:t>
            </a:r>
          </a:p>
          <a:p>
            <a:pPr marL="657225" lvl="1" indent="-200025" eaLnBrk="0" fontAlgn="base" hangingPunct="0">
              <a:spcBef>
                <a:spcPct val="0"/>
              </a:spcBef>
              <a:spcAft>
                <a:spcPct val="30000"/>
              </a:spcAft>
              <a:buClr>
                <a:srgbClr val="5D9A0C"/>
              </a:buClr>
              <a:buFont typeface="Wingdings 3" pitchFamily="18" charset="2"/>
              <a:buChar char=""/>
            </a:pPr>
            <a:r>
              <a:rPr lang="en-GB" sz="1400" b="0" dirty="0">
                <a:solidFill>
                  <a:srgbClr val="111111"/>
                </a:solidFill>
                <a:effectLst/>
              </a:rPr>
              <a:t>and with time per node increasing as the solution table fills up</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Each iteration corresponds to a single insert, we can get the execution plan…</a:t>
            </a:r>
            <a:endParaRPr lang="en-GB" sz="1400" b="0" dirty="0">
              <a:solidFill>
                <a:srgbClr val="111111"/>
              </a:solidFill>
              <a:effectLst/>
            </a:endParaRPr>
          </a:p>
        </p:txBody>
      </p:sp>
    </p:spTree>
    <p:extLst>
      <p:ext uri="{BB962C8B-B14F-4D97-AF65-F5344CB8AC3E}">
        <p14:creationId xmlns:p14="http://schemas.microsoft.com/office/powerpoint/2010/main" val="2188386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Execution Plan - Ins_Min_Tree_Links Insert</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31</a:t>
            </a:fld>
            <a:endParaRPr lang="en-IE"/>
          </a:p>
        </p:txBody>
      </p:sp>
      <p:sp>
        <p:nvSpPr>
          <p:cNvPr id="8" name="Rectangle 1">
            <a:extLst>
              <a:ext uri="{FF2B5EF4-FFF2-40B4-BE49-F238E27FC236}">
                <a16:creationId xmlns:a16="http://schemas.microsoft.com/office/drawing/2014/main" id="{66D90B2E-1548-DDC4-4EFB-6A8A4AFE129B}"/>
              </a:ext>
            </a:extLst>
          </p:cNvPr>
          <p:cNvSpPr txBox="1">
            <a:spLocks noChangeArrowheads="1"/>
          </p:cNvSpPr>
          <p:nvPr/>
        </p:nvSpPr>
        <p:spPr bwMode="auto">
          <a:xfrm>
            <a:off x="619685" y="3113123"/>
            <a:ext cx="7886700" cy="28956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a:t>
            </a:r>
            <a:r>
              <a:rPr lang="en-IE" sz="800" dirty="0" err="1">
                <a:latin typeface="Courier New" panose="02070309020205020404" pitchFamily="49" charset="0"/>
                <a:cs typeface="Courier New" panose="02070309020205020404" pitchFamily="49" charset="0"/>
              </a:rPr>
              <a:t>OMem</a:t>
            </a:r>
            <a:r>
              <a:rPr lang="en-IE" sz="800" dirty="0">
                <a:latin typeface="Courier New" panose="02070309020205020404" pitchFamily="49" charset="0"/>
                <a:cs typeface="Courier New" panose="02070309020205020404" pitchFamily="49" charset="0"/>
              </a:rPr>
              <a:t> |  1Mem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|00:00:00.07 |    6777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LOAD TABLE CONVENTIONAL          | MIN_TREE_LINKS  |      1 |        |      0 |00:00:00.07 |    6777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GROUP BY                   |                 |      1 |      2 |      0 |00:00:00.07 |    6777 |  1161K|  1161K|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VIEW                           | VW_ORE_BC29D05C |      1 |      2 |      0 |00:00:00.07 |    6777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UNION-ALL                     |                 |      1 |        |      0 |00:00:00.07 |    6777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HASH JOIN ANTI               |                 |      1 |      1 |      0 |00:00:00.04 |    3388 |  1106K|  1106K|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NESTED LOOPS                |                 |      1 |     33 |     10 |00:00:00.01 |    1709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NESTED LOOPS               |                 |      1 |     33 |     10 |00:00:00.01 |    1699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TABLE ACCESS FULL         | MIN_TREE_LINKS  |      1 |      1 |      7 |00:00:00.01 |    1683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INDEX RANGE SCAN          | LINKS_FR_N1     |      7 |     33 |     10 |00:00:00.01 |      16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TABLE ACCESS BY INDEX ROWID| LINKS           |     10 |     33 |     10 |00:00:00.01 |      10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TABLE ACCESS FULL           | MIN_TREE_LINKS  |      1 |      1 |    680K|00:00:00.01 |    1679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HASH JOIN ANTI               |                 |      1 |      1 |      0 |00:00:00.03 |    3389 |  1106K|  1106K|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NESTED LOOPS                |                 |      1 |     33 |     12 |00:00:00.01 |    1710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NESTED LOOPS               |                 |      1 |     33 |     12 |00:00:00.01 |    1698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TABLE ACCESS FULL         | MIN_TREE_LINKS  |      1 |      1 |      7 |00:00:00.01 |    1682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INDEX RANGE SCAN          | LINKS_TO_N1     |      7 |     33 |     12 |00:00:00.01 |      16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TABLE ACCESS BY INDEX ROWID| LINKS           |     12 |     33 |     12 |00:00:00.01 |      12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TABLE ACCESS FULL           | MIN_TREE_LINKS  |      1 |      1 |    680K|00:00:00.01 |    1679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21" name="TextBox 20">
            <a:extLst>
              <a:ext uri="{FF2B5EF4-FFF2-40B4-BE49-F238E27FC236}">
                <a16:creationId xmlns:a16="http://schemas.microsoft.com/office/drawing/2014/main" id="{20413816-E330-10C9-F7F2-8775C07591FB}"/>
              </a:ext>
            </a:extLst>
          </p:cNvPr>
          <p:cNvSpPr txBox="1"/>
          <p:nvPr/>
        </p:nvSpPr>
        <p:spPr>
          <a:xfrm>
            <a:off x="551105" y="2823426"/>
            <a:ext cx="2544857"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 </a:t>
            </a:r>
          </a:p>
        </p:txBody>
      </p:sp>
      <p:sp>
        <p:nvSpPr>
          <p:cNvPr id="22" name="Rectangle 1">
            <a:extLst>
              <a:ext uri="{FF2B5EF4-FFF2-40B4-BE49-F238E27FC236}">
                <a16:creationId xmlns:a16="http://schemas.microsoft.com/office/drawing/2014/main" id="{F2BD3A4A-E049-70D5-F43A-2CE7D1EE3B9B}"/>
              </a:ext>
            </a:extLst>
          </p:cNvPr>
          <p:cNvSpPr txBox="1">
            <a:spLocks noChangeArrowheads="1"/>
          </p:cNvSpPr>
          <p:nvPr/>
        </p:nvSpPr>
        <p:spPr bwMode="auto">
          <a:xfrm>
            <a:off x="628648" y="2238392"/>
            <a:ext cx="3589805" cy="5257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1000" dirty="0">
                <a:latin typeface="Courier New" panose="02070309020205020404" pitchFamily="49" charset="0"/>
                <a:cs typeface="Courier New" panose="02070309020205020404" pitchFamily="49" charset="0"/>
              </a:rPr>
              <a:t>INSERT INTO </a:t>
            </a:r>
            <a:r>
              <a:rPr lang="en-GB" sz="1000" dirty="0" err="1">
                <a:latin typeface="Courier New" panose="02070309020205020404" pitchFamily="49" charset="0"/>
                <a:cs typeface="Courier New" panose="02070309020205020404" pitchFamily="49" charset="0"/>
              </a:rPr>
              <a:t>min_tree_links</a:t>
            </a:r>
            <a:endParaRPr lang="en-GB" sz="10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1000" dirty="0">
                <a:latin typeface="Courier New" panose="02070309020205020404" pitchFamily="49" charset="0"/>
                <a:cs typeface="Courier New" panose="02070309020205020404" pitchFamily="49" charset="0"/>
              </a:rPr>
              <a:t>SELECT /*+ </a:t>
            </a:r>
            <a:r>
              <a:rPr lang="en-GB" sz="1000" dirty="0" err="1">
                <a:latin typeface="Courier New" panose="02070309020205020404" pitchFamily="49" charset="0"/>
                <a:cs typeface="Courier New" panose="02070309020205020404" pitchFamily="49" charset="0"/>
              </a:rPr>
              <a:t>gather_plan_statistics</a:t>
            </a:r>
            <a:r>
              <a:rPr lang="en-GB" sz="1000" dirty="0">
                <a:latin typeface="Courier New" panose="02070309020205020404" pitchFamily="49" charset="0"/>
                <a:cs typeface="Courier New" panose="02070309020205020404" pitchFamily="49" charset="0"/>
              </a:rPr>
              <a:t> XPLAN_MTL */</a:t>
            </a:r>
          </a:p>
          <a:p>
            <a:pPr marL="0" indent="0" eaLnBrk="0" fontAlgn="base" hangingPunct="0">
              <a:lnSpc>
                <a:spcPct val="100000"/>
              </a:lnSpc>
              <a:spcBef>
                <a:spcPct val="0"/>
              </a:spcBef>
              <a:spcAft>
                <a:spcPct val="0"/>
              </a:spcAft>
              <a:buNone/>
            </a:pPr>
            <a:r>
              <a:rPr lang="en-GB" sz="1000" dirty="0">
                <a:latin typeface="Courier New" panose="02070309020205020404" pitchFamily="49" charset="0"/>
                <a:cs typeface="Courier New" panose="02070309020205020404" pitchFamily="49" charset="0"/>
              </a:rPr>
              <a:t>… </a:t>
            </a:r>
            <a:endParaRPr lang="en-IE" sz="1000"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7B99FCBE-CD42-24D8-2B45-00E5B0D329E8}"/>
              </a:ext>
            </a:extLst>
          </p:cNvPr>
          <p:cNvSpPr txBox="1"/>
          <p:nvPr/>
        </p:nvSpPr>
        <p:spPr>
          <a:xfrm>
            <a:off x="619685" y="1871346"/>
            <a:ext cx="3037915"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Add hint to obtain execution plan</a:t>
            </a:r>
          </a:p>
        </p:txBody>
      </p:sp>
      <p:sp>
        <p:nvSpPr>
          <p:cNvPr id="11" name="Rectangle 1">
            <a:extLst>
              <a:ext uri="{FF2B5EF4-FFF2-40B4-BE49-F238E27FC236}">
                <a16:creationId xmlns:a16="http://schemas.microsoft.com/office/drawing/2014/main" id="{0C1C11EC-368A-B65B-9558-034087D27247}"/>
              </a:ext>
            </a:extLst>
          </p:cNvPr>
          <p:cNvSpPr txBox="1">
            <a:spLocks noChangeArrowheads="1"/>
          </p:cNvSpPr>
          <p:nvPr/>
        </p:nvSpPr>
        <p:spPr bwMode="auto">
          <a:xfrm>
            <a:off x="4308102" y="2247705"/>
            <a:ext cx="4216214" cy="2179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1000" dirty="0" err="1">
                <a:latin typeface="Courier New" panose="02070309020205020404" pitchFamily="49" charset="0"/>
                <a:cs typeface="Courier New" panose="02070309020205020404" pitchFamily="49" charset="0"/>
              </a:rPr>
              <a:t>Utils.W</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Utils.Get_XPlan</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p_sql_marker</a:t>
            </a:r>
            <a:r>
              <a:rPr lang="en-GB" sz="1000" dirty="0">
                <a:latin typeface="Courier New" panose="02070309020205020404" pitchFamily="49" charset="0"/>
                <a:cs typeface="Courier New" panose="02070309020205020404" pitchFamily="49" charset="0"/>
              </a:rPr>
              <a:t> =&gt; 'XPLAN_MTL'));</a:t>
            </a:r>
            <a:endParaRPr lang="en-IE" sz="10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B8E0E81-C091-C261-92D7-867D742D698B}"/>
              </a:ext>
            </a:extLst>
          </p:cNvPr>
          <p:cNvSpPr txBox="1"/>
          <p:nvPr/>
        </p:nvSpPr>
        <p:spPr>
          <a:xfrm>
            <a:off x="4218453" y="1871345"/>
            <a:ext cx="4305862"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Write execution plan using wrapper function</a:t>
            </a:r>
          </a:p>
        </p:txBody>
      </p:sp>
      <p:sp>
        <p:nvSpPr>
          <p:cNvPr id="7" name="TextBox 6">
            <a:extLst>
              <a:ext uri="{FF2B5EF4-FFF2-40B4-BE49-F238E27FC236}">
                <a16:creationId xmlns:a16="http://schemas.microsoft.com/office/drawing/2014/main" id="{3743A1AF-3F64-FAF8-6B3C-AAE2DC5D55A5}"/>
              </a:ext>
            </a:extLst>
          </p:cNvPr>
          <p:cNvSpPr txBox="1"/>
          <p:nvPr/>
        </p:nvSpPr>
        <p:spPr>
          <a:xfrm>
            <a:off x="619685" y="6028670"/>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No obvious problems</a:t>
            </a:r>
          </a:p>
        </p:txBody>
      </p:sp>
    </p:spTree>
    <p:extLst>
      <p:ext uri="{BB962C8B-B14F-4D97-AF65-F5344CB8AC3E}">
        <p14:creationId xmlns:p14="http://schemas.microsoft.com/office/powerpoint/2010/main" val="782929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Code Timing - </a:t>
            </a:r>
            <a:r>
              <a:rPr lang="en-IE" sz="1730" b="1" dirty="0" err="1">
                <a:solidFill>
                  <a:srgbClr val="006600"/>
                </a:solidFill>
              </a:rPr>
              <a:t>Ins_Node_Roots</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32</a:t>
            </a:fld>
            <a:endParaRPr lang="en-IE"/>
          </a:p>
        </p:txBody>
      </p:sp>
      <p:sp>
        <p:nvSpPr>
          <p:cNvPr id="21" name="TextBox 20">
            <a:extLst>
              <a:ext uri="{FF2B5EF4-FFF2-40B4-BE49-F238E27FC236}">
                <a16:creationId xmlns:a16="http://schemas.microsoft.com/office/drawing/2014/main" id="{20413816-E330-10C9-F7F2-8775C07591FB}"/>
              </a:ext>
            </a:extLst>
          </p:cNvPr>
          <p:cNvSpPr txBox="1"/>
          <p:nvPr/>
        </p:nvSpPr>
        <p:spPr>
          <a:xfrm>
            <a:off x="619684" y="3275111"/>
            <a:ext cx="2177303"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Code Timing Output</a:t>
            </a:r>
          </a:p>
        </p:txBody>
      </p:sp>
      <p:sp>
        <p:nvSpPr>
          <p:cNvPr id="22" name="Rectangle 1">
            <a:extLst>
              <a:ext uri="{FF2B5EF4-FFF2-40B4-BE49-F238E27FC236}">
                <a16:creationId xmlns:a16="http://schemas.microsoft.com/office/drawing/2014/main" id="{F2BD3A4A-E049-70D5-F43A-2CE7D1EE3B9B}"/>
              </a:ext>
            </a:extLst>
          </p:cNvPr>
          <p:cNvSpPr txBox="1">
            <a:spLocks noChangeArrowheads="1"/>
          </p:cNvSpPr>
          <p:nvPr/>
        </p:nvSpPr>
        <p:spPr bwMode="auto">
          <a:xfrm>
            <a:off x="628650" y="2056055"/>
            <a:ext cx="5167466" cy="412675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PROCEDURE </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 IS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PLS_INTEGER;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PLS_INTEGER;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PLS_INTEGER := </a:t>
            </a:r>
            <a:r>
              <a:rPr lang="en-IE" sz="800" dirty="0" err="1">
                <a:latin typeface="Courier New" panose="02070309020205020404" pitchFamily="49" charset="0"/>
                <a:cs typeface="Courier New" panose="02070309020205020404" pitchFamily="49" charset="0"/>
              </a:rPr>
              <a:t>Timer_Set.Construct</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l_suffix</a:t>
            </a:r>
            <a:r>
              <a:rPr lang="en-IE" sz="800" dirty="0">
                <a:latin typeface="Courier New" panose="02070309020205020404" pitchFamily="49" charset="0"/>
                <a:cs typeface="Courier New" panose="02070309020205020404" pitchFamily="49" charset="0"/>
              </a:rPr>
              <a:t>            VARCHAR2(60);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EXECUTE IMMEDIATE 'TRUNCATE TABLE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LOOP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BEGIN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id INTO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FROM nodes WHERE id NOT IN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ROWNUM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EXCEPTION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WHEN NO_DATA_FOUND THEN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Timer_Set.Increment_Time</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'SELECT id INTO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EXIT WHEN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Ins_Min_Tree_Links(</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l_suffix</a:t>
            </a:r>
            <a:r>
              <a:rPr lang="en-IE" sz="800" dirty="0">
                <a:latin typeface="Courier New" panose="02070309020205020404" pitchFamily="49" charset="0"/>
                <a:cs typeface="Courier New" panose="02070309020205020404" pitchFamily="49" charset="0"/>
              </a:rPr>
              <a:t> := CASE WHEN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0  THEN '(1 node)'</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WHEN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1  THEN '(2 nodes)'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WHEN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2  THEN '(3 nodes)'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WHEN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&lt; 40 THEN '(4-39 nodes)'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ELSE '(root node ' ||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 ', size: ' || (</a:t>
            </a:r>
            <a:r>
              <a:rPr lang="en-IE" sz="800" dirty="0" err="1">
                <a:latin typeface="Courier New" panose="02070309020205020404" pitchFamily="49" charset="0"/>
                <a:cs typeface="Courier New" panose="02070309020205020404" pitchFamily="49" charset="0"/>
              </a:rPr>
              <a:t>l_ins_tot</a:t>
            </a:r>
            <a:r>
              <a:rPr lang="en-IE" sz="800" dirty="0">
                <a:latin typeface="Courier New" panose="02070309020205020404" pitchFamily="49" charset="0"/>
                <a:cs typeface="Courier New" panose="02070309020205020404" pitchFamily="49" charset="0"/>
              </a:rPr>
              <a: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Timer_Set.Increment_Time</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 || </a:t>
            </a:r>
            <a:r>
              <a:rPr lang="en-IE" sz="800" dirty="0" err="1">
                <a:latin typeface="Courier New" panose="02070309020205020404" pitchFamily="49" charset="0"/>
                <a:cs typeface="Courier New" panose="02070309020205020404" pitchFamily="49" charset="0"/>
              </a:rPr>
              <a:t>l_suffix</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INSERT INTO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tgt</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lev FROM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Timer_Set.Increment_Time</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 'Insert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 || </a:t>
            </a:r>
            <a:r>
              <a:rPr lang="en-IE" sz="800" dirty="0" err="1">
                <a:latin typeface="Courier New" panose="02070309020205020404" pitchFamily="49" charset="0"/>
                <a:cs typeface="Courier New" panose="02070309020205020404" pitchFamily="49" charset="0"/>
              </a:rPr>
              <a:t>l_suffix</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END LOOP;</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Utils.W</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Timer_Set.Format_Results</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l_ts_id</a:t>
            </a:r>
            <a:r>
              <a:rPr lang="en-IE" sz="800" dirty="0">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7B99FCBE-CD42-24D8-2B45-00E5B0D329E8}"/>
              </a:ext>
            </a:extLst>
          </p:cNvPr>
          <p:cNvSpPr txBox="1"/>
          <p:nvPr/>
        </p:nvSpPr>
        <p:spPr>
          <a:xfrm>
            <a:off x="628650" y="1750261"/>
            <a:ext cx="3472995"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Procedure with Code Timing</a:t>
            </a:r>
          </a:p>
        </p:txBody>
      </p:sp>
      <p:sp>
        <p:nvSpPr>
          <p:cNvPr id="3" name="TextBox 2">
            <a:extLst>
              <a:ext uri="{FF2B5EF4-FFF2-40B4-BE49-F238E27FC236}">
                <a16:creationId xmlns:a16="http://schemas.microsoft.com/office/drawing/2014/main" id="{69946090-B052-9E59-BC25-193A2F6E3A80}"/>
              </a:ext>
            </a:extLst>
          </p:cNvPr>
          <p:cNvSpPr txBox="1"/>
          <p:nvPr/>
        </p:nvSpPr>
        <p:spPr>
          <a:xfrm>
            <a:off x="5796116" y="2373515"/>
            <a:ext cx="2710267" cy="276999"/>
          </a:xfrm>
          <a:prstGeom prst="rect">
            <a:avLst/>
          </a:prstGeom>
          <a:noFill/>
        </p:spPr>
        <p:txBody>
          <a:bodyPr wrap="square" rtlCol="0">
            <a:spAutoFit/>
          </a:bodyPr>
          <a:lstStyle/>
          <a:p>
            <a:r>
              <a:rPr lang="en-IE" sz="1200" dirty="0"/>
              <a:t>Construct timer set</a:t>
            </a:r>
          </a:p>
        </p:txBody>
      </p:sp>
      <p:sp>
        <p:nvSpPr>
          <p:cNvPr id="7" name="TextBox 6">
            <a:extLst>
              <a:ext uri="{FF2B5EF4-FFF2-40B4-BE49-F238E27FC236}">
                <a16:creationId xmlns:a16="http://schemas.microsoft.com/office/drawing/2014/main" id="{7D852FAE-55CB-4B6B-4F6F-19D55E923F77}"/>
              </a:ext>
            </a:extLst>
          </p:cNvPr>
          <p:cNvSpPr txBox="1"/>
          <p:nvPr/>
        </p:nvSpPr>
        <p:spPr>
          <a:xfrm>
            <a:off x="5796116" y="3966246"/>
            <a:ext cx="2713703" cy="276999"/>
          </a:xfrm>
          <a:prstGeom prst="rect">
            <a:avLst/>
          </a:prstGeom>
          <a:noFill/>
        </p:spPr>
        <p:txBody>
          <a:bodyPr wrap="square" rtlCol="0">
            <a:spAutoFit/>
          </a:bodyPr>
          <a:lstStyle/>
          <a:p>
            <a:r>
              <a:rPr lang="en-IE" sz="1200" dirty="0"/>
              <a:t>Time node selector query</a:t>
            </a:r>
          </a:p>
        </p:txBody>
      </p:sp>
      <p:sp>
        <p:nvSpPr>
          <p:cNvPr id="9" name="TextBox 8">
            <a:extLst>
              <a:ext uri="{FF2B5EF4-FFF2-40B4-BE49-F238E27FC236}">
                <a16:creationId xmlns:a16="http://schemas.microsoft.com/office/drawing/2014/main" id="{159FD24D-F497-FB16-491B-AE18A03C93EB}"/>
              </a:ext>
            </a:extLst>
          </p:cNvPr>
          <p:cNvSpPr txBox="1"/>
          <p:nvPr/>
        </p:nvSpPr>
        <p:spPr>
          <a:xfrm>
            <a:off x="5810612" y="4586601"/>
            <a:ext cx="2704737" cy="461665"/>
          </a:xfrm>
          <a:prstGeom prst="rect">
            <a:avLst/>
          </a:prstGeom>
          <a:noFill/>
        </p:spPr>
        <p:txBody>
          <a:bodyPr wrap="square" rtlCol="0">
            <a:spAutoFit/>
          </a:bodyPr>
          <a:lstStyle/>
          <a:p>
            <a:r>
              <a:rPr lang="en-IE" sz="1200" dirty="0"/>
              <a:t>Timer name suffix allows aggregation by subnetwork size group</a:t>
            </a:r>
          </a:p>
        </p:txBody>
      </p:sp>
      <p:sp>
        <p:nvSpPr>
          <p:cNvPr id="10" name="TextBox 9">
            <a:extLst>
              <a:ext uri="{FF2B5EF4-FFF2-40B4-BE49-F238E27FC236}">
                <a16:creationId xmlns:a16="http://schemas.microsoft.com/office/drawing/2014/main" id="{B71D339E-06C1-DFE6-2DFA-EAFA32389328}"/>
              </a:ext>
            </a:extLst>
          </p:cNvPr>
          <p:cNvSpPr txBox="1"/>
          <p:nvPr/>
        </p:nvSpPr>
        <p:spPr>
          <a:xfrm>
            <a:off x="5805082" y="5207976"/>
            <a:ext cx="2704737" cy="461665"/>
          </a:xfrm>
          <a:prstGeom prst="rect">
            <a:avLst/>
          </a:prstGeom>
          <a:noFill/>
        </p:spPr>
        <p:txBody>
          <a:bodyPr wrap="square" rtlCol="0">
            <a:spAutoFit/>
          </a:bodyPr>
          <a:lstStyle/>
          <a:p>
            <a:r>
              <a:rPr lang="en-IE" sz="1200" dirty="0"/>
              <a:t>Time Ins_Min_Tree_Links by size group</a:t>
            </a:r>
          </a:p>
        </p:txBody>
      </p:sp>
      <p:sp>
        <p:nvSpPr>
          <p:cNvPr id="11" name="TextBox 10">
            <a:extLst>
              <a:ext uri="{FF2B5EF4-FFF2-40B4-BE49-F238E27FC236}">
                <a16:creationId xmlns:a16="http://schemas.microsoft.com/office/drawing/2014/main" id="{135484C4-311F-CC1E-0E7E-AB56780D2BC7}"/>
              </a:ext>
            </a:extLst>
          </p:cNvPr>
          <p:cNvSpPr txBox="1"/>
          <p:nvPr/>
        </p:nvSpPr>
        <p:spPr>
          <a:xfrm>
            <a:off x="5805082" y="5675519"/>
            <a:ext cx="2704737" cy="276999"/>
          </a:xfrm>
          <a:prstGeom prst="rect">
            <a:avLst/>
          </a:prstGeom>
          <a:noFill/>
        </p:spPr>
        <p:txBody>
          <a:bodyPr wrap="square" rtlCol="0">
            <a:spAutoFit/>
          </a:bodyPr>
          <a:lstStyle/>
          <a:p>
            <a:r>
              <a:rPr lang="en-IE" sz="1200" dirty="0"/>
              <a:t>Time Insert </a:t>
            </a:r>
            <a:r>
              <a:rPr lang="en-IE" sz="1200" dirty="0" err="1"/>
              <a:t>node_roots</a:t>
            </a:r>
            <a:r>
              <a:rPr lang="en-IE" sz="1200" dirty="0"/>
              <a:t> by size group</a:t>
            </a:r>
          </a:p>
        </p:txBody>
      </p:sp>
      <p:cxnSp>
        <p:nvCxnSpPr>
          <p:cNvPr id="12" name="Straight Arrow Connector 11">
            <a:extLst>
              <a:ext uri="{FF2B5EF4-FFF2-40B4-BE49-F238E27FC236}">
                <a16:creationId xmlns:a16="http://schemas.microsoft.com/office/drawing/2014/main" id="{147A33D1-D4E0-34F3-FCC8-B795EAE86C75}"/>
              </a:ext>
            </a:extLst>
          </p:cNvPr>
          <p:cNvCxnSpPr>
            <a:cxnSpLocks/>
            <a:stCxn id="3" idx="1"/>
          </p:cNvCxnSpPr>
          <p:nvPr/>
        </p:nvCxnSpPr>
        <p:spPr>
          <a:xfrm flipH="1">
            <a:off x="5139813" y="2512015"/>
            <a:ext cx="656303" cy="9959"/>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9FDF8B-D803-95AC-C7CA-65FCE1045B81}"/>
              </a:ext>
            </a:extLst>
          </p:cNvPr>
          <p:cNvCxnSpPr>
            <a:cxnSpLocks/>
            <a:stCxn id="7" idx="1"/>
          </p:cNvCxnSpPr>
          <p:nvPr/>
        </p:nvCxnSpPr>
        <p:spPr>
          <a:xfrm flipH="1">
            <a:off x="4667865" y="4104746"/>
            <a:ext cx="1128251"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60F560-5DA4-02C2-68B9-AF845AF3ECD1}"/>
              </a:ext>
            </a:extLst>
          </p:cNvPr>
          <p:cNvCxnSpPr>
            <a:cxnSpLocks/>
          </p:cNvCxnSpPr>
          <p:nvPr/>
        </p:nvCxnSpPr>
        <p:spPr>
          <a:xfrm flipH="1" flipV="1">
            <a:off x="4159045" y="4817433"/>
            <a:ext cx="1646037" cy="2392"/>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352034-0086-1D93-C1CF-03694AD4C842}"/>
              </a:ext>
            </a:extLst>
          </p:cNvPr>
          <p:cNvCxnSpPr>
            <a:cxnSpLocks/>
            <a:stCxn id="10" idx="1"/>
          </p:cNvCxnSpPr>
          <p:nvPr/>
        </p:nvCxnSpPr>
        <p:spPr>
          <a:xfrm flipH="1">
            <a:off x="5228303" y="5438809"/>
            <a:ext cx="576779" cy="6422"/>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87FEB1-6749-4395-4C84-CAD296660E7E}"/>
              </a:ext>
            </a:extLst>
          </p:cNvPr>
          <p:cNvCxnSpPr>
            <a:cxnSpLocks/>
            <a:stCxn id="11" idx="1"/>
          </p:cNvCxnSpPr>
          <p:nvPr/>
        </p:nvCxnSpPr>
        <p:spPr>
          <a:xfrm flipH="1" flipV="1">
            <a:off x="4977581" y="5798630"/>
            <a:ext cx="827501" cy="15389"/>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449B3-E2AE-7B6A-DF74-5F32DFEE0AA7}"/>
              </a:ext>
            </a:extLst>
          </p:cNvPr>
          <p:cNvSpPr txBox="1"/>
          <p:nvPr/>
        </p:nvSpPr>
        <p:spPr>
          <a:xfrm>
            <a:off x="5801647" y="5937129"/>
            <a:ext cx="2206728" cy="276999"/>
          </a:xfrm>
          <a:prstGeom prst="rect">
            <a:avLst/>
          </a:prstGeom>
          <a:noFill/>
        </p:spPr>
        <p:txBody>
          <a:bodyPr wrap="square" rtlCol="0">
            <a:spAutoFit/>
          </a:bodyPr>
          <a:lstStyle/>
          <a:p>
            <a:r>
              <a:rPr lang="en-IE" sz="1200" dirty="0"/>
              <a:t>Write timer set</a:t>
            </a:r>
          </a:p>
        </p:txBody>
      </p:sp>
      <p:cxnSp>
        <p:nvCxnSpPr>
          <p:cNvPr id="13" name="Straight Arrow Connector 12">
            <a:extLst>
              <a:ext uri="{FF2B5EF4-FFF2-40B4-BE49-F238E27FC236}">
                <a16:creationId xmlns:a16="http://schemas.microsoft.com/office/drawing/2014/main" id="{627625E4-0525-C3A7-9E30-651D05CFE26D}"/>
              </a:ext>
            </a:extLst>
          </p:cNvPr>
          <p:cNvCxnSpPr>
            <a:cxnSpLocks/>
            <a:stCxn id="8" idx="1"/>
          </p:cNvCxnSpPr>
          <p:nvPr/>
        </p:nvCxnSpPr>
        <p:spPr>
          <a:xfrm flipH="1" flipV="1">
            <a:off x="3342355" y="6040834"/>
            <a:ext cx="2459292" cy="34795"/>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05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Code Timing - </a:t>
            </a:r>
            <a:r>
              <a:rPr lang="en-IE" sz="1730" b="1" dirty="0" err="1">
                <a:solidFill>
                  <a:srgbClr val="006600"/>
                </a:solidFill>
              </a:rPr>
              <a:t>Ins_Node_Roots</a:t>
            </a:r>
            <a:r>
              <a:rPr lang="en-IE" sz="1730" b="1" dirty="0">
                <a:solidFill>
                  <a:srgbClr val="006600"/>
                </a:solidFill>
              </a:rPr>
              <a:t> - Results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33</a:t>
            </a:fld>
            <a:endParaRPr lang="en-IE"/>
          </a:p>
        </p:txBody>
      </p:sp>
      <p:sp>
        <p:nvSpPr>
          <p:cNvPr id="21" name="TextBox 20">
            <a:extLst>
              <a:ext uri="{FF2B5EF4-FFF2-40B4-BE49-F238E27FC236}">
                <a16:creationId xmlns:a16="http://schemas.microsoft.com/office/drawing/2014/main" id="{20413816-E330-10C9-F7F2-8775C07591FB}"/>
              </a:ext>
            </a:extLst>
          </p:cNvPr>
          <p:cNvSpPr txBox="1"/>
          <p:nvPr/>
        </p:nvSpPr>
        <p:spPr>
          <a:xfrm>
            <a:off x="619684" y="3275111"/>
            <a:ext cx="2177303"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Code Timing Output</a:t>
            </a:r>
          </a:p>
        </p:txBody>
      </p:sp>
      <p:sp>
        <p:nvSpPr>
          <p:cNvPr id="22" name="Rectangle 1">
            <a:extLst>
              <a:ext uri="{FF2B5EF4-FFF2-40B4-BE49-F238E27FC236}">
                <a16:creationId xmlns:a16="http://schemas.microsoft.com/office/drawing/2014/main" id="{F2BD3A4A-E049-70D5-F43A-2CE7D1EE3B9B}"/>
              </a:ext>
            </a:extLst>
          </p:cNvPr>
          <p:cNvSpPr txBox="1">
            <a:spLocks noChangeArrowheads="1"/>
          </p:cNvSpPr>
          <p:nvPr/>
        </p:nvSpPr>
        <p:spPr bwMode="auto">
          <a:xfrm>
            <a:off x="619683" y="2030886"/>
            <a:ext cx="7174840" cy="28956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Set: </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 Constructed at 30 Jul 2022 16:15:48, written at 16:44:22</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Elapsed         CPU       Calls       Ela/Call       CPU/Call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id INTO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1517.43     1506.68       19642        0.07725        0.07671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(root node 579, size: 680060)      122.95      120.31           1      122.94500      120.31000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(root node 579, size: 680060)            4.10        4.05           1        4.10400        4.05000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(4-39 nodes)                        20.21       23.07        5317        0.00380        0.00434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(4-39 nodes)                             1.56        1.61        5317        0.00029        0.00030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(root node 646, size: 58)            0.01        0.01           1        0.00800        0.01000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(root node 646, size: 58)                0.00        0.00           1        0.00000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(3 nodes)                            7.14        7.29        2091        0.00341        0.00349</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(3 nodes)                                0.50        0.62        2091        0.00024        0.00030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(1 node)                            24.91       24.76        8659        0.00288        0.00286</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(1 node)                                 2.18        1.75        8659        0.00025        0.00020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(2 nodes)                           11.74       11.67        3539        0.00332        0.00330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(2 nodes)                                0.88        1.42        3539        0.00025        0.00040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(Other)                                                    0.00        0.00           1        0.00100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Total                                                   1714.02     1703.66       58925        0.02909        0.02891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timed (per call in </a:t>
            </a:r>
            <a:r>
              <a:rPr lang="en-IE" sz="800" dirty="0" err="1">
                <a:latin typeface="Courier New" panose="02070309020205020404" pitchFamily="49" charset="0"/>
                <a:cs typeface="Courier New" panose="02070309020205020404" pitchFamily="49" charset="0"/>
              </a:rPr>
              <a:t>ms</a:t>
            </a:r>
            <a:r>
              <a:rPr lang="en-IE" sz="800" dirty="0">
                <a:latin typeface="Courier New" panose="02070309020205020404" pitchFamily="49" charset="0"/>
                <a:cs typeface="Courier New" panose="02070309020205020404" pitchFamily="49" charset="0"/>
              </a:rPr>
              <a:t>): Elapsed: 0.01282, CPU: 0.01282]</a:t>
            </a:r>
          </a:p>
        </p:txBody>
      </p:sp>
      <p:sp>
        <p:nvSpPr>
          <p:cNvPr id="23" name="TextBox 22">
            <a:extLst>
              <a:ext uri="{FF2B5EF4-FFF2-40B4-BE49-F238E27FC236}">
                <a16:creationId xmlns:a16="http://schemas.microsoft.com/office/drawing/2014/main" id="{7B99FCBE-CD42-24D8-2B45-00E5B0D329E8}"/>
              </a:ext>
            </a:extLst>
          </p:cNvPr>
          <p:cNvSpPr txBox="1"/>
          <p:nvPr/>
        </p:nvSpPr>
        <p:spPr>
          <a:xfrm>
            <a:off x="619683" y="1715371"/>
            <a:ext cx="7886700" cy="338554"/>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Results for </a:t>
            </a:r>
            <a:r>
              <a:rPr lang="en-GB" sz="1600" u="sng" dirty="0"/>
              <a:t>Bacon/</a:t>
            </a:r>
            <a:r>
              <a:rPr lang="en-GB" sz="1600" u="sng" dirty="0" err="1"/>
              <a:t>only_tv_v</a:t>
            </a:r>
            <a:r>
              <a:rPr lang="en-GB" sz="1600" u="sng" dirty="0"/>
              <a:t> </a:t>
            </a:r>
            <a:r>
              <a:rPr lang="en-GB" sz="1400" u="sng" dirty="0"/>
              <a:t>Dataset</a:t>
            </a:r>
            <a:r>
              <a:rPr lang="en-US" sz="1400" u="sng" dirty="0"/>
              <a:t> (744,374 nodes and 22,503,060 links)</a:t>
            </a:r>
          </a:p>
        </p:txBody>
      </p:sp>
      <p:sp>
        <p:nvSpPr>
          <p:cNvPr id="8" name="TextBox 7">
            <a:extLst>
              <a:ext uri="{FF2B5EF4-FFF2-40B4-BE49-F238E27FC236}">
                <a16:creationId xmlns:a16="http://schemas.microsoft.com/office/drawing/2014/main" id="{036BB822-213F-FAF4-4FB3-D6D7035126CD}"/>
              </a:ext>
            </a:extLst>
          </p:cNvPr>
          <p:cNvSpPr txBox="1"/>
          <p:nvPr/>
        </p:nvSpPr>
        <p:spPr>
          <a:xfrm>
            <a:off x="619683" y="4928268"/>
            <a:ext cx="7886700" cy="142808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The results show a total elapsed time of 1,714 seconds, </a:t>
            </a:r>
            <a:r>
              <a:rPr lang="en-GB" sz="1400" b="0" i="0" dirty="0">
                <a:solidFill>
                  <a:srgbClr val="FF0000"/>
                </a:solidFill>
                <a:effectLst/>
              </a:rPr>
              <a:t>90%</a:t>
            </a:r>
            <a:r>
              <a:rPr lang="en-GB" sz="1400" b="0" i="0" dirty="0">
                <a:solidFill>
                  <a:srgbClr val="111111"/>
                </a:solidFill>
                <a:effectLst/>
              </a:rPr>
              <a:t> from the </a:t>
            </a:r>
            <a:r>
              <a:rPr lang="en-GB" sz="1400" b="0" i="1" dirty="0">
                <a:solidFill>
                  <a:srgbClr val="111111"/>
                </a:solidFill>
                <a:effectLst/>
              </a:rPr>
              <a:t>SELECT </a:t>
            </a:r>
            <a:r>
              <a:rPr lang="en-GB" sz="1400" b="0" i="0" dirty="0">
                <a:solidFill>
                  <a:srgbClr val="111111"/>
                </a:solidFill>
                <a:effectLst/>
              </a:rPr>
              <a:t>timer</a:t>
            </a:r>
            <a:endParaRPr lang="en-GB" sz="1400" b="0" i="1" dirty="0">
              <a:solidFill>
                <a:srgbClr val="111111"/>
              </a:solidFill>
              <a:effectLst/>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To improve performance we need first to focus on that code section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92D050"/>
                </a:solidFill>
              </a:rPr>
              <a:t>8,659</a:t>
            </a:r>
            <a:r>
              <a:rPr lang="en-GB" sz="1400" dirty="0"/>
              <a:t> calls were made for '(1 node)' suffix timers and </a:t>
            </a:r>
            <a:r>
              <a:rPr lang="en-GB" sz="1400" dirty="0">
                <a:solidFill>
                  <a:srgbClr val="00B0F0"/>
                </a:solidFill>
              </a:rPr>
              <a:t>3,539</a:t>
            </a:r>
            <a:r>
              <a:rPr lang="en-GB" sz="1400" dirty="0"/>
              <a:t> for the '(2 nodes)' ones</a:t>
            </a:r>
            <a:endParaRPr lang="en-GB" sz="1400" dirty="0">
              <a:solidFill>
                <a:srgbClr val="111111"/>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Call also corresponds to an instance of </a:t>
            </a:r>
            <a:r>
              <a:rPr lang="en-GB" sz="1400" i="1" dirty="0"/>
              <a:t>SELECT id INTO </a:t>
            </a:r>
            <a:r>
              <a:rPr lang="en-GB" sz="1400" i="1" dirty="0" err="1"/>
              <a:t>l_root_id</a:t>
            </a:r>
            <a:r>
              <a:rPr lang="en-GB" sz="1400" dirty="0"/>
              <a:t>, ~ about 26% of that line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We can insert these </a:t>
            </a:r>
            <a:r>
              <a:rPr lang="en-GB" sz="1400" i="1" dirty="0"/>
              <a:t>1/2 node</a:t>
            </a:r>
            <a:r>
              <a:rPr lang="en-GB" sz="1400" dirty="0"/>
              <a:t> </a:t>
            </a:r>
            <a:r>
              <a:rPr lang="en-GB" sz="1400" dirty="0" err="1"/>
              <a:t>node_roots</a:t>
            </a:r>
            <a:r>
              <a:rPr lang="en-GB" sz="1400" dirty="0"/>
              <a:t> records in single inserts prior to main algorithm</a:t>
            </a:r>
            <a:endParaRPr lang="en-IE" sz="1400" dirty="0"/>
          </a:p>
        </p:txBody>
      </p:sp>
      <p:sp>
        <p:nvSpPr>
          <p:cNvPr id="3" name="Oval 2">
            <a:extLst>
              <a:ext uri="{FF2B5EF4-FFF2-40B4-BE49-F238E27FC236}">
                <a16:creationId xmlns:a16="http://schemas.microsoft.com/office/drawing/2014/main" id="{23F9B9BE-7AD2-9FF0-3874-38198105B772}"/>
              </a:ext>
            </a:extLst>
          </p:cNvPr>
          <p:cNvSpPr/>
          <p:nvPr/>
        </p:nvSpPr>
        <p:spPr>
          <a:xfrm>
            <a:off x="3870960" y="2477202"/>
            <a:ext cx="701040" cy="1897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a:extLst>
              <a:ext uri="{FF2B5EF4-FFF2-40B4-BE49-F238E27FC236}">
                <a16:creationId xmlns:a16="http://schemas.microsoft.com/office/drawing/2014/main" id="{DAC2F661-1894-0B12-D95E-C012C351E782}"/>
              </a:ext>
            </a:extLst>
          </p:cNvPr>
          <p:cNvSpPr/>
          <p:nvPr/>
        </p:nvSpPr>
        <p:spPr>
          <a:xfrm>
            <a:off x="5364480" y="3604330"/>
            <a:ext cx="701040" cy="26521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a:extLst>
              <a:ext uri="{FF2B5EF4-FFF2-40B4-BE49-F238E27FC236}">
                <a16:creationId xmlns:a16="http://schemas.microsoft.com/office/drawing/2014/main" id="{24B031D1-40B9-EE71-66D6-E68592F8566E}"/>
              </a:ext>
            </a:extLst>
          </p:cNvPr>
          <p:cNvSpPr/>
          <p:nvPr/>
        </p:nvSpPr>
        <p:spPr>
          <a:xfrm>
            <a:off x="5364480" y="3869542"/>
            <a:ext cx="701040" cy="26521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793296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Two Algorithms - Performance Considerations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34</a:t>
            </a:fld>
            <a:endParaRPr lang="en-IE"/>
          </a:p>
        </p:txBody>
      </p:sp>
      <p:sp>
        <p:nvSpPr>
          <p:cNvPr id="8" name="TextBox 7">
            <a:extLst>
              <a:ext uri="{FF2B5EF4-FFF2-40B4-BE49-F238E27FC236}">
                <a16:creationId xmlns:a16="http://schemas.microsoft.com/office/drawing/2014/main" id="{036BB822-213F-FAF4-4FB3-D6D7035126CD}"/>
              </a:ext>
            </a:extLst>
          </p:cNvPr>
          <p:cNvSpPr txBox="1"/>
          <p:nvPr/>
        </p:nvSpPr>
        <p:spPr>
          <a:xfrm>
            <a:off x="628649" y="2030807"/>
            <a:ext cx="7886700" cy="101874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It does this by storing the paths at each iteration, and excluding nodes already reached from future iterations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At the same time, each iteration uses a single SQL insert with subquery to process in an efficient set-based fashion</a:t>
            </a:r>
            <a:endParaRPr lang="en-IE" sz="1400" dirty="0"/>
          </a:p>
        </p:txBody>
      </p:sp>
      <p:sp>
        <p:nvSpPr>
          <p:cNvPr id="3" name="TextBox 2">
            <a:extLst>
              <a:ext uri="{FF2B5EF4-FFF2-40B4-BE49-F238E27FC236}">
                <a16:creationId xmlns:a16="http://schemas.microsoft.com/office/drawing/2014/main" id="{F8F39B24-A644-69D8-5346-4C6E386DE662}"/>
              </a:ext>
            </a:extLst>
          </p:cNvPr>
          <p:cNvSpPr txBox="1"/>
          <p:nvPr/>
        </p:nvSpPr>
        <p:spPr>
          <a:xfrm>
            <a:off x="628649" y="5901166"/>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We will find the resulting queries themselves can be tuned using query transformation and hints </a:t>
            </a:r>
            <a:endParaRPr lang="en-IE" sz="1400" dirty="0"/>
          </a:p>
        </p:txBody>
      </p:sp>
      <p:sp>
        <p:nvSpPr>
          <p:cNvPr id="7" name="TextBox 6">
            <a:extLst>
              <a:ext uri="{FF2B5EF4-FFF2-40B4-BE49-F238E27FC236}">
                <a16:creationId xmlns:a16="http://schemas.microsoft.com/office/drawing/2014/main" id="{783A04DC-C125-5152-1C45-D2F39E19ECDF}"/>
              </a:ext>
            </a:extLst>
          </p:cNvPr>
          <p:cNvSpPr txBox="1"/>
          <p:nvPr/>
        </p:nvSpPr>
        <p:spPr>
          <a:xfrm>
            <a:off x="628649" y="3412840"/>
            <a:ext cx="7886700" cy="213904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It thus benefits from its efficiency to identify the subnetworks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However, code timing identified two main areas in which a still more set-based approach could improve performance:</a:t>
            </a:r>
          </a:p>
          <a:p>
            <a:pPr marL="657225" lvl="1"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Firstly</a:t>
            </a:r>
            <a:r>
              <a:rPr lang="en-GB" sz="1400" dirty="0">
                <a:solidFill>
                  <a:srgbClr val="111111"/>
                </a:solidFill>
              </a:rPr>
              <a:t>, One and two-node subnetworks do an insert for each node</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We could in fact insert all of these in a single set-based insert each, ahead of the main algorithm for the larger subnetworks</a:t>
            </a:r>
          </a:p>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Secondly</a:t>
            </a:r>
            <a:r>
              <a:rPr lang="en-GB" sz="1400" dirty="0">
                <a:solidFill>
                  <a:srgbClr val="111111"/>
                </a:solidFill>
              </a:rPr>
              <a:t>, a root node selector query is executed for each subnetwork</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We may be able to find a way of selection that does not execute this at each iteration</a:t>
            </a:r>
          </a:p>
        </p:txBody>
      </p:sp>
      <p:sp>
        <p:nvSpPr>
          <p:cNvPr id="9" name="TextBox 8">
            <a:extLst>
              <a:ext uri="{FF2B5EF4-FFF2-40B4-BE49-F238E27FC236}">
                <a16:creationId xmlns:a16="http://schemas.microsoft.com/office/drawing/2014/main" id="{CBF0C053-035A-94EB-32F9-655688240F3F}"/>
              </a:ext>
            </a:extLst>
          </p:cNvPr>
          <p:cNvSpPr txBox="1"/>
          <p:nvPr/>
        </p:nvSpPr>
        <p:spPr>
          <a:xfrm>
            <a:off x="628649" y="1690689"/>
            <a:ext cx="1340338"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Min Pathfinder </a:t>
            </a:r>
            <a:endParaRPr lang="en-US" sz="1400" u="sng" dirty="0"/>
          </a:p>
        </p:txBody>
      </p:sp>
      <p:sp>
        <p:nvSpPr>
          <p:cNvPr id="10" name="TextBox 9">
            <a:extLst>
              <a:ext uri="{FF2B5EF4-FFF2-40B4-BE49-F238E27FC236}">
                <a16:creationId xmlns:a16="http://schemas.microsoft.com/office/drawing/2014/main" id="{3385BA24-3964-B699-B52D-78479BA8437E}"/>
              </a:ext>
            </a:extLst>
          </p:cNvPr>
          <p:cNvSpPr txBox="1"/>
          <p:nvPr/>
        </p:nvSpPr>
        <p:spPr>
          <a:xfrm>
            <a:off x="628649" y="3081888"/>
            <a:ext cx="1868367"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Subnetwork Grouper </a:t>
            </a:r>
            <a:endParaRPr lang="en-US" sz="1400" u="sng" dirty="0"/>
          </a:p>
        </p:txBody>
      </p:sp>
      <p:sp>
        <p:nvSpPr>
          <p:cNvPr id="11" name="TextBox 10">
            <a:extLst>
              <a:ext uri="{FF2B5EF4-FFF2-40B4-BE49-F238E27FC236}">
                <a16:creationId xmlns:a16="http://schemas.microsoft.com/office/drawing/2014/main" id="{370C0867-A14F-CC45-7D27-335990142005}"/>
              </a:ext>
            </a:extLst>
          </p:cNvPr>
          <p:cNvSpPr txBox="1"/>
          <p:nvPr/>
        </p:nvSpPr>
        <p:spPr>
          <a:xfrm>
            <a:off x="2571262" y="1699291"/>
            <a:ext cx="4627198"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algorithm allows us to prune non-shortest paths early</a:t>
            </a:r>
            <a:endParaRPr lang="en-IE" sz="1400" dirty="0"/>
          </a:p>
        </p:txBody>
      </p:sp>
      <p:sp>
        <p:nvSpPr>
          <p:cNvPr id="12" name="TextBox 11">
            <a:extLst>
              <a:ext uri="{FF2B5EF4-FFF2-40B4-BE49-F238E27FC236}">
                <a16:creationId xmlns:a16="http://schemas.microsoft.com/office/drawing/2014/main" id="{3F5D4C6D-4765-05C8-AA1D-03D69D713401}"/>
              </a:ext>
            </a:extLst>
          </p:cNvPr>
          <p:cNvSpPr txBox="1"/>
          <p:nvPr/>
        </p:nvSpPr>
        <p:spPr>
          <a:xfrm>
            <a:off x="2571262" y="3076699"/>
            <a:ext cx="5178182"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algorithm uses Min Pathfinder within a higher level algorithm</a:t>
            </a:r>
            <a:endParaRPr lang="en-IE" sz="1400" dirty="0"/>
          </a:p>
        </p:txBody>
      </p:sp>
      <p:sp>
        <p:nvSpPr>
          <p:cNvPr id="13" name="TextBox 12">
            <a:extLst>
              <a:ext uri="{FF2B5EF4-FFF2-40B4-BE49-F238E27FC236}">
                <a16:creationId xmlns:a16="http://schemas.microsoft.com/office/drawing/2014/main" id="{BF6422A8-DF61-F39A-6DAF-A01E74D9823B}"/>
              </a:ext>
            </a:extLst>
          </p:cNvPr>
          <p:cNvSpPr txBox="1"/>
          <p:nvPr/>
        </p:nvSpPr>
        <p:spPr>
          <a:xfrm>
            <a:off x="628649" y="5572638"/>
            <a:ext cx="1868367"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SQL Tuning</a:t>
            </a:r>
            <a:endParaRPr lang="en-US" sz="1400" u="sng" dirty="0"/>
          </a:p>
        </p:txBody>
      </p:sp>
    </p:spTree>
    <p:extLst>
      <p:ext uri="{BB962C8B-B14F-4D97-AF65-F5344CB8AC3E}">
        <p14:creationId xmlns:p14="http://schemas.microsoft.com/office/powerpoint/2010/main" val="324763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Oracle Standard Profilers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35</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268039"/>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Oracle Standard Profilers (2 slides)</a:t>
            </a:r>
            <a:endParaRPr lang="en-IE" sz="1400" dirty="0">
              <a:solidFill>
                <a:prstClr val="black"/>
              </a:solidFill>
            </a:endParaRPr>
          </a:p>
          <a:p>
            <a:pPr lvl="0" eaLnBrk="0" fontAlgn="base" hangingPunct="0">
              <a:spcBef>
                <a:spcPct val="0"/>
              </a:spcBef>
              <a:spcAft>
                <a:spcPct val="30000"/>
              </a:spcAft>
              <a:buClr>
                <a:srgbClr val="5D9A0C"/>
              </a:buClr>
            </a:pPr>
            <a:r>
              <a:rPr lang="en-GB" sz="2000" i="1" dirty="0">
                <a:solidFill>
                  <a:prstClr val="black"/>
                </a:solidFill>
              </a:rPr>
              <a:t>Results from two standard Oracle profiling tools for the Subnetwork Grouper procedure</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1527918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Flat Profiler</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36</a:t>
            </a:fld>
            <a:endParaRPr lang="en-IE"/>
          </a:p>
        </p:txBody>
      </p:sp>
      <p:sp>
        <p:nvSpPr>
          <p:cNvPr id="8" name="Rectangle 1">
            <a:extLst>
              <a:ext uri="{FF2B5EF4-FFF2-40B4-BE49-F238E27FC236}">
                <a16:creationId xmlns:a16="http://schemas.microsoft.com/office/drawing/2014/main" id="{66D90B2E-1548-DDC4-4EFB-6A8A4AFE129B}"/>
              </a:ext>
            </a:extLst>
          </p:cNvPr>
          <p:cNvSpPr txBox="1">
            <a:spLocks noChangeArrowheads="1"/>
          </p:cNvSpPr>
          <p:nvPr/>
        </p:nvSpPr>
        <p:spPr bwMode="auto">
          <a:xfrm>
            <a:off x="628651" y="1998466"/>
            <a:ext cx="3316544"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VAR RUN_ID NUMBER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DECLARE</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l_result</a:t>
            </a:r>
            <a:r>
              <a:rPr lang="en-IE" sz="800" dirty="0">
                <a:latin typeface="Courier New" panose="02070309020205020404" pitchFamily="49" charset="0"/>
                <a:cs typeface="Courier New" panose="02070309020205020404" pitchFamily="49" charset="0"/>
              </a:rPr>
              <a:t>           PLS_INTEGER;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l_result</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DBMS_Profiler.Start_Profiler</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run_comment</a:t>
            </a:r>
            <a:r>
              <a:rPr lang="en-IE" sz="800" dirty="0">
                <a:latin typeface="Courier New" panose="02070309020205020404" pitchFamily="49" charset="0"/>
                <a:cs typeface="Courier New" panose="02070309020205020404" pitchFamily="49" charset="0"/>
              </a:rPr>
              <a:t> =&gt; 'Profile for </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run_number</a:t>
            </a:r>
            <a:r>
              <a:rPr lang="en-IE" sz="800" dirty="0">
                <a:latin typeface="Courier New" panose="02070309020205020404" pitchFamily="49" charset="0"/>
                <a:cs typeface="Courier New" panose="02070309020205020404" pitchFamily="49" charset="0"/>
              </a:rPr>
              <a:t>  =&gt; :RUN_ID);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Shortest_Path_SQL_Base.Ins_Node_Roots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l_result</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DBMS_Profiler.Stop_Profiler</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@..\..\dprof_queries :RUN_ID</a:t>
            </a:r>
          </a:p>
        </p:txBody>
      </p:sp>
      <p:sp>
        <p:nvSpPr>
          <p:cNvPr id="7" name="TextBox 6">
            <a:extLst>
              <a:ext uri="{FF2B5EF4-FFF2-40B4-BE49-F238E27FC236}">
                <a16:creationId xmlns:a16="http://schemas.microsoft.com/office/drawing/2014/main" id="{525A6657-A23B-813D-33CF-049364A90ED8}"/>
              </a:ext>
            </a:extLst>
          </p:cNvPr>
          <p:cNvSpPr txBox="1"/>
          <p:nvPr/>
        </p:nvSpPr>
        <p:spPr>
          <a:xfrm>
            <a:off x="628650" y="1690689"/>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Calling Flat Profiler</a:t>
            </a:r>
          </a:p>
        </p:txBody>
      </p:sp>
      <p:sp>
        <p:nvSpPr>
          <p:cNvPr id="9" name="TextBox 8">
            <a:extLst>
              <a:ext uri="{FF2B5EF4-FFF2-40B4-BE49-F238E27FC236}">
                <a16:creationId xmlns:a16="http://schemas.microsoft.com/office/drawing/2014/main" id="{8B556B56-8355-59D9-9D02-143B5D14E56C}"/>
              </a:ext>
            </a:extLst>
          </p:cNvPr>
          <p:cNvSpPr txBox="1"/>
          <p:nvPr/>
        </p:nvSpPr>
        <p:spPr>
          <a:xfrm>
            <a:off x="628650" y="3620270"/>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Profiler data by time (PLSQL_PROFILER_DATA)</a:t>
            </a:r>
          </a:p>
        </p:txBody>
      </p:sp>
      <p:sp>
        <p:nvSpPr>
          <p:cNvPr id="10" name="Rectangle 1">
            <a:extLst>
              <a:ext uri="{FF2B5EF4-FFF2-40B4-BE49-F238E27FC236}">
                <a16:creationId xmlns:a16="http://schemas.microsoft.com/office/drawing/2014/main" id="{EF7742C1-5DA9-E2A2-046C-971781D7E731}"/>
              </a:ext>
            </a:extLst>
          </p:cNvPr>
          <p:cNvSpPr txBox="1">
            <a:spLocks noChangeArrowheads="1"/>
          </p:cNvSpPr>
          <p:nvPr/>
        </p:nvSpPr>
        <p:spPr bwMode="auto">
          <a:xfrm>
            <a:off x="628649" y="3921776"/>
            <a:ext cx="7886700" cy="16645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Seconds    Calls Unit                        Line# Line Text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1789.829    19642 SHORTEST_PATH_SQL_BASE         85 SELECT id INTO </a:t>
            </a:r>
            <a:r>
              <a:rPr lang="en-IE" sz="800" dirty="0" err="1">
                <a:latin typeface="Courier New" panose="02070309020205020404" pitchFamily="49" charset="0"/>
                <a:cs typeface="Courier New" panose="02070309020205020404" pitchFamily="49" charset="0"/>
              </a:rPr>
              <a:t>l_root_id</a:t>
            </a:r>
            <a:r>
              <a:rPr lang="en-IE" sz="800" dirty="0">
                <a:latin typeface="Courier New" panose="02070309020205020404" pitchFamily="49" charset="0"/>
                <a:cs typeface="Courier New" panose="02070309020205020404" pitchFamily="49" charset="0"/>
              </a:rPr>
              <a:t> FROM nodes WHERE id NOT IN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FROM</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AND ROWNUM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128.850    31374 SHORTEST_PATH_SQL_BASE         15 INSERT INTO </a:t>
            </a:r>
            <a:r>
              <a:rPr lang="en-IE" sz="800" dirty="0" err="1">
                <a:latin typeface="Courier New" panose="02070309020205020404" pitchFamily="49" charset="0"/>
                <a:cs typeface="Courier New" panose="02070309020205020404" pitchFamily="49" charset="0"/>
              </a:rPr>
              <a:t>min_tree_links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31.519    19641 SHORTEST_PATH_SQL_BASE         11 EXECUTE IMMEDIATE 'TRUNCATE TABLE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7.318    19641 SHORTEST_PATH_SQL_BASE         93 INSERT INTO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tgt</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4.828    19641 SHORTEST_PATH_SQL_BASE         12 INSERT INTO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VALUES (</a:t>
            </a:r>
            <a:r>
              <a:rPr lang="en-IE" sz="800" dirty="0" err="1">
                <a:latin typeface="Courier New" panose="02070309020205020404" pitchFamily="49" charset="0"/>
                <a:cs typeface="Courier New" panose="02070309020205020404" pitchFamily="49" charset="0"/>
              </a:rPr>
              <a:t>p_root_node_id</a:t>
            </a:r>
            <a:r>
              <a:rPr lang="en-IE" sz="800" dirty="0">
                <a:latin typeface="Courier New" panose="02070309020205020404" pitchFamily="49" charset="0"/>
                <a:cs typeface="Courier New" panose="02070309020205020404" pitchFamily="49" charset="0"/>
              </a:rPr>
              <a:t>, '',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1.897    31374 SHORTEST_PATH_SQL_BASE         31 COMMIT;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0.071    31374 SHORTEST_PATH_SQL_BASE         30 </a:t>
            </a:r>
            <a:r>
              <a:rPr lang="en-IE" sz="800" dirty="0" err="1">
                <a:latin typeface="Courier New" panose="02070309020205020404" pitchFamily="49" charset="0"/>
                <a:cs typeface="Courier New" panose="02070309020205020404" pitchFamily="49" charset="0"/>
              </a:rPr>
              <a:t>l_ins</a:t>
            </a:r>
            <a:r>
              <a:rPr lang="en-IE" sz="800" dirty="0">
                <a:latin typeface="Courier New" panose="02070309020205020404" pitchFamily="49" charset="0"/>
                <a:cs typeface="Courier New" panose="02070309020205020404" pitchFamily="49" charset="0"/>
              </a:rPr>
              <a:t> := SQL%ROWCOUNT;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157179 rows selected.</a:t>
            </a:r>
          </a:p>
        </p:txBody>
      </p:sp>
      <p:sp>
        <p:nvSpPr>
          <p:cNvPr id="11" name="TextBox 10">
            <a:extLst>
              <a:ext uri="{FF2B5EF4-FFF2-40B4-BE49-F238E27FC236}">
                <a16:creationId xmlns:a16="http://schemas.microsoft.com/office/drawing/2014/main" id="{01A8ABBC-3DE4-FF75-CBD1-8F9B8FA0F745}"/>
              </a:ext>
            </a:extLst>
          </p:cNvPr>
          <p:cNvSpPr txBox="1"/>
          <p:nvPr/>
        </p:nvSpPr>
        <p:spPr>
          <a:xfrm>
            <a:off x="3945195" y="2816255"/>
            <a:ext cx="1368293" cy="276999"/>
          </a:xfrm>
          <a:prstGeom prst="rect">
            <a:avLst/>
          </a:prstGeom>
          <a:noFill/>
        </p:spPr>
        <p:txBody>
          <a:bodyPr wrap="square" rtlCol="0">
            <a:spAutoFit/>
          </a:bodyPr>
          <a:lstStyle/>
          <a:p>
            <a:r>
              <a:rPr lang="en-IE" sz="1200" dirty="0"/>
              <a:t>Call to be profiled</a:t>
            </a:r>
          </a:p>
        </p:txBody>
      </p:sp>
      <p:sp>
        <p:nvSpPr>
          <p:cNvPr id="12" name="TextBox 11">
            <a:extLst>
              <a:ext uri="{FF2B5EF4-FFF2-40B4-BE49-F238E27FC236}">
                <a16:creationId xmlns:a16="http://schemas.microsoft.com/office/drawing/2014/main" id="{81453268-CC8B-484D-6720-1256A77CB9A2}"/>
              </a:ext>
            </a:extLst>
          </p:cNvPr>
          <p:cNvSpPr txBox="1"/>
          <p:nvPr/>
        </p:nvSpPr>
        <p:spPr>
          <a:xfrm>
            <a:off x="5313488" y="2462378"/>
            <a:ext cx="1968909" cy="830997"/>
          </a:xfrm>
          <a:prstGeom prst="rect">
            <a:avLst/>
          </a:prstGeom>
          <a:noFill/>
        </p:spPr>
        <p:txBody>
          <a:bodyPr wrap="square" rtlCol="0">
            <a:spAutoFit/>
          </a:bodyPr>
          <a:lstStyle/>
          <a:p>
            <a:r>
              <a:rPr lang="en-IE" sz="1200" dirty="0"/>
              <a:t>Start…</a:t>
            </a:r>
          </a:p>
          <a:p>
            <a:endParaRPr lang="en-IE" sz="1200" dirty="0"/>
          </a:p>
          <a:p>
            <a:endParaRPr lang="en-IE" sz="1200" dirty="0"/>
          </a:p>
          <a:p>
            <a:r>
              <a:rPr lang="en-IE" sz="1200" dirty="0"/>
              <a:t>…and stop profiler</a:t>
            </a:r>
          </a:p>
        </p:txBody>
      </p:sp>
      <p:sp>
        <p:nvSpPr>
          <p:cNvPr id="26" name="TextBox 25">
            <a:extLst>
              <a:ext uri="{FF2B5EF4-FFF2-40B4-BE49-F238E27FC236}">
                <a16:creationId xmlns:a16="http://schemas.microsoft.com/office/drawing/2014/main" id="{4B626048-A3B9-07DE-D55F-72F44E1C347D}"/>
              </a:ext>
            </a:extLst>
          </p:cNvPr>
          <p:cNvSpPr txBox="1"/>
          <p:nvPr/>
        </p:nvSpPr>
        <p:spPr>
          <a:xfrm>
            <a:off x="3945195" y="3295637"/>
            <a:ext cx="3495366" cy="276999"/>
          </a:xfrm>
          <a:prstGeom prst="rect">
            <a:avLst/>
          </a:prstGeom>
          <a:noFill/>
        </p:spPr>
        <p:txBody>
          <a:bodyPr wrap="square" rtlCol="0">
            <a:spAutoFit/>
          </a:bodyPr>
          <a:lstStyle/>
          <a:p>
            <a:r>
              <a:rPr lang="en-IE" sz="1200" dirty="0"/>
              <a:t>Custom reporting script, passed run id</a:t>
            </a:r>
          </a:p>
        </p:txBody>
      </p:sp>
      <p:cxnSp>
        <p:nvCxnSpPr>
          <p:cNvPr id="32" name="Straight Arrow Connector 31">
            <a:extLst>
              <a:ext uri="{FF2B5EF4-FFF2-40B4-BE49-F238E27FC236}">
                <a16:creationId xmlns:a16="http://schemas.microsoft.com/office/drawing/2014/main" id="{9A291777-C9FE-E31A-4900-B319D513C66C}"/>
              </a:ext>
            </a:extLst>
          </p:cNvPr>
          <p:cNvCxnSpPr>
            <a:cxnSpLocks/>
          </p:cNvCxnSpPr>
          <p:nvPr/>
        </p:nvCxnSpPr>
        <p:spPr>
          <a:xfrm flipH="1">
            <a:off x="3245224" y="2572871"/>
            <a:ext cx="2068264"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EED7FE-8C7E-4B12-3493-839B580CE782}"/>
              </a:ext>
            </a:extLst>
          </p:cNvPr>
          <p:cNvCxnSpPr>
            <a:cxnSpLocks/>
          </p:cNvCxnSpPr>
          <p:nvPr/>
        </p:nvCxnSpPr>
        <p:spPr>
          <a:xfrm flipH="1" flipV="1">
            <a:off x="3119718" y="3105573"/>
            <a:ext cx="2193770" cy="85862"/>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07D96C-D4C0-210B-C628-863673E5C7EC}"/>
              </a:ext>
            </a:extLst>
          </p:cNvPr>
          <p:cNvCxnSpPr>
            <a:cxnSpLocks/>
            <a:stCxn id="11" idx="1"/>
          </p:cNvCxnSpPr>
          <p:nvPr/>
        </p:nvCxnSpPr>
        <p:spPr>
          <a:xfrm flipH="1" flipV="1">
            <a:off x="3119718" y="2946497"/>
            <a:ext cx="825477" cy="8258"/>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907FA5FF-0ABC-5E22-E7A4-9E325129C4B0}"/>
              </a:ext>
            </a:extLst>
          </p:cNvPr>
          <p:cNvSpPr/>
          <p:nvPr/>
        </p:nvSpPr>
        <p:spPr>
          <a:xfrm>
            <a:off x="923364" y="3191435"/>
            <a:ext cx="1519961" cy="422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7" name="Straight Arrow Connector 56">
            <a:extLst>
              <a:ext uri="{FF2B5EF4-FFF2-40B4-BE49-F238E27FC236}">
                <a16:creationId xmlns:a16="http://schemas.microsoft.com/office/drawing/2014/main" id="{57AFD729-D575-28A1-328F-187C5A4C4FAB}"/>
              </a:ext>
            </a:extLst>
          </p:cNvPr>
          <p:cNvCxnSpPr>
            <a:cxnSpLocks/>
            <a:stCxn id="26" idx="1"/>
          </p:cNvCxnSpPr>
          <p:nvPr/>
        </p:nvCxnSpPr>
        <p:spPr>
          <a:xfrm flipH="1" flipV="1">
            <a:off x="2443325" y="3401024"/>
            <a:ext cx="1501870" cy="33113"/>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B77385-5DF6-6D56-A243-4CE39E8A518E}"/>
              </a:ext>
            </a:extLst>
          </p:cNvPr>
          <p:cNvSpPr txBox="1"/>
          <p:nvPr/>
        </p:nvSpPr>
        <p:spPr>
          <a:xfrm>
            <a:off x="628649" y="5617091"/>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The line text is got by joining the system view </a:t>
            </a:r>
            <a:r>
              <a:rPr lang="en-GB" sz="1400" dirty="0" err="1">
                <a:solidFill>
                  <a:srgbClr val="111111"/>
                </a:solidFill>
              </a:rPr>
              <a:t>all_source</a:t>
            </a:r>
            <a:r>
              <a:rPr lang="en-GB" sz="1400" dirty="0">
                <a:solidFill>
                  <a:srgbClr val="111111"/>
                </a:solidFill>
              </a:rPr>
              <a:t> to the profiler package/line number</a:t>
            </a:r>
            <a:endParaRPr lang="en-IE" sz="1400" dirty="0"/>
          </a:p>
        </p:txBody>
      </p:sp>
    </p:spTree>
    <p:extLst>
      <p:ext uri="{BB962C8B-B14F-4D97-AF65-F5344CB8AC3E}">
        <p14:creationId xmlns:p14="http://schemas.microsoft.com/office/powerpoint/2010/main" val="4195328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Hierarchical Profiler</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37</a:t>
            </a:fld>
            <a:endParaRPr lang="en-IE"/>
          </a:p>
        </p:txBody>
      </p:sp>
      <p:sp>
        <p:nvSpPr>
          <p:cNvPr id="8" name="Rectangle 1">
            <a:extLst>
              <a:ext uri="{FF2B5EF4-FFF2-40B4-BE49-F238E27FC236}">
                <a16:creationId xmlns:a16="http://schemas.microsoft.com/office/drawing/2014/main" id="{66D90B2E-1548-DDC4-4EFB-6A8A4AFE129B}"/>
              </a:ext>
            </a:extLst>
          </p:cNvPr>
          <p:cNvSpPr txBox="1">
            <a:spLocks noChangeArrowheads="1"/>
          </p:cNvSpPr>
          <p:nvPr/>
        </p:nvSpPr>
        <p:spPr bwMode="auto">
          <a:xfrm>
            <a:off x="628649" y="1989430"/>
            <a:ext cx="3346041"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VAR RUN_ID NUMBER</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HProf_Utils.Start_Profiling</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Shortest_Path_SQL_Base.Ins_Node_Roots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:RUN_ID := </a:t>
            </a:r>
            <a:r>
              <a:rPr lang="en-IE" sz="800" dirty="0" err="1">
                <a:latin typeface="Courier New" panose="02070309020205020404" pitchFamily="49" charset="0"/>
                <a:cs typeface="Courier New" panose="02070309020205020404" pitchFamily="49" charset="0"/>
              </a:rPr>
              <a:t>HProf_Utils.Stop_Profiling</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p_run_comment</a:t>
            </a:r>
            <a:r>
              <a:rPr lang="en-IE" sz="800" dirty="0">
                <a:latin typeface="Courier New" panose="02070309020205020404" pitchFamily="49" charset="0"/>
                <a:cs typeface="Courier New" panose="02070309020205020404" pitchFamily="49" charset="0"/>
              </a:rPr>
              <a:t> =&gt; 'Profile for </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p_filename</a:t>
            </a:r>
            <a:r>
              <a:rPr lang="en-IE" sz="800" dirty="0">
                <a:latin typeface="Courier New" panose="02070309020205020404" pitchFamily="49" charset="0"/>
                <a:cs typeface="Courier New" panose="02070309020205020404" pitchFamily="49" charset="0"/>
              </a:rPr>
              <a:t>    =&gt; '</a:t>
            </a:r>
            <a:r>
              <a:rPr lang="en-IE" sz="800" dirty="0" err="1">
                <a:latin typeface="Courier New" panose="02070309020205020404" pitchFamily="49" charset="0"/>
                <a:cs typeface="Courier New" panose="02070309020205020404" pitchFamily="49" charset="0"/>
              </a:rPr>
              <a:t>hp_ins_node_roots_&amp;SUB..html</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END;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@..\..\hprof_queries :RUN_ID</a:t>
            </a:r>
          </a:p>
        </p:txBody>
      </p:sp>
      <p:sp>
        <p:nvSpPr>
          <p:cNvPr id="7" name="TextBox 6">
            <a:extLst>
              <a:ext uri="{FF2B5EF4-FFF2-40B4-BE49-F238E27FC236}">
                <a16:creationId xmlns:a16="http://schemas.microsoft.com/office/drawing/2014/main" id="{525A6657-A23B-813D-33CF-049364A90ED8}"/>
              </a:ext>
            </a:extLst>
          </p:cNvPr>
          <p:cNvSpPr txBox="1"/>
          <p:nvPr/>
        </p:nvSpPr>
        <p:spPr>
          <a:xfrm>
            <a:off x="628650" y="1690689"/>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Calling Hierarchical Profiler</a:t>
            </a:r>
          </a:p>
        </p:txBody>
      </p:sp>
      <p:sp>
        <p:nvSpPr>
          <p:cNvPr id="9" name="TextBox 8">
            <a:extLst>
              <a:ext uri="{FF2B5EF4-FFF2-40B4-BE49-F238E27FC236}">
                <a16:creationId xmlns:a16="http://schemas.microsoft.com/office/drawing/2014/main" id="{8B556B56-8355-59D9-9D02-143B5D14E56C}"/>
              </a:ext>
            </a:extLst>
          </p:cNvPr>
          <p:cNvSpPr txBox="1"/>
          <p:nvPr/>
        </p:nvSpPr>
        <p:spPr>
          <a:xfrm>
            <a:off x="628649" y="3329046"/>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Profiler data by time (PLSQL_PROFILER_DATA)</a:t>
            </a:r>
          </a:p>
        </p:txBody>
      </p:sp>
      <p:sp>
        <p:nvSpPr>
          <p:cNvPr id="10" name="Rectangle 1">
            <a:extLst>
              <a:ext uri="{FF2B5EF4-FFF2-40B4-BE49-F238E27FC236}">
                <a16:creationId xmlns:a16="http://schemas.microsoft.com/office/drawing/2014/main" id="{EF7742C1-5DA9-E2A2-046C-971781D7E731}"/>
              </a:ext>
            </a:extLst>
          </p:cNvPr>
          <p:cNvSpPr txBox="1">
            <a:spLocks noChangeArrowheads="1"/>
          </p:cNvSpPr>
          <p:nvPr/>
        </p:nvSpPr>
        <p:spPr bwMode="auto">
          <a:xfrm>
            <a:off x="628649" y="3646037"/>
            <a:ext cx="7886700" cy="264942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Function tree                        Owner              Module                    Inst.  Subtree </a:t>
            </a:r>
            <a:r>
              <a:rPr lang="en-IE" sz="800" dirty="0" err="1">
                <a:latin typeface="Courier New" panose="02070309020205020404" pitchFamily="49" charset="0"/>
                <a:cs typeface="Courier New" panose="02070309020205020404" pitchFamily="49" charset="0"/>
              </a:rPr>
              <a:t>MicroS</a:t>
            </a:r>
            <a:r>
              <a:rPr lang="en-IE" sz="800" dirty="0">
                <a:latin typeface="Courier New" panose="02070309020205020404" pitchFamily="49" charset="0"/>
                <a:cs typeface="Courier New" panose="02070309020205020404" pitchFamily="49" charset="0"/>
              </a:rPr>
              <a:t> Function </a:t>
            </a:r>
            <a:r>
              <a:rPr lang="en-IE" sz="800" dirty="0" err="1">
                <a:latin typeface="Courier New" panose="02070309020205020404" pitchFamily="49" charset="0"/>
                <a:cs typeface="Courier New" panose="02070309020205020404" pitchFamily="49" charset="0"/>
              </a:rPr>
              <a:t>MicroS</a:t>
            </a:r>
            <a:r>
              <a:rPr lang="en-IE" sz="800" dirty="0">
                <a:latin typeface="Courier New" panose="02070309020205020404" pitchFamily="49" charset="0"/>
                <a:cs typeface="Courier New" panose="02070309020205020404" pitchFamily="49" charset="0"/>
              </a:rPr>
              <a:t>   Calls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INS_NODE_ROOTS                       SHORTEST_PATH_SQL  SHORTEST_PATH_SQL_BASE               1668506464          332444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__static_sql_exec_line85           SHORTEST_PATH_SQL  SHORTEST_PATH_SQL_BASE               1490685875      1490685875   19642</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INS_MIN_TREE_LINKS                 SHORTEST_PATH_SQL  SHORTEST_PATH_SQL_BASE                169705305         1195428   19641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__static_sql_exec_line15         SHORTEST_PATH_SQL  SHORTEST_PATH_SQL_BASE                141321652       141321652   31378</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__dyn_sql_exec_line11            SHORTEST_PATH_SQL  SHORTEST_PATH_SQL_BASE                 20610292         9775994   19641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a:t>
            </a:r>
            <a:r>
              <a:rPr lang="en-IE" sz="800" dirty="0" err="1">
                <a:latin typeface="Courier New" panose="02070309020205020404" pitchFamily="49" charset="0"/>
                <a:cs typeface="Courier New" panose="02070309020205020404" pitchFamily="49" charset="0"/>
              </a:rPr>
              <a:t>plsql_vm</a:t>
            </a:r>
            <a:r>
              <a:rPr lang="en-IE" sz="800" dirty="0">
                <a:latin typeface="Courier New" panose="02070309020205020404" pitchFamily="49" charset="0"/>
                <a:cs typeface="Courier New" panose="02070309020205020404" pitchFamily="49" charset="0"/>
              </a:rPr>
              <a:t>                                                                  1 of 2       10834298           71027   19641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a:t>
            </a:r>
            <a:r>
              <a:rPr lang="en-IE" sz="800" dirty="0" err="1">
                <a:latin typeface="Courier New" panose="02070309020205020404" pitchFamily="49" charset="0"/>
                <a:cs typeface="Courier New" panose="02070309020205020404" pitchFamily="49" charset="0"/>
              </a:rPr>
              <a:t>anonymous_block</a:t>
            </a:r>
            <a:r>
              <a:rPr lang="en-IE" sz="800" dirty="0">
                <a:latin typeface="Courier New" panose="02070309020205020404" pitchFamily="49" charset="0"/>
                <a:cs typeface="Courier New" panose="02070309020205020404" pitchFamily="49" charset="0"/>
              </a:rPr>
              <a:t>                                                         1 of 2       10763826         2971230   19642</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IS_VPD_ENABLED             SYS                IS_VPD_ENABLED            1 of 2        6934407          395925   39284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__static_sql_exec_line22 SYS                IS_VPD_ENABLED            1 of 2        6538482         6538482   39284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DICTIONARY_OBJ_OWNER       SYS                DICTIONARY_OBJ_OWNER      1 of 2         812866          812866   39284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DICTIONARY_OBJ_NAME        SYS                DICTIONARY_OBJ_NAME       1 of 2          45323           45323   39284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__static_sql_exec_line12         SHORTEST_PATH_SQL  SHORTEST_PATH_SQL_BASE                  4413730         4413730   19641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__static_sql_exec_line31         SHORTEST_PATH_SQL  SHORTEST_PATH_SQL_BASE                  2164203         2164203   31378</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__static_sql_exec_line93           SHORTEST_PATH_SQL  SHORTEST_PATH_SQL_BASE                  7706832         7706832   19641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__dyn_sql_exec_line81              SHORTEST_PATH_SQL  SHORTEST_PATH_SQL_BASE                    76008           75449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__</a:t>
            </a:r>
            <a:r>
              <a:rPr lang="en-IE" sz="800" dirty="0" err="1">
                <a:latin typeface="Courier New" panose="02070309020205020404" pitchFamily="49" charset="0"/>
                <a:cs typeface="Courier New" panose="02070309020205020404" pitchFamily="49" charset="0"/>
              </a:rPr>
              <a:t>plsql_vm</a:t>
            </a:r>
            <a:r>
              <a:rPr lang="en-IE" sz="800" dirty="0">
                <a:latin typeface="Courier New" panose="02070309020205020404" pitchFamily="49" charset="0"/>
                <a:cs typeface="Courier New" panose="02070309020205020404" pitchFamily="49" charset="0"/>
              </a:rPr>
              <a:t>                                                                    2 of 2            559               4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__static_sql_exec_line700            SYS                DBMS_HPROF                                  128             128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STOP_PROFILING                       LIB                HPROF_UTILS                                  22              22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STOP_PROFILING                     SYS                DBMS_HPROF                                    0               0       1</a:t>
            </a:r>
          </a:p>
        </p:txBody>
      </p:sp>
      <p:sp>
        <p:nvSpPr>
          <p:cNvPr id="28" name="TextBox 27">
            <a:extLst>
              <a:ext uri="{FF2B5EF4-FFF2-40B4-BE49-F238E27FC236}">
                <a16:creationId xmlns:a16="http://schemas.microsoft.com/office/drawing/2014/main" id="{25E47CE8-E801-8936-26A3-B8EC1E208E69}"/>
              </a:ext>
            </a:extLst>
          </p:cNvPr>
          <p:cNvSpPr txBox="1"/>
          <p:nvPr/>
        </p:nvSpPr>
        <p:spPr>
          <a:xfrm>
            <a:off x="3974691" y="2991156"/>
            <a:ext cx="2808652" cy="276999"/>
          </a:xfrm>
          <a:prstGeom prst="rect">
            <a:avLst/>
          </a:prstGeom>
          <a:noFill/>
        </p:spPr>
        <p:txBody>
          <a:bodyPr wrap="square" rtlCol="0">
            <a:spAutoFit/>
          </a:bodyPr>
          <a:lstStyle/>
          <a:p>
            <a:r>
              <a:rPr lang="en-IE" sz="1200" dirty="0"/>
              <a:t>Custom reporting script, passed run id</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684CEDA9-A666-D83D-883C-30333EC77686}"/>
                  </a:ext>
                </a:extLst>
              </p14:cNvPr>
              <p14:cNvContentPartPr/>
              <p14:nvPr/>
            </p14:nvContentPartPr>
            <p14:xfrm>
              <a:off x="4380074" y="3185222"/>
              <a:ext cx="360" cy="360"/>
            </p14:xfrm>
          </p:contentPart>
        </mc:Choice>
        <mc:Fallback xmlns="">
          <p:pic>
            <p:nvPicPr>
              <p:cNvPr id="31" name="Ink 30">
                <a:extLst>
                  <a:ext uri="{FF2B5EF4-FFF2-40B4-BE49-F238E27FC236}">
                    <a16:creationId xmlns:a16="http://schemas.microsoft.com/office/drawing/2014/main" id="{684CEDA9-A666-D83D-883C-30333EC77686}"/>
                  </a:ext>
                </a:extLst>
              </p:cNvPr>
              <p:cNvPicPr/>
              <p:nvPr/>
            </p:nvPicPr>
            <p:blipFill>
              <a:blip r:embed="rId4"/>
              <a:stretch>
                <a:fillRect/>
              </a:stretch>
            </p:blipFill>
            <p:spPr>
              <a:xfrm>
                <a:off x="4371074" y="3176582"/>
                <a:ext cx="18000" cy="18000"/>
              </a:xfrm>
              <a:prstGeom prst="rect">
                <a:avLst/>
              </a:prstGeom>
            </p:spPr>
          </p:pic>
        </mc:Fallback>
      </mc:AlternateContent>
      <p:sp>
        <p:nvSpPr>
          <p:cNvPr id="34" name="TextBox 33">
            <a:extLst>
              <a:ext uri="{FF2B5EF4-FFF2-40B4-BE49-F238E27FC236}">
                <a16:creationId xmlns:a16="http://schemas.microsoft.com/office/drawing/2014/main" id="{A792087A-CBAC-CE1D-CAA8-ED338B22B4AE}"/>
              </a:ext>
            </a:extLst>
          </p:cNvPr>
          <p:cNvSpPr txBox="1"/>
          <p:nvPr/>
        </p:nvSpPr>
        <p:spPr>
          <a:xfrm>
            <a:off x="3974690" y="2288492"/>
            <a:ext cx="1437291" cy="276999"/>
          </a:xfrm>
          <a:prstGeom prst="rect">
            <a:avLst/>
          </a:prstGeom>
          <a:noFill/>
        </p:spPr>
        <p:txBody>
          <a:bodyPr wrap="square" rtlCol="0">
            <a:spAutoFit/>
          </a:bodyPr>
          <a:lstStyle/>
          <a:p>
            <a:r>
              <a:rPr lang="en-IE" sz="1200" dirty="0"/>
              <a:t>Call to be profiled</a:t>
            </a:r>
          </a:p>
        </p:txBody>
      </p:sp>
      <p:sp>
        <p:nvSpPr>
          <p:cNvPr id="42" name="Oval 41">
            <a:extLst>
              <a:ext uri="{FF2B5EF4-FFF2-40B4-BE49-F238E27FC236}">
                <a16:creationId xmlns:a16="http://schemas.microsoft.com/office/drawing/2014/main" id="{0223636B-1F20-676E-F19D-73977129DD15}"/>
              </a:ext>
            </a:extLst>
          </p:cNvPr>
          <p:cNvSpPr/>
          <p:nvPr/>
        </p:nvSpPr>
        <p:spPr>
          <a:xfrm>
            <a:off x="923366" y="2945200"/>
            <a:ext cx="1559858" cy="3746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3" name="Straight Arrow Connector 42">
            <a:extLst>
              <a:ext uri="{FF2B5EF4-FFF2-40B4-BE49-F238E27FC236}">
                <a16:creationId xmlns:a16="http://schemas.microsoft.com/office/drawing/2014/main" id="{A9E45D42-CC75-6EB0-CCFA-5E19A20CD4B5}"/>
              </a:ext>
            </a:extLst>
          </p:cNvPr>
          <p:cNvCxnSpPr>
            <a:cxnSpLocks/>
            <a:stCxn id="28" idx="1"/>
            <a:endCxn id="42" idx="6"/>
          </p:cNvCxnSpPr>
          <p:nvPr/>
        </p:nvCxnSpPr>
        <p:spPr>
          <a:xfrm flipH="1">
            <a:off x="2483224" y="3129656"/>
            <a:ext cx="1491467" cy="286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BF19131-6EEF-2898-B66B-DB75E1A5C3F4}"/>
              </a:ext>
            </a:extLst>
          </p:cNvPr>
          <p:cNvCxnSpPr>
            <a:cxnSpLocks/>
          </p:cNvCxnSpPr>
          <p:nvPr/>
        </p:nvCxnSpPr>
        <p:spPr>
          <a:xfrm flipH="1">
            <a:off x="2483224" y="2288492"/>
            <a:ext cx="2928757" cy="17751"/>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7943700-0FFC-BB1B-9902-EADA7AEC75E9}"/>
              </a:ext>
            </a:extLst>
          </p:cNvPr>
          <p:cNvCxnSpPr>
            <a:cxnSpLocks/>
          </p:cNvCxnSpPr>
          <p:nvPr/>
        </p:nvCxnSpPr>
        <p:spPr>
          <a:xfrm flipH="1">
            <a:off x="3101788" y="2458057"/>
            <a:ext cx="872902" cy="0"/>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B65B7BA-F2FF-20FE-03BE-940EDD741438}"/>
              </a:ext>
            </a:extLst>
          </p:cNvPr>
          <p:cNvSpPr txBox="1"/>
          <p:nvPr/>
        </p:nvSpPr>
        <p:spPr>
          <a:xfrm>
            <a:off x="5411982" y="2147470"/>
            <a:ext cx="2808651" cy="646331"/>
          </a:xfrm>
          <a:prstGeom prst="rect">
            <a:avLst/>
          </a:prstGeom>
          <a:noFill/>
        </p:spPr>
        <p:txBody>
          <a:bodyPr wrap="square" rtlCol="0">
            <a:spAutoFit/>
          </a:bodyPr>
          <a:lstStyle/>
          <a:p>
            <a:r>
              <a:rPr lang="en-IE" sz="1200" dirty="0"/>
              <a:t>Custom wrapper package around start</a:t>
            </a:r>
          </a:p>
          <a:p>
            <a:endParaRPr lang="en-IE" sz="1200" dirty="0"/>
          </a:p>
          <a:p>
            <a:r>
              <a:rPr lang="en-IE" sz="1200" dirty="0"/>
              <a:t>…and stop profiling</a:t>
            </a:r>
          </a:p>
        </p:txBody>
      </p:sp>
      <p:cxnSp>
        <p:nvCxnSpPr>
          <p:cNvPr id="56" name="Straight Arrow Connector 55">
            <a:extLst>
              <a:ext uri="{FF2B5EF4-FFF2-40B4-BE49-F238E27FC236}">
                <a16:creationId xmlns:a16="http://schemas.microsoft.com/office/drawing/2014/main" id="{5C8865E1-F6B2-A4A6-7596-642B717408CF}"/>
              </a:ext>
            </a:extLst>
          </p:cNvPr>
          <p:cNvCxnSpPr>
            <a:cxnSpLocks/>
          </p:cNvCxnSpPr>
          <p:nvPr/>
        </p:nvCxnSpPr>
        <p:spPr>
          <a:xfrm flipH="1" flipV="1">
            <a:off x="3101788" y="2553488"/>
            <a:ext cx="2347741" cy="123344"/>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4EFF88-0949-A897-3796-0AD959C3C9C8}"/>
              </a:ext>
            </a:extLst>
          </p:cNvPr>
          <p:cNvSpPr txBox="1"/>
          <p:nvPr/>
        </p:nvSpPr>
        <p:spPr>
          <a:xfrm>
            <a:off x="3974689" y="2670064"/>
            <a:ext cx="1886849" cy="276999"/>
          </a:xfrm>
          <a:prstGeom prst="rect">
            <a:avLst/>
          </a:prstGeom>
          <a:noFill/>
        </p:spPr>
        <p:txBody>
          <a:bodyPr wrap="square" rtlCol="0">
            <a:spAutoFit/>
          </a:bodyPr>
          <a:lstStyle/>
          <a:p>
            <a:r>
              <a:rPr lang="en-IE" sz="1200" dirty="0"/>
              <a:t>HTML results filename</a:t>
            </a:r>
          </a:p>
        </p:txBody>
      </p:sp>
      <p:cxnSp>
        <p:nvCxnSpPr>
          <p:cNvPr id="11" name="Straight Arrow Connector 10">
            <a:extLst>
              <a:ext uri="{FF2B5EF4-FFF2-40B4-BE49-F238E27FC236}">
                <a16:creationId xmlns:a16="http://schemas.microsoft.com/office/drawing/2014/main" id="{4C4C8447-1E80-8A0F-54C2-6B049A9DB3CA}"/>
              </a:ext>
            </a:extLst>
          </p:cNvPr>
          <p:cNvCxnSpPr>
            <a:cxnSpLocks/>
            <a:stCxn id="3" idx="1"/>
          </p:cNvCxnSpPr>
          <p:nvPr/>
        </p:nvCxnSpPr>
        <p:spPr>
          <a:xfrm flipH="1" flipV="1">
            <a:off x="3681046" y="2808563"/>
            <a:ext cx="293643" cy="1"/>
          </a:xfrm>
          <a:prstGeom prst="straightConnector1">
            <a:avLst/>
          </a:prstGeom>
          <a:ln w="12700">
            <a:solidFill>
              <a:srgbClr val="FF0000">
                <a:alpha val="99000"/>
              </a:srgb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802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Tuning 1 - SQL for Isolated Nodes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38</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268039"/>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Tuning </a:t>
            </a:r>
            <a:r>
              <a:rPr lang="en-GB" sz="2800" dirty="0"/>
              <a:t>1 - SQL for Isolated Nodes (5 slides)</a:t>
            </a:r>
          </a:p>
          <a:p>
            <a:pPr lvl="0" eaLnBrk="0" fontAlgn="base" hangingPunct="0">
              <a:spcBef>
                <a:spcPct val="0"/>
              </a:spcBef>
              <a:spcAft>
                <a:spcPct val="30000"/>
              </a:spcAft>
              <a:buClr>
                <a:srgbClr val="5D9A0C"/>
              </a:buClr>
            </a:pPr>
            <a:r>
              <a:rPr lang="en-GB" sz="2000" i="1" dirty="0">
                <a:solidFill>
                  <a:prstClr val="black"/>
                </a:solidFill>
              </a:rPr>
              <a:t>Recap of join methods and types, then queries with antijoin structures and hints</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276636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Join Definitions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39</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8650" y="4508805"/>
            <a:ext cx="5119009" cy="338554"/>
          </a:xfrm>
          <a:prstGeom prst="rect">
            <a:avLst/>
          </a:prstGeom>
          <a:noFill/>
        </p:spPr>
        <p:txBody>
          <a:bodyPr wrap="square">
            <a:spAutoFit/>
          </a:bodyPr>
          <a:lstStyle/>
          <a:p>
            <a:pPr eaLnBrk="0" fontAlgn="base" hangingPunct="0">
              <a:spcBef>
                <a:spcPct val="0"/>
              </a:spcBef>
              <a:spcAft>
                <a:spcPct val="30000"/>
              </a:spcAft>
              <a:buClr>
                <a:srgbClr val="5D9A0C"/>
              </a:buClr>
            </a:pPr>
            <a:r>
              <a:rPr lang="en-US" sz="1600" u="sng" dirty="0"/>
              <a:t>Join Types</a:t>
            </a:r>
          </a:p>
        </p:txBody>
      </p:sp>
      <p:sp>
        <p:nvSpPr>
          <p:cNvPr id="12" name="Rectangle 1">
            <a:extLst>
              <a:ext uri="{FF2B5EF4-FFF2-40B4-BE49-F238E27FC236}">
                <a16:creationId xmlns:a16="http://schemas.microsoft.com/office/drawing/2014/main" id="{F95CA9E6-85E3-065D-C0F7-2A2569ABB382}"/>
              </a:ext>
            </a:extLst>
          </p:cNvPr>
          <p:cNvSpPr txBox="1">
            <a:spLocks noChangeArrowheads="1"/>
          </p:cNvSpPr>
          <p:nvPr/>
        </p:nvSpPr>
        <p:spPr bwMode="auto">
          <a:xfrm>
            <a:off x="984069" y="2405548"/>
            <a:ext cx="7531278" cy="7104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1400" i="1" dirty="0">
                <a:cs typeface="Courier New" panose="02070309020205020404" pitchFamily="49" charset="0"/>
              </a:rPr>
              <a:t>For each row in the outer data set that matches the single-table predicates, the database retrieves all rows in the inner data set that satisfy the join predicate. If an index is available, then the database can use it to access the inner data set by </a:t>
            </a:r>
            <a:r>
              <a:rPr lang="en-GB" sz="1400" i="1" dirty="0" err="1">
                <a:cs typeface="Courier New" panose="02070309020205020404" pitchFamily="49" charset="0"/>
              </a:rPr>
              <a:t>rowid</a:t>
            </a:r>
            <a:endParaRPr lang="en-IE" sz="1400" i="1" dirty="0">
              <a:cs typeface="Courier New" panose="02070309020205020404" pitchFamily="49" charset="0"/>
            </a:endParaRPr>
          </a:p>
        </p:txBody>
      </p:sp>
      <p:sp>
        <p:nvSpPr>
          <p:cNvPr id="13" name="TextBox 12">
            <a:extLst>
              <a:ext uri="{FF2B5EF4-FFF2-40B4-BE49-F238E27FC236}">
                <a16:creationId xmlns:a16="http://schemas.microsoft.com/office/drawing/2014/main" id="{1235BB52-ED4B-6352-939C-201228DF4DDC}"/>
              </a:ext>
            </a:extLst>
          </p:cNvPr>
          <p:cNvSpPr txBox="1"/>
          <p:nvPr/>
        </p:nvSpPr>
        <p:spPr>
          <a:xfrm>
            <a:off x="808262" y="3149094"/>
            <a:ext cx="635298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Hash Join</a:t>
            </a:r>
            <a:r>
              <a:rPr lang="en-GB" sz="1400" i="1" dirty="0">
                <a:cs typeface="Courier New" panose="02070309020205020404" pitchFamily="49" charset="0"/>
              </a:rPr>
              <a:t> - The database uses a hash join to join larger data sets</a:t>
            </a:r>
            <a:r>
              <a:rPr lang="en-US" sz="1400" u="sng" dirty="0"/>
              <a:t> </a:t>
            </a:r>
          </a:p>
        </p:txBody>
      </p:sp>
      <p:sp>
        <p:nvSpPr>
          <p:cNvPr id="14" name="Rectangle 1">
            <a:extLst>
              <a:ext uri="{FF2B5EF4-FFF2-40B4-BE49-F238E27FC236}">
                <a16:creationId xmlns:a16="http://schemas.microsoft.com/office/drawing/2014/main" id="{19324426-3370-00C1-85C1-B6691C8974D8}"/>
              </a:ext>
            </a:extLst>
          </p:cNvPr>
          <p:cNvSpPr txBox="1">
            <a:spLocks noChangeArrowheads="1"/>
          </p:cNvSpPr>
          <p:nvPr/>
        </p:nvSpPr>
        <p:spPr bwMode="auto">
          <a:xfrm>
            <a:off x="984069" y="3496796"/>
            <a:ext cx="7531278" cy="9258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1400" i="1" dirty="0">
                <a:cs typeface="Courier New" panose="02070309020205020404" pitchFamily="49" charset="0"/>
              </a:rPr>
              <a:t>The optimizer uses the smaller of two data sets to build a hash table on the join key in memory, using a deterministic hash function to specify the location in the hash table in which to store each row. The database then scans the larger data set, probing the hash table to find the rows that meet the join condition</a:t>
            </a:r>
            <a:endParaRPr lang="en-IE" sz="1400" i="1" dirty="0">
              <a:cs typeface="Courier New" panose="02070309020205020404" pitchFamily="49" charset="0"/>
            </a:endParaRPr>
          </a:p>
        </p:txBody>
      </p:sp>
      <p:sp>
        <p:nvSpPr>
          <p:cNvPr id="15" name="TextBox 14">
            <a:extLst>
              <a:ext uri="{FF2B5EF4-FFF2-40B4-BE49-F238E27FC236}">
                <a16:creationId xmlns:a16="http://schemas.microsoft.com/office/drawing/2014/main" id="{DF5E95A2-5379-BB43-4B31-1F350266525C}"/>
              </a:ext>
            </a:extLst>
          </p:cNvPr>
          <p:cNvSpPr txBox="1"/>
          <p:nvPr/>
        </p:nvSpPr>
        <p:spPr>
          <a:xfrm>
            <a:off x="4911635" y="1698583"/>
            <a:ext cx="358443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dirty="0">
                <a:hlinkClick r:id="rId3">
                  <a:extLst>
                    <a:ext uri="{A12FA001-AC4F-418D-AE19-62706E023703}">
                      <ahyp:hlinkClr xmlns:ahyp="http://schemas.microsoft.com/office/drawing/2018/hyperlinkcolor" val="tx"/>
                    </a:ext>
                  </a:extLst>
                </a:hlinkClick>
              </a:rPr>
              <a:t>Extracted</a:t>
            </a:r>
            <a:r>
              <a:rPr lang="en-US" sz="1400" dirty="0">
                <a:solidFill>
                  <a:srgbClr val="0563C1"/>
                </a:solidFill>
                <a:hlinkClick r:id="rId3">
                  <a:extLst>
                    <a:ext uri="{A12FA001-AC4F-418D-AE19-62706E023703}">
                      <ahyp:hlinkClr xmlns:ahyp="http://schemas.microsoft.com/office/drawing/2018/hyperlinkcolor" val="tx"/>
                    </a:ext>
                  </a:extLst>
                </a:hlinkClick>
              </a:rPr>
              <a:t> </a:t>
            </a:r>
            <a:r>
              <a:rPr lang="en-US" sz="1400" dirty="0">
                <a:hlinkClick r:id="rId3">
                  <a:extLst>
                    <a:ext uri="{A12FA001-AC4F-418D-AE19-62706E023703}">
                      <ahyp:hlinkClr xmlns:ahyp="http://schemas.microsoft.com/office/drawing/2018/hyperlinkcolor" val="tx"/>
                    </a:ext>
                  </a:extLst>
                </a:hlinkClick>
              </a:rPr>
              <a:t>from</a:t>
            </a:r>
            <a:r>
              <a:rPr lang="en-US" sz="1400" u="sng" dirty="0">
                <a:solidFill>
                  <a:srgbClr val="0563C1"/>
                </a:solidFill>
                <a:hlinkClick r:id="rId3">
                  <a:extLst>
                    <a:ext uri="{A12FA001-AC4F-418D-AE19-62706E023703}">
                      <ahyp:hlinkClr xmlns:ahyp="http://schemas.microsoft.com/office/drawing/2018/hyperlinkcolor" val="tx"/>
                    </a:ext>
                  </a:extLst>
                </a:hlinkClick>
              </a:rPr>
              <a:t>:     SQL Tuning Guide, 21c</a:t>
            </a:r>
            <a:endParaRPr lang="en-US" sz="1400" u="sng" dirty="0"/>
          </a:p>
        </p:txBody>
      </p:sp>
      <p:sp>
        <p:nvSpPr>
          <p:cNvPr id="16" name="TextBox 15">
            <a:extLst>
              <a:ext uri="{FF2B5EF4-FFF2-40B4-BE49-F238E27FC236}">
                <a16:creationId xmlns:a16="http://schemas.microsoft.com/office/drawing/2014/main" id="{0681D543-245C-F56A-1CC6-64D5505F6D7D}"/>
              </a:ext>
            </a:extLst>
          </p:cNvPr>
          <p:cNvSpPr txBox="1"/>
          <p:nvPr/>
        </p:nvSpPr>
        <p:spPr>
          <a:xfrm>
            <a:off x="808262" y="4856408"/>
            <a:ext cx="7687802"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Antijoin</a:t>
            </a:r>
          </a:p>
        </p:txBody>
      </p:sp>
      <p:sp>
        <p:nvSpPr>
          <p:cNvPr id="17" name="Rectangle 1">
            <a:extLst>
              <a:ext uri="{FF2B5EF4-FFF2-40B4-BE49-F238E27FC236}">
                <a16:creationId xmlns:a16="http://schemas.microsoft.com/office/drawing/2014/main" id="{8F29C405-5EB2-BEF1-A982-BBF6BE0AB2D3}"/>
              </a:ext>
            </a:extLst>
          </p:cNvPr>
          <p:cNvSpPr txBox="1">
            <a:spLocks noChangeArrowheads="1"/>
          </p:cNvSpPr>
          <p:nvPr/>
        </p:nvSpPr>
        <p:spPr bwMode="auto">
          <a:xfrm>
            <a:off x="984069" y="5205564"/>
            <a:ext cx="7531278" cy="11413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1400" i="1" dirty="0">
                <a:cs typeface="Courier New" panose="02070309020205020404" pitchFamily="49" charset="0"/>
              </a:rPr>
              <a:t>An antijoin is a join between two data sets that returns a row from the first set when a matching row does not exist in the subquery data set.</a:t>
            </a:r>
          </a:p>
          <a:p>
            <a:pPr marL="0" indent="0" eaLnBrk="0" fontAlgn="base" hangingPunct="0">
              <a:lnSpc>
                <a:spcPct val="100000"/>
              </a:lnSpc>
              <a:spcBef>
                <a:spcPct val="0"/>
              </a:spcBef>
              <a:spcAft>
                <a:spcPct val="0"/>
              </a:spcAft>
              <a:buNone/>
            </a:pPr>
            <a:endParaRPr lang="en-GB" sz="1400" i="1" dirty="0">
              <a:cs typeface="Courier New" panose="02070309020205020404" pitchFamily="49" charset="0"/>
            </a:endParaRPr>
          </a:p>
          <a:p>
            <a:pPr marL="0" indent="0" eaLnBrk="0" fontAlgn="base" hangingPunct="0">
              <a:lnSpc>
                <a:spcPct val="100000"/>
              </a:lnSpc>
              <a:spcBef>
                <a:spcPct val="0"/>
              </a:spcBef>
              <a:spcAft>
                <a:spcPct val="0"/>
              </a:spcAft>
              <a:buNone/>
            </a:pPr>
            <a:r>
              <a:rPr lang="en-GB" sz="1400" i="1" dirty="0">
                <a:cs typeface="Courier New" panose="02070309020205020404" pitchFamily="49" charset="0"/>
              </a:rPr>
              <a:t>Like a </a:t>
            </a:r>
            <a:r>
              <a:rPr lang="en-GB" sz="1400" i="1" dirty="0" err="1">
                <a:cs typeface="Courier New" panose="02070309020205020404" pitchFamily="49" charset="0"/>
              </a:rPr>
              <a:t>semijoin</a:t>
            </a:r>
            <a:r>
              <a:rPr lang="en-GB" sz="1400" i="1" dirty="0">
                <a:cs typeface="Courier New" panose="02070309020205020404" pitchFamily="49" charset="0"/>
              </a:rPr>
              <a:t>, an antijoin stops processing the subquery data set when the first match is found. Unlike a </a:t>
            </a:r>
            <a:r>
              <a:rPr lang="en-GB" sz="1400" i="1" dirty="0" err="1">
                <a:cs typeface="Courier New" panose="02070309020205020404" pitchFamily="49" charset="0"/>
              </a:rPr>
              <a:t>semijoin</a:t>
            </a:r>
            <a:r>
              <a:rPr lang="en-GB" sz="1400" i="1" dirty="0">
                <a:cs typeface="Courier New" panose="02070309020205020404" pitchFamily="49" charset="0"/>
              </a:rPr>
              <a:t>, the antijoin only returns a row when no match is found</a:t>
            </a:r>
            <a:endParaRPr lang="en-IE" sz="1400" i="1" dirty="0">
              <a:cs typeface="Courier New" panose="02070309020205020404" pitchFamily="49" charset="0"/>
            </a:endParaRPr>
          </a:p>
        </p:txBody>
      </p:sp>
      <p:sp>
        <p:nvSpPr>
          <p:cNvPr id="18" name="TextBox 17">
            <a:extLst>
              <a:ext uri="{FF2B5EF4-FFF2-40B4-BE49-F238E27FC236}">
                <a16:creationId xmlns:a16="http://schemas.microsoft.com/office/drawing/2014/main" id="{4E0F18C0-A73F-F7FB-7D73-60F8A863CCCC}"/>
              </a:ext>
            </a:extLst>
          </p:cNvPr>
          <p:cNvSpPr txBox="1"/>
          <p:nvPr/>
        </p:nvSpPr>
        <p:spPr>
          <a:xfrm>
            <a:off x="808262" y="2059111"/>
            <a:ext cx="7707085"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Nested Loops Join</a:t>
            </a:r>
            <a:r>
              <a:rPr lang="en-GB" sz="1400" i="1" u="sng" dirty="0">
                <a:cs typeface="Courier New" panose="02070309020205020404" pitchFamily="49" charset="0"/>
              </a:rPr>
              <a:t> -</a:t>
            </a:r>
            <a:r>
              <a:rPr lang="en-GB" sz="1400" i="1" dirty="0">
                <a:cs typeface="Courier New" panose="02070309020205020404" pitchFamily="49" charset="0"/>
              </a:rPr>
              <a:t> Nested loops join an outer data set to an inner data set</a:t>
            </a:r>
            <a:endParaRPr lang="en-US" sz="1400" u="sng" dirty="0"/>
          </a:p>
        </p:txBody>
      </p:sp>
      <p:sp>
        <p:nvSpPr>
          <p:cNvPr id="19" name="TextBox 18">
            <a:extLst>
              <a:ext uri="{FF2B5EF4-FFF2-40B4-BE49-F238E27FC236}">
                <a16:creationId xmlns:a16="http://schemas.microsoft.com/office/drawing/2014/main" id="{F05A099F-5FFB-B2BF-F3B5-E021A2DE05C6}"/>
              </a:ext>
            </a:extLst>
          </p:cNvPr>
          <p:cNvSpPr txBox="1"/>
          <p:nvPr/>
        </p:nvSpPr>
        <p:spPr>
          <a:xfrm>
            <a:off x="628649" y="1700158"/>
            <a:ext cx="4161065" cy="338554"/>
          </a:xfrm>
          <a:prstGeom prst="rect">
            <a:avLst/>
          </a:prstGeom>
          <a:noFill/>
        </p:spPr>
        <p:txBody>
          <a:bodyPr wrap="square">
            <a:spAutoFit/>
          </a:bodyPr>
          <a:lstStyle/>
          <a:p>
            <a:pPr eaLnBrk="0" fontAlgn="base" hangingPunct="0">
              <a:spcBef>
                <a:spcPct val="0"/>
              </a:spcBef>
              <a:spcAft>
                <a:spcPct val="30000"/>
              </a:spcAft>
              <a:buClr>
                <a:srgbClr val="5D9A0C"/>
              </a:buClr>
            </a:pPr>
            <a:r>
              <a:rPr lang="en-US" sz="1600" u="sng" dirty="0"/>
              <a:t>Join Methods</a:t>
            </a:r>
          </a:p>
        </p:txBody>
      </p:sp>
    </p:spTree>
    <p:extLst>
      <p:ext uri="{BB962C8B-B14F-4D97-AF65-F5344CB8AC3E}">
        <p14:creationId xmlns:p14="http://schemas.microsoft.com/office/powerpoint/2010/main" val="41760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960263"/>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Algorithms and SQL (9 slides)</a:t>
            </a:r>
          </a:p>
          <a:p>
            <a:pPr lvl="0" eaLnBrk="0" fontAlgn="base" hangingPunct="0">
              <a:spcBef>
                <a:spcPct val="0"/>
              </a:spcBef>
              <a:spcAft>
                <a:spcPct val="30000"/>
              </a:spcAft>
              <a:buClr>
                <a:srgbClr val="5D9A0C"/>
              </a:buClr>
            </a:pPr>
            <a:r>
              <a:rPr lang="en-IE" sz="2000" i="1" dirty="0">
                <a:solidFill>
                  <a:prstClr val="black"/>
                </a:solidFill>
              </a:rPr>
              <a:t>On algorithms at different levels in SQL and PL/SQL</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1677216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Nodes: </a:t>
            </a:r>
            <a:r>
              <a:rPr lang="en-GB" sz="1730" b="1" dirty="0">
                <a:solidFill>
                  <a:srgbClr val="006600"/>
                </a:solidFill>
              </a:rPr>
              <a:t>SQL 1 - Not Exists / Or</a:t>
            </a:r>
            <a:r>
              <a:rPr lang="en-IE" sz="1730" b="1" dirty="0">
                <a:solidFill>
                  <a:srgbClr val="006600"/>
                </a:solidFill>
              </a:rPr>
              <a:t> </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40</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37356" y="3529302"/>
            <a:ext cx="6958063"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 </a:t>
            </a:r>
            <a:r>
              <a:rPr lang="en-GB" sz="1400" u="sng" dirty="0"/>
              <a:t>Ran on </a:t>
            </a:r>
            <a:r>
              <a:rPr lang="en-GB" sz="1400" u="sng" dirty="0" err="1"/>
              <a:t>only_tv_v</a:t>
            </a:r>
            <a:r>
              <a:rPr lang="en-GB" sz="1400" u="sng" dirty="0"/>
              <a:t> dataset (744,374 nodes and 22,503,060 links)</a:t>
            </a:r>
            <a:endParaRPr lang="en-US" sz="1400" u="sng" dirty="0"/>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8649" y="2351884"/>
            <a:ext cx="2313654" cy="9258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nod.id, nod.id,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nodes nod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NOT EXISTS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 nod.id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OR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 nod.id);</a:t>
            </a:r>
          </a:p>
        </p:txBody>
      </p:sp>
      <p:sp>
        <p:nvSpPr>
          <p:cNvPr id="9" name="Rectangle 1">
            <a:extLst>
              <a:ext uri="{FF2B5EF4-FFF2-40B4-BE49-F238E27FC236}">
                <a16:creationId xmlns:a16="http://schemas.microsoft.com/office/drawing/2014/main" id="{42BAAA76-32FC-CACB-4918-296CBA7E1F74}"/>
              </a:ext>
            </a:extLst>
          </p:cNvPr>
          <p:cNvSpPr txBox="1">
            <a:spLocks noChangeArrowheads="1"/>
          </p:cNvSpPr>
          <p:nvPr/>
        </p:nvSpPr>
        <p:spPr bwMode="auto">
          <a:xfrm>
            <a:off x="628649" y="3834651"/>
            <a:ext cx="6516946" cy="19107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Reads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|00:00:25.78 |     191K|  93127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LOAD TABLE CONVENTIONAL | NODE_ROOTS   |      1 |        |      0 |00:00:25.78 |     191K|  93127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JOIN ANTI         |              |      1 |  53174 |   8659 |00:00:25.73 |     176K|  93122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INDEX FAST FULL SCAN  | SYS_C0018310 |      1 |    744K|    744K|00:00:00.08 |    1461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VIEW                  | VW_SQ_1      |      1 |     45M|     45M|00:00:22.86 |     174K|  93122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UNION-ALL            |              |      1 |        |     45M|00:00:15.93 |     174K|  93122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TABLE ACCESS FULL   | LINKS        |      1 |     22M|     22M|00:00:02.61 |   87315 |  46561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TABLE ACCESS FULL   | LINKS        |      1 |     22M|     22M|00:00:02.19 |   87315 |  46561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2 - access("VW_COL_1"="NOD"."ID")</a:t>
            </a:r>
          </a:p>
        </p:txBody>
      </p:sp>
      <p:sp>
        <p:nvSpPr>
          <p:cNvPr id="10" name="TextBox 9">
            <a:extLst>
              <a:ext uri="{FF2B5EF4-FFF2-40B4-BE49-F238E27FC236}">
                <a16:creationId xmlns:a16="http://schemas.microsoft.com/office/drawing/2014/main" id="{B977B411-0CF2-FDE5-61B8-3A0497085908}"/>
              </a:ext>
            </a:extLst>
          </p:cNvPr>
          <p:cNvSpPr txBox="1"/>
          <p:nvPr/>
        </p:nvSpPr>
        <p:spPr>
          <a:xfrm>
            <a:off x="637356" y="5761807"/>
            <a:ext cx="7751093"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UNION ALL</a:t>
            </a:r>
            <a:r>
              <a:rPr lang="en-GB" sz="1400" dirty="0">
                <a:solidFill>
                  <a:srgbClr val="111111"/>
                </a:solidFill>
              </a:rPr>
              <a:t> results in a single hash antijoin, with a probe table twice the size of links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What if we replaced the NOT EXISTS with explicit antijoins?...</a:t>
            </a:r>
            <a:endParaRPr lang="en-IE" sz="1400" dirty="0"/>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694832"/>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All the nodes that are present only in the nodes table but not in the links table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Can be expressed in a single SQL statement for the insert</a:t>
            </a:r>
            <a:endParaRPr lang="en-IE" sz="1400" dirty="0"/>
          </a:p>
        </p:txBody>
      </p:sp>
      <p:sp>
        <p:nvSpPr>
          <p:cNvPr id="19" name="TextBox 18">
            <a:extLst>
              <a:ext uri="{FF2B5EF4-FFF2-40B4-BE49-F238E27FC236}">
                <a16:creationId xmlns:a16="http://schemas.microsoft.com/office/drawing/2014/main" id="{D22E2822-7C7B-FA18-6D3D-18BC398C716B}"/>
              </a:ext>
            </a:extLst>
          </p:cNvPr>
          <p:cNvSpPr txBox="1"/>
          <p:nvPr/>
        </p:nvSpPr>
        <p:spPr>
          <a:xfrm>
            <a:off x="2942303" y="2247582"/>
            <a:ext cx="5564338" cy="114800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Query obtains the 8,659 isolated nodes in 21 seconds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S5</a:t>
            </a:r>
            <a:r>
              <a:rPr lang="en-GB" sz="1400" dirty="0">
                <a:solidFill>
                  <a:srgbClr val="111111"/>
                </a:solidFill>
              </a:rPr>
              <a:t>: OR transformed into </a:t>
            </a:r>
            <a:r>
              <a:rPr lang="en-GB" sz="1400" b="0" i="0" dirty="0">
                <a:solidFill>
                  <a:srgbClr val="111111"/>
                </a:solidFill>
                <a:effectLst/>
              </a:rPr>
              <a:t>UNION ALL of two full links scans, </a:t>
            </a:r>
            <a:r>
              <a:rPr lang="en-GB" sz="1400" dirty="0">
                <a:solidFill>
                  <a:srgbClr val="111111"/>
                </a:solidFill>
              </a:rPr>
              <a:t>S6/7</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S4: View of 45M rows used as probe table in hash antijoin, S2…</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S3: With scan of nodes unique index as the build table</a:t>
            </a:r>
          </a:p>
        </p:txBody>
      </p:sp>
    </p:spTree>
    <p:extLst>
      <p:ext uri="{BB962C8B-B14F-4D97-AF65-F5344CB8AC3E}">
        <p14:creationId xmlns:p14="http://schemas.microsoft.com/office/powerpoint/2010/main" val="1056808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Nodes: SQL 2 - Outer Joins </a:t>
            </a:r>
            <a:r>
              <a:rPr lang="en-IE" sz="1730" b="1" dirty="0" err="1">
                <a:solidFill>
                  <a:srgbClr val="006600"/>
                </a:solidFill>
              </a:rPr>
              <a:t>Unhinted</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41</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40" y="3305604"/>
            <a:ext cx="2097037"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a:t>
            </a:r>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4040" y="2053225"/>
            <a:ext cx="2097037" cy="1172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nod.id, nod.id,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nodes nod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a:t>
            </a:r>
            <a:r>
              <a:rPr lang="en-IE" sz="800" dirty="0" err="1">
                <a:latin typeface="Courier New" panose="02070309020205020404" pitchFamily="49" charset="0"/>
                <a:cs typeface="Courier New" panose="02070309020205020404" pitchFamily="49" charset="0"/>
              </a:rPr>
              <a:t>lnk_f</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lnk_f.node_id_fr</a:t>
            </a:r>
            <a:r>
              <a:rPr lang="en-IE" sz="800" dirty="0">
                <a:latin typeface="Courier New" panose="02070309020205020404" pitchFamily="49" charset="0"/>
                <a:cs typeface="Courier New" panose="02070309020205020404" pitchFamily="49" charset="0"/>
              </a:rPr>
              <a:t> = 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a:t>
            </a:r>
            <a:r>
              <a:rPr lang="en-IE" sz="800" dirty="0" err="1">
                <a:latin typeface="Courier New" panose="02070309020205020404" pitchFamily="49" charset="0"/>
                <a:cs typeface="Courier New" panose="02070309020205020404" pitchFamily="49" charset="0"/>
              </a:rPr>
              <a:t>lnk_t</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lnk_t.node_id_to</a:t>
            </a:r>
            <a:r>
              <a:rPr lang="en-IE" sz="800" dirty="0">
                <a:latin typeface="Courier New" panose="02070309020205020404" pitchFamily="49" charset="0"/>
                <a:cs typeface="Courier New" panose="02070309020205020404" pitchFamily="49" charset="0"/>
              </a:rPr>
              <a:t> = 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lnk_f.node_id_fr</a:t>
            </a:r>
            <a:r>
              <a:rPr lang="en-IE" sz="800" dirty="0">
                <a:latin typeface="Courier New" panose="02070309020205020404" pitchFamily="49" charset="0"/>
                <a:cs typeface="Courier New" panose="02070309020205020404" pitchFamily="49" charset="0"/>
              </a:rPr>
              <a:t>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a:t>
            </a:r>
            <a:r>
              <a:rPr lang="en-IE" sz="800" dirty="0" err="1">
                <a:latin typeface="Courier New" panose="02070309020205020404" pitchFamily="49" charset="0"/>
                <a:cs typeface="Courier New" panose="02070309020205020404" pitchFamily="49" charset="0"/>
              </a:rPr>
              <a:t>lnk_t.node_id_fr</a:t>
            </a:r>
            <a:r>
              <a:rPr lang="en-IE" sz="800" dirty="0">
                <a:latin typeface="Courier New" panose="02070309020205020404" pitchFamily="49" charset="0"/>
                <a:cs typeface="Courier New" panose="02070309020205020404" pitchFamily="49" charset="0"/>
              </a:rPr>
              <a:t> IS NULL;</a:t>
            </a:r>
          </a:p>
        </p:txBody>
      </p:sp>
      <p:sp>
        <p:nvSpPr>
          <p:cNvPr id="9" name="Rectangle 1">
            <a:extLst>
              <a:ext uri="{FF2B5EF4-FFF2-40B4-BE49-F238E27FC236}">
                <a16:creationId xmlns:a16="http://schemas.microsoft.com/office/drawing/2014/main" id="{42BAAA76-32FC-CACB-4918-296CBA7E1F74}"/>
              </a:ext>
            </a:extLst>
          </p:cNvPr>
          <p:cNvSpPr txBox="1">
            <a:spLocks noChangeArrowheads="1"/>
          </p:cNvSpPr>
          <p:nvPr/>
        </p:nvSpPr>
        <p:spPr bwMode="auto">
          <a:xfrm>
            <a:off x="624040" y="3607176"/>
            <a:ext cx="6524319" cy="19107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Reads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|00:00:12.48 |     191K|  93127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LOAD TABLE CONVENTIONAL | NODE_ROOTS   |      1 |        |      0 |00:00:12.48 |     191K|  93127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JOIN ANTI         |              |      1 |    532 |   8659 |00:00:12.43 |     176K|  93122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HASH JOIN ANTI        |              |      1 |  53174 |  57851 |00:00:08.41 |   88776 |  46561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INDEX FAST FULL SCAN | SYS_C0018310 |      1 |    744K|    744K|00:00:00.07 |    1461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TABLE ACCESS FULL    | LINKS        |      1 |     22M|     22M|00:00:02.58 |   87315 |  46561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TABLE ACCESS FULL     | LINKS        |      1 |     22M|     22M|00:00:01.83 |   87315 |  46561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2 - access("LNK_T"."NODE_ID_TO"="NOD"."ID")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3 - access("LNK_F"."NODE_ID_FR"="NOD"."ID")</a:t>
            </a:r>
          </a:p>
        </p:txBody>
      </p:sp>
      <p:sp>
        <p:nvSpPr>
          <p:cNvPr id="10" name="TextBox 9">
            <a:extLst>
              <a:ext uri="{FF2B5EF4-FFF2-40B4-BE49-F238E27FC236}">
                <a16:creationId xmlns:a16="http://schemas.microsoft.com/office/drawing/2014/main" id="{B977B411-0CF2-FDE5-61B8-3A0497085908}"/>
              </a:ext>
            </a:extLst>
          </p:cNvPr>
          <p:cNvSpPr txBox="1"/>
          <p:nvPr/>
        </p:nvSpPr>
        <p:spPr>
          <a:xfrm>
            <a:off x="2612571" y="2000462"/>
            <a:ext cx="5902778" cy="164352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Query obtains the 8,659 isolated nodes in 12 seconds</a:t>
            </a:r>
            <a:endParaRPr lang="en-IE" sz="1400" b="1"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S4</a:t>
            </a:r>
            <a:r>
              <a:rPr lang="en-GB" sz="1400" dirty="0">
                <a:solidFill>
                  <a:srgbClr val="111111"/>
                </a:solidFill>
              </a:rPr>
              <a:t>: An index scan of the unique index on nodes as the build table for a hash antijoin, S3</a:t>
            </a:r>
          </a:p>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S5: Full </a:t>
            </a:r>
            <a:r>
              <a:rPr lang="en-GB" sz="1400" b="0" i="0" dirty="0">
                <a:solidFill>
                  <a:srgbClr val="111111"/>
                </a:solidFill>
                <a:effectLst/>
              </a:rPr>
              <a:t>scan of the links table as the probe table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S2</a:t>
            </a:r>
            <a:r>
              <a:rPr lang="en-GB" sz="1400" dirty="0">
                <a:solidFill>
                  <a:srgbClr val="111111"/>
                </a:solidFill>
              </a:rPr>
              <a:t>: Hash antijoin uses </a:t>
            </a:r>
            <a:r>
              <a:rPr lang="en-GB" sz="1400" b="0" i="0" dirty="0">
                <a:solidFill>
                  <a:srgbClr val="111111"/>
                </a:solidFill>
                <a:effectLst/>
              </a:rPr>
              <a:t>result set as the build table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S6: With another full scan of the links table as the second probe table</a:t>
            </a: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Convert NOT EXISTS into outer antijoins</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624040" y="5517935"/>
            <a:ext cx="7886700" cy="8679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Where the CBO in SQL-1 used a view/union and a single hash antijoin…</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Two outer joins resulted in two hash antijoins, but with smaller probe tables and faster</a:t>
            </a:r>
            <a:endParaRPr lang="en-GB" sz="1400" b="0" i="0" dirty="0">
              <a:solidFill>
                <a:srgbClr val="111111"/>
              </a:solidFill>
              <a:effectLst/>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How would this compare with a plan using nested loop joins?</a:t>
            </a:r>
            <a:endParaRPr lang="en-IE" sz="1400" dirty="0"/>
          </a:p>
        </p:txBody>
      </p:sp>
    </p:spTree>
    <p:extLst>
      <p:ext uri="{BB962C8B-B14F-4D97-AF65-F5344CB8AC3E}">
        <p14:creationId xmlns:p14="http://schemas.microsoft.com/office/powerpoint/2010/main" val="798506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Nodes: SQL 3 - Outer Joins Hinted</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42</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40" y="3535066"/>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a:t>
            </a:r>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4041" y="2116668"/>
            <a:ext cx="3476011" cy="14183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gather_plan_statistics</a:t>
            </a:r>
            <a:r>
              <a:rPr lang="en-GB" sz="800" dirty="0">
                <a:latin typeface="Courier New" panose="02070309020205020404" pitchFamily="49" charset="0"/>
                <a:cs typeface="Courier New" panose="02070309020205020404" pitchFamily="49" charset="0"/>
              </a:rPr>
              <a:t> USE_NL (</a:t>
            </a:r>
            <a:r>
              <a:rPr lang="en-GB" sz="800" dirty="0" err="1">
                <a:latin typeface="Courier New" panose="02070309020205020404" pitchFamily="49" charset="0"/>
                <a:cs typeface="Courier New" panose="02070309020205020404" pitchFamily="49" charset="0"/>
              </a:rPr>
              <a:t>lnk_f</a:t>
            </a:r>
            <a:r>
              <a:rPr lang="en-GB" sz="800" dirty="0">
                <a:latin typeface="Courier New" panose="02070309020205020404" pitchFamily="49" charset="0"/>
                <a:cs typeface="Courier New" panose="02070309020205020404" pitchFamily="49" charset="0"/>
              </a:rPr>
              <a:t>) USE_NL (</a:t>
            </a:r>
            <a:r>
              <a:rPr lang="en-GB" sz="800" dirty="0" err="1">
                <a:latin typeface="Courier New" panose="02070309020205020404" pitchFamily="49" charset="0"/>
                <a:cs typeface="Courier New" panose="02070309020205020404" pitchFamily="49" charset="0"/>
              </a:rPr>
              <a:t>lnk_t</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r>
              <a:rPr lang="en-IE" sz="800" dirty="0">
                <a:latin typeface="Courier New" panose="02070309020205020404" pitchFamily="49" charset="0"/>
                <a:cs typeface="Courier New" panose="02070309020205020404" pitchFamily="49" charset="0"/>
              </a:rPr>
              <a:t>nod.id, nod.id,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nodes nod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a:t>
            </a:r>
            <a:r>
              <a:rPr lang="en-IE" sz="800" dirty="0" err="1">
                <a:latin typeface="Courier New" panose="02070309020205020404" pitchFamily="49" charset="0"/>
                <a:cs typeface="Courier New" panose="02070309020205020404" pitchFamily="49" charset="0"/>
              </a:rPr>
              <a:t>lnk_f</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lnk_f.node_id_fr</a:t>
            </a:r>
            <a:r>
              <a:rPr lang="en-IE" sz="800" dirty="0">
                <a:latin typeface="Courier New" panose="02070309020205020404" pitchFamily="49" charset="0"/>
                <a:cs typeface="Courier New" panose="02070309020205020404" pitchFamily="49" charset="0"/>
              </a:rPr>
              <a:t> = 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a:t>
            </a:r>
            <a:r>
              <a:rPr lang="en-IE" sz="800" dirty="0" err="1">
                <a:latin typeface="Courier New" panose="02070309020205020404" pitchFamily="49" charset="0"/>
                <a:cs typeface="Courier New" panose="02070309020205020404" pitchFamily="49" charset="0"/>
              </a:rPr>
              <a:t>lnk_t</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lnk_t.node_id_to</a:t>
            </a:r>
            <a:r>
              <a:rPr lang="en-IE" sz="800" dirty="0">
                <a:latin typeface="Courier New" panose="02070309020205020404" pitchFamily="49" charset="0"/>
                <a:cs typeface="Courier New" panose="02070309020205020404" pitchFamily="49" charset="0"/>
              </a:rPr>
              <a:t> = 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a:t>
            </a:r>
            <a:r>
              <a:rPr lang="en-IE" sz="800" dirty="0" err="1">
                <a:latin typeface="Courier New" panose="02070309020205020404" pitchFamily="49" charset="0"/>
                <a:cs typeface="Courier New" panose="02070309020205020404" pitchFamily="49" charset="0"/>
              </a:rPr>
              <a:t>lnk_f.node_id_fr</a:t>
            </a:r>
            <a:r>
              <a:rPr lang="en-IE" sz="800" dirty="0">
                <a:latin typeface="Courier New" panose="02070309020205020404" pitchFamily="49" charset="0"/>
                <a:cs typeface="Courier New" panose="02070309020205020404" pitchFamily="49" charset="0"/>
              </a:rPr>
              <a:t>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a:t>
            </a:r>
            <a:r>
              <a:rPr lang="en-IE" sz="800" dirty="0" err="1">
                <a:latin typeface="Courier New" panose="02070309020205020404" pitchFamily="49" charset="0"/>
                <a:cs typeface="Courier New" panose="02070309020205020404" pitchFamily="49" charset="0"/>
              </a:rPr>
              <a:t>lnk_t.node_id_fr</a:t>
            </a:r>
            <a:r>
              <a:rPr lang="en-IE" sz="800" dirty="0">
                <a:latin typeface="Courier New" panose="02070309020205020404" pitchFamily="49" charset="0"/>
                <a:cs typeface="Courier New" panose="02070309020205020404" pitchFamily="49" charset="0"/>
              </a:rPr>
              <a:t> IS NULL;</a:t>
            </a:r>
          </a:p>
        </p:txBody>
      </p:sp>
      <p:sp>
        <p:nvSpPr>
          <p:cNvPr id="9" name="Rectangle 1">
            <a:extLst>
              <a:ext uri="{FF2B5EF4-FFF2-40B4-BE49-F238E27FC236}">
                <a16:creationId xmlns:a16="http://schemas.microsoft.com/office/drawing/2014/main" id="{42BAAA76-32FC-CACB-4918-296CBA7E1F74}"/>
              </a:ext>
            </a:extLst>
          </p:cNvPr>
          <p:cNvSpPr txBox="1">
            <a:spLocks noChangeArrowheads="1"/>
          </p:cNvSpPr>
          <p:nvPr/>
        </p:nvSpPr>
        <p:spPr bwMode="auto">
          <a:xfrm>
            <a:off x="624040" y="3880212"/>
            <a:ext cx="6524319" cy="19107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Reads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|00:00:01.27 |     624K|      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LOAD TABLE CONVENTIONAL | NODE_ROOTS   |      1 |        |      0 |00:00:01.27 |     624K|      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NESTED LOOPS ANTI      |              |      1 |    532 |   8659 |00:00:00.89 |     622K|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NESTED LOOPS ANTI     |              |      1 |  53174 |  57851 |00:00:01.04 |     506K|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INDEX FAST FULL SCAN | SYS_C0018310 |      1 |    744K|    744K|00:00:00.11 |    1461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INDEX RANGE SCAN     | LINKS_FR_N1  |    744K|     20M|    686K|00:00:00.83 |     505K|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INDEX RANGE SCAN      | LINKS_TO_N1  |  57851 |     22M|  49192 |00:00:00.15 |     115K|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5 - access("LNK_F"."NODE_ID_FR"="NOD"."ID")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6 - access("LNK_T"."NODE_ID_TO"="NOD"."ID")</a:t>
            </a:r>
          </a:p>
        </p:txBody>
      </p:sp>
      <p:sp>
        <p:nvSpPr>
          <p:cNvPr id="10" name="TextBox 9">
            <a:extLst>
              <a:ext uri="{FF2B5EF4-FFF2-40B4-BE49-F238E27FC236}">
                <a16:creationId xmlns:a16="http://schemas.microsoft.com/office/drawing/2014/main" id="{B977B411-0CF2-FDE5-61B8-3A0497085908}"/>
              </a:ext>
            </a:extLst>
          </p:cNvPr>
          <p:cNvSpPr txBox="1"/>
          <p:nvPr/>
        </p:nvSpPr>
        <p:spPr>
          <a:xfrm>
            <a:off x="4100052" y="2073845"/>
            <a:ext cx="4419907" cy="164352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Obtains the 8,659 isolated nodes in 1.5 seconds</a:t>
            </a:r>
            <a:endParaRPr lang="en-IE" sz="1400" b="1"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S2, S3: Two nested loops anti</a:t>
            </a:r>
            <a:r>
              <a:rPr lang="en-GB" sz="1400" dirty="0">
                <a:solidFill>
                  <a:srgbClr val="111111"/>
                </a:solidFill>
              </a:rPr>
              <a:t>joins</a:t>
            </a:r>
            <a:endParaRPr lang="en-GB" sz="1400" b="0" i="0" dirty="0">
              <a:solidFill>
                <a:srgbClr val="111111"/>
              </a:solidFill>
              <a:effectLst/>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S4: Drives off full scan of the unique index on nodes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S5: First join to </a:t>
            </a:r>
            <a:r>
              <a:rPr lang="en-GB" sz="1400" b="0" i="1" dirty="0">
                <a:solidFill>
                  <a:srgbClr val="111111"/>
                </a:solidFill>
                <a:effectLst/>
              </a:rPr>
              <a:t>From</a:t>
            </a:r>
            <a:r>
              <a:rPr lang="en-GB" sz="1400" b="0" i="0" dirty="0">
                <a:solidFill>
                  <a:srgbClr val="111111"/>
                </a:solidFill>
                <a:effectLst/>
              </a:rPr>
              <a:t> index on links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S6: Then join to </a:t>
            </a:r>
            <a:r>
              <a:rPr lang="en-GB" sz="1400" b="0" i="1" dirty="0" err="1">
                <a:solidFill>
                  <a:srgbClr val="111111"/>
                </a:solidFill>
                <a:effectLst/>
              </a:rPr>
              <a:t>To</a:t>
            </a:r>
            <a:r>
              <a:rPr lang="en-GB" sz="1400" b="0" i="0" dirty="0">
                <a:solidFill>
                  <a:srgbClr val="111111"/>
                </a:solidFill>
                <a:effectLst/>
              </a:rPr>
              <a:t> index on links</a:t>
            </a: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Hint to use nested loops joins: USE_NL (</a:t>
            </a:r>
            <a:r>
              <a:rPr lang="en-GB" sz="1400" b="0" i="0" dirty="0" err="1">
                <a:solidFill>
                  <a:srgbClr val="111111"/>
                </a:solidFill>
                <a:effectLst/>
              </a:rPr>
              <a:t>lnk_f</a:t>
            </a:r>
            <a:r>
              <a:rPr lang="en-GB" sz="1400" b="0" i="0" dirty="0">
                <a:solidFill>
                  <a:srgbClr val="111111"/>
                </a:solidFill>
                <a:effectLst/>
              </a:rPr>
              <a:t>) USE_NL (</a:t>
            </a:r>
            <a:r>
              <a:rPr lang="en-GB" sz="1400" b="0" i="0" dirty="0" err="1">
                <a:solidFill>
                  <a:srgbClr val="111111"/>
                </a:solidFill>
                <a:effectLst/>
              </a:rPr>
              <a:t>lnk_t</a:t>
            </a:r>
            <a:r>
              <a:rPr lang="en-GB" sz="1400" b="0" i="0" dirty="0">
                <a:solidFill>
                  <a:srgbClr val="111111"/>
                </a:solidFill>
                <a:effectLst/>
              </a:rPr>
              <a:t>)</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554371" y="5812051"/>
            <a:ext cx="7886700" cy="52322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Estimated rows for the two range scans are much higher than the actual rows returned. Let’s look at it…</a:t>
            </a:r>
            <a:endParaRPr lang="en-IE" sz="1400" dirty="0"/>
          </a:p>
        </p:txBody>
      </p:sp>
      <p:sp>
        <p:nvSpPr>
          <p:cNvPr id="12" name="Oval 11">
            <a:extLst>
              <a:ext uri="{FF2B5EF4-FFF2-40B4-BE49-F238E27FC236}">
                <a16:creationId xmlns:a16="http://schemas.microsoft.com/office/drawing/2014/main" id="{12A6F18B-DA5D-9ACB-1D75-A8801AB9CDD9}"/>
              </a:ext>
            </a:extLst>
          </p:cNvPr>
          <p:cNvSpPr/>
          <p:nvPr/>
        </p:nvSpPr>
        <p:spPr>
          <a:xfrm>
            <a:off x="4305299" y="4808890"/>
            <a:ext cx="952501" cy="3746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543227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Nodes: SQL 3 - Nested Loops Analysis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43</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40" y="1710027"/>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a:t>
            </a:r>
          </a:p>
        </p:txBody>
      </p:sp>
      <p:sp>
        <p:nvSpPr>
          <p:cNvPr id="9" name="Rectangle 1">
            <a:extLst>
              <a:ext uri="{FF2B5EF4-FFF2-40B4-BE49-F238E27FC236}">
                <a16:creationId xmlns:a16="http://schemas.microsoft.com/office/drawing/2014/main" id="{42BAAA76-32FC-CACB-4918-296CBA7E1F74}"/>
              </a:ext>
            </a:extLst>
          </p:cNvPr>
          <p:cNvSpPr txBox="1">
            <a:spLocks noChangeArrowheads="1"/>
          </p:cNvSpPr>
          <p:nvPr/>
        </p:nvSpPr>
        <p:spPr bwMode="auto">
          <a:xfrm>
            <a:off x="624040" y="2010683"/>
            <a:ext cx="4684806" cy="14183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LOAD TABLE CONVENTIONAL | NODE_ROOTS   |      1 |        |      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NESTED LOOPS ANTI      |              |      1 |    532 |   8659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NESTED LOOPS ANTI     |              |      1 |  53174 |  57851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INDEX FAST FULL SCAN | SYS_C0018310 |      1 |    744K|    744K|</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INDEX RANGE SCAN     | LINKS_FR_N1  |    744K|     20M|    686K|</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INDEX RANGE SCAN      | LINKS_TO_N1  |  57851 |     22M|  49192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5AC7A053-7B81-963C-173E-4431172FA8BA}"/>
              </a:ext>
            </a:extLst>
          </p:cNvPr>
          <p:cNvSpPr txBox="1"/>
          <p:nvPr/>
        </p:nvSpPr>
        <p:spPr>
          <a:xfrm>
            <a:off x="624040" y="3729656"/>
            <a:ext cx="7886700" cy="248375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E-Rows of 20M in S5 and 22M in S6 seem to assume getting all matches</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And seem to be across all starts, usually it’s per start</a:t>
            </a:r>
            <a:endParaRPr lang="en-GB" sz="1400" b="0" i="0" dirty="0">
              <a:solidFill>
                <a:srgbClr val="111111"/>
              </a:solidFill>
              <a:effectLst/>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But, as we saw in the definitions, antijoins get only the first match</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As reflected in the A-Rows of 686K and 49,192</a:t>
            </a:r>
          </a:p>
          <a:p>
            <a:pPr marL="200025" indent="-200025" eaLnBrk="0" fontAlgn="base" hangingPunct="0">
              <a:spcBef>
                <a:spcPct val="0"/>
              </a:spcBef>
              <a:spcAft>
                <a:spcPct val="30000"/>
              </a:spcAft>
              <a:buClr>
                <a:srgbClr val="5D9A0C"/>
              </a:buClr>
              <a:buFont typeface="Wingdings 3" pitchFamily="18" charset="2"/>
              <a:buChar char=""/>
            </a:pPr>
            <a:r>
              <a:rPr lang="en-GB" sz="1400" dirty="0"/>
              <a:t>It is almost as though (</a:t>
            </a:r>
            <a:r>
              <a:rPr lang="en-GB" sz="1400" i="1" dirty="0"/>
              <a:t>to speculate</a:t>
            </a:r>
            <a:r>
              <a:rPr lang="en-GB" sz="1400" dirty="0"/>
              <a:t>):</a:t>
            </a:r>
          </a:p>
          <a:p>
            <a:pPr marL="657225" lvl="1" indent="-200025" eaLnBrk="0" fontAlgn="base" hangingPunct="0">
              <a:spcBef>
                <a:spcPct val="0"/>
              </a:spcBef>
              <a:spcAft>
                <a:spcPct val="30000"/>
              </a:spcAft>
              <a:buClr>
                <a:srgbClr val="5D9A0C"/>
              </a:buClr>
              <a:buFont typeface="Wingdings 3" pitchFamily="18" charset="2"/>
              <a:buChar char=""/>
            </a:pPr>
            <a:r>
              <a:rPr lang="en-GB" sz="1400" dirty="0"/>
              <a:t>The SQL engine is smart enough to know that, in the context of the anti-join, there is no point in bringing back all the joining records when these will all be </a:t>
            </a:r>
            <a:r>
              <a:rPr lang="en-GB" sz="1400"/>
              <a:t>eliminated later</a:t>
            </a:r>
            <a:endParaRPr lang="en-GB" sz="1400" dirty="0"/>
          </a:p>
          <a:p>
            <a:pPr marL="657225" lvl="1" indent="-200025" eaLnBrk="0" fontAlgn="base" hangingPunct="0">
              <a:spcBef>
                <a:spcPct val="0"/>
              </a:spcBef>
              <a:spcAft>
                <a:spcPct val="30000"/>
              </a:spcAft>
              <a:buClr>
                <a:srgbClr val="5D9A0C"/>
              </a:buClr>
              <a:buFont typeface="Wingdings 3" pitchFamily="18" charset="2"/>
              <a:buChar char=""/>
            </a:pPr>
            <a:r>
              <a:rPr lang="en-GB" sz="1400" dirty="0"/>
              <a:t>But that the CBO is not, and chooses a bad plan, when </a:t>
            </a:r>
            <a:r>
              <a:rPr lang="en-GB" sz="1400" dirty="0" err="1"/>
              <a:t>unhinted</a:t>
            </a:r>
            <a:r>
              <a:rPr lang="en-GB" sz="1400" dirty="0"/>
              <a:t>, for that reason</a:t>
            </a:r>
          </a:p>
          <a:p>
            <a:pPr marL="200025" indent="-200025" eaLnBrk="0" fontAlgn="base" hangingPunct="0">
              <a:spcBef>
                <a:spcPct val="0"/>
              </a:spcBef>
              <a:spcAft>
                <a:spcPct val="30000"/>
              </a:spcAft>
              <a:buClr>
                <a:srgbClr val="5D9A0C"/>
              </a:buClr>
              <a:buFont typeface="Wingdings 3" pitchFamily="18" charset="2"/>
              <a:buChar char=""/>
            </a:pPr>
            <a:r>
              <a:rPr lang="en-GB" sz="1400" dirty="0"/>
              <a:t>Anyway, it’s important to note that the CBO does not always choose the optimal join method</a:t>
            </a:r>
            <a:endParaRPr lang="en-IE" sz="1400" dirty="0"/>
          </a:p>
        </p:txBody>
      </p:sp>
      <p:sp>
        <p:nvSpPr>
          <p:cNvPr id="12" name="TextBox 11">
            <a:extLst>
              <a:ext uri="{FF2B5EF4-FFF2-40B4-BE49-F238E27FC236}">
                <a16:creationId xmlns:a16="http://schemas.microsoft.com/office/drawing/2014/main" id="{4734FF60-1510-2E73-7648-20CF891CD71C}"/>
              </a:ext>
            </a:extLst>
          </p:cNvPr>
          <p:cNvSpPr txBox="1"/>
          <p:nvPr/>
        </p:nvSpPr>
        <p:spPr>
          <a:xfrm>
            <a:off x="624040" y="3460528"/>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E-Rows Anomaly</a:t>
            </a:r>
          </a:p>
        </p:txBody>
      </p:sp>
    </p:spTree>
    <p:extLst>
      <p:ext uri="{BB962C8B-B14F-4D97-AF65-F5344CB8AC3E}">
        <p14:creationId xmlns:p14="http://schemas.microsoft.com/office/powerpoint/2010/main" val="379402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Tuning 2 - SQL for Isolated Links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44</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268039"/>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Tuning </a:t>
            </a:r>
            <a:r>
              <a:rPr lang="en-GB" sz="2800" dirty="0"/>
              <a:t>2 - SQL for Isolated Links (8 slides)</a:t>
            </a:r>
          </a:p>
          <a:p>
            <a:pPr lvl="0" eaLnBrk="0" fontAlgn="base" hangingPunct="0">
              <a:spcBef>
                <a:spcPct val="0"/>
              </a:spcBef>
              <a:spcAft>
                <a:spcPct val="30000"/>
              </a:spcAft>
              <a:buClr>
                <a:srgbClr val="5D9A0C"/>
              </a:buClr>
            </a:pPr>
            <a:r>
              <a:rPr lang="en-IE" sz="2000" i="1" dirty="0">
                <a:solidFill>
                  <a:prstClr val="black"/>
                </a:solidFill>
              </a:rPr>
              <a:t>Disastrous ‘Bitmap Or’ expansion, good and bad antijoin plans and efficient group counting query</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2225486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1 - Not Exists / 4-way Or</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45</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4040" y="2353323"/>
            <a:ext cx="3103229" cy="21569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a:t>
            </a:r>
            <a:r>
              <a:rPr lang="en-IE" sz="800" dirty="0" err="1">
                <a:latin typeface="Courier New" panose="02070309020205020404" pitchFamily="49" charset="0"/>
                <a:cs typeface="Courier New" panose="02070309020205020404" pitchFamily="49" charset="0"/>
              </a:rPr>
              <a:t>isolated_links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NOT EXISTS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lnk_1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(lnk_1.node_id_fr =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OR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lnk_1.node_id_to =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OR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lnk_1.node_id_fr =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OR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lnk_1.node_id_to =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lnk_1.ROWID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UNION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node_id_to</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977B411-0CF2-FDE5-61B8-3A0497085908}"/>
              </a:ext>
            </a:extLst>
          </p:cNvPr>
          <p:cNvSpPr txBox="1"/>
          <p:nvPr/>
        </p:nvSpPr>
        <p:spPr>
          <a:xfrm>
            <a:off x="3727269" y="2794224"/>
            <a:ext cx="4705605" cy="164352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NOT EXISTS links record matching: any of 4 conditions</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And not the driving links record itself</a:t>
            </a:r>
          </a:p>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For record passing the NOT EXISTS:</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Add both </a:t>
            </a:r>
            <a:r>
              <a:rPr lang="en-GB" sz="1400" i="1" dirty="0">
                <a:solidFill>
                  <a:srgbClr val="111111"/>
                </a:solidFill>
              </a:rPr>
              <a:t>from</a:t>
            </a:r>
            <a:r>
              <a:rPr lang="en-GB" sz="1400" dirty="0">
                <a:solidFill>
                  <a:srgbClr val="111111"/>
                </a:solidFill>
              </a:rPr>
              <a:t> and </a:t>
            </a:r>
            <a:r>
              <a:rPr lang="en-GB" sz="1400" i="1" dirty="0">
                <a:solidFill>
                  <a:srgbClr val="111111"/>
                </a:solidFill>
              </a:rPr>
              <a:t>to</a:t>
            </a:r>
            <a:r>
              <a:rPr lang="en-GB" sz="1400" dirty="0">
                <a:solidFill>
                  <a:srgbClr val="111111"/>
                </a:solidFill>
              </a:rPr>
              <a:t> nodes into </a:t>
            </a:r>
            <a:r>
              <a:rPr lang="en-GB" sz="1400" dirty="0" err="1">
                <a:solidFill>
                  <a:srgbClr val="111111"/>
                </a:solidFill>
              </a:rPr>
              <a:t>node_roots</a:t>
            </a:r>
            <a:endParaRPr lang="en-GB" sz="1400" dirty="0">
              <a:solidFill>
                <a:srgbClr val="111111"/>
              </a:solidFill>
            </a:endParaRPr>
          </a:p>
          <a:p>
            <a:pPr marL="200025" indent="-200025" eaLnBrk="0" fontAlgn="base" hangingPunct="0">
              <a:spcBef>
                <a:spcPct val="0"/>
              </a:spcBef>
              <a:spcAft>
                <a:spcPct val="30000"/>
              </a:spcAft>
              <a:buClr>
                <a:srgbClr val="5D9A0C"/>
              </a:buClr>
              <a:buFont typeface="Wingdings 3" pitchFamily="18" charset="2"/>
              <a:buChar char=""/>
            </a:pPr>
            <a:endParaRPr lang="en-GB" sz="1400" dirty="0">
              <a:solidFill>
                <a:srgbClr val="111111"/>
              </a:solidFill>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Links that do not connect to any other links</a:t>
            </a:r>
          </a:p>
          <a:p>
            <a:pPr marL="657225" lvl="1" indent="-200025" eaLnBrk="0" fontAlgn="base" hangingPunct="0">
              <a:spcBef>
                <a:spcPct val="0"/>
              </a:spcBef>
              <a:spcAft>
                <a:spcPct val="30000"/>
              </a:spcAft>
              <a:buClr>
                <a:srgbClr val="5D9A0C"/>
              </a:buClr>
              <a:buFont typeface="Wingdings 3" pitchFamily="18" charset="2"/>
              <a:buChar char=""/>
            </a:pPr>
            <a:r>
              <a:rPr lang="en-GB" sz="1400" i="1" dirty="0"/>
              <a:t>From</a:t>
            </a:r>
            <a:r>
              <a:rPr lang="en-GB" sz="1400" dirty="0"/>
              <a:t> and </a:t>
            </a:r>
            <a:r>
              <a:rPr lang="en-GB" sz="1400" i="1" dirty="0"/>
              <a:t>to</a:t>
            </a:r>
            <a:r>
              <a:rPr lang="en-GB" sz="1400" dirty="0"/>
              <a:t> node is neither a </a:t>
            </a:r>
            <a:r>
              <a:rPr lang="en-GB" sz="1400" i="1" dirty="0"/>
              <a:t>from</a:t>
            </a:r>
            <a:r>
              <a:rPr lang="en-GB" sz="1400" dirty="0"/>
              <a:t> nor a </a:t>
            </a:r>
            <a:r>
              <a:rPr lang="en-GB" sz="1400" i="1" dirty="0"/>
              <a:t>to</a:t>
            </a:r>
            <a:r>
              <a:rPr lang="en-GB" sz="1400" dirty="0"/>
              <a:t> node in any other link</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624040" y="4571865"/>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Ran on pre1950 dataset (134,131 nodes and 8,095,294 links)</a:t>
            </a:r>
          </a:p>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O</a:t>
            </a:r>
            <a:r>
              <a:rPr lang="en-GB" sz="1400" b="1" i="0" dirty="0">
                <a:solidFill>
                  <a:srgbClr val="111111"/>
                </a:solidFill>
                <a:effectLst/>
              </a:rPr>
              <a:t>btains the 425 isolated links in 4,103 seconds</a:t>
            </a:r>
            <a:r>
              <a:rPr lang="en-IE" sz="1400" b="1" i="0" dirty="0">
                <a:solidFill>
                  <a:srgbClr val="111111"/>
                </a:solidFill>
                <a:effectLst/>
              </a:rPr>
              <a:t>!</a:t>
            </a:r>
            <a:endParaRPr lang="en-IE" sz="1400" b="1" dirty="0"/>
          </a:p>
        </p:txBody>
      </p:sp>
      <p:sp>
        <p:nvSpPr>
          <p:cNvPr id="13" name="TextBox 12">
            <a:extLst>
              <a:ext uri="{FF2B5EF4-FFF2-40B4-BE49-F238E27FC236}">
                <a16:creationId xmlns:a16="http://schemas.microsoft.com/office/drawing/2014/main" id="{8BA55686-3E92-B57B-17AA-4FA773D6DAB2}"/>
              </a:ext>
            </a:extLst>
          </p:cNvPr>
          <p:cNvSpPr txBox="1"/>
          <p:nvPr/>
        </p:nvSpPr>
        <p:spPr>
          <a:xfrm>
            <a:off x="624040" y="5326607"/>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Let’s look at the execution plan…</a:t>
            </a:r>
            <a:endParaRPr lang="en-IE" sz="1400" dirty="0"/>
          </a:p>
        </p:txBody>
      </p:sp>
    </p:spTree>
    <p:extLst>
      <p:ext uri="{BB962C8B-B14F-4D97-AF65-F5344CB8AC3E}">
        <p14:creationId xmlns:p14="http://schemas.microsoft.com/office/powerpoint/2010/main" val="96564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1 - Not Exists / 4-way Or - Execution Plan</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46</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39" y="1671527"/>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a:t>
            </a:r>
          </a:p>
        </p:txBody>
      </p:sp>
      <p:sp>
        <p:nvSpPr>
          <p:cNvPr id="8" name="TextBox 7">
            <a:extLst>
              <a:ext uri="{FF2B5EF4-FFF2-40B4-BE49-F238E27FC236}">
                <a16:creationId xmlns:a16="http://schemas.microsoft.com/office/drawing/2014/main" id="{5AC7A053-7B81-963C-173E-4431172FA8BA}"/>
              </a:ext>
            </a:extLst>
          </p:cNvPr>
          <p:cNvSpPr txBox="1"/>
          <p:nvPr/>
        </p:nvSpPr>
        <p:spPr>
          <a:xfrm>
            <a:off x="624039" y="5347548"/>
            <a:ext cx="5750635" cy="8679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S7: CBO transforms the OR conditions into a 4-section BITMAP OR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S6: Then a BITMAP CONVERSION TO ROWIDS and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S5:</a:t>
            </a:r>
            <a:r>
              <a:rPr lang="en-GB" sz="1400" b="0" i="0" dirty="0">
                <a:solidFill>
                  <a:srgbClr val="111111"/>
                </a:solidFill>
                <a:effectLst/>
              </a:rPr>
              <a:t> A links table access to filter the driving instance (S3)</a:t>
            </a:r>
            <a:endParaRPr lang="en-IE" sz="1400" dirty="0"/>
          </a:p>
        </p:txBody>
      </p:sp>
      <p:sp>
        <p:nvSpPr>
          <p:cNvPr id="12" name="Rectangle 1">
            <a:extLst>
              <a:ext uri="{FF2B5EF4-FFF2-40B4-BE49-F238E27FC236}">
                <a16:creationId xmlns:a16="http://schemas.microsoft.com/office/drawing/2014/main" id="{75C89A4F-59E6-17C6-34B3-21011FC2485C}"/>
              </a:ext>
            </a:extLst>
          </p:cNvPr>
          <p:cNvSpPr txBox="1">
            <a:spLocks noChangeArrowheads="1"/>
          </p:cNvSpPr>
          <p:nvPr/>
        </p:nvSpPr>
        <p:spPr bwMode="auto">
          <a:xfrm>
            <a:off x="624039" y="1959461"/>
            <a:ext cx="7236822" cy="33880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|00:41:31.41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TEMP TABLE TRANSFORMATION               |                            |      1 |        |      0 |00:41:31.41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LOAD AS SELECT (CURSOR DURATION MEMORY)| SYS_TEMP_0FD9D6C4F_4F65443 |      1 |        |      0 |00:41:31.37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FILTER                                |                            |      1 |        |    425 |01:20:08.08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TABLE ACCESS FULL                    | LINKS                      |      1 |   8095K|   8095K|00:00:01.57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TABLE ACCESS BY INDEX ROWID BATCHED  | LINKS                      |   8095K|      1 |   8094K|01:08:05.02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BITMAP CONVERSION TO ROWIDS         |                            |   8095K|        |   8094K|01:07:45.55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BITMAP OR                          |                            |   8095K|        |   8094K|01:07:35.34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BITMAP CONVERSION FROM ROWIDS     |                            |   8095K|        |   7978K|00:09:42.09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INDEX RANGE SCAN                 | LINKS_TO_N1                |   8095K|        |   3076M|00:08:56.46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BITMAP CONVERSION FROM ROWIDS     |                            |   8095K|        |   8086K|00:17:19.09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INDEX RANGE SCAN                 | LINKS_TO_N1                |   8095K|        |   5926M|00:16:17.18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BITMAP CONVERSION FROM ROWIDS     |                            |   8095K|        |   7974K|00:09:27.91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INDEX RANGE SCAN                 | LINKS_FR_N1                |   8095K|        |   3076M|00:08:41.13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BITMAP CONVERSION FROM ROWIDS     |                            |   8095K|        |   8086K|00:19:00.44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INDEX RANGE SCAN                 | LINKS_FR_N1                |   8095K|        |   6232M|00:17:21.29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LOAD TABLE CONVENTIONAL                | NODE_ROOTS                 |      1 |        |      0 |00:00:00.04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HASH UNIQUE                           |                            |      1 |     16M|    850 |00:00:00.03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UNION-ALL                            |                            |      1 |        |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19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20 |       TABLE ACCESS FULL                  | SYS_TEMP_0FD9D6C4F_4F65443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21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22 |       TABLE ACCESS FULL                  | SYS_TEMP_0FD9D6C4F_4F65443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CD8019F7-CD16-EF69-61FD-670F3AFA72C0}"/>
              </a:ext>
            </a:extLst>
          </p:cNvPr>
          <p:cNvSpPr txBox="1"/>
          <p:nvPr/>
        </p:nvSpPr>
        <p:spPr>
          <a:xfrm>
            <a:off x="6374674" y="5558023"/>
            <a:ext cx="2140675"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8095K starts, S5-S15</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A-Rows very </a:t>
            </a:r>
            <a:r>
              <a:rPr lang="en-GB" sz="1400" dirty="0">
                <a:solidFill>
                  <a:srgbClr val="FF0000"/>
                </a:solidFill>
              </a:rPr>
              <a:t>high</a:t>
            </a:r>
          </a:p>
        </p:txBody>
      </p:sp>
      <p:sp>
        <p:nvSpPr>
          <p:cNvPr id="3" name="Oval 2">
            <a:extLst>
              <a:ext uri="{FF2B5EF4-FFF2-40B4-BE49-F238E27FC236}">
                <a16:creationId xmlns:a16="http://schemas.microsoft.com/office/drawing/2014/main" id="{76249D4C-4565-B1A0-69B1-CC03FCDEEF00}"/>
              </a:ext>
            </a:extLst>
          </p:cNvPr>
          <p:cNvSpPr/>
          <p:nvPr/>
        </p:nvSpPr>
        <p:spPr>
          <a:xfrm>
            <a:off x="6576060" y="4145280"/>
            <a:ext cx="51054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49363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2 - 4 Not Exists Subqueries</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47</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8649" y="1793573"/>
            <a:ext cx="3159579" cy="363430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a:t>
            </a:r>
            <a:r>
              <a:rPr lang="en-IE" sz="800" dirty="0" err="1">
                <a:latin typeface="Courier New" panose="02070309020205020404" pitchFamily="49" charset="0"/>
                <a:cs typeface="Courier New" panose="02070309020205020404" pitchFamily="49" charset="0"/>
              </a:rPr>
              <a:t>isolated_links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NOT EXISTS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lnk_1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lnk_1.node_id_fr = </a:t>
            </a:r>
            <a:r>
              <a:rPr lang="en-IE" sz="800" dirty="0" err="1">
                <a:latin typeface="Courier New" panose="02070309020205020404" pitchFamily="49" charset="0"/>
                <a:cs typeface="Courier New" panose="02070309020205020404" pitchFamily="49" charset="0"/>
              </a:rPr>
              <a:t>lnk.node_id_fr</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lnk_1.ROWID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NOT EXISTS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lnk_2</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lnk_2.node_id_to =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lnk_2.ROWID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NOT EXISTS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lnk_3</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(lnk_3.node_id_fr =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lnk_3.ROWID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NOT EXISTS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lnk_4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(lnk_4.node_id_to =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lnk_4.ROWID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node_id_to</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3788229" y="2995035"/>
            <a:ext cx="4727120" cy="8679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Split the NOT EXISTS with 4 conditions into…</a:t>
            </a:r>
          </a:p>
          <a:p>
            <a:pPr marL="657225" lvl="1"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A NOT EXISTS for each condition, replicating…</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…the ‘not the driving links record’ condition</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628650" y="5517834"/>
            <a:ext cx="7886700"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O</a:t>
            </a:r>
            <a:r>
              <a:rPr lang="en-GB" sz="1400" b="1" i="0" dirty="0">
                <a:solidFill>
                  <a:srgbClr val="111111"/>
                </a:solidFill>
                <a:effectLst/>
              </a:rPr>
              <a:t>btains the 425 isolated links in 20 seconds</a:t>
            </a:r>
            <a:r>
              <a:rPr lang="en-IE" sz="1400" b="1" dirty="0">
                <a:solidFill>
                  <a:srgbClr val="111111"/>
                </a:solidFill>
              </a:rPr>
              <a:t>, much faster!</a:t>
            </a:r>
            <a:endParaRPr lang="en-IE" sz="1400" b="1" dirty="0"/>
          </a:p>
        </p:txBody>
      </p:sp>
      <p:sp>
        <p:nvSpPr>
          <p:cNvPr id="13" name="TextBox 12">
            <a:extLst>
              <a:ext uri="{FF2B5EF4-FFF2-40B4-BE49-F238E27FC236}">
                <a16:creationId xmlns:a16="http://schemas.microsoft.com/office/drawing/2014/main" id="{8BA55686-3E92-B57B-17AA-4FA773D6DAB2}"/>
              </a:ext>
            </a:extLst>
          </p:cNvPr>
          <p:cNvSpPr txBox="1"/>
          <p:nvPr/>
        </p:nvSpPr>
        <p:spPr>
          <a:xfrm>
            <a:off x="628649" y="5894563"/>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Let’s look at the execution plan…</a:t>
            </a:r>
            <a:endParaRPr lang="en-IE" sz="1400" dirty="0"/>
          </a:p>
        </p:txBody>
      </p:sp>
    </p:spTree>
    <p:extLst>
      <p:ext uri="{BB962C8B-B14F-4D97-AF65-F5344CB8AC3E}">
        <p14:creationId xmlns:p14="http://schemas.microsoft.com/office/powerpoint/2010/main" val="3193484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2 - 4 Not Exists Subqueries - Execution Plan</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48</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39" y="1671527"/>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a:t>
            </a:r>
          </a:p>
        </p:txBody>
      </p:sp>
      <p:sp>
        <p:nvSpPr>
          <p:cNvPr id="8" name="TextBox 7">
            <a:extLst>
              <a:ext uri="{FF2B5EF4-FFF2-40B4-BE49-F238E27FC236}">
                <a16:creationId xmlns:a16="http://schemas.microsoft.com/office/drawing/2014/main" id="{5AC7A053-7B81-963C-173E-4431172FA8BA}"/>
              </a:ext>
            </a:extLst>
          </p:cNvPr>
          <p:cNvSpPr txBox="1"/>
          <p:nvPr/>
        </p:nvSpPr>
        <p:spPr>
          <a:xfrm>
            <a:off x="624039" y="4876822"/>
            <a:ext cx="7886700" cy="142808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S9: Plan starts with a hash antijoin on full scans of links…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S7,5,3: Then a sequence </a:t>
            </a:r>
            <a:r>
              <a:rPr lang="en-GB" sz="1400" dirty="0">
                <a:solidFill>
                  <a:srgbClr val="111111"/>
                </a:solidFill>
              </a:rPr>
              <a:t>of hash </a:t>
            </a:r>
            <a:r>
              <a:rPr lang="en-GB" sz="1400" i="1" dirty="0">
                <a:solidFill>
                  <a:srgbClr val="111111"/>
                </a:solidFill>
              </a:rPr>
              <a:t>right</a:t>
            </a:r>
            <a:r>
              <a:rPr lang="en-GB" sz="1400" dirty="0">
                <a:solidFill>
                  <a:srgbClr val="111111"/>
                </a:solidFill>
              </a:rPr>
              <a:t> antijoins on result sets to full scans of links</a:t>
            </a:r>
          </a:p>
          <a:p>
            <a:pPr marL="657225" lvl="1"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…where </a:t>
            </a:r>
            <a:r>
              <a:rPr lang="en-GB" sz="1400" b="0" i="1" dirty="0">
                <a:solidFill>
                  <a:srgbClr val="111111"/>
                </a:solidFill>
                <a:effectLst/>
              </a:rPr>
              <a:t>right</a:t>
            </a:r>
            <a:r>
              <a:rPr lang="en-GB" sz="1400" b="0" i="0" dirty="0">
                <a:solidFill>
                  <a:srgbClr val="111111"/>
                </a:solidFill>
                <a:effectLst/>
              </a:rPr>
              <a:t> means the build table/probe table choice is reversed from the default</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…making the build table the (smaller) result set</a:t>
            </a:r>
            <a:endParaRPr lang="en-GB" sz="1400" b="0" i="0" dirty="0">
              <a:solidFill>
                <a:srgbClr val="111111"/>
              </a:solidFill>
              <a:effectLst/>
            </a:endParaRPr>
          </a:p>
          <a:p>
            <a:pPr marL="200025"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Note that the A-Rows drops rapidly from </a:t>
            </a:r>
            <a:r>
              <a:rPr lang="en-GB" sz="1400" b="0" i="0" dirty="0">
                <a:solidFill>
                  <a:srgbClr val="FF0000"/>
                </a:solidFill>
                <a:effectLst/>
              </a:rPr>
              <a:t>116K</a:t>
            </a:r>
            <a:r>
              <a:rPr lang="en-GB" sz="1400" b="0" i="0" dirty="0">
                <a:solidFill>
                  <a:srgbClr val="111111"/>
                </a:solidFill>
                <a:effectLst/>
              </a:rPr>
              <a:t> as the sequence progresses, down to </a:t>
            </a:r>
            <a:r>
              <a:rPr lang="en-GB" sz="1400" b="0" i="0" dirty="0">
                <a:solidFill>
                  <a:srgbClr val="FF0000"/>
                </a:solidFill>
                <a:effectLst/>
              </a:rPr>
              <a:t>425</a:t>
            </a:r>
            <a:r>
              <a:rPr lang="en-GB" sz="1400" b="0" i="0" dirty="0">
                <a:solidFill>
                  <a:srgbClr val="111111"/>
                </a:solidFill>
                <a:effectLst/>
              </a:rPr>
              <a:t> (S3)</a:t>
            </a:r>
          </a:p>
        </p:txBody>
      </p:sp>
      <p:sp>
        <p:nvSpPr>
          <p:cNvPr id="12" name="Rectangle 1">
            <a:extLst>
              <a:ext uri="{FF2B5EF4-FFF2-40B4-BE49-F238E27FC236}">
                <a16:creationId xmlns:a16="http://schemas.microsoft.com/office/drawing/2014/main" id="{75C89A4F-59E6-17C6-34B3-21011FC2485C}"/>
              </a:ext>
            </a:extLst>
          </p:cNvPr>
          <p:cNvSpPr txBox="1">
            <a:spLocks noChangeArrowheads="1"/>
          </p:cNvSpPr>
          <p:nvPr/>
        </p:nvSpPr>
        <p:spPr bwMode="auto">
          <a:xfrm>
            <a:off x="624039" y="1981178"/>
            <a:ext cx="7236822" cy="28956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|00:00:12.78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TEMP TABLE TRANSFORMATION               |                            |      1 |        |      0 |00:00:12.78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LOAD AS SELECT (CURSOR DURATION MEMORY)| SYS_TEMP_0FD9D6C1D_4F65443 |      1 |        |      0 |00:00:12.77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HASH JOIN RIGHT ANTI                  |                            |      1 |   8095K|    425 |00:00:13.60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TABLE ACCESS FULL                    | LINKS                      |      1 |   8095K|   8095K|00:00:00.69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HASH JOIN RIGHT ANTI                 |                            |      1 |   8095K|    484 |00:00:09.94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TABLE ACCESS FULL                   | LINKS                      |      1 |   8095K|   8095K|00:00:00.59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HASH JOIN RIGHT ANTI                |                            |      1 |   8095K|   4196 |00:00:05.59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TABLE ACCESS FULL                  | LINKS                      |      1 |   8095K|   8095K|00:00:00.58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HASH JOIN ANTI                     |                            |      1 |   8095K|    116K|00:00:04.99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TABLE ACCESS FULL                 | LINKS                      |      1 |   8095K|   8095K|00:00:00.59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TABLE ACCESS FULL                 | LINKS                      |      1 |   8095K|   8095K|00:00:00.55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LOAD TABLE CONVENTIONAL                | NODE_ROOTS                 |      1 |        |      0 |00:00:00.02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HASH UNIQUE                           |                            |      1 |     16M|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UNION-ALL                            |                            |      1 |        |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TABLE ACCESS FULL                  | SYS_TEMP_0FD9D6C1D_4F65443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TABLE ACCESS FULL                  | SYS_TEMP_0FD9D6C1D_4F65443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3" name="Oval 2">
            <a:extLst>
              <a:ext uri="{FF2B5EF4-FFF2-40B4-BE49-F238E27FC236}">
                <a16:creationId xmlns:a16="http://schemas.microsoft.com/office/drawing/2014/main" id="{0D74A273-9818-8630-8FF1-82B84FC23B91}"/>
              </a:ext>
            </a:extLst>
          </p:cNvPr>
          <p:cNvSpPr/>
          <p:nvPr/>
        </p:nvSpPr>
        <p:spPr>
          <a:xfrm>
            <a:off x="6629400" y="3448739"/>
            <a:ext cx="420266" cy="147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a:extLst>
              <a:ext uri="{FF2B5EF4-FFF2-40B4-BE49-F238E27FC236}">
                <a16:creationId xmlns:a16="http://schemas.microsoft.com/office/drawing/2014/main" id="{B76F5F59-8D5E-8AFE-230C-F00D5F04277C}"/>
              </a:ext>
            </a:extLst>
          </p:cNvPr>
          <p:cNvSpPr/>
          <p:nvPr/>
        </p:nvSpPr>
        <p:spPr>
          <a:xfrm>
            <a:off x="6629400" y="2734698"/>
            <a:ext cx="420266" cy="147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70764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3 - 4 Outer Joins</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49</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8649" y="1978239"/>
            <a:ext cx="3159579" cy="32649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a:t>
            </a:r>
            <a:r>
              <a:rPr lang="en-IE" sz="800" dirty="0" err="1">
                <a:latin typeface="Courier New" panose="02070309020205020404" pitchFamily="49" charset="0"/>
                <a:cs typeface="Courier New" panose="02070309020205020404" pitchFamily="49" charset="0"/>
              </a:rPr>
              <a:t>isolated_links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lnk_1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(lnk_1.node_id_fr =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lnk_1.ROWID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lnk_2</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(lnk_2.node_id_fr =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lnk_2.ROWID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lnk_3</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(lnk_3.node_id_to =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lnk_3.ROWID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LEFT JOIN links lnk_4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(lnk_4.node_id_to = </a:t>
            </a:r>
            <a:r>
              <a:rPr lang="en-IE" sz="800" dirty="0" err="1">
                <a:latin typeface="Courier New" panose="02070309020205020404" pitchFamily="49" charset="0"/>
                <a:cs typeface="Courier New" panose="02070309020205020404" pitchFamily="49" charset="0"/>
              </a:rPr>
              <a:t>lnk.node_id_to</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lnk_4.ROWID != </a:t>
            </a:r>
            <a:r>
              <a:rPr lang="en-IE" sz="800" dirty="0" err="1">
                <a:latin typeface="Courier New" panose="02070309020205020404" pitchFamily="49" charset="0"/>
                <a:cs typeface="Courier New" panose="02070309020205020404" pitchFamily="49" charset="0"/>
              </a:rPr>
              <a:t>lnk.ROWID</a:t>
            </a: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WHERE lnk_1.node_id_fr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lnk_2.node_id_fr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lnk_3.node_id_to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lnk_4.node_id_to IS NULL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node_id_to</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3788229" y="2995035"/>
            <a:ext cx="4727120" cy="1083374"/>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Replace each NOT EXISTS with an outer antijoin</a:t>
            </a:r>
          </a:p>
          <a:p>
            <a:pPr marL="200025"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This worked well for isolated nodes, where the plan used hash antijoin…</a:t>
            </a:r>
          </a:p>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Almost halved the time compared with NOT EXISTS</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628650" y="5517834"/>
            <a:ext cx="7886700"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O</a:t>
            </a:r>
            <a:r>
              <a:rPr lang="en-GB" sz="1400" b="1" i="0" dirty="0">
                <a:solidFill>
                  <a:srgbClr val="111111"/>
                </a:solidFill>
                <a:effectLst/>
              </a:rPr>
              <a:t>btains the 425 isolated links in 1,259 seconds</a:t>
            </a:r>
            <a:r>
              <a:rPr lang="en-IE" sz="1400" b="1" dirty="0">
                <a:solidFill>
                  <a:srgbClr val="111111"/>
                </a:solidFill>
              </a:rPr>
              <a:t>, much slower!</a:t>
            </a:r>
            <a:endParaRPr lang="en-IE" sz="1400" b="1" dirty="0"/>
          </a:p>
        </p:txBody>
      </p:sp>
      <p:sp>
        <p:nvSpPr>
          <p:cNvPr id="13" name="TextBox 12">
            <a:extLst>
              <a:ext uri="{FF2B5EF4-FFF2-40B4-BE49-F238E27FC236}">
                <a16:creationId xmlns:a16="http://schemas.microsoft.com/office/drawing/2014/main" id="{8BA55686-3E92-B57B-17AA-4FA773D6DAB2}"/>
              </a:ext>
            </a:extLst>
          </p:cNvPr>
          <p:cNvSpPr txBox="1"/>
          <p:nvPr/>
        </p:nvSpPr>
        <p:spPr>
          <a:xfrm>
            <a:off x="628649" y="5894563"/>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Let’s look at the execution plan…</a:t>
            </a:r>
            <a:endParaRPr lang="en-IE" sz="1400" dirty="0"/>
          </a:p>
        </p:txBody>
      </p:sp>
    </p:spTree>
    <p:extLst>
      <p:ext uri="{BB962C8B-B14F-4D97-AF65-F5344CB8AC3E}">
        <p14:creationId xmlns:p14="http://schemas.microsoft.com/office/powerpoint/2010/main" val="320997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The Algorithm (extracts from Computer Hope web page)</a:t>
            </a:r>
            <a:br>
              <a:rPr lang="en-IE" sz="1730" b="1" dirty="0">
                <a:solidFill>
                  <a:srgbClr val="006600"/>
                </a:solidFill>
              </a:rPr>
            </a:b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pic>
        <p:nvPicPr>
          <p:cNvPr id="5" name="Picture 4" descr="Graphical user interface&#10;&#10;Description automatically generated with low confidence">
            <a:extLst>
              <a:ext uri="{FF2B5EF4-FFF2-40B4-BE49-F238E27FC236}">
                <a16:creationId xmlns:a16="http://schemas.microsoft.com/office/drawing/2014/main" id="{E8D351DC-AEEA-9F67-A4F5-1F3B6034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90"/>
            <a:ext cx="4446013" cy="3073039"/>
          </a:xfrm>
          <a:prstGeom prst="rect">
            <a:avLst/>
          </a:prstGeom>
        </p:spPr>
      </p:pic>
      <p:sp>
        <p:nvSpPr>
          <p:cNvPr id="8" name="TextBox 7">
            <a:extLst>
              <a:ext uri="{FF2B5EF4-FFF2-40B4-BE49-F238E27FC236}">
                <a16:creationId xmlns:a16="http://schemas.microsoft.com/office/drawing/2014/main" id="{D63C525D-71E7-0874-DA41-49C73475AC05}"/>
              </a:ext>
            </a:extLst>
          </p:cNvPr>
          <p:cNvSpPr txBox="1"/>
          <p:nvPr/>
        </p:nvSpPr>
        <p:spPr>
          <a:xfrm>
            <a:off x="5074663" y="1866836"/>
            <a:ext cx="3440686" cy="2720745"/>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i="1" u="sng" dirty="0">
                <a:hlinkClick r:id="rId3"/>
              </a:rPr>
              <a:t>Algorithm - Computer Hope</a:t>
            </a:r>
            <a:endParaRPr lang="en-IE" sz="1400" i="1" u="sng"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i="1" dirty="0"/>
              <a:t>Derived from the name of the mathematician Muhammed ibn-Musa Al-</a:t>
            </a:r>
            <a:r>
              <a:rPr lang="en-GB" sz="1400" i="1" dirty="0" err="1"/>
              <a:t>Khowarizmi</a:t>
            </a:r>
            <a:r>
              <a:rPr lang="en-GB" sz="1400" i="1" dirty="0"/>
              <a:t>, an algorithm is a solution to a problem that meets the following criteria.</a:t>
            </a:r>
          </a:p>
          <a:p>
            <a:pPr marL="657225" lvl="1" indent="-200025" eaLnBrk="0" fontAlgn="base" hangingPunct="0">
              <a:spcBef>
                <a:spcPct val="0"/>
              </a:spcBef>
              <a:spcAft>
                <a:spcPct val="30000"/>
              </a:spcAft>
              <a:buClr>
                <a:srgbClr val="5D9A0C"/>
              </a:buClr>
              <a:buFont typeface="Wingdings 3" pitchFamily="18" charset="2"/>
              <a:buChar char=""/>
            </a:pPr>
            <a:r>
              <a:rPr lang="en-GB" sz="1400" i="1" dirty="0"/>
              <a:t>A list of instructions, procedures, or formula that solves a problem</a:t>
            </a:r>
          </a:p>
          <a:p>
            <a:pPr marL="657225" lvl="1" indent="-200025" eaLnBrk="0" fontAlgn="base" hangingPunct="0">
              <a:spcBef>
                <a:spcPct val="0"/>
              </a:spcBef>
              <a:spcAft>
                <a:spcPct val="30000"/>
              </a:spcAft>
              <a:buClr>
                <a:srgbClr val="5D9A0C"/>
              </a:buClr>
              <a:buFont typeface="Wingdings 3" pitchFamily="18" charset="2"/>
              <a:buChar char=""/>
            </a:pPr>
            <a:r>
              <a:rPr lang="en-GB" sz="1400" i="1" dirty="0"/>
              <a:t>Can be proven</a:t>
            </a:r>
          </a:p>
          <a:p>
            <a:pPr marL="657225" lvl="1" indent="-200025" eaLnBrk="0" fontAlgn="base" hangingPunct="0">
              <a:spcBef>
                <a:spcPct val="0"/>
              </a:spcBef>
              <a:spcAft>
                <a:spcPct val="30000"/>
              </a:spcAft>
              <a:buClr>
                <a:srgbClr val="5D9A0C"/>
              </a:buClr>
              <a:buFont typeface="Wingdings 3" pitchFamily="18" charset="2"/>
              <a:buChar char=""/>
            </a:pPr>
            <a:r>
              <a:rPr lang="en-GB" sz="1400" i="1" dirty="0"/>
              <a:t>Something that always finishes and works</a:t>
            </a:r>
          </a:p>
        </p:txBody>
      </p:sp>
      <p:sp>
        <p:nvSpPr>
          <p:cNvPr id="9" name="TextBox 8">
            <a:extLst>
              <a:ext uri="{FF2B5EF4-FFF2-40B4-BE49-F238E27FC236}">
                <a16:creationId xmlns:a16="http://schemas.microsoft.com/office/drawing/2014/main" id="{AE8E94B3-03A8-3B3F-857C-FBFEF4014D52}"/>
              </a:ext>
            </a:extLst>
          </p:cNvPr>
          <p:cNvSpPr txBox="1"/>
          <p:nvPr/>
        </p:nvSpPr>
        <p:spPr>
          <a:xfrm>
            <a:off x="628650" y="4763729"/>
            <a:ext cx="7886700" cy="1551194"/>
          </a:xfrm>
          <a:prstGeom prst="rect">
            <a:avLst/>
          </a:prstGeom>
          <a:noFill/>
        </p:spPr>
        <p:txBody>
          <a:bodyPr wrap="square">
            <a:spAutoFit/>
          </a:bodyPr>
          <a:lstStyle/>
          <a:p>
            <a:pPr eaLnBrk="0" fontAlgn="base" hangingPunct="0">
              <a:spcBef>
                <a:spcPct val="0"/>
              </a:spcBef>
              <a:spcAft>
                <a:spcPct val="30000"/>
              </a:spcAft>
              <a:buClr>
                <a:srgbClr val="5D9A0C"/>
              </a:buClr>
            </a:pPr>
            <a:r>
              <a:rPr lang="en-GB" sz="1200" i="1" u="sng" dirty="0"/>
              <a:t>When was the first algorithm?</a:t>
            </a:r>
            <a:endParaRPr lang="en-IE" sz="1200" i="1" u="sng"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i="1" dirty="0"/>
              <a:t>Because a cooking recipe could be considered an algorithm, the first algorithm could go back as far as written language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i="1" dirty="0"/>
              <a:t>However, many find Euclid's algorithm for finding the greatest common divisor to be the first algorithm. This algorithm was first described in 300 B.C.</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i="1" dirty="0"/>
              <a:t>Ada Lovelace is credited as being the first computer programmer and the first person to develop an algorithm for a machine</a:t>
            </a:r>
            <a:endParaRPr lang="en-IE" sz="1200" i="1" dirty="0"/>
          </a:p>
        </p:txBody>
      </p:sp>
    </p:spTree>
    <p:extLst>
      <p:ext uri="{BB962C8B-B14F-4D97-AF65-F5344CB8AC3E}">
        <p14:creationId xmlns:p14="http://schemas.microsoft.com/office/powerpoint/2010/main" val="3230270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3 - 4 Outer Joins - Execution Plan</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50</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39" y="1671527"/>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a:t>
            </a:r>
          </a:p>
        </p:txBody>
      </p:sp>
      <p:sp>
        <p:nvSpPr>
          <p:cNvPr id="8" name="TextBox 7">
            <a:extLst>
              <a:ext uri="{FF2B5EF4-FFF2-40B4-BE49-F238E27FC236}">
                <a16:creationId xmlns:a16="http://schemas.microsoft.com/office/drawing/2014/main" id="{5AC7A053-7B81-963C-173E-4431172FA8BA}"/>
              </a:ext>
            </a:extLst>
          </p:cNvPr>
          <p:cNvSpPr txBox="1"/>
          <p:nvPr/>
        </p:nvSpPr>
        <p:spPr>
          <a:xfrm>
            <a:off x="624039" y="5381241"/>
            <a:ext cx="7886700" cy="997196"/>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b="0" i="0" dirty="0">
                <a:solidFill>
                  <a:srgbClr val="111111"/>
                </a:solidFill>
                <a:effectLst/>
              </a:rPr>
              <a:t>S13, S12: The </a:t>
            </a:r>
            <a:r>
              <a:rPr lang="en-GB" sz="1200" b="0" i="1" dirty="0">
                <a:solidFill>
                  <a:srgbClr val="111111"/>
                </a:solidFill>
                <a:effectLst/>
              </a:rPr>
              <a:t>hash join anti </a:t>
            </a:r>
            <a:r>
              <a:rPr lang="en-GB" sz="1200" b="0" dirty="0">
                <a:solidFill>
                  <a:srgbClr val="111111"/>
                </a:solidFill>
                <a:effectLst/>
              </a:rPr>
              <a:t>step has been replaced by </a:t>
            </a:r>
            <a:r>
              <a:rPr lang="en-GB" sz="1200" b="0" i="1" dirty="0">
                <a:solidFill>
                  <a:srgbClr val="111111"/>
                </a:solidFill>
                <a:effectLst/>
              </a:rPr>
              <a:t>hash join outer / filter </a:t>
            </a:r>
            <a:r>
              <a:rPr lang="en-GB" sz="1200" b="0" dirty="0">
                <a:solidFill>
                  <a:srgbClr val="111111"/>
                </a:solidFill>
                <a:effectLst/>
              </a:rPr>
              <a:t>pair of steps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b="0" i="0" dirty="0">
                <a:solidFill>
                  <a:srgbClr val="111111"/>
                </a:solidFill>
                <a:effectLst/>
              </a:rPr>
              <a:t>S7,5,3: And the sequence </a:t>
            </a:r>
            <a:r>
              <a:rPr lang="en-GB" sz="1200" dirty="0">
                <a:solidFill>
                  <a:srgbClr val="111111"/>
                </a:solidFill>
              </a:rPr>
              <a:t>of </a:t>
            </a:r>
            <a:r>
              <a:rPr lang="en-GB" sz="1200" b="0" i="1" dirty="0">
                <a:solidFill>
                  <a:srgbClr val="111111"/>
                </a:solidFill>
                <a:effectLst/>
              </a:rPr>
              <a:t>hash join right anti steps </a:t>
            </a:r>
            <a:r>
              <a:rPr lang="en-GB" sz="1200" b="0" dirty="0">
                <a:solidFill>
                  <a:srgbClr val="111111"/>
                </a:solidFill>
                <a:effectLst/>
              </a:rPr>
              <a:t>has been replaced by…</a:t>
            </a:r>
          </a:p>
          <a:p>
            <a:pPr marL="657225" lvl="1" indent="-200025" eaLnBrk="0" fontAlgn="base" hangingPunct="0">
              <a:spcBef>
                <a:spcPct val="0"/>
              </a:spcBef>
              <a:spcAft>
                <a:spcPct val="30000"/>
              </a:spcAft>
              <a:buClr>
                <a:srgbClr val="5D9A0C"/>
              </a:buClr>
              <a:buFont typeface="Wingdings 3" pitchFamily="18" charset="2"/>
              <a:buChar char=""/>
            </a:pPr>
            <a:r>
              <a:rPr lang="en-GB" sz="1200" b="0" i="1" dirty="0">
                <a:solidFill>
                  <a:srgbClr val="111111"/>
                </a:solidFill>
                <a:effectLst/>
              </a:rPr>
              <a:t>hash join right outer / filter </a:t>
            </a:r>
            <a:r>
              <a:rPr lang="en-GB" sz="1200" b="0" dirty="0">
                <a:solidFill>
                  <a:srgbClr val="111111"/>
                </a:solidFill>
                <a:effectLst/>
              </a:rPr>
              <a:t>pairs of steps</a:t>
            </a:r>
          </a:p>
          <a:p>
            <a:pPr marL="200025" indent="-200025" eaLnBrk="0" fontAlgn="base" hangingPunct="0">
              <a:spcBef>
                <a:spcPct val="0"/>
              </a:spcBef>
              <a:spcAft>
                <a:spcPct val="30000"/>
              </a:spcAft>
              <a:buClr>
                <a:srgbClr val="5D9A0C"/>
              </a:buClr>
              <a:buFont typeface="Wingdings 3" pitchFamily="18" charset="2"/>
              <a:buChar char=""/>
            </a:pPr>
            <a:r>
              <a:rPr lang="en-GB" sz="1200" dirty="0">
                <a:solidFill>
                  <a:srgbClr val="111111"/>
                </a:solidFill>
              </a:rPr>
              <a:t>The outer joins have not been recognised as antijoins, causing much more intermediate work</a:t>
            </a:r>
          </a:p>
        </p:txBody>
      </p:sp>
      <p:sp>
        <p:nvSpPr>
          <p:cNvPr id="12" name="Rectangle 1">
            <a:extLst>
              <a:ext uri="{FF2B5EF4-FFF2-40B4-BE49-F238E27FC236}">
                <a16:creationId xmlns:a16="http://schemas.microsoft.com/office/drawing/2014/main" id="{75C89A4F-59E6-17C6-34B3-21011FC2485C}"/>
              </a:ext>
            </a:extLst>
          </p:cNvPr>
          <p:cNvSpPr txBox="1">
            <a:spLocks noChangeArrowheads="1"/>
          </p:cNvSpPr>
          <p:nvPr/>
        </p:nvSpPr>
        <p:spPr bwMode="auto">
          <a:xfrm>
            <a:off x="624039" y="1979304"/>
            <a:ext cx="7236822" cy="33880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|00:17:46.54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TEMP TABLE TRANSFORMATION               |                            |      1 |        |      0 |00:17:46.54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LOAD AS SELECT (CURSOR DURATION MEMORY)| SYS_TEMP_0FD9D6C1E_4F65443 |      1 |        |      0 |00:17:46.52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FILTER                                |                            |      1 |        |    425 |00:17:46.11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HASH JOIN RIGHT OUTER                |                            |      1 |   8095K|   1302 |00:17:46.21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TABLE ACCESS FULL                   | LINKS                      |      1 |   8095K|   8095K|00:00:00.73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FILTER                              |                            |      1 |        |    472 |00:15:41.39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HASH JOIN RIGHT OUTER              |                            |      1 |   8095K|  49224 |00:12:50.53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TABLE ACCESS FULL                 | LINKS                      |      1 |   8095K|   8095K|00:00:00.68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FILTER                            |                            |      1 |        |   3724 |00:15:31.22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HASH JOIN RIGHT OUTER            |                            |      1 |   8095K|    267K|00:15:16.91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TABLE ACCESS FULL               | LINKS                      |      1 |   8095K|   8095K|00:00:00.61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FILTER                          |                            |      1 |        |   8819 |00:14:59.94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HASH JOIN OUTER                |                            |      1 |   8095K|   6232M|00:18:35.29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TABLE ACCESS FULL             | LINKS                      |      1 |   8095K|   8095K|00:00:00.59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TABLE ACCESS FULL             | LINKS                      |      1 |   8095K|   8095K|00:00:00.55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LOAD TABLE CONVENTIONAL                | NODE_ROOTS                 |      1 |        |      0 |00:00:00.02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HASH UNIQUE                           |                            |      1 |     16M|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UNION-ALL                            |                            |      1 |        |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19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20 |       TABLE ACCESS FULL                  | SYS_TEMP_0FD9D6C1E_4F65443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21 |      VIEW                                |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22 |       TABLE ACCESS FULL                  | SYS_TEMP_0FD9D6C1E_4F65443 |      1 |   8095K|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9986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4 - Group Counting</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51</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09969" y="2578492"/>
            <a:ext cx="2450321" cy="33880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INTO </a:t>
            </a:r>
            <a:r>
              <a:rPr lang="en-IE" sz="800" dirty="0" err="1">
                <a:latin typeface="Courier New" panose="02070309020205020404" pitchFamily="49" charset="0"/>
                <a:cs typeface="Courier New" panose="02070309020205020404" pitchFamily="49" charset="0"/>
              </a:rPr>
              <a:t>node_roots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WITH </a:t>
            </a:r>
            <a:r>
              <a:rPr lang="en-IE" sz="800" dirty="0" err="1">
                <a:latin typeface="Courier New" panose="02070309020205020404" pitchFamily="49" charset="0"/>
                <a:cs typeface="Courier New" panose="02070309020205020404" pitchFamily="49" charset="0"/>
              </a:rPr>
              <a:t>all_nodes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'F' </a:t>
            </a:r>
            <a:r>
              <a:rPr lang="en-IE" sz="800" dirty="0" err="1">
                <a:latin typeface="Courier New" panose="02070309020205020404" pitchFamily="49" charset="0"/>
                <a:cs typeface="Courier New" panose="02070309020205020404" pitchFamily="49" charset="0"/>
              </a:rPr>
              <a:t>tp</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node_id_to</a:t>
            </a:r>
            <a:r>
              <a:rPr lang="en-IE" sz="800" dirty="0">
                <a:latin typeface="Courier New" panose="02070309020205020404" pitchFamily="49" charset="0"/>
                <a:cs typeface="Courier New" panose="02070309020205020404" pitchFamily="49" charset="0"/>
              </a:rPr>
              <a:t>, 'T'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unique_nodes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node_id</a:t>
            </a:r>
            <a:r>
              <a:rPr lang="en-IE" sz="800" dirty="0">
                <a:latin typeface="Courier New" panose="02070309020205020404" pitchFamily="49" charset="0"/>
                <a:cs typeface="Courier New" panose="02070309020205020404" pitchFamily="49" charset="0"/>
              </a:rPr>
              <a:t>, Max(</a:t>
            </a:r>
            <a:r>
              <a:rPr lang="en-IE" sz="800" dirty="0" err="1">
                <a:latin typeface="Courier New" panose="02070309020205020404" pitchFamily="49" charset="0"/>
                <a:cs typeface="Courier New" panose="02070309020205020404" pitchFamily="49" charset="0"/>
              </a:rPr>
              <a:t>tp</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tp</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all_nodes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GROUP BY </a:t>
            </a:r>
            <a:r>
              <a:rPr lang="en-IE" sz="800" dirty="0" err="1">
                <a:latin typeface="Courier New" panose="02070309020205020404" pitchFamily="49" charset="0"/>
                <a:cs typeface="Courier New" panose="02070309020205020404" pitchFamily="49" charset="0"/>
              </a:rPr>
              <a:t>node_id</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HAVING COUNT(*) =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isolated_links</a:t>
            </a:r>
            <a:r>
              <a:rPr lang="en-IE"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SELECT </a:t>
            </a:r>
            <a:r>
              <a:rPr lang="en-IE" sz="800" dirty="0" err="1">
                <a:latin typeface="Courier New" panose="02070309020205020404" pitchFamily="49" charset="0"/>
                <a:cs typeface="Courier New" panose="02070309020205020404" pitchFamily="49" charset="0"/>
              </a:rPr>
              <a:t>lnk.node_id_fr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links </a:t>
            </a:r>
            <a:r>
              <a:rPr lang="en-IE" sz="800" dirty="0" err="1">
                <a:latin typeface="Courier New" panose="02070309020205020404" pitchFamily="49" charset="0"/>
                <a:cs typeface="Courier New" panose="02070309020205020404" pitchFamily="49" charset="0"/>
              </a:rPr>
              <a:t>lnk</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a:t>
            </a:r>
            <a:r>
              <a:rPr lang="en-IE" sz="800" dirty="0" err="1">
                <a:latin typeface="Courier New" panose="02070309020205020404" pitchFamily="49" charset="0"/>
                <a:cs typeface="Courier New" panose="02070309020205020404" pitchFamily="49" charset="0"/>
              </a:rPr>
              <a:t>unique_nodes</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frn</a:t>
            </a:r>
            <a:r>
              <a:rPr lang="en-IE"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frn.node_id</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lnk.node_id_fr</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frn.tp = 'F'</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JOIN </a:t>
            </a:r>
            <a:r>
              <a:rPr lang="en-IE" sz="800" dirty="0" err="1">
                <a:latin typeface="Courier New" panose="02070309020205020404" pitchFamily="49" charset="0"/>
                <a:cs typeface="Courier New" panose="02070309020205020404" pitchFamily="49" charset="0"/>
              </a:rPr>
              <a:t>unique_nodes</a:t>
            </a:r>
            <a:r>
              <a:rPr lang="en-IE" sz="800" dirty="0">
                <a:latin typeface="Courier New" panose="02070309020205020404" pitchFamily="49" charset="0"/>
                <a:cs typeface="Courier New" panose="02070309020205020404" pitchFamily="49" charset="0"/>
              </a:rPr>
              <a:t> ton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ON </a:t>
            </a:r>
            <a:r>
              <a:rPr lang="en-IE" sz="800" dirty="0" err="1">
                <a:latin typeface="Courier New" panose="02070309020205020404" pitchFamily="49" charset="0"/>
                <a:cs typeface="Courier New" panose="02070309020205020404" pitchFamily="49" charset="0"/>
              </a:rPr>
              <a:t>ton.node_id</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lnk.node_id_to</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AND ton.tp = 'T'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UNION 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a:t>
            </a:r>
            <a:r>
              <a:rPr lang="en-IE" sz="800" dirty="0" err="1">
                <a:latin typeface="Courier New" panose="02070309020205020404" pitchFamily="49" charset="0"/>
                <a:cs typeface="Courier New" panose="02070309020205020404" pitchFamily="49" charset="0"/>
              </a:rPr>
              <a:t>node_id_to</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node_id_fr</a:t>
            </a:r>
            <a:r>
              <a:rPr lang="en-IE" sz="800" dirty="0">
                <a:latin typeface="Courier New" panose="02070309020205020404" pitchFamily="49" charset="0"/>
                <a:cs typeface="Courier New" panose="02070309020205020404" pitchFamily="49" charset="0"/>
              </a:rPr>
              <a:t>, 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FROM </a:t>
            </a:r>
            <a:r>
              <a:rPr lang="en-IE" sz="800" dirty="0" err="1">
                <a:latin typeface="Courier New" panose="02070309020205020404" pitchFamily="49" charset="0"/>
                <a:cs typeface="Courier New" panose="02070309020205020404" pitchFamily="49" charset="0"/>
              </a:rPr>
              <a:t>isolated_links</a:t>
            </a:r>
            <a:endParaRPr lang="en-IE" sz="8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977B411-0CF2-FDE5-61B8-3A0497085908}"/>
              </a:ext>
            </a:extLst>
          </p:cNvPr>
          <p:cNvSpPr txBox="1"/>
          <p:nvPr/>
        </p:nvSpPr>
        <p:spPr>
          <a:xfrm>
            <a:off x="3060290" y="2789587"/>
            <a:ext cx="5455059" cy="29792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err="1">
                <a:solidFill>
                  <a:srgbClr val="111111"/>
                </a:solidFill>
              </a:rPr>
              <a:t>all_nodes</a:t>
            </a:r>
            <a:r>
              <a:rPr lang="en-GB" sz="1400" dirty="0">
                <a:solidFill>
                  <a:srgbClr val="111111"/>
                </a:solidFill>
              </a:rPr>
              <a:t>:</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Gets all node instances with a type of F(rom) or T(o)</a:t>
            </a:r>
          </a:p>
          <a:p>
            <a:pPr marL="200025" indent="-200025" eaLnBrk="0" fontAlgn="base" hangingPunct="0">
              <a:spcBef>
                <a:spcPct val="0"/>
              </a:spcBef>
              <a:spcAft>
                <a:spcPct val="30000"/>
              </a:spcAft>
              <a:buClr>
                <a:srgbClr val="5D9A0C"/>
              </a:buClr>
              <a:buFont typeface="Wingdings 3" pitchFamily="18" charset="2"/>
              <a:buChar char=""/>
            </a:pPr>
            <a:r>
              <a:rPr lang="en-GB" sz="1400" dirty="0" err="1">
                <a:solidFill>
                  <a:srgbClr val="111111"/>
                </a:solidFill>
              </a:rPr>
              <a:t>unique_nodes</a:t>
            </a:r>
            <a:r>
              <a:rPr lang="en-GB" sz="1400" dirty="0">
                <a:solidFill>
                  <a:srgbClr val="111111"/>
                </a:solidFill>
              </a:rPr>
              <a:t>:</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 Selects from </a:t>
            </a:r>
            <a:r>
              <a:rPr lang="en-GB" sz="1400" dirty="0" err="1">
                <a:solidFill>
                  <a:srgbClr val="111111"/>
                </a:solidFill>
              </a:rPr>
              <a:t>all_nodes</a:t>
            </a:r>
            <a:r>
              <a:rPr lang="en-GB" sz="1400" dirty="0">
                <a:solidFill>
                  <a:srgbClr val="111111"/>
                </a:solidFill>
              </a:rPr>
              <a:t> the nodes having exactly one instance, along with its type</a:t>
            </a:r>
          </a:p>
          <a:p>
            <a:pPr marL="200025" indent="-200025" eaLnBrk="0" fontAlgn="base" hangingPunct="0">
              <a:spcBef>
                <a:spcPct val="0"/>
              </a:spcBef>
              <a:spcAft>
                <a:spcPct val="30000"/>
              </a:spcAft>
              <a:buClr>
                <a:srgbClr val="5D9A0C"/>
              </a:buClr>
              <a:buFont typeface="Wingdings 3" pitchFamily="18" charset="2"/>
              <a:buChar char=""/>
            </a:pPr>
            <a:r>
              <a:rPr lang="en-GB" sz="1400" b="0" i="0" dirty="0" err="1">
                <a:solidFill>
                  <a:srgbClr val="111111"/>
                </a:solidFill>
                <a:effectLst/>
              </a:rPr>
              <a:t>isolated_links</a:t>
            </a:r>
            <a:r>
              <a:rPr lang="en-GB" sz="1400" b="0" i="0" dirty="0">
                <a:solidFill>
                  <a:srgbClr val="111111"/>
                </a:solidFill>
                <a:effectLst/>
              </a:rPr>
              <a:t>:</a:t>
            </a:r>
            <a:endParaRPr lang="en-GB" sz="1400" dirty="0">
              <a:solidFill>
                <a:srgbClr val="111111"/>
              </a:solidFill>
            </a:endParaRPr>
          </a:p>
          <a:p>
            <a:pPr marL="657225" lvl="1"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Selects all links and inner-joins them to </a:t>
            </a:r>
            <a:r>
              <a:rPr lang="en-GB" sz="1400" b="0" i="0" dirty="0" err="1">
                <a:solidFill>
                  <a:srgbClr val="111111"/>
                </a:solidFill>
                <a:effectLst/>
              </a:rPr>
              <a:t>unique_nodes</a:t>
            </a:r>
            <a:r>
              <a:rPr lang="en-GB" sz="1400" b="0" i="0" dirty="0">
                <a:solidFill>
                  <a:srgbClr val="111111"/>
                </a:solidFill>
                <a:effectLst/>
              </a:rPr>
              <a:t> on both ends</a:t>
            </a:r>
          </a:p>
          <a:p>
            <a:pPr marL="200025" indent="-200025" eaLnBrk="0" fontAlgn="base" hangingPunct="0">
              <a:spcBef>
                <a:spcPct val="0"/>
              </a:spcBef>
              <a:spcAft>
                <a:spcPct val="30000"/>
              </a:spcAft>
              <a:buClr>
                <a:srgbClr val="5D9A0C"/>
              </a:buClr>
              <a:buFont typeface="Wingdings 3" pitchFamily="18" charset="2"/>
              <a:buChar char=""/>
            </a:pPr>
            <a:endParaRPr lang="en-GB" sz="1400" b="0" i="0" dirty="0">
              <a:solidFill>
                <a:srgbClr val="111111"/>
              </a:solidFill>
              <a:effectLst/>
            </a:endParaRPr>
          </a:p>
          <a:p>
            <a:pPr marL="200025"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main section:</a:t>
            </a:r>
          </a:p>
          <a:p>
            <a:pPr marL="657225" lvl="1" indent="-200025" eaLnBrk="0" fontAlgn="base" hangingPunct="0">
              <a:spcBef>
                <a:spcPct val="0"/>
              </a:spcBef>
              <a:spcAft>
                <a:spcPct val="30000"/>
              </a:spcAft>
              <a:buClr>
                <a:srgbClr val="5D9A0C"/>
              </a:buClr>
              <a:buFont typeface="Wingdings 3" pitchFamily="18" charset="2"/>
              <a:buChar char=""/>
            </a:pPr>
            <a:r>
              <a:rPr lang="en-GB" sz="1400" b="0" i="0" dirty="0">
                <a:solidFill>
                  <a:srgbClr val="111111"/>
                </a:solidFill>
                <a:effectLst/>
              </a:rPr>
              <a:t>Adds both nodes with </a:t>
            </a:r>
            <a:r>
              <a:rPr lang="en-GB" sz="1400" b="0" i="1" dirty="0">
                <a:solidFill>
                  <a:srgbClr val="111111"/>
                </a:solidFill>
                <a:effectLst/>
              </a:rPr>
              <a:t>from</a:t>
            </a:r>
            <a:r>
              <a:rPr lang="en-GB" sz="1400" b="0" i="0" dirty="0">
                <a:solidFill>
                  <a:srgbClr val="111111"/>
                </a:solidFill>
                <a:effectLst/>
              </a:rPr>
              <a:t> node as root</a:t>
            </a:r>
            <a:endParaRPr lang="en-GB" sz="1400" dirty="0">
              <a:solidFill>
                <a:srgbClr val="111111"/>
              </a:solidFill>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8679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Re-define the logic for an isolated link as</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I</a:t>
            </a:r>
            <a:r>
              <a:rPr lang="en-GB" sz="1400" b="0" i="0" dirty="0">
                <a:solidFill>
                  <a:srgbClr val="111111"/>
                </a:solidFill>
                <a:effectLst/>
              </a:rPr>
              <a:t>ts </a:t>
            </a:r>
            <a:r>
              <a:rPr lang="en-GB" sz="1400" b="0" i="1" dirty="0">
                <a:solidFill>
                  <a:srgbClr val="111111"/>
                </a:solidFill>
                <a:effectLst/>
              </a:rPr>
              <a:t>from</a:t>
            </a:r>
            <a:r>
              <a:rPr lang="en-GB" sz="1400" b="0" i="0" dirty="0">
                <a:solidFill>
                  <a:srgbClr val="111111"/>
                </a:solidFill>
                <a:effectLst/>
              </a:rPr>
              <a:t> and </a:t>
            </a:r>
            <a:r>
              <a:rPr lang="en-GB" sz="1400" b="0" i="1" dirty="0">
                <a:solidFill>
                  <a:srgbClr val="111111"/>
                </a:solidFill>
                <a:effectLst/>
              </a:rPr>
              <a:t>to</a:t>
            </a:r>
            <a:r>
              <a:rPr lang="en-GB" sz="1400" b="0" i="0" dirty="0">
                <a:solidFill>
                  <a:srgbClr val="111111"/>
                </a:solidFill>
                <a:effectLst/>
              </a:rPr>
              <a:t> node both appear in exactly one link</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Avoids the expensive self-join of links in favour of a group counting query</a:t>
            </a:r>
            <a:endParaRPr lang="en-IE" sz="1400" dirty="0"/>
          </a:p>
        </p:txBody>
      </p:sp>
      <p:sp>
        <p:nvSpPr>
          <p:cNvPr id="8" name="TextBox 7">
            <a:extLst>
              <a:ext uri="{FF2B5EF4-FFF2-40B4-BE49-F238E27FC236}">
                <a16:creationId xmlns:a16="http://schemas.microsoft.com/office/drawing/2014/main" id="{5AC7A053-7B81-963C-173E-4431172FA8BA}"/>
              </a:ext>
            </a:extLst>
          </p:cNvPr>
          <p:cNvSpPr txBox="1"/>
          <p:nvPr/>
        </p:nvSpPr>
        <p:spPr>
          <a:xfrm>
            <a:off x="628649" y="6050819"/>
            <a:ext cx="4310602"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solidFill>
                  <a:srgbClr val="111111"/>
                </a:solidFill>
              </a:rPr>
              <a:t>O</a:t>
            </a:r>
            <a:r>
              <a:rPr lang="en-GB" sz="1400" b="1" i="0" dirty="0">
                <a:solidFill>
                  <a:srgbClr val="111111"/>
                </a:solidFill>
                <a:effectLst/>
              </a:rPr>
              <a:t>btains the 425 isolated links in 1.5 seconds</a:t>
            </a:r>
            <a:r>
              <a:rPr lang="en-IE" sz="1400" b="1" i="0" dirty="0">
                <a:solidFill>
                  <a:srgbClr val="111111"/>
                </a:solidFill>
                <a:effectLst/>
              </a:rPr>
              <a:t>!</a:t>
            </a:r>
            <a:endParaRPr lang="en-IE" sz="1400" b="1" dirty="0"/>
          </a:p>
        </p:txBody>
      </p:sp>
      <p:sp>
        <p:nvSpPr>
          <p:cNvPr id="13" name="TextBox 12">
            <a:extLst>
              <a:ext uri="{FF2B5EF4-FFF2-40B4-BE49-F238E27FC236}">
                <a16:creationId xmlns:a16="http://schemas.microsoft.com/office/drawing/2014/main" id="{8BA55686-3E92-B57B-17AA-4FA773D6DAB2}"/>
              </a:ext>
            </a:extLst>
          </p:cNvPr>
          <p:cNvSpPr txBox="1"/>
          <p:nvPr/>
        </p:nvSpPr>
        <p:spPr>
          <a:xfrm>
            <a:off x="5390535" y="6048574"/>
            <a:ext cx="3124814"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Let’s look at the execution plan…</a:t>
            </a:r>
            <a:endParaRPr lang="en-IE" sz="1400" dirty="0"/>
          </a:p>
        </p:txBody>
      </p:sp>
    </p:spTree>
    <p:extLst>
      <p:ext uri="{BB962C8B-B14F-4D97-AF65-F5344CB8AC3E}">
        <p14:creationId xmlns:p14="http://schemas.microsoft.com/office/powerpoint/2010/main" val="2347793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Isolated Links: </a:t>
            </a:r>
            <a:r>
              <a:rPr lang="en-GB" sz="1730" b="1" dirty="0">
                <a:solidFill>
                  <a:srgbClr val="006600"/>
                </a:solidFill>
              </a:rPr>
              <a:t>SQL 4 - Group Counting - Execution Plan</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52</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4039" y="1671527"/>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a:t>
            </a:r>
          </a:p>
        </p:txBody>
      </p:sp>
      <p:sp>
        <p:nvSpPr>
          <p:cNvPr id="8" name="TextBox 7">
            <a:extLst>
              <a:ext uri="{FF2B5EF4-FFF2-40B4-BE49-F238E27FC236}">
                <a16:creationId xmlns:a16="http://schemas.microsoft.com/office/drawing/2014/main" id="{5AC7A053-7B81-963C-173E-4431172FA8BA}"/>
              </a:ext>
            </a:extLst>
          </p:cNvPr>
          <p:cNvSpPr txBox="1"/>
          <p:nvPr/>
        </p:nvSpPr>
        <p:spPr>
          <a:xfrm>
            <a:off x="624039" y="5595479"/>
            <a:ext cx="7886700" cy="7571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dirty="0">
                <a:solidFill>
                  <a:srgbClr val="111111"/>
                </a:solidFill>
              </a:rPr>
              <a:t>T</a:t>
            </a:r>
            <a:r>
              <a:rPr lang="en-GB" sz="1200" b="0" i="0" dirty="0">
                <a:solidFill>
                  <a:srgbClr val="111111"/>
                </a:solidFill>
                <a:effectLst/>
              </a:rPr>
              <a:t>he plan shows two LOAD AS SELECTs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b="0" i="0" dirty="0">
                <a:solidFill>
                  <a:srgbClr val="111111"/>
                </a:solidFill>
                <a:effectLst/>
              </a:rPr>
              <a:t>The first does a HASH GROUP BY, S4, on a UNION ALL of full scans on links; most of the time goes here </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200" dirty="0">
                <a:solidFill>
                  <a:srgbClr val="111111"/>
                </a:solidFill>
              </a:rPr>
              <a:t>T</a:t>
            </a:r>
            <a:r>
              <a:rPr lang="en-GB" sz="1200" b="0" i="0" dirty="0">
                <a:solidFill>
                  <a:srgbClr val="111111"/>
                </a:solidFill>
                <a:effectLst/>
              </a:rPr>
              <a:t>he filter step, S3, shows only </a:t>
            </a:r>
            <a:r>
              <a:rPr lang="en-GB" sz="1200" b="0" i="0" dirty="0">
                <a:solidFill>
                  <a:srgbClr val="FF0000"/>
                </a:solidFill>
                <a:effectLst/>
              </a:rPr>
              <a:t>1,797</a:t>
            </a:r>
            <a:r>
              <a:rPr lang="en-GB" sz="1200" b="0" i="0" dirty="0">
                <a:solidFill>
                  <a:srgbClr val="111111"/>
                </a:solidFill>
                <a:effectLst/>
              </a:rPr>
              <a:t> rows, making the rest of the query very fast – early pruning!</a:t>
            </a:r>
          </a:p>
        </p:txBody>
      </p:sp>
      <p:sp>
        <p:nvSpPr>
          <p:cNvPr id="12" name="Rectangle 1">
            <a:extLst>
              <a:ext uri="{FF2B5EF4-FFF2-40B4-BE49-F238E27FC236}">
                <a16:creationId xmlns:a16="http://schemas.microsoft.com/office/drawing/2014/main" id="{75C89A4F-59E6-17C6-34B3-21011FC2485C}"/>
              </a:ext>
            </a:extLst>
          </p:cNvPr>
          <p:cNvSpPr txBox="1">
            <a:spLocks noChangeArrowheads="1"/>
          </p:cNvSpPr>
          <p:nvPr/>
        </p:nvSpPr>
        <p:spPr bwMode="auto">
          <a:xfrm>
            <a:off x="624039" y="1961171"/>
            <a:ext cx="7236822" cy="363430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INSERT STATEMENT                         |                            |      1 |        |      0 |00:00:01.83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TEMP TABLE TRANSFORMATION               |                            |      1 |        |      0 |00:00:01.83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LOAD AS SELECT (CURSOR DURATION MEMORY)| SYS_TEMP_0FD9D6C20_4F65443 |      1 |        |      0 |00:00:01.82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FILTER                                |                            |      1 |        |   1797 |00:00:01.91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HASH GROUP BY                        |                            |      1 |     26 |    132K|00:00:01.82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VIEW                                |                            |      1 |     16M|     16M|00:00:00.36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UNION-ALL                          |                            |      1 |        |     16M|00:00:00.34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TABLE ACCESS FULL                 | LINKS                      |      1 |   8095K|   8095K|00:00:00.16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8 |        TABLE ACCESS FULL                 | LINKS                      |      1 |   8095K|   8095K|00:00:00.15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9 |   LOAD AS SELECT (CURSOR DURATION MEMORY)| SYS_TEMP_0FD9D6C21_4F65443 |      1 |        |      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10 |    HASH JOIN                             |                            |      1 |      1 |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11 |     VIEW                                 |                            |      1 |     26 |    901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12 |      TABLE ACCESS FULL                   | SYS_TEMP_0FD9D6C20_4F65443 |      1 |     26 |   1797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13 |     NESTED LOOPS                         |                            |      1 |   1685 |    896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14 |      NESTED LOOPS                        |                            |      1 |   1690 |    896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15 |       VIEW                               |                            |      1 |     26 |    896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16 |        TABLE ACCESS FULL                 | SYS_TEMP_0FD9D6C20_4F65443 |      1 |     26 |   1797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17 |       INDEX RANGE SCAN                   | LINKS_TO_N1                |    896 |     65 |    896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18 |      TABLE ACCESS BY INDEX ROWID         | LINKS                      |    896 |     65 |    896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19 |   LOAD TABLE CONVENTIONAL                | NODE_ROOTS                 |      1 |        |      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20 |    UNION-ALL                             |                            |      1 |        |    850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21 |     VIEW                                 |                            |      1 |      1 |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22 |      TABLE ACCESS FULL                   | SYS_TEMP_0FD9D6C21_4F65443 |      1 |      1 |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23 |     VIEW                                 |                            |      1 |      1 |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24 |      TABLE ACCESS FULL                   | SYS_TEMP_0FD9D6C21_4F65443 |      1 |      1 |    425 |00:00:00.01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3" name="Oval 2">
            <a:extLst>
              <a:ext uri="{FF2B5EF4-FFF2-40B4-BE49-F238E27FC236}">
                <a16:creationId xmlns:a16="http://schemas.microsoft.com/office/drawing/2014/main" id="{AF474187-0410-847C-0B56-4E38CB8E029B}"/>
              </a:ext>
            </a:extLst>
          </p:cNvPr>
          <p:cNvSpPr/>
          <p:nvPr/>
        </p:nvSpPr>
        <p:spPr>
          <a:xfrm>
            <a:off x="6598920" y="2667000"/>
            <a:ext cx="370736" cy="175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6319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Tuning 3 - SQL for Root Node Selector</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53</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960263"/>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Tuning </a:t>
            </a:r>
            <a:r>
              <a:rPr lang="en-GB" sz="2800" dirty="0"/>
              <a:t>3 - SQL for Root Node Selector (4 slides)</a:t>
            </a:r>
          </a:p>
          <a:p>
            <a:pPr lvl="0" eaLnBrk="0" fontAlgn="base" hangingPunct="0">
              <a:spcBef>
                <a:spcPct val="0"/>
              </a:spcBef>
              <a:spcAft>
                <a:spcPct val="30000"/>
              </a:spcAft>
              <a:buClr>
                <a:srgbClr val="5D9A0C"/>
              </a:buClr>
            </a:pPr>
            <a:r>
              <a:rPr lang="en-IE" sz="2000" i="1" dirty="0">
                <a:solidFill>
                  <a:prstClr val="black"/>
                </a:solidFill>
              </a:rPr>
              <a:t>Code timing several methods for root node selection</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1344273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Root Node Selector: </a:t>
            </a:r>
            <a:r>
              <a:rPr lang="en-GB" sz="1730" b="1" dirty="0">
                <a:solidFill>
                  <a:srgbClr val="006600"/>
                </a:solidFill>
              </a:rPr>
              <a:t>Method 0 - Select from Unused Nodes (Unordered)</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54</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4040" y="2270563"/>
            <a:ext cx="3103229" cy="55654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id INTO </a:t>
            </a:r>
            <a:r>
              <a:rPr lang="en-GB" sz="800" dirty="0" err="1">
                <a:latin typeface="Courier New" panose="02070309020205020404" pitchFamily="49" charset="0"/>
                <a:cs typeface="Courier New" panose="02070309020205020404" pitchFamily="49" charset="0"/>
              </a:rPr>
              <a:t>l_root_id</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nodes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WHERE id NOT IN (SELECT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node_roots</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AND ROWNUM = 1</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52322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C</a:t>
            </a:r>
            <a:r>
              <a:rPr lang="en-GB" sz="1400" b="0" i="0" dirty="0">
                <a:solidFill>
                  <a:srgbClr val="111111"/>
                </a:solidFill>
                <a:effectLst/>
              </a:rPr>
              <a:t>ode timing showed root node selection took 90% of the time on the Bacon/</a:t>
            </a:r>
            <a:r>
              <a:rPr lang="en-GB" sz="1400" b="0" i="0" dirty="0" err="1">
                <a:solidFill>
                  <a:srgbClr val="111111"/>
                </a:solidFill>
                <a:effectLst/>
              </a:rPr>
              <a:t>only_tv_v</a:t>
            </a:r>
            <a:r>
              <a:rPr lang="en-GB" sz="1400" b="0" i="0" dirty="0">
                <a:solidFill>
                  <a:srgbClr val="111111"/>
                </a:solidFill>
                <a:effectLst/>
              </a:rPr>
              <a:t> dataset (744,374 nodes and 22,503,060 links)</a:t>
            </a:r>
          </a:p>
        </p:txBody>
      </p:sp>
      <p:sp>
        <p:nvSpPr>
          <p:cNvPr id="13" name="TextBox 12">
            <a:extLst>
              <a:ext uri="{FF2B5EF4-FFF2-40B4-BE49-F238E27FC236}">
                <a16:creationId xmlns:a16="http://schemas.microsoft.com/office/drawing/2014/main" id="{8BA55686-3E92-B57B-17AA-4FA773D6DAB2}"/>
              </a:ext>
            </a:extLst>
          </p:cNvPr>
          <p:cNvSpPr txBox="1"/>
          <p:nvPr/>
        </p:nvSpPr>
        <p:spPr>
          <a:xfrm>
            <a:off x="624040" y="5768498"/>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Execution plan shows a nested loops antijoin from the nodes index to the root nodes </a:t>
            </a:r>
            <a:r>
              <a:rPr lang="en-GB" sz="1400" dirty="0">
                <a:solidFill>
                  <a:srgbClr val="111111"/>
                </a:solidFill>
              </a:rPr>
              <a:t>i</a:t>
            </a:r>
            <a:r>
              <a:rPr lang="en-GB" sz="1400" b="0" i="0" dirty="0">
                <a:solidFill>
                  <a:srgbClr val="111111"/>
                </a:solidFill>
                <a:effectLst/>
              </a:rPr>
              <a:t>ndex</a:t>
            </a:r>
          </a:p>
          <a:p>
            <a:pPr marL="200025" indent="-200025" eaLnBrk="0" fontAlgn="base" hangingPunct="0">
              <a:spcBef>
                <a:spcPct val="0"/>
              </a:spcBef>
              <a:spcAft>
                <a:spcPct val="30000"/>
              </a:spcAft>
              <a:buClr>
                <a:srgbClr val="5D9A0C"/>
              </a:buClr>
              <a:buFont typeface="Wingdings 3" pitchFamily="18" charset="2"/>
              <a:buChar char=""/>
            </a:pPr>
            <a:r>
              <a:rPr lang="en-GB" sz="1400" dirty="0"/>
              <a:t>We’ll try two variants with different queries and ordering added, then try a different approach</a:t>
            </a:r>
            <a:r>
              <a:rPr lang="en-GB" sz="1400" b="0" i="0" dirty="0">
                <a:solidFill>
                  <a:srgbClr val="111111"/>
                </a:solidFill>
                <a:effectLst/>
              </a:rPr>
              <a:t> </a:t>
            </a:r>
            <a:endParaRPr lang="en-IE" sz="1400" dirty="0"/>
          </a:p>
        </p:txBody>
      </p:sp>
      <p:sp>
        <p:nvSpPr>
          <p:cNvPr id="7" name="Rectangle 1">
            <a:extLst>
              <a:ext uri="{FF2B5EF4-FFF2-40B4-BE49-F238E27FC236}">
                <a16:creationId xmlns:a16="http://schemas.microsoft.com/office/drawing/2014/main" id="{B4E5468A-350A-461A-5164-3A6F9AF14AD2}"/>
              </a:ext>
            </a:extLst>
          </p:cNvPr>
          <p:cNvSpPr txBox="1">
            <a:spLocks noChangeArrowheads="1"/>
          </p:cNvSpPr>
          <p:nvPr/>
        </p:nvSpPr>
        <p:spPr bwMode="auto">
          <a:xfrm>
            <a:off x="624040" y="4331367"/>
            <a:ext cx="6096000" cy="14183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0 |00:00:00.37 |   42508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COUNT STOPKEY          |               |      1 |        |      0 |00:00:00.37 |   42508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FILTER                |               |      1 |        |      0 |00:00:00.37 |   42508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NESTED LOOPS ANTI SNA|               |      1 |     20 |      0 |00:00:00.36 |   40791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INDEX FAST FULL SCAN| SYS_C0018310  |      1 |    520 |    744K|00:00:00.09 |    1460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INDEX UNIQUE SCAN   | NODE_ROOTS_N1 |    744K|    714K|    744K|00:00:00.23 |   39331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TABLE ACCESS FULL    | NODE_ROOTS    |      1 |      1 |      0 |00:00:00.01 |    1717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1A375C73-499E-D2FC-171E-21CA0AE7C212}"/>
              </a:ext>
            </a:extLst>
          </p:cNvPr>
          <p:cNvSpPr txBox="1"/>
          <p:nvPr/>
        </p:nvSpPr>
        <p:spPr>
          <a:xfrm>
            <a:off x="624040" y="4043676"/>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(Extract)</a:t>
            </a:r>
          </a:p>
        </p:txBody>
      </p:sp>
      <p:graphicFrame>
        <p:nvGraphicFramePr>
          <p:cNvPr id="12" name="Table 13">
            <a:extLst>
              <a:ext uri="{FF2B5EF4-FFF2-40B4-BE49-F238E27FC236}">
                <a16:creationId xmlns:a16="http://schemas.microsoft.com/office/drawing/2014/main" id="{C328E0B0-44F0-2F2C-0E7B-0BDBBD2AE004}"/>
              </a:ext>
            </a:extLst>
          </p:cNvPr>
          <p:cNvGraphicFramePr>
            <a:graphicFrameLocks noGrp="1"/>
          </p:cNvGraphicFramePr>
          <p:nvPr>
            <p:extLst>
              <p:ext uri="{D42A27DB-BD31-4B8C-83A1-F6EECF244321}">
                <p14:modId xmlns:p14="http://schemas.microsoft.com/office/powerpoint/2010/main" val="4165233036"/>
              </p:ext>
            </p:extLst>
          </p:nvPr>
        </p:nvGraphicFramePr>
        <p:xfrm>
          <a:off x="624040" y="3215636"/>
          <a:ext cx="6096000" cy="828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21907395"/>
                    </a:ext>
                  </a:extLst>
                </a:gridCol>
                <a:gridCol w="1016000">
                  <a:extLst>
                    <a:ext uri="{9D8B030D-6E8A-4147-A177-3AD203B41FA5}">
                      <a16:colId xmlns:a16="http://schemas.microsoft.com/office/drawing/2014/main" val="1997330309"/>
                    </a:ext>
                  </a:extLst>
                </a:gridCol>
                <a:gridCol w="1016000">
                  <a:extLst>
                    <a:ext uri="{9D8B030D-6E8A-4147-A177-3AD203B41FA5}">
                      <a16:colId xmlns:a16="http://schemas.microsoft.com/office/drawing/2014/main" val="979473547"/>
                    </a:ext>
                  </a:extLst>
                </a:gridCol>
                <a:gridCol w="1016000">
                  <a:extLst>
                    <a:ext uri="{9D8B030D-6E8A-4147-A177-3AD203B41FA5}">
                      <a16:colId xmlns:a16="http://schemas.microsoft.com/office/drawing/2014/main" val="1657627035"/>
                    </a:ext>
                  </a:extLst>
                </a:gridCol>
                <a:gridCol w="1016000">
                  <a:extLst>
                    <a:ext uri="{9D8B030D-6E8A-4147-A177-3AD203B41FA5}">
                      <a16:colId xmlns:a16="http://schemas.microsoft.com/office/drawing/2014/main" val="3963562281"/>
                    </a:ext>
                  </a:extLst>
                </a:gridCol>
                <a:gridCol w="1016000">
                  <a:extLst>
                    <a:ext uri="{9D8B030D-6E8A-4147-A177-3AD203B41FA5}">
                      <a16:colId xmlns:a16="http://schemas.microsoft.com/office/drawing/2014/main" val="2005505276"/>
                    </a:ext>
                  </a:extLst>
                </a:gridCol>
              </a:tblGrid>
              <a:tr h="370840">
                <a:tc>
                  <a:txBody>
                    <a:bodyPr/>
                    <a:lstStyle/>
                    <a:p>
                      <a:pPr algn="r"/>
                      <a:r>
                        <a:rPr lang="en-IE" sz="1200" dirty="0"/>
                        <a:t>Root Selection</a:t>
                      </a:r>
                    </a:p>
                  </a:txBody>
                  <a:tcPr anchor="ctr"/>
                </a:tc>
                <a:tc>
                  <a:txBody>
                    <a:bodyPr/>
                    <a:lstStyle/>
                    <a:p>
                      <a:pPr algn="r"/>
                      <a:r>
                        <a:rPr lang="en-IE" sz="1200" dirty="0" err="1"/>
                        <a:t>ms</a:t>
                      </a:r>
                      <a:r>
                        <a:rPr lang="en-IE" sz="1200" dirty="0"/>
                        <a:t>/Call</a:t>
                      </a:r>
                    </a:p>
                  </a:txBody>
                  <a:tcPr anchor="ctr"/>
                </a:tc>
                <a:tc>
                  <a:txBody>
                    <a:bodyPr/>
                    <a:lstStyle/>
                    <a:p>
                      <a:pPr algn="r"/>
                      <a:r>
                        <a:rPr lang="en-IE" sz="1200" dirty="0"/>
                        <a:t>%Total</a:t>
                      </a:r>
                    </a:p>
                  </a:txBody>
                  <a:tcPr anchor="ctr"/>
                </a:tc>
                <a:tc>
                  <a:txBody>
                    <a:bodyPr/>
                    <a:lstStyle/>
                    <a:p>
                      <a:pPr algn="r"/>
                      <a:r>
                        <a:rPr lang="en-IE" sz="1200" dirty="0"/>
                        <a:t>Non-Root Selection</a:t>
                      </a:r>
                    </a:p>
                  </a:txBody>
                  <a:tcPr anchor="ctr"/>
                </a:tc>
                <a:tc>
                  <a:txBody>
                    <a:bodyPr/>
                    <a:lstStyle/>
                    <a:p>
                      <a:pPr algn="r"/>
                      <a:r>
                        <a:rPr lang="en-IE" sz="1200" dirty="0"/>
                        <a:t>%Total</a:t>
                      </a:r>
                    </a:p>
                  </a:txBody>
                  <a:tcPr anchor="ctr"/>
                </a:tc>
                <a:tc>
                  <a:txBody>
                    <a:bodyPr/>
                    <a:lstStyle/>
                    <a:p>
                      <a:pPr algn="r"/>
                      <a:r>
                        <a:rPr lang="en-IE" sz="1200" dirty="0"/>
                        <a:t>Total</a:t>
                      </a:r>
                    </a:p>
                  </a:txBody>
                  <a:tcPr anchor="ctr"/>
                </a:tc>
                <a:extLst>
                  <a:ext uri="{0D108BD9-81ED-4DB2-BD59-A6C34878D82A}">
                    <a16:rowId xmlns:a16="http://schemas.microsoft.com/office/drawing/2014/main" val="2829871100"/>
                  </a:ext>
                </a:extLst>
              </a:tr>
              <a:tr h="370840">
                <a:tc>
                  <a:txBody>
                    <a:bodyPr/>
                    <a:lstStyle/>
                    <a:p>
                      <a:pPr algn="r"/>
                      <a:r>
                        <a:rPr lang="en-IE" sz="1200" dirty="0"/>
                        <a:t>303</a:t>
                      </a:r>
                    </a:p>
                  </a:txBody>
                  <a:tcPr anchor="ctr"/>
                </a:tc>
                <a:tc>
                  <a:txBody>
                    <a:bodyPr/>
                    <a:lstStyle/>
                    <a:p>
                      <a:pPr algn="r"/>
                      <a:r>
                        <a:rPr lang="en-IE" sz="1200" dirty="0"/>
                        <a:t>41</a:t>
                      </a:r>
                    </a:p>
                  </a:txBody>
                  <a:tcPr anchor="ctr"/>
                </a:tc>
                <a:tc>
                  <a:txBody>
                    <a:bodyPr/>
                    <a:lstStyle/>
                    <a:p>
                      <a:pPr algn="r"/>
                      <a:r>
                        <a:rPr lang="en-IE" sz="1200" dirty="0"/>
                        <a:t>58</a:t>
                      </a:r>
                    </a:p>
                  </a:txBody>
                  <a:tcPr anchor="ctr"/>
                </a:tc>
                <a:tc>
                  <a:txBody>
                    <a:bodyPr/>
                    <a:lstStyle/>
                    <a:p>
                      <a:pPr algn="r"/>
                      <a:r>
                        <a:rPr lang="en-IE" sz="1200" dirty="0"/>
                        <a:t>221</a:t>
                      </a:r>
                    </a:p>
                  </a:txBody>
                  <a:tcPr anchor="ctr"/>
                </a:tc>
                <a:tc>
                  <a:txBody>
                    <a:bodyPr/>
                    <a:lstStyle/>
                    <a:p>
                      <a:pPr algn="r"/>
                      <a:r>
                        <a:rPr lang="en-IE" sz="1200" dirty="0"/>
                        <a:t>42</a:t>
                      </a:r>
                    </a:p>
                  </a:txBody>
                  <a:tcPr anchor="ctr"/>
                </a:tc>
                <a:tc>
                  <a:txBody>
                    <a:bodyPr/>
                    <a:lstStyle/>
                    <a:p>
                      <a:pPr algn="r"/>
                      <a:r>
                        <a:rPr lang="en-IE" sz="1200" dirty="0"/>
                        <a:t>524</a:t>
                      </a:r>
                    </a:p>
                  </a:txBody>
                  <a:tcPr anchor="ctr"/>
                </a:tc>
                <a:extLst>
                  <a:ext uri="{0D108BD9-81ED-4DB2-BD59-A6C34878D82A}">
                    <a16:rowId xmlns:a16="http://schemas.microsoft.com/office/drawing/2014/main" val="1515709311"/>
                  </a:ext>
                </a:extLst>
              </a:tr>
            </a:tbl>
          </a:graphicData>
        </a:graphic>
      </p:graphicFrame>
      <p:sp>
        <p:nvSpPr>
          <p:cNvPr id="14" name="TextBox 13">
            <a:extLst>
              <a:ext uri="{FF2B5EF4-FFF2-40B4-BE49-F238E27FC236}">
                <a16:creationId xmlns:a16="http://schemas.microsoft.com/office/drawing/2014/main" id="{D8750F22-3EE2-4B56-7A63-AA38244D35A1}"/>
              </a:ext>
            </a:extLst>
          </p:cNvPr>
          <p:cNvSpPr txBox="1"/>
          <p:nvPr/>
        </p:nvSpPr>
        <p:spPr>
          <a:xfrm>
            <a:off x="624039" y="2886551"/>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Elapsed Times</a:t>
            </a:r>
          </a:p>
        </p:txBody>
      </p:sp>
      <p:sp>
        <p:nvSpPr>
          <p:cNvPr id="8" name="TextBox 7">
            <a:extLst>
              <a:ext uri="{FF2B5EF4-FFF2-40B4-BE49-F238E27FC236}">
                <a16:creationId xmlns:a16="http://schemas.microsoft.com/office/drawing/2014/main" id="{36A81125-A223-B1C2-D765-3B7C8A761865}"/>
              </a:ext>
            </a:extLst>
          </p:cNvPr>
          <p:cNvSpPr txBox="1"/>
          <p:nvPr/>
        </p:nvSpPr>
        <p:spPr>
          <a:xfrm>
            <a:off x="3727269" y="2382656"/>
            <a:ext cx="4792691" cy="52322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1" dirty="0"/>
              <a:t>The base method, with no ordering, took 303 seconds</a:t>
            </a:r>
          </a:p>
        </p:txBody>
      </p:sp>
    </p:spTree>
    <p:extLst>
      <p:ext uri="{BB962C8B-B14F-4D97-AF65-F5344CB8AC3E}">
        <p14:creationId xmlns:p14="http://schemas.microsoft.com/office/powerpoint/2010/main" val="855799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Root Node Selector: </a:t>
            </a:r>
            <a:r>
              <a:rPr lang="en-GB" sz="1730" b="1" dirty="0">
                <a:solidFill>
                  <a:srgbClr val="006600"/>
                </a:solidFill>
              </a:rPr>
              <a:t>Method 1 - Select from Unused Nodes (Minimum Id)</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55</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24040" y="2383199"/>
            <a:ext cx="3815225" cy="3103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Min(id) INTO </a:t>
            </a:r>
            <a:r>
              <a:rPr lang="en-GB" sz="800" dirty="0" err="1">
                <a:latin typeface="Courier New" panose="02070309020205020404" pitchFamily="49" charset="0"/>
                <a:cs typeface="Courier New" panose="02070309020205020404" pitchFamily="49" charset="0"/>
              </a:rPr>
              <a:t>l_root_id</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nodes WHERE id NOT IN (SELECT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node_roots</a:t>
            </a:r>
            <a:r>
              <a:rPr lang="en-GB" sz="800" dirty="0">
                <a:latin typeface="Courier New" panose="02070309020205020404" pitchFamily="49" charset="0"/>
                <a:cs typeface="Courier New" panose="02070309020205020404" pitchFamily="49" charset="0"/>
              </a:rPr>
              <a:t>)</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553701" y="1744332"/>
            <a:ext cx="7886700"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The first ordering query takes a Min(id) from nodes not in the solution table</a:t>
            </a:r>
            <a:endParaRPr lang="en-IE" sz="1400" dirty="0"/>
          </a:p>
        </p:txBody>
      </p:sp>
      <p:sp>
        <p:nvSpPr>
          <p:cNvPr id="7" name="Rectangle 1">
            <a:extLst>
              <a:ext uri="{FF2B5EF4-FFF2-40B4-BE49-F238E27FC236}">
                <a16:creationId xmlns:a16="http://schemas.microsoft.com/office/drawing/2014/main" id="{B4E5468A-350A-461A-5164-3A6F9AF14AD2}"/>
              </a:ext>
            </a:extLst>
          </p:cNvPr>
          <p:cNvSpPr txBox="1">
            <a:spLocks noChangeArrowheads="1"/>
          </p:cNvSpPr>
          <p:nvPr/>
        </p:nvSpPr>
        <p:spPr bwMode="auto">
          <a:xfrm>
            <a:off x="624040" y="4800383"/>
            <a:ext cx="7886700"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  </a:t>
            </a:r>
            <a:r>
              <a:rPr lang="en-IE" sz="800" dirty="0" err="1">
                <a:latin typeface="Courier New" panose="02070309020205020404" pitchFamily="49" charset="0"/>
                <a:cs typeface="Courier New" panose="02070309020205020404" pitchFamily="49" charset="0"/>
              </a:rPr>
              <a:t>OMem</a:t>
            </a:r>
            <a:r>
              <a:rPr lang="en-IE" sz="800" dirty="0">
                <a:latin typeface="Courier New" panose="02070309020205020404" pitchFamily="49" charset="0"/>
                <a:cs typeface="Courier New" panose="02070309020205020404" pitchFamily="49" charset="0"/>
              </a:rPr>
              <a:t> |  1Mem | Used-Mem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1 |00:00:00.50 |    3178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SORT AGGREGATE          |              |      1 |      1 |      1 |00:00:00.50 |    3178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HASH JOIN RIGHT ANTI NA|              |      1 |  28678 |      0 |00:00:00.50 |    3178 |    37M|  6400K|   30M (0)|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TABLE ACCESS FULL     | NODE_ROOTS   |      1 |    715K|    744K|00:00:00.06 |    1717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INDEX FAST FULL SCAN  | SYS_C0018310 |      1 |    744K|    744K|00:00:00.08 |    1461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2 - access("ID"="NODE_ID")</a:t>
            </a:r>
          </a:p>
        </p:txBody>
      </p:sp>
      <p:sp>
        <p:nvSpPr>
          <p:cNvPr id="9" name="TextBox 8">
            <a:extLst>
              <a:ext uri="{FF2B5EF4-FFF2-40B4-BE49-F238E27FC236}">
                <a16:creationId xmlns:a16="http://schemas.microsoft.com/office/drawing/2014/main" id="{1A375C73-499E-D2FC-171E-21CA0AE7C212}"/>
              </a:ext>
            </a:extLst>
          </p:cNvPr>
          <p:cNvSpPr txBox="1"/>
          <p:nvPr/>
        </p:nvSpPr>
        <p:spPr>
          <a:xfrm>
            <a:off x="624040" y="4495130"/>
            <a:ext cx="1514478"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a:t>
            </a:r>
          </a:p>
        </p:txBody>
      </p:sp>
      <p:graphicFrame>
        <p:nvGraphicFramePr>
          <p:cNvPr id="12" name="Table 13">
            <a:extLst>
              <a:ext uri="{FF2B5EF4-FFF2-40B4-BE49-F238E27FC236}">
                <a16:creationId xmlns:a16="http://schemas.microsoft.com/office/drawing/2014/main" id="{C328E0B0-44F0-2F2C-0E7B-0BDBBD2AE004}"/>
              </a:ext>
            </a:extLst>
          </p:cNvPr>
          <p:cNvGraphicFramePr>
            <a:graphicFrameLocks noGrp="1"/>
          </p:cNvGraphicFramePr>
          <p:nvPr>
            <p:extLst>
              <p:ext uri="{D42A27DB-BD31-4B8C-83A1-F6EECF244321}">
                <p14:modId xmlns:p14="http://schemas.microsoft.com/office/powerpoint/2010/main" val="2570854809"/>
              </p:ext>
            </p:extLst>
          </p:nvPr>
        </p:nvGraphicFramePr>
        <p:xfrm>
          <a:off x="624040" y="3650939"/>
          <a:ext cx="6096000" cy="828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21907395"/>
                    </a:ext>
                  </a:extLst>
                </a:gridCol>
                <a:gridCol w="1016000">
                  <a:extLst>
                    <a:ext uri="{9D8B030D-6E8A-4147-A177-3AD203B41FA5}">
                      <a16:colId xmlns:a16="http://schemas.microsoft.com/office/drawing/2014/main" val="1997330309"/>
                    </a:ext>
                  </a:extLst>
                </a:gridCol>
                <a:gridCol w="1016000">
                  <a:extLst>
                    <a:ext uri="{9D8B030D-6E8A-4147-A177-3AD203B41FA5}">
                      <a16:colId xmlns:a16="http://schemas.microsoft.com/office/drawing/2014/main" val="979473547"/>
                    </a:ext>
                  </a:extLst>
                </a:gridCol>
                <a:gridCol w="1016000">
                  <a:extLst>
                    <a:ext uri="{9D8B030D-6E8A-4147-A177-3AD203B41FA5}">
                      <a16:colId xmlns:a16="http://schemas.microsoft.com/office/drawing/2014/main" val="1657627035"/>
                    </a:ext>
                  </a:extLst>
                </a:gridCol>
                <a:gridCol w="1016000">
                  <a:extLst>
                    <a:ext uri="{9D8B030D-6E8A-4147-A177-3AD203B41FA5}">
                      <a16:colId xmlns:a16="http://schemas.microsoft.com/office/drawing/2014/main" val="3963562281"/>
                    </a:ext>
                  </a:extLst>
                </a:gridCol>
                <a:gridCol w="1016000">
                  <a:extLst>
                    <a:ext uri="{9D8B030D-6E8A-4147-A177-3AD203B41FA5}">
                      <a16:colId xmlns:a16="http://schemas.microsoft.com/office/drawing/2014/main" val="2005505276"/>
                    </a:ext>
                  </a:extLst>
                </a:gridCol>
              </a:tblGrid>
              <a:tr h="370840">
                <a:tc>
                  <a:txBody>
                    <a:bodyPr/>
                    <a:lstStyle/>
                    <a:p>
                      <a:pPr algn="r"/>
                      <a:r>
                        <a:rPr lang="en-IE" sz="1200" dirty="0"/>
                        <a:t>Root Selection</a:t>
                      </a:r>
                    </a:p>
                  </a:txBody>
                  <a:tcPr anchor="ctr"/>
                </a:tc>
                <a:tc>
                  <a:txBody>
                    <a:bodyPr/>
                    <a:lstStyle/>
                    <a:p>
                      <a:pPr algn="r"/>
                      <a:r>
                        <a:rPr lang="en-IE" sz="1200" dirty="0" err="1"/>
                        <a:t>ms</a:t>
                      </a:r>
                      <a:r>
                        <a:rPr lang="en-IE" sz="1200" dirty="0"/>
                        <a:t>/Call</a:t>
                      </a:r>
                    </a:p>
                  </a:txBody>
                  <a:tcPr anchor="ctr"/>
                </a:tc>
                <a:tc>
                  <a:txBody>
                    <a:bodyPr/>
                    <a:lstStyle/>
                    <a:p>
                      <a:pPr algn="r"/>
                      <a:r>
                        <a:rPr lang="en-IE" sz="1200" dirty="0"/>
                        <a:t>%Total</a:t>
                      </a:r>
                    </a:p>
                  </a:txBody>
                  <a:tcPr anchor="ctr"/>
                </a:tc>
                <a:tc>
                  <a:txBody>
                    <a:bodyPr/>
                    <a:lstStyle/>
                    <a:p>
                      <a:pPr algn="r"/>
                      <a:r>
                        <a:rPr lang="en-IE" sz="1200" dirty="0"/>
                        <a:t>Non-Root Selection</a:t>
                      </a:r>
                    </a:p>
                  </a:txBody>
                  <a:tcPr anchor="ctr"/>
                </a:tc>
                <a:tc>
                  <a:txBody>
                    <a:bodyPr/>
                    <a:lstStyle/>
                    <a:p>
                      <a:pPr algn="r"/>
                      <a:r>
                        <a:rPr lang="en-IE" sz="1200" dirty="0"/>
                        <a:t>%Total</a:t>
                      </a:r>
                    </a:p>
                  </a:txBody>
                  <a:tcPr anchor="ctr"/>
                </a:tc>
                <a:tc>
                  <a:txBody>
                    <a:bodyPr/>
                    <a:lstStyle/>
                    <a:p>
                      <a:pPr algn="r"/>
                      <a:r>
                        <a:rPr lang="en-IE" sz="1200" dirty="0"/>
                        <a:t>Total</a:t>
                      </a:r>
                    </a:p>
                  </a:txBody>
                  <a:tcPr anchor="ctr"/>
                </a:tc>
                <a:extLst>
                  <a:ext uri="{0D108BD9-81ED-4DB2-BD59-A6C34878D82A}">
                    <a16:rowId xmlns:a16="http://schemas.microsoft.com/office/drawing/2014/main" val="2829871100"/>
                  </a:ext>
                </a:extLst>
              </a:tr>
              <a:tr h="370840">
                <a:tc>
                  <a:txBody>
                    <a:bodyPr/>
                    <a:lstStyle/>
                    <a:p>
                      <a:pPr algn="r"/>
                      <a:r>
                        <a:rPr lang="en-IE" sz="1200" dirty="0"/>
                        <a:t>2,046</a:t>
                      </a:r>
                    </a:p>
                  </a:txBody>
                  <a:tcPr anchor="ctr"/>
                </a:tc>
                <a:tc>
                  <a:txBody>
                    <a:bodyPr/>
                    <a:lstStyle/>
                    <a:p>
                      <a:pPr algn="r"/>
                      <a:r>
                        <a:rPr lang="en-IE" sz="1200" dirty="0"/>
                        <a:t>275</a:t>
                      </a:r>
                    </a:p>
                  </a:txBody>
                  <a:tcPr anchor="ctr"/>
                </a:tc>
                <a:tc>
                  <a:txBody>
                    <a:bodyPr/>
                    <a:lstStyle/>
                    <a:p>
                      <a:pPr algn="r"/>
                      <a:r>
                        <a:rPr lang="en-IE" sz="1200" dirty="0"/>
                        <a:t>92</a:t>
                      </a:r>
                    </a:p>
                  </a:txBody>
                  <a:tcPr anchor="ctr"/>
                </a:tc>
                <a:tc>
                  <a:txBody>
                    <a:bodyPr/>
                    <a:lstStyle/>
                    <a:p>
                      <a:pPr algn="r"/>
                      <a:r>
                        <a:rPr lang="en-IE" sz="1200" dirty="0"/>
                        <a:t>208</a:t>
                      </a:r>
                    </a:p>
                  </a:txBody>
                  <a:tcPr anchor="ctr"/>
                </a:tc>
                <a:tc>
                  <a:txBody>
                    <a:bodyPr/>
                    <a:lstStyle/>
                    <a:p>
                      <a:pPr algn="r"/>
                      <a:r>
                        <a:rPr lang="en-IE" sz="1200" dirty="0"/>
                        <a:t>8</a:t>
                      </a:r>
                    </a:p>
                  </a:txBody>
                  <a:tcPr anchor="ctr"/>
                </a:tc>
                <a:tc>
                  <a:txBody>
                    <a:bodyPr/>
                    <a:lstStyle/>
                    <a:p>
                      <a:pPr algn="r"/>
                      <a:r>
                        <a:rPr lang="en-IE" sz="1200" dirty="0"/>
                        <a:t>2,233</a:t>
                      </a:r>
                    </a:p>
                  </a:txBody>
                  <a:tcPr anchor="ctr"/>
                </a:tc>
                <a:extLst>
                  <a:ext uri="{0D108BD9-81ED-4DB2-BD59-A6C34878D82A}">
                    <a16:rowId xmlns:a16="http://schemas.microsoft.com/office/drawing/2014/main" val="1515709311"/>
                  </a:ext>
                </a:extLst>
              </a:tr>
            </a:tbl>
          </a:graphicData>
        </a:graphic>
      </p:graphicFrame>
      <p:sp>
        <p:nvSpPr>
          <p:cNvPr id="14" name="TextBox 13">
            <a:extLst>
              <a:ext uri="{FF2B5EF4-FFF2-40B4-BE49-F238E27FC236}">
                <a16:creationId xmlns:a16="http://schemas.microsoft.com/office/drawing/2014/main" id="{D8750F22-3EE2-4B56-7A63-AA38244D35A1}"/>
              </a:ext>
            </a:extLst>
          </p:cNvPr>
          <p:cNvSpPr txBox="1"/>
          <p:nvPr/>
        </p:nvSpPr>
        <p:spPr>
          <a:xfrm>
            <a:off x="624040" y="3355887"/>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Elapsed Times</a:t>
            </a:r>
          </a:p>
        </p:txBody>
      </p:sp>
      <p:sp>
        <p:nvSpPr>
          <p:cNvPr id="8" name="TextBox 7">
            <a:extLst>
              <a:ext uri="{FF2B5EF4-FFF2-40B4-BE49-F238E27FC236}">
                <a16:creationId xmlns:a16="http://schemas.microsoft.com/office/drawing/2014/main" id="{283EE9D1-1A63-F48C-E223-A2F60978CB91}"/>
              </a:ext>
            </a:extLst>
          </p:cNvPr>
          <p:cNvSpPr txBox="1"/>
          <p:nvPr/>
        </p:nvSpPr>
        <p:spPr>
          <a:xfrm>
            <a:off x="624040" y="2065736"/>
            <a:ext cx="548459"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SQL</a:t>
            </a:r>
          </a:p>
        </p:txBody>
      </p:sp>
      <p:sp>
        <p:nvSpPr>
          <p:cNvPr id="10" name="TextBox 9">
            <a:extLst>
              <a:ext uri="{FF2B5EF4-FFF2-40B4-BE49-F238E27FC236}">
                <a16:creationId xmlns:a16="http://schemas.microsoft.com/office/drawing/2014/main" id="{87C1ED4E-9024-536A-BA21-B56CFCE2A589}"/>
              </a:ext>
            </a:extLst>
          </p:cNvPr>
          <p:cNvSpPr txBox="1"/>
          <p:nvPr/>
        </p:nvSpPr>
        <p:spPr>
          <a:xfrm>
            <a:off x="624040" y="2728219"/>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1" dirty="0"/>
              <a:t>The first ordering method, took 2,046 seconds</a:t>
            </a:r>
          </a:p>
          <a:p>
            <a:pPr marL="200025" indent="-200025" eaLnBrk="0" fontAlgn="base" hangingPunct="0">
              <a:spcBef>
                <a:spcPct val="0"/>
              </a:spcBef>
              <a:spcAft>
                <a:spcPct val="30000"/>
              </a:spcAft>
              <a:buClr>
                <a:srgbClr val="5D9A0C"/>
              </a:buClr>
              <a:buFont typeface="Wingdings 3" pitchFamily="18" charset="2"/>
              <a:buChar char=""/>
            </a:pPr>
            <a:r>
              <a:rPr lang="en-GB" sz="1400" dirty="0"/>
              <a:t>This is nearly 7 times slower than the base, unordered method</a:t>
            </a:r>
            <a:endParaRPr lang="en-IE" sz="1400" dirty="0"/>
          </a:p>
        </p:txBody>
      </p:sp>
    </p:spTree>
    <p:extLst>
      <p:ext uri="{BB962C8B-B14F-4D97-AF65-F5344CB8AC3E}">
        <p14:creationId xmlns:p14="http://schemas.microsoft.com/office/powerpoint/2010/main" val="402908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Root Node Selector: </a:t>
            </a:r>
            <a:r>
              <a:rPr lang="en-GB" sz="1730" b="1" dirty="0">
                <a:solidFill>
                  <a:srgbClr val="006600"/>
                </a:solidFill>
              </a:rPr>
              <a:t>Method 2 - Select from Unused Nodes (Ordered by Id, ROWNUM = 1)</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56</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33260" y="2552113"/>
            <a:ext cx="3313779" cy="679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id INTO </a:t>
            </a:r>
            <a:r>
              <a:rPr lang="en-GB" sz="800" dirty="0" err="1">
                <a:latin typeface="Courier New" panose="02070309020205020404" pitchFamily="49" charset="0"/>
                <a:cs typeface="Courier New" panose="02070309020205020404" pitchFamily="49" charset="0"/>
              </a:rPr>
              <a:t>l_root_id</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(SELECT id FROM nodes WHERE id NOT IN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node_roots</a:t>
            </a:r>
            <a:r>
              <a:rPr lang="en-GB" sz="800" dirty="0">
                <a:latin typeface="Courier New" panose="02070309020205020404" pitchFamily="49" charset="0"/>
                <a:cs typeface="Courier New" panose="02070309020205020404" pitchFamily="49" charset="0"/>
              </a:rPr>
              <a:t>) ORDER BY 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WHERE ROWNUM = 1</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624040" y="1724647"/>
            <a:ext cx="7886700" cy="52322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The second ordering query uses a ROWNUM = 1 on an ordered subquery from nodes not in the solution table</a:t>
            </a:r>
            <a:endParaRPr lang="en-IE" sz="1400" dirty="0"/>
          </a:p>
        </p:txBody>
      </p:sp>
      <p:sp>
        <p:nvSpPr>
          <p:cNvPr id="7" name="Rectangle 1">
            <a:extLst>
              <a:ext uri="{FF2B5EF4-FFF2-40B4-BE49-F238E27FC236}">
                <a16:creationId xmlns:a16="http://schemas.microsoft.com/office/drawing/2014/main" id="{B4E5468A-350A-461A-5164-3A6F9AF14AD2}"/>
              </a:ext>
            </a:extLst>
          </p:cNvPr>
          <p:cNvSpPr txBox="1">
            <a:spLocks noChangeArrowheads="1"/>
          </p:cNvSpPr>
          <p:nvPr/>
        </p:nvSpPr>
        <p:spPr bwMode="auto">
          <a:xfrm>
            <a:off x="624040" y="4811087"/>
            <a:ext cx="6096000"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0 |00:00:00.42 |   26499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COUNT STOPKEY           |               |      1 |        |      0 |00:00:00.42 |   26499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2 |   VIEW                   |               |      1 |      1 |      0 |00:00:00.42 |   26499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3 |    FILTER                |               |      1 |        |      0 |00:00:00.42 |   26499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4 |     NESTED LOOPS ANTI SNA|               |      1 |     20 |      0 |00:00:00.41 |   24782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5 |      INDEX FULL SCAN     | SYS_C0018310  |      1 |    744K|    744K|00:00:00.10 |    1398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6 |      INDEX UNIQUE SCAN   | NODE_ROOTS_N1 |    744K|    688K|    744K|00:00:00.26 |   23384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7 |     TABLE ACCESS FULL    | NODE_ROOTS    |      1 |      1 |      0 |00:00:00.01 |    1717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1A375C73-499E-D2FC-171E-21CA0AE7C212}"/>
              </a:ext>
            </a:extLst>
          </p:cNvPr>
          <p:cNvSpPr txBox="1"/>
          <p:nvPr/>
        </p:nvSpPr>
        <p:spPr>
          <a:xfrm>
            <a:off x="624040" y="4487956"/>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Execution Plan (Steps)</a:t>
            </a:r>
          </a:p>
        </p:txBody>
      </p:sp>
      <p:graphicFrame>
        <p:nvGraphicFramePr>
          <p:cNvPr id="12" name="Table 13">
            <a:extLst>
              <a:ext uri="{FF2B5EF4-FFF2-40B4-BE49-F238E27FC236}">
                <a16:creationId xmlns:a16="http://schemas.microsoft.com/office/drawing/2014/main" id="{C328E0B0-44F0-2F2C-0E7B-0BDBBD2AE004}"/>
              </a:ext>
            </a:extLst>
          </p:cNvPr>
          <p:cNvGraphicFramePr>
            <a:graphicFrameLocks noGrp="1"/>
          </p:cNvGraphicFramePr>
          <p:nvPr>
            <p:extLst>
              <p:ext uri="{D42A27DB-BD31-4B8C-83A1-F6EECF244321}">
                <p14:modId xmlns:p14="http://schemas.microsoft.com/office/powerpoint/2010/main" val="3522927774"/>
              </p:ext>
            </p:extLst>
          </p:nvPr>
        </p:nvGraphicFramePr>
        <p:xfrm>
          <a:off x="624040" y="3659916"/>
          <a:ext cx="6096000" cy="828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21907395"/>
                    </a:ext>
                  </a:extLst>
                </a:gridCol>
                <a:gridCol w="1016000">
                  <a:extLst>
                    <a:ext uri="{9D8B030D-6E8A-4147-A177-3AD203B41FA5}">
                      <a16:colId xmlns:a16="http://schemas.microsoft.com/office/drawing/2014/main" val="1997330309"/>
                    </a:ext>
                  </a:extLst>
                </a:gridCol>
                <a:gridCol w="1016000">
                  <a:extLst>
                    <a:ext uri="{9D8B030D-6E8A-4147-A177-3AD203B41FA5}">
                      <a16:colId xmlns:a16="http://schemas.microsoft.com/office/drawing/2014/main" val="979473547"/>
                    </a:ext>
                  </a:extLst>
                </a:gridCol>
                <a:gridCol w="1016000">
                  <a:extLst>
                    <a:ext uri="{9D8B030D-6E8A-4147-A177-3AD203B41FA5}">
                      <a16:colId xmlns:a16="http://schemas.microsoft.com/office/drawing/2014/main" val="1657627035"/>
                    </a:ext>
                  </a:extLst>
                </a:gridCol>
                <a:gridCol w="1016000">
                  <a:extLst>
                    <a:ext uri="{9D8B030D-6E8A-4147-A177-3AD203B41FA5}">
                      <a16:colId xmlns:a16="http://schemas.microsoft.com/office/drawing/2014/main" val="3963562281"/>
                    </a:ext>
                  </a:extLst>
                </a:gridCol>
                <a:gridCol w="1016000">
                  <a:extLst>
                    <a:ext uri="{9D8B030D-6E8A-4147-A177-3AD203B41FA5}">
                      <a16:colId xmlns:a16="http://schemas.microsoft.com/office/drawing/2014/main" val="2005505276"/>
                    </a:ext>
                  </a:extLst>
                </a:gridCol>
              </a:tblGrid>
              <a:tr h="370840">
                <a:tc>
                  <a:txBody>
                    <a:bodyPr/>
                    <a:lstStyle/>
                    <a:p>
                      <a:pPr algn="r"/>
                      <a:r>
                        <a:rPr lang="en-IE" sz="1200" dirty="0"/>
                        <a:t>Root Selection</a:t>
                      </a:r>
                    </a:p>
                  </a:txBody>
                  <a:tcPr anchor="ctr"/>
                </a:tc>
                <a:tc>
                  <a:txBody>
                    <a:bodyPr/>
                    <a:lstStyle/>
                    <a:p>
                      <a:pPr algn="r"/>
                      <a:r>
                        <a:rPr lang="en-IE" sz="1200" dirty="0" err="1"/>
                        <a:t>ms</a:t>
                      </a:r>
                      <a:r>
                        <a:rPr lang="en-IE" sz="1200" dirty="0"/>
                        <a:t>/Call</a:t>
                      </a:r>
                    </a:p>
                  </a:txBody>
                  <a:tcPr anchor="ctr"/>
                </a:tc>
                <a:tc>
                  <a:txBody>
                    <a:bodyPr/>
                    <a:lstStyle/>
                    <a:p>
                      <a:pPr algn="r"/>
                      <a:r>
                        <a:rPr lang="en-IE" sz="1200" dirty="0"/>
                        <a:t>%Total</a:t>
                      </a:r>
                    </a:p>
                  </a:txBody>
                  <a:tcPr anchor="ctr"/>
                </a:tc>
                <a:tc>
                  <a:txBody>
                    <a:bodyPr/>
                    <a:lstStyle/>
                    <a:p>
                      <a:pPr algn="r"/>
                      <a:r>
                        <a:rPr lang="en-IE" sz="1200" dirty="0"/>
                        <a:t>Non-Root Selection</a:t>
                      </a:r>
                    </a:p>
                  </a:txBody>
                  <a:tcPr anchor="ctr"/>
                </a:tc>
                <a:tc>
                  <a:txBody>
                    <a:bodyPr/>
                    <a:lstStyle/>
                    <a:p>
                      <a:pPr algn="r"/>
                      <a:r>
                        <a:rPr lang="en-IE" sz="1200" dirty="0"/>
                        <a:t>%Total</a:t>
                      </a:r>
                    </a:p>
                  </a:txBody>
                  <a:tcPr anchor="ctr"/>
                </a:tc>
                <a:tc>
                  <a:txBody>
                    <a:bodyPr/>
                    <a:lstStyle/>
                    <a:p>
                      <a:pPr algn="r"/>
                      <a:r>
                        <a:rPr lang="en-IE" sz="1200" dirty="0"/>
                        <a:t>Total</a:t>
                      </a:r>
                    </a:p>
                  </a:txBody>
                  <a:tcPr anchor="ctr"/>
                </a:tc>
                <a:extLst>
                  <a:ext uri="{0D108BD9-81ED-4DB2-BD59-A6C34878D82A}">
                    <a16:rowId xmlns:a16="http://schemas.microsoft.com/office/drawing/2014/main" val="2829871100"/>
                  </a:ext>
                </a:extLst>
              </a:tr>
              <a:tr h="370840">
                <a:tc>
                  <a:txBody>
                    <a:bodyPr/>
                    <a:lstStyle/>
                    <a:p>
                      <a:pPr algn="r"/>
                      <a:r>
                        <a:rPr lang="en-IE" sz="1200" dirty="0"/>
                        <a:t>289</a:t>
                      </a:r>
                    </a:p>
                  </a:txBody>
                  <a:tcPr anchor="ctr"/>
                </a:tc>
                <a:tc>
                  <a:txBody>
                    <a:bodyPr/>
                    <a:lstStyle/>
                    <a:p>
                      <a:pPr algn="r"/>
                      <a:r>
                        <a:rPr lang="en-IE" sz="1200" dirty="0"/>
                        <a:t>39</a:t>
                      </a:r>
                    </a:p>
                  </a:txBody>
                  <a:tcPr anchor="ctr"/>
                </a:tc>
                <a:tc>
                  <a:txBody>
                    <a:bodyPr/>
                    <a:lstStyle/>
                    <a:p>
                      <a:pPr algn="r"/>
                      <a:r>
                        <a:rPr lang="en-IE" sz="1200" dirty="0"/>
                        <a:t>60</a:t>
                      </a:r>
                    </a:p>
                  </a:txBody>
                  <a:tcPr anchor="ctr"/>
                </a:tc>
                <a:tc>
                  <a:txBody>
                    <a:bodyPr/>
                    <a:lstStyle/>
                    <a:p>
                      <a:pPr algn="r"/>
                      <a:r>
                        <a:rPr lang="en-IE" sz="1200" dirty="0"/>
                        <a:t>193</a:t>
                      </a:r>
                    </a:p>
                  </a:txBody>
                  <a:tcPr anchor="ctr"/>
                </a:tc>
                <a:tc>
                  <a:txBody>
                    <a:bodyPr/>
                    <a:lstStyle/>
                    <a:p>
                      <a:pPr algn="r"/>
                      <a:r>
                        <a:rPr lang="en-IE" sz="1200" dirty="0"/>
                        <a:t>40</a:t>
                      </a:r>
                    </a:p>
                  </a:txBody>
                  <a:tcPr anchor="ctr"/>
                </a:tc>
                <a:tc>
                  <a:txBody>
                    <a:bodyPr/>
                    <a:lstStyle/>
                    <a:p>
                      <a:pPr algn="r"/>
                      <a:r>
                        <a:rPr lang="en-IE" sz="1200" dirty="0"/>
                        <a:t>482</a:t>
                      </a:r>
                    </a:p>
                  </a:txBody>
                  <a:tcPr anchor="ctr"/>
                </a:tc>
                <a:extLst>
                  <a:ext uri="{0D108BD9-81ED-4DB2-BD59-A6C34878D82A}">
                    <a16:rowId xmlns:a16="http://schemas.microsoft.com/office/drawing/2014/main" val="1515709311"/>
                  </a:ext>
                </a:extLst>
              </a:tr>
            </a:tbl>
          </a:graphicData>
        </a:graphic>
      </p:graphicFrame>
      <p:sp>
        <p:nvSpPr>
          <p:cNvPr id="14" name="TextBox 13">
            <a:extLst>
              <a:ext uri="{FF2B5EF4-FFF2-40B4-BE49-F238E27FC236}">
                <a16:creationId xmlns:a16="http://schemas.microsoft.com/office/drawing/2014/main" id="{D8750F22-3EE2-4B56-7A63-AA38244D35A1}"/>
              </a:ext>
            </a:extLst>
          </p:cNvPr>
          <p:cNvSpPr txBox="1"/>
          <p:nvPr/>
        </p:nvSpPr>
        <p:spPr>
          <a:xfrm>
            <a:off x="624039" y="3386289"/>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Elapsed Times</a:t>
            </a:r>
          </a:p>
        </p:txBody>
      </p:sp>
      <p:sp>
        <p:nvSpPr>
          <p:cNvPr id="8" name="TextBox 7">
            <a:extLst>
              <a:ext uri="{FF2B5EF4-FFF2-40B4-BE49-F238E27FC236}">
                <a16:creationId xmlns:a16="http://schemas.microsoft.com/office/drawing/2014/main" id="{283EE9D1-1A63-F48C-E223-A2F60978CB91}"/>
              </a:ext>
            </a:extLst>
          </p:cNvPr>
          <p:cNvSpPr txBox="1"/>
          <p:nvPr/>
        </p:nvSpPr>
        <p:spPr>
          <a:xfrm>
            <a:off x="633260" y="2263221"/>
            <a:ext cx="548459"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SQL</a:t>
            </a:r>
          </a:p>
        </p:txBody>
      </p:sp>
      <p:sp>
        <p:nvSpPr>
          <p:cNvPr id="10" name="Rectangle 1">
            <a:extLst>
              <a:ext uri="{FF2B5EF4-FFF2-40B4-BE49-F238E27FC236}">
                <a16:creationId xmlns:a16="http://schemas.microsoft.com/office/drawing/2014/main" id="{D1FB8D48-D198-5AFF-0862-6A044CAE8860}"/>
              </a:ext>
            </a:extLst>
          </p:cNvPr>
          <p:cNvSpPr txBox="1">
            <a:spLocks noChangeArrowheads="1"/>
          </p:cNvSpPr>
          <p:nvPr/>
        </p:nvSpPr>
        <p:spPr bwMode="auto">
          <a:xfrm>
            <a:off x="6729260" y="4836333"/>
            <a:ext cx="1790700" cy="9258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Predicate Information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(identified by operation id):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1 - filter(ROWNUM=1)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3 - filter( IS NULL)</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6 - access("ID"="NODE_ID")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7 - filter("NODE_ID" IS NULL)</a:t>
            </a:r>
          </a:p>
        </p:txBody>
      </p:sp>
      <p:sp>
        <p:nvSpPr>
          <p:cNvPr id="15" name="TextBox 14">
            <a:extLst>
              <a:ext uri="{FF2B5EF4-FFF2-40B4-BE49-F238E27FC236}">
                <a16:creationId xmlns:a16="http://schemas.microsoft.com/office/drawing/2014/main" id="{B16A7092-E966-5769-7C84-A27D9A767618}"/>
              </a:ext>
            </a:extLst>
          </p:cNvPr>
          <p:cNvSpPr txBox="1"/>
          <p:nvPr/>
        </p:nvSpPr>
        <p:spPr>
          <a:xfrm>
            <a:off x="6715225" y="4540917"/>
            <a:ext cx="17907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(Predicates)</a:t>
            </a:r>
          </a:p>
        </p:txBody>
      </p:sp>
      <p:sp>
        <p:nvSpPr>
          <p:cNvPr id="13" name="TextBox 12">
            <a:extLst>
              <a:ext uri="{FF2B5EF4-FFF2-40B4-BE49-F238E27FC236}">
                <a16:creationId xmlns:a16="http://schemas.microsoft.com/office/drawing/2014/main" id="{9AABAC4F-698B-EC16-16D1-EBDCF34AFC60}"/>
              </a:ext>
            </a:extLst>
          </p:cNvPr>
          <p:cNvSpPr txBox="1"/>
          <p:nvPr/>
        </p:nvSpPr>
        <p:spPr>
          <a:xfrm>
            <a:off x="3937819" y="2566447"/>
            <a:ext cx="4568106" cy="80329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1" dirty="0"/>
              <a:t>The second ordering method took 289 seconds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This is 7 times faster than the first ordering method and slightly faster than the base, unordered </a:t>
            </a:r>
            <a:endParaRPr lang="en-IE" sz="1400" dirty="0"/>
          </a:p>
        </p:txBody>
      </p:sp>
    </p:spTree>
    <p:extLst>
      <p:ext uri="{BB962C8B-B14F-4D97-AF65-F5344CB8AC3E}">
        <p14:creationId xmlns:p14="http://schemas.microsoft.com/office/powerpoint/2010/main" val="3194302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SQL for Root Node Selector: </a:t>
            </a:r>
            <a:r>
              <a:rPr lang="en-GB" sz="1730" b="1" dirty="0">
                <a:solidFill>
                  <a:srgbClr val="006600"/>
                </a:solidFill>
              </a:rPr>
              <a:t>Method 3 - Fetch from Cursor (Ordered by Id), Check Unused</a:t>
            </a:r>
            <a:endParaRPr lang="en-IE" sz="1730" b="1" dirty="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57</a:t>
            </a:fld>
            <a:endParaRPr lang="en-IE"/>
          </a:p>
        </p:txBody>
      </p:sp>
      <p:sp>
        <p:nvSpPr>
          <p:cNvPr id="3" name="Rectangle 1">
            <a:extLst>
              <a:ext uri="{FF2B5EF4-FFF2-40B4-BE49-F238E27FC236}">
                <a16:creationId xmlns:a16="http://schemas.microsoft.com/office/drawing/2014/main" id="{A0FE4190-B24C-C689-40CD-DB15BC062BD2}"/>
              </a:ext>
            </a:extLst>
          </p:cNvPr>
          <p:cNvSpPr txBox="1">
            <a:spLocks noChangeArrowheads="1"/>
          </p:cNvSpPr>
          <p:nvPr/>
        </p:nvSpPr>
        <p:spPr bwMode="auto">
          <a:xfrm>
            <a:off x="636019" y="3969714"/>
            <a:ext cx="1779947" cy="9258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CURSOR </a:t>
            </a:r>
            <a:r>
              <a:rPr lang="en-GB" sz="800" dirty="0" err="1">
                <a:latin typeface="Courier New" panose="02070309020205020404" pitchFamily="49" charset="0"/>
                <a:cs typeface="Courier New" panose="02070309020205020404" pitchFamily="49" charset="0"/>
              </a:rPr>
              <a:t>c_roots</a:t>
            </a:r>
            <a:r>
              <a:rPr lang="en-GB" sz="800" dirty="0">
                <a:latin typeface="Courier New" panose="02070309020205020404" pitchFamily="49" charset="0"/>
                <a:cs typeface="Courier New" panose="02070309020205020404" pitchFamily="49" charset="0"/>
              </a:rPr>
              <a:t> IS</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id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nodes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1;</a:t>
            </a:r>
          </a:p>
          <a:p>
            <a:pPr marL="0" indent="0" eaLnBrk="0" fontAlgn="base" hangingPunct="0">
              <a:lnSpc>
                <a:spcPct val="100000"/>
              </a:lnSpc>
              <a:spcBef>
                <a:spcPct val="0"/>
              </a:spcBef>
              <a:spcAft>
                <a:spcPct val="0"/>
              </a:spcAft>
              <a:buNone/>
            </a:pP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OPEN </a:t>
            </a:r>
            <a:r>
              <a:rPr lang="en-GB" sz="800" dirty="0" err="1">
                <a:latin typeface="Courier New" panose="02070309020205020404" pitchFamily="49" charset="0"/>
                <a:cs typeface="Courier New" panose="02070309020205020404" pitchFamily="49" charset="0"/>
              </a:rPr>
              <a:t>c_roots</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FETCH </a:t>
            </a:r>
            <a:r>
              <a:rPr lang="en-GB" sz="800" dirty="0" err="1">
                <a:latin typeface="Courier New" panose="02070309020205020404" pitchFamily="49" charset="0"/>
                <a:cs typeface="Courier New" panose="02070309020205020404" pitchFamily="49" charset="0"/>
              </a:rPr>
              <a:t>c_roots</a:t>
            </a:r>
            <a:r>
              <a:rPr lang="en-GB" sz="800" dirty="0">
                <a:latin typeface="Courier New" panose="02070309020205020404" pitchFamily="49" charset="0"/>
                <a:cs typeface="Courier New" panose="02070309020205020404" pitchFamily="49" charset="0"/>
              </a:rPr>
              <a:t> INTO </a:t>
            </a:r>
            <a:r>
              <a:rPr lang="en-GB" sz="800" dirty="0" err="1">
                <a:latin typeface="Courier New" panose="02070309020205020404" pitchFamily="49" charset="0"/>
                <a:cs typeface="Courier New" panose="02070309020205020404" pitchFamily="49" charset="0"/>
              </a:rPr>
              <a:t>l_root_id</a:t>
            </a:r>
            <a:endParaRPr lang="en-IE" sz="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EA1BBE3-2C30-FC89-1089-D2E61E9C544C}"/>
              </a:ext>
            </a:extLst>
          </p:cNvPr>
          <p:cNvSpPr txBox="1"/>
          <p:nvPr/>
        </p:nvSpPr>
        <p:spPr>
          <a:xfrm>
            <a:off x="628649" y="1710845"/>
            <a:ext cx="7886700" cy="587853"/>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The ordering query is opened once as a cursor, and fetched for each new subnetwork</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An existence check is made against the </a:t>
            </a:r>
            <a:r>
              <a:rPr lang="en-GB" sz="1400" dirty="0" err="1"/>
              <a:t>node_roots</a:t>
            </a:r>
            <a:r>
              <a:rPr lang="en-GB" sz="1400" dirty="0"/>
              <a:t> table, if present we skip to the next fetch</a:t>
            </a:r>
            <a:endParaRPr lang="en-GB" sz="1400" b="1" dirty="0"/>
          </a:p>
        </p:txBody>
      </p:sp>
      <p:sp>
        <p:nvSpPr>
          <p:cNvPr id="7" name="Rectangle 1">
            <a:extLst>
              <a:ext uri="{FF2B5EF4-FFF2-40B4-BE49-F238E27FC236}">
                <a16:creationId xmlns:a16="http://schemas.microsoft.com/office/drawing/2014/main" id="{B4E5468A-350A-461A-5164-3A6F9AF14AD2}"/>
              </a:ext>
            </a:extLst>
          </p:cNvPr>
          <p:cNvSpPr txBox="1">
            <a:spLocks noChangeArrowheads="1"/>
          </p:cNvSpPr>
          <p:nvPr/>
        </p:nvSpPr>
        <p:spPr bwMode="auto">
          <a:xfrm>
            <a:off x="2856408" y="3960366"/>
            <a:ext cx="5564918" cy="80276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1 |00:00:00.01 |       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INDEX FULL SCAN | SYS_C0018310 |      1 |    744K|      1 |00:00:00.01 |       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1A375C73-499E-D2FC-171E-21CA0AE7C212}"/>
              </a:ext>
            </a:extLst>
          </p:cNvPr>
          <p:cNvSpPr txBox="1"/>
          <p:nvPr/>
        </p:nvSpPr>
        <p:spPr>
          <a:xfrm>
            <a:off x="2754808" y="3656568"/>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Cursor Execution Plan</a:t>
            </a:r>
          </a:p>
        </p:txBody>
      </p:sp>
      <p:sp>
        <p:nvSpPr>
          <p:cNvPr id="8" name="TextBox 7">
            <a:extLst>
              <a:ext uri="{FF2B5EF4-FFF2-40B4-BE49-F238E27FC236}">
                <a16:creationId xmlns:a16="http://schemas.microsoft.com/office/drawing/2014/main" id="{283EE9D1-1A63-F48C-E223-A2F60978CB91}"/>
              </a:ext>
            </a:extLst>
          </p:cNvPr>
          <p:cNvSpPr txBox="1"/>
          <p:nvPr/>
        </p:nvSpPr>
        <p:spPr>
          <a:xfrm>
            <a:off x="628649" y="3659372"/>
            <a:ext cx="2517368"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Cursor SQL</a:t>
            </a:r>
          </a:p>
        </p:txBody>
      </p:sp>
      <p:sp>
        <p:nvSpPr>
          <p:cNvPr id="10" name="Rectangle 1">
            <a:extLst>
              <a:ext uri="{FF2B5EF4-FFF2-40B4-BE49-F238E27FC236}">
                <a16:creationId xmlns:a16="http://schemas.microsoft.com/office/drawing/2014/main" id="{EE4277D0-A174-1C1D-EFF3-4DD6977F90B9}"/>
              </a:ext>
            </a:extLst>
          </p:cNvPr>
          <p:cNvSpPr txBox="1">
            <a:spLocks noChangeArrowheads="1"/>
          </p:cNvSpPr>
          <p:nvPr/>
        </p:nvSpPr>
        <p:spPr bwMode="auto">
          <a:xfrm>
            <a:off x="636019" y="5195509"/>
            <a:ext cx="1779947" cy="4334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1 INTO </a:t>
            </a:r>
            <a:r>
              <a:rPr lang="en-GB" sz="800" dirty="0" err="1">
                <a:latin typeface="Courier New" panose="02070309020205020404" pitchFamily="49" charset="0"/>
                <a:cs typeface="Courier New" panose="02070309020205020404" pitchFamily="49" charset="0"/>
              </a:rPr>
              <a:t>l_dummy</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node_roots</a:t>
            </a: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WHERE </a:t>
            </a:r>
            <a:r>
              <a:rPr lang="en-GB" sz="800" dirty="0" err="1">
                <a:latin typeface="Courier New" panose="02070309020205020404" pitchFamily="49" charset="0"/>
                <a:cs typeface="Courier New" panose="02070309020205020404" pitchFamily="49" charset="0"/>
              </a:rPr>
              <a:t>node_id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l_root_id</a:t>
            </a:r>
            <a:endParaRPr lang="en-IE" sz="8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31E5D2DB-C351-6DD3-3AE2-F2355109FB03}"/>
              </a:ext>
            </a:extLst>
          </p:cNvPr>
          <p:cNvSpPr txBox="1"/>
          <p:nvPr/>
        </p:nvSpPr>
        <p:spPr>
          <a:xfrm>
            <a:off x="554902" y="4857800"/>
            <a:ext cx="1942179"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Existence Check SQL</a:t>
            </a:r>
          </a:p>
        </p:txBody>
      </p:sp>
      <p:sp>
        <p:nvSpPr>
          <p:cNvPr id="16" name="TextBox 15">
            <a:extLst>
              <a:ext uri="{FF2B5EF4-FFF2-40B4-BE49-F238E27FC236}">
                <a16:creationId xmlns:a16="http://schemas.microsoft.com/office/drawing/2014/main" id="{A8087BDE-79AB-9A23-9913-627061781F5E}"/>
              </a:ext>
            </a:extLst>
          </p:cNvPr>
          <p:cNvSpPr txBox="1"/>
          <p:nvPr/>
        </p:nvSpPr>
        <p:spPr>
          <a:xfrm>
            <a:off x="2856408" y="4857801"/>
            <a:ext cx="3358026"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Existence Check Execution Plan</a:t>
            </a:r>
          </a:p>
        </p:txBody>
      </p:sp>
      <p:sp>
        <p:nvSpPr>
          <p:cNvPr id="17" name="Rectangle 1">
            <a:extLst>
              <a:ext uri="{FF2B5EF4-FFF2-40B4-BE49-F238E27FC236}">
                <a16:creationId xmlns:a16="http://schemas.microsoft.com/office/drawing/2014/main" id="{0B2D424B-3030-4C78-E481-F243343F7BE2}"/>
              </a:ext>
            </a:extLst>
          </p:cNvPr>
          <p:cNvSpPr txBox="1">
            <a:spLocks noChangeArrowheads="1"/>
          </p:cNvSpPr>
          <p:nvPr/>
        </p:nvSpPr>
        <p:spPr bwMode="auto">
          <a:xfrm>
            <a:off x="2857334" y="5176865"/>
            <a:ext cx="5658015" cy="1172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Id  | Operation         | Name          | Starts | E-Rows | A-Rows |   A-Time   | Buffers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0 | SELECT STATEMENT  |               |      1 |        |      1 |00:00:00.01 |       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1 |  INDEX UNIQUE SCAN| NODE_ROOTS_N1 |      1 |      1 |      1 |00:00:00.01 |       3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Predicate Information (identified by operation id):</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1 - access("NODE_ID"=:B1)</a:t>
            </a:r>
          </a:p>
        </p:txBody>
      </p:sp>
      <p:sp>
        <p:nvSpPr>
          <p:cNvPr id="18" name="TextBox 17">
            <a:extLst>
              <a:ext uri="{FF2B5EF4-FFF2-40B4-BE49-F238E27FC236}">
                <a16:creationId xmlns:a16="http://schemas.microsoft.com/office/drawing/2014/main" id="{BE0706C2-AA67-41B9-0D17-3D4612F71295}"/>
              </a:ext>
            </a:extLst>
          </p:cNvPr>
          <p:cNvSpPr txBox="1"/>
          <p:nvPr/>
        </p:nvSpPr>
        <p:spPr>
          <a:xfrm>
            <a:off x="640176" y="2240554"/>
            <a:ext cx="2232371"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Elapsed Times</a:t>
            </a:r>
          </a:p>
        </p:txBody>
      </p:sp>
      <p:graphicFrame>
        <p:nvGraphicFramePr>
          <p:cNvPr id="19" name="Table 13">
            <a:extLst>
              <a:ext uri="{FF2B5EF4-FFF2-40B4-BE49-F238E27FC236}">
                <a16:creationId xmlns:a16="http://schemas.microsoft.com/office/drawing/2014/main" id="{96C4C432-DBF0-BD1D-17B5-54BAE107CEAA}"/>
              </a:ext>
            </a:extLst>
          </p:cNvPr>
          <p:cNvGraphicFramePr>
            <a:graphicFrameLocks noGrp="1"/>
          </p:cNvGraphicFramePr>
          <p:nvPr>
            <p:extLst>
              <p:ext uri="{D42A27DB-BD31-4B8C-83A1-F6EECF244321}">
                <p14:modId xmlns:p14="http://schemas.microsoft.com/office/powerpoint/2010/main" val="3253969307"/>
              </p:ext>
            </p:extLst>
          </p:nvPr>
        </p:nvGraphicFramePr>
        <p:xfrm>
          <a:off x="628649" y="2547414"/>
          <a:ext cx="6096000" cy="828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21907395"/>
                    </a:ext>
                  </a:extLst>
                </a:gridCol>
                <a:gridCol w="1016000">
                  <a:extLst>
                    <a:ext uri="{9D8B030D-6E8A-4147-A177-3AD203B41FA5}">
                      <a16:colId xmlns:a16="http://schemas.microsoft.com/office/drawing/2014/main" val="1997330309"/>
                    </a:ext>
                  </a:extLst>
                </a:gridCol>
                <a:gridCol w="1016000">
                  <a:extLst>
                    <a:ext uri="{9D8B030D-6E8A-4147-A177-3AD203B41FA5}">
                      <a16:colId xmlns:a16="http://schemas.microsoft.com/office/drawing/2014/main" val="979473547"/>
                    </a:ext>
                  </a:extLst>
                </a:gridCol>
                <a:gridCol w="1016000">
                  <a:extLst>
                    <a:ext uri="{9D8B030D-6E8A-4147-A177-3AD203B41FA5}">
                      <a16:colId xmlns:a16="http://schemas.microsoft.com/office/drawing/2014/main" val="1657627035"/>
                    </a:ext>
                  </a:extLst>
                </a:gridCol>
                <a:gridCol w="1016000">
                  <a:extLst>
                    <a:ext uri="{9D8B030D-6E8A-4147-A177-3AD203B41FA5}">
                      <a16:colId xmlns:a16="http://schemas.microsoft.com/office/drawing/2014/main" val="3963562281"/>
                    </a:ext>
                  </a:extLst>
                </a:gridCol>
                <a:gridCol w="1016000">
                  <a:extLst>
                    <a:ext uri="{9D8B030D-6E8A-4147-A177-3AD203B41FA5}">
                      <a16:colId xmlns:a16="http://schemas.microsoft.com/office/drawing/2014/main" val="2005505276"/>
                    </a:ext>
                  </a:extLst>
                </a:gridCol>
              </a:tblGrid>
              <a:tr h="370840">
                <a:tc>
                  <a:txBody>
                    <a:bodyPr/>
                    <a:lstStyle/>
                    <a:p>
                      <a:pPr algn="r"/>
                      <a:r>
                        <a:rPr lang="en-IE" sz="1200" dirty="0"/>
                        <a:t>Root Selection</a:t>
                      </a:r>
                    </a:p>
                  </a:txBody>
                  <a:tcPr anchor="ctr"/>
                </a:tc>
                <a:tc>
                  <a:txBody>
                    <a:bodyPr/>
                    <a:lstStyle/>
                    <a:p>
                      <a:pPr algn="r"/>
                      <a:r>
                        <a:rPr lang="en-IE" sz="1200" dirty="0" err="1"/>
                        <a:t>ms</a:t>
                      </a:r>
                      <a:r>
                        <a:rPr lang="en-IE" sz="1200" dirty="0"/>
                        <a:t>/Call</a:t>
                      </a:r>
                    </a:p>
                  </a:txBody>
                  <a:tcPr anchor="ctr"/>
                </a:tc>
                <a:tc>
                  <a:txBody>
                    <a:bodyPr/>
                    <a:lstStyle/>
                    <a:p>
                      <a:pPr algn="r"/>
                      <a:r>
                        <a:rPr lang="en-IE" sz="1200" dirty="0"/>
                        <a:t>%Total</a:t>
                      </a:r>
                    </a:p>
                  </a:txBody>
                  <a:tcPr anchor="ctr"/>
                </a:tc>
                <a:tc>
                  <a:txBody>
                    <a:bodyPr/>
                    <a:lstStyle/>
                    <a:p>
                      <a:pPr algn="r"/>
                      <a:r>
                        <a:rPr lang="en-IE" sz="1200" dirty="0"/>
                        <a:t>Non-Root Selection</a:t>
                      </a:r>
                    </a:p>
                  </a:txBody>
                  <a:tcPr anchor="ctr"/>
                </a:tc>
                <a:tc>
                  <a:txBody>
                    <a:bodyPr/>
                    <a:lstStyle/>
                    <a:p>
                      <a:pPr algn="r"/>
                      <a:r>
                        <a:rPr lang="en-IE" sz="1200" dirty="0"/>
                        <a:t>%Total</a:t>
                      </a:r>
                    </a:p>
                  </a:txBody>
                  <a:tcPr anchor="ctr"/>
                </a:tc>
                <a:tc>
                  <a:txBody>
                    <a:bodyPr/>
                    <a:lstStyle/>
                    <a:p>
                      <a:pPr algn="r"/>
                      <a:r>
                        <a:rPr lang="en-IE" sz="1200" dirty="0"/>
                        <a:t>Total</a:t>
                      </a:r>
                    </a:p>
                  </a:txBody>
                  <a:tcPr anchor="ctr"/>
                </a:tc>
                <a:extLst>
                  <a:ext uri="{0D108BD9-81ED-4DB2-BD59-A6C34878D82A}">
                    <a16:rowId xmlns:a16="http://schemas.microsoft.com/office/drawing/2014/main" val="2829871100"/>
                  </a:ext>
                </a:extLst>
              </a:tr>
              <a:tr h="370840">
                <a:tc>
                  <a:txBody>
                    <a:bodyPr/>
                    <a:lstStyle/>
                    <a:p>
                      <a:pPr algn="r"/>
                      <a:r>
                        <a:rPr lang="en-IE" sz="1200" dirty="0"/>
                        <a:t>67</a:t>
                      </a:r>
                    </a:p>
                  </a:txBody>
                  <a:tcPr anchor="ctr"/>
                </a:tc>
                <a:tc>
                  <a:txBody>
                    <a:bodyPr/>
                    <a:lstStyle/>
                    <a:p>
                      <a:pPr algn="r"/>
                      <a:r>
                        <a:rPr lang="en-IE" sz="1200" dirty="0"/>
                        <a:t>11</a:t>
                      </a:r>
                    </a:p>
                  </a:txBody>
                  <a:tcPr anchor="ctr"/>
                </a:tc>
                <a:tc>
                  <a:txBody>
                    <a:bodyPr/>
                    <a:lstStyle/>
                    <a:p>
                      <a:pPr algn="r"/>
                      <a:r>
                        <a:rPr lang="en-IE" sz="1200" dirty="0"/>
                        <a:t>27</a:t>
                      </a:r>
                    </a:p>
                  </a:txBody>
                  <a:tcPr anchor="ctr"/>
                </a:tc>
                <a:tc>
                  <a:txBody>
                    <a:bodyPr/>
                    <a:lstStyle/>
                    <a:p>
                      <a:pPr algn="r"/>
                      <a:r>
                        <a:rPr lang="en-IE" sz="1200" dirty="0"/>
                        <a:t>185</a:t>
                      </a:r>
                    </a:p>
                  </a:txBody>
                  <a:tcPr anchor="ctr"/>
                </a:tc>
                <a:tc>
                  <a:txBody>
                    <a:bodyPr/>
                    <a:lstStyle/>
                    <a:p>
                      <a:pPr algn="r"/>
                      <a:r>
                        <a:rPr lang="en-IE" sz="1200" dirty="0"/>
                        <a:t>73</a:t>
                      </a:r>
                    </a:p>
                  </a:txBody>
                  <a:tcPr anchor="ctr"/>
                </a:tc>
                <a:tc>
                  <a:txBody>
                    <a:bodyPr/>
                    <a:lstStyle/>
                    <a:p>
                      <a:pPr algn="r"/>
                      <a:r>
                        <a:rPr lang="en-IE" sz="1200" dirty="0"/>
                        <a:t>252</a:t>
                      </a:r>
                    </a:p>
                  </a:txBody>
                  <a:tcPr anchor="ctr"/>
                </a:tc>
                <a:extLst>
                  <a:ext uri="{0D108BD9-81ED-4DB2-BD59-A6C34878D82A}">
                    <a16:rowId xmlns:a16="http://schemas.microsoft.com/office/drawing/2014/main" val="1515709311"/>
                  </a:ext>
                </a:extLst>
              </a:tr>
            </a:tbl>
          </a:graphicData>
        </a:graphic>
      </p:graphicFrame>
      <p:sp>
        <p:nvSpPr>
          <p:cNvPr id="20" name="TextBox 19">
            <a:extLst>
              <a:ext uri="{FF2B5EF4-FFF2-40B4-BE49-F238E27FC236}">
                <a16:creationId xmlns:a16="http://schemas.microsoft.com/office/drawing/2014/main" id="{7732B986-5DF8-EC13-9122-37251E6E7D68}"/>
              </a:ext>
            </a:extLst>
          </p:cNvPr>
          <p:cNvSpPr txBox="1"/>
          <p:nvPr/>
        </p:nvSpPr>
        <p:spPr>
          <a:xfrm>
            <a:off x="628649" y="3363525"/>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We get the root selection time by adding up multiple code timing lines for cursor and check SQL</a:t>
            </a:r>
          </a:p>
        </p:txBody>
      </p:sp>
      <p:sp>
        <p:nvSpPr>
          <p:cNvPr id="12" name="TextBox 11">
            <a:extLst>
              <a:ext uri="{FF2B5EF4-FFF2-40B4-BE49-F238E27FC236}">
                <a16:creationId xmlns:a16="http://schemas.microsoft.com/office/drawing/2014/main" id="{0DCC5E3A-BE38-F127-1FC7-1F8DC4D1DD86}"/>
              </a:ext>
            </a:extLst>
          </p:cNvPr>
          <p:cNvSpPr txBox="1"/>
          <p:nvPr/>
        </p:nvSpPr>
        <p:spPr>
          <a:xfrm>
            <a:off x="4337938" y="2240553"/>
            <a:ext cx="4165886"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t>This third ordering method took 67 seconds</a:t>
            </a:r>
          </a:p>
        </p:txBody>
      </p:sp>
      <p:sp>
        <p:nvSpPr>
          <p:cNvPr id="13" name="TextBox 12">
            <a:extLst>
              <a:ext uri="{FF2B5EF4-FFF2-40B4-BE49-F238E27FC236}">
                <a16:creationId xmlns:a16="http://schemas.microsoft.com/office/drawing/2014/main" id="{6F1FDE2E-96AD-E491-3159-9729CBC713DC}"/>
              </a:ext>
            </a:extLst>
          </p:cNvPr>
          <p:cNvSpPr txBox="1"/>
          <p:nvPr/>
        </p:nvSpPr>
        <p:spPr>
          <a:xfrm>
            <a:off x="6718887" y="2673032"/>
            <a:ext cx="1790700" cy="523220"/>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b="1" dirty="0"/>
              <a:t>&gt; 4 times faster than next best</a:t>
            </a:r>
          </a:p>
        </p:txBody>
      </p:sp>
    </p:spTree>
    <p:extLst>
      <p:ext uri="{BB962C8B-B14F-4D97-AF65-F5344CB8AC3E}">
        <p14:creationId xmlns:p14="http://schemas.microsoft.com/office/powerpoint/2010/main" val="24033374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Tuning Results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58</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268039"/>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dirty="0"/>
              <a:t>Tuning Results (2 slides)</a:t>
            </a:r>
          </a:p>
          <a:p>
            <a:pPr lvl="0" eaLnBrk="0" fontAlgn="base" hangingPunct="0">
              <a:spcBef>
                <a:spcPct val="0"/>
              </a:spcBef>
              <a:spcAft>
                <a:spcPct val="30000"/>
              </a:spcAft>
              <a:buClr>
                <a:srgbClr val="5D9A0C"/>
              </a:buClr>
            </a:pPr>
            <a:r>
              <a:rPr lang="en-IE" sz="2000" i="1" dirty="0">
                <a:solidFill>
                  <a:prstClr val="black"/>
                </a:solidFill>
              </a:rPr>
              <a:t>Code timing results for one dataset and before and after results for Subnetwork Grouper for all</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Tree>
    <p:extLst>
      <p:ext uri="{BB962C8B-B14F-4D97-AF65-F5344CB8AC3E}">
        <p14:creationId xmlns:p14="http://schemas.microsoft.com/office/powerpoint/2010/main" val="3475528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Code Timing - </a:t>
            </a:r>
            <a:r>
              <a:rPr lang="en-IE" sz="1730" b="1" dirty="0" err="1">
                <a:solidFill>
                  <a:srgbClr val="006600"/>
                </a:solidFill>
              </a:rPr>
              <a:t>Ins_Node_Roots</a:t>
            </a:r>
            <a:r>
              <a:rPr lang="en-IE" sz="1730" b="1" dirty="0">
                <a:solidFill>
                  <a:srgbClr val="006600"/>
                </a:solidFill>
              </a:rPr>
              <a:t> - Results on Bacon/</a:t>
            </a:r>
            <a:r>
              <a:rPr lang="en-IE" sz="1730" b="1" dirty="0" err="1">
                <a:solidFill>
                  <a:srgbClr val="006600"/>
                </a:solidFill>
              </a:rPr>
              <a:t>only_tv_v</a:t>
            </a:r>
            <a:r>
              <a:rPr lang="en-IE" sz="1730" b="1" dirty="0">
                <a:solidFill>
                  <a:srgbClr val="006600"/>
                </a:solidFill>
              </a:rPr>
              <a:t> after Tuning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59</a:t>
            </a:fld>
            <a:endParaRPr lang="en-IE"/>
          </a:p>
        </p:txBody>
      </p:sp>
      <p:sp>
        <p:nvSpPr>
          <p:cNvPr id="21" name="TextBox 20">
            <a:extLst>
              <a:ext uri="{FF2B5EF4-FFF2-40B4-BE49-F238E27FC236}">
                <a16:creationId xmlns:a16="http://schemas.microsoft.com/office/drawing/2014/main" id="{20413816-E330-10C9-F7F2-8775C07591FB}"/>
              </a:ext>
            </a:extLst>
          </p:cNvPr>
          <p:cNvSpPr txBox="1"/>
          <p:nvPr/>
        </p:nvSpPr>
        <p:spPr>
          <a:xfrm>
            <a:off x="619684" y="3275111"/>
            <a:ext cx="2177303"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Code Timing Output</a:t>
            </a:r>
          </a:p>
        </p:txBody>
      </p:sp>
      <p:sp>
        <p:nvSpPr>
          <p:cNvPr id="22" name="Rectangle 1">
            <a:extLst>
              <a:ext uri="{FF2B5EF4-FFF2-40B4-BE49-F238E27FC236}">
                <a16:creationId xmlns:a16="http://schemas.microsoft.com/office/drawing/2014/main" id="{F2BD3A4A-E049-70D5-F43A-2CE7D1EE3B9B}"/>
              </a:ext>
            </a:extLst>
          </p:cNvPr>
          <p:cNvSpPr txBox="1">
            <a:spLocks noChangeArrowheads="1"/>
          </p:cNvSpPr>
          <p:nvPr/>
        </p:nvSpPr>
        <p:spPr bwMode="auto">
          <a:xfrm>
            <a:off x="628650" y="1737803"/>
            <a:ext cx="7174840" cy="32649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Set: </a:t>
            </a:r>
            <a:r>
              <a:rPr lang="en-IE" sz="800" dirty="0" err="1">
                <a:latin typeface="Courier New" panose="02070309020205020404" pitchFamily="49" charset="0"/>
                <a:cs typeface="Courier New" panose="02070309020205020404" pitchFamily="49" charset="0"/>
              </a:rPr>
              <a:t>Ins_Node_Roots</a:t>
            </a:r>
            <a:r>
              <a:rPr lang="en-IE" sz="800" dirty="0">
                <a:latin typeface="Courier New" panose="02070309020205020404" pitchFamily="49" charset="0"/>
                <a:cs typeface="Courier New" panose="02070309020205020404" pitchFamily="49" charset="0"/>
              </a:rPr>
              <a:t>, Constructed at 30 Jul 2022 17:38:25, written at 17:42:37</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Elapsed         CPU       Calls       Ela/Call       CPU/Call</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isolated nodes 3: 8659                            1.24        1.22           1        1.23700        1.22000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isolated links 5: 7078                            5.59        5.30           1        5.59100        5.30000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OPEN </a:t>
            </a:r>
            <a:r>
              <a:rPr lang="en-IE" sz="800" dirty="0" err="1">
                <a:latin typeface="Courier New" panose="02070309020205020404" pitchFamily="49" charset="0"/>
                <a:cs typeface="Courier New" panose="02070309020205020404" pitchFamily="49" charset="0"/>
              </a:rPr>
              <a:t>c_roots</a:t>
            </a:r>
            <a:r>
              <a:rPr lang="en-IE" sz="800" dirty="0">
                <a:latin typeface="Courier New" panose="02070309020205020404" pitchFamily="49" charset="0"/>
                <a:cs typeface="Courier New" panose="02070309020205020404" pitchFamily="49" charset="0"/>
              </a:rPr>
              <a:t>                                             0.19        0.20           1        0.19000        0.20000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Count nodes                                              0.01        0.00           1        0.01400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FETCH </a:t>
            </a:r>
            <a:r>
              <a:rPr lang="en-IE" sz="800" dirty="0" err="1">
                <a:latin typeface="Courier New" panose="02070309020205020404" pitchFamily="49" charset="0"/>
                <a:cs typeface="Courier New" panose="02070309020205020404" pitchFamily="49" charset="0"/>
              </a:rPr>
              <a:t>c_roots</a:t>
            </a:r>
            <a:r>
              <a:rPr lang="en-IE" sz="800" dirty="0">
                <a:latin typeface="Courier New" panose="02070309020205020404" pitchFamily="49" charset="0"/>
                <a:cs typeface="Courier New" panose="02070309020205020404" pitchFamily="49" charset="0"/>
              </a:rPr>
              <a:t>  (first)                                   0.00        0.00           1        0.00000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1 INTO </a:t>
            </a:r>
            <a:r>
              <a:rPr lang="en-IE" sz="800" dirty="0" err="1">
                <a:latin typeface="Courier New" panose="02070309020205020404" pitchFamily="49" charset="0"/>
                <a:cs typeface="Courier New" panose="02070309020205020404" pitchFamily="49" charset="0"/>
              </a:rPr>
              <a:t>l_dummy</a:t>
            </a:r>
            <a:r>
              <a:rPr lang="en-IE" sz="800" dirty="0">
                <a:latin typeface="Courier New" panose="02070309020205020404" pitchFamily="49" charset="0"/>
                <a:cs typeface="Courier New" panose="02070309020205020404" pitchFamily="49" charset="0"/>
              </a:rPr>
              <a:t>: Not found                         0.70        0.84        7443        0.00009        0.00011</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(root node 1, size: 680060)      142.60      137.63           1      142.59600      137.63000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(root node 1, size: 680060)            3.68        3.64           1        3.68100        3.64000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FETCH </a:t>
            </a:r>
            <a:r>
              <a:rPr lang="en-IE" sz="800" dirty="0" err="1">
                <a:latin typeface="Courier New" panose="02070309020205020404" pitchFamily="49" charset="0"/>
                <a:cs typeface="Courier New" panose="02070309020205020404" pitchFamily="49" charset="0"/>
              </a:rPr>
              <a:t>c_roots</a:t>
            </a:r>
            <a:r>
              <a:rPr lang="en-IE" sz="800" dirty="0">
                <a:latin typeface="Courier New" panose="02070309020205020404" pitchFamily="49" charset="0"/>
                <a:cs typeface="Courier New" panose="02070309020205020404" pitchFamily="49" charset="0"/>
              </a:rPr>
              <a:t>  (remaining)                              28.60       26.67      664224        0.00004        0.00004</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SELECT 1 INTO </a:t>
            </a:r>
            <a:r>
              <a:rPr lang="en-IE" sz="800" dirty="0" err="1">
                <a:latin typeface="Courier New" panose="02070309020205020404" pitchFamily="49" charset="0"/>
                <a:cs typeface="Courier New" panose="02070309020205020404" pitchFamily="49" charset="0"/>
              </a:rPr>
              <a:t>l_dummy</a:t>
            </a:r>
            <a:r>
              <a:rPr lang="en-IE" sz="800" dirty="0">
                <a:latin typeface="Courier New" panose="02070309020205020404" pitchFamily="49" charset="0"/>
                <a:cs typeface="Courier New" panose="02070309020205020404" pitchFamily="49" charset="0"/>
              </a:rPr>
              <a:t>: Found                            37.05       37.41      656782        0.00006        0.00006</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(3 nodes)                          7.44        6.82        2091        0.00356        0.00326</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(3 nodes)                              0.53        0.37        2091        0.00025        0.00018</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(4-39 nodes)                      21.90       20.15        5317        0.00412        0.00379</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(4-39 nodes)                           1.67        1.39        5317        0.00031        0.00026</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min_tree_links</a:t>
            </a:r>
            <a:r>
              <a:rPr lang="en-IE" sz="800" dirty="0">
                <a:latin typeface="Courier New" panose="02070309020205020404" pitchFamily="49" charset="0"/>
                <a:cs typeface="Courier New" panose="02070309020205020404" pitchFamily="49" charset="0"/>
              </a:rPr>
              <a:t> (root node 332, size: 52)          0.01        0.00           1        0.00900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Insert </a:t>
            </a:r>
            <a:r>
              <a:rPr lang="en-IE" sz="800" dirty="0" err="1">
                <a:latin typeface="Courier New" panose="02070309020205020404" pitchFamily="49" charset="0"/>
                <a:cs typeface="Courier New" panose="02070309020205020404" pitchFamily="49" charset="0"/>
              </a:rPr>
              <a:t>node_roots</a:t>
            </a:r>
            <a:r>
              <a:rPr lang="en-IE" sz="800" dirty="0">
                <a:latin typeface="Courier New" panose="02070309020205020404" pitchFamily="49" charset="0"/>
                <a:cs typeface="Courier New" panose="02070309020205020404" pitchFamily="49" charset="0"/>
              </a:rPr>
              <a:t> (root node 332, size: 52)              0.00        0.00           1        0.00100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(Other)                                                  0.00        0.00           1        0.00100        0.00000</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Total                                                  251.67      241.98     1343341        0.00019        0.00018</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IE" sz="800" dirty="0">
                <a:latin typeface="Courier New" panose="02070309020205020404" pitchFamily="49" charset="0"/>
                <a:cs typeface="Courier New" panose="02070309020205020404" pitchFamily="49" charset="0"/>
              </a:rPr>
              <a:t>[Timer timed (per call in </a:t>
            </a:r>
            <a:r>
              <a:rPr lang="en-IE" sz="800" dirty="0" err="1">
                <a:latin typeface="Courier New" panose="02070309020205020404" pitchFamily="49" charset="0"/>
                <a:cs typeface="Courier New" panose="02070309020205020404" pitchFamily="49" charset="0"/>
              </a:rPr>
              <a:t>ms</a:t>
            </a:r>
            <a:r>
              <a:rPr lang="en-IE" sz="800" dirty="0">
                <a:latin typeface="Courier New" panose="02070309020205020404" pitchFamily="49" charset="0"/>
                <a:cs typeface="Courier New" panose="02070309020205020404" pitchFamily="49" charset="0"/>
              </a:rPr>
              <a:t>): Elapsed: 0.00935, CPU: 0.00935]</a:t>
            </a:r>
          </a:p>
        </p:txBody>
      </p:sp>
      <p:sp>
        <p:nvSpPr>
          <p:cNvPr id="8" name="TextBox 7">
            <a:extLst>
              <a:ext uri="{FF2B5EF4-FFF2-40B4-BE49-F238E27FC236}">
                <a16:creationId xmlns:a16="http://schemas.microsoft.com/office/drawing/2014/main" id="{036BB822-213F-FAF4-4FB3-D6D7035126CD}"/>
              </a:ext>
            </a:extLst>
          </p:cNvPr>
          <p:cNvSpPr txBox="1"/>
          <p:nvPr/>
        </p:nvSpPr>
        <p:spPr>
          <a:xfrm>
            <a:off x="628650" y="5002779"/>
            <a:ext cx="7886700" cy="114800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1" i="0" dirty="0">
                <a:solidFill>
                  <a:srgbClr val="111111"/>
                </a:solidFill>
                <a:effectLst/>
              </a:rPr>
              <a:t>The total time has come down from 1714 seconds to 252 seconds, a reduction factor of 7</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The largest contribution is now from the timer Insert </a:t>
            </a:r>
            <a:r>
              <a:rPr lang="en-GB" sz="1400" b="0" i="0" dirty="0" err="1">
                <a:solidFill>
                  <a:srgbClr val="111111"/>
                </a:solidFill>
                <a:effectLst/>
              </a:rPr>
              <a:t>min_tree_links</a:t>
            </a:r>
            <a:r>
              <a:rPr lang="en-GB" sz="1400" b="0" i="0" dirty="0">
                <a:solidFill>
                  <a:srgbClr val="111111"/>
                </a:solidFill>
                <a:effectLst/>
              </a:rPr>
              <a:t> (root node 1, size: 680060)</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The results show the additional pre-insert steps, taking </a:t>
            </a:r>
            <a:r>
              <a:rPr lang="en-IE" sz="1400" dirty="0">
                <a:solidFill>
                  <a:srgbClr val="FF0000"/>
                </a:solidFill>
              </a:rPr>
              <a:t>1</a:t>
            </a:r>
            <a:r>
              <a:rPr lang="en-IE" sz="1400" dirty="0"/>
              <a:t> and </a:t>
            </a:r>
            <a:r>
              <a:rPr lang="en-IE" sz="1400" dirty="0">
                <a:solidFill>
                  <a:srgbClr val="FF0000"/>
                </a:solidFill>
              </a:rPr>
              <a:t>6</a:t>
            </a:r>
            <a:r>
              <a:rPr lang="en-IE" sz="1400" dirty="0"/>
              <a:t> seconds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dirty="0"/>
              <a:t>We also see the new cursor fetch step, and existence query, taking </a:t>
            </a:r>
            <a:r>
              <a:rPr lang="en-IE" sz="1400" dirty="0">
                <a:solidFill>
                  <a:srgbClr val="00B050"/>
                </a:solidFill>
              </a:rPr>
              <a:t>29</a:t>
            </a:r>
            <a:r>
              <a:rPr lang="en-IE" sz="1400" dirty="0"/>
              <a:t> and </a:t>
            </a:r>
            <a:r>
              <a:rPr lang="en-IE" sz="1400" dirty="0">
                <a:solidFill>
                  <a:srgbClr val="00B050"/>
                </a:solidFill>
              </a:rPr>
              <a:t>37</a:t>
            </a:r>
            <a:r>
              <a:rPr lang="en-IE" sz="1400" dirty="0"/>
              <a:t> seconds</a:t>
            </a:r>
          </a:p>
        </p:txBody>
      </p:sp>
      <p:sp>
        <p:nvSpPr>
          <p:cNvPr id="3" name="Oval 2">
            <a:extLst>
              <a:ext uri="{FF2B5EF4-FFF2-40B4-BE49-F238E27FC236}">
                <a16:creationId xmlns:a16="http://schemas.microsoft.com/office/drawing/2014/main" id="{7EB018BF-6988-AF90-3703-5733CC49BD16}"/>
              </a:ext>
            </a:extLst>
          </p:cNvPr>
          <p:cNvSpPr/>
          <p:nvPr/>
        </p:nvSpPr>
        <p:spPr>
          <a:xfrm>
            <a:off x="3960800" y="2202180"/>
            <a:ext cx="51054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a:extLst>
              <a:ext uri="{FF2B5EF4-FFF2-40B4-BE49-F238E27FC236}">
                <a16:creationId xmlns:a16="http://schemas.microsoft.com/office/drawing/2014/main" id="{C8F5A69B-FCB0-14B6-98D3-F4BBEEDA4ADF}"/>
              </a:ext>
            </a:extLst>
          </p:cNvPr>
          <p:cNvSpPr/>
          <p:nvPr/>
        </p:nvSpPr>
        <p:spPr>
          <a:xfrm>
            <a:off x="3907460" y="3192845"/>
            <a:ext cx="510540" cy="30777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401483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1 - Built-In Algorithms and Subquery Sequence</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6</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4" name="TextBox 13">
            <a:extLst>
              <a:ext uri="{FF2B5EF4-FFF2-40B4-BE49-F238E27FC236}">
                <a16:creationId xmlns:a16="http://schemas.microsoft.com/office/drawing/2014/main" id="{7DF50654-317A-A1FF-A4F1-0D66645303DA}"/>
              </a:ext>
            </a:extLst>
          </p:cNvPr>
          <p:cNvSpPr txBox="1"/>
          <p:nvPr/>
        </p:nvSpPr>
        <p:spPr>
          <a:xfrm>
            <a:off x="628649" y="1690689"/>
            <a:ext cx="7886699" cy="80329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i="1" u="sng" dirty="0">
                <a:hlinkClick r:id="rId2"/>
              </a:rPr>
              <a:t>Declarative Language</a:t>
            </a:r>
            <a:r>
              <a:rPr lang="en-IE" sz="1400" i="1" u="sng" dirty="0"/>
              <a:t> (paraphrase from Britannia.com)</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i="1" dirty="0"/>
              <a:t>Declarative languages are programming languages in which a program specifies what is to be done rather than how to do it</a:t>
            </a:r>
          </a:p>
        </p:txBody>
      </p:sp>
      <p:sp>
        <p:nvSpPr>
          <p:cNvPr id="15" name="TextBox 14">
            <a:extLst>
              <a:ext uri="{FF2B5EF4-FFF2-40B4-BE49-F238E27FC236}">
                <a16:creationId xmlns:a16="http://schemas.microsoft.com/office/drawing/2014/main" id="{278B0B75-9F32-2FF9-499B-A88B68E560F9}"/>
              </a:ext>
            </a:extLst>
          </p:cNvPr>
          <p:cNvSpPr txBox="1"/>
          <p:nvPr/>
        </p:nvSpPr>
        <p:spPr>
          <a:xfrm>
            <a:off x="628647" y="2480746"/>
            <a:ext cx="7886700" cy="867930"/>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SQL as a declarative language?</a:t>
            </a:r>
            <a:endParaRPr lang="en-IE" sz="1400" u="sng"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SQL is often described as a declarative (or non-procedural) language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But it’s a bit more complicated than that, especially when performance is important…</a:t>
            </a:r>
          </a:p>
        </p:txBody>
      </p:sp>
      <p:sp>
        <p:nvSpPr>
          <p:cNvPr id="22" name="TextBox 21">
            <a:extLst>
              <a:ext uri="{FF2B5EF4-FFF2-40B4-BE49-F238E27FC236}">
                <a16:creationId xmlns:a16="http://schemas.microsoft.com/office/drawing/2014/main" id="{AD67DD64-1C7A-101A-2427-F4D790B13D4B}"/>
              </a:ext>
            </a:extLst>
          </p:cNvPr>
          <p:cNvSpPr txBox="1"/>
          <p:nvPr/>
        </p:nvSpPr>
        <p:spPr>
          <a:xfrm>
            <a:off x="628650" y="3348676"/>
            <a:ext cx="7886700" cy="2548390"/>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Built-In Algorithms</a:t>
            </a:r>
            <a:endParaRPr lang="en-IE" sz="1400" u="sng" dirty="0"/>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Oracle provides built-in algorithms for joining tables and other </a:t>
            </a:r>
            <a:r>
              <a:rPr lang="en-GB" sz="1400" dirty="0" err="1"/>
              <a:t>rowsets</a:t>
            </a:r>
            <a:r>
              <a:rPr lang="en-GB" sz="1400" dirty="0"/>
              <a:t>, and grouping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Oracle provides additional specific built-in algorithms for processing an input </a:t>
            </a:r>
            <a:r>
              <a:rPr lang="en-GB" sz="1400" dirty="0" err="1"/>
              <a:t>rowset</a:t>
            </a:r>
            <a:r>
              <a:rPr lang="en-GB" sz="1400" dirty="0"/>
              <a:t> …</a:t>
            </a:r>
          </a:p>
          <a:p>
            <a:pPr marL="657225" lvl="1" indent="-200025" eaLnBrk="0" fontAlgn="base" hangingPunct="0">
              <a:spcBef>
                <a:spcPct val="0"/>
              </a:spcBef>
              <a:spcAft>
                <a:spcPct val="30000"/>
              </a:spcAft>
              <a:buClr>
                <a:srgbClr val="5D9A0C"/>
              </a:buClr>
              <a:buFont typeface="Wingdings 3" pitchFamily="18" charset="2"/>
              <a:buChar char=""/>
            </a:pPr>
            <a:r>
              <a:rPr lang="en-GB" sz="1400" dirty="0"/>
              <a:t>Analytics allows aggregation over partition key within </a:t>
            </a:r>
            <a:r>
              <a:rPr lang="en-GB" sz="1400" dirty="0" err="1"/>
              <a:t>rowset</a:t>
            </a:r>
            <a:r>
              <a:rPr lang="en-GB" sz="1400" dirty="0"/>
              <a:t> windows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Match Recognize allows patterns to be reported across rows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These algorithms are configured declaratively within an SQL subquery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Also, we have more general algorithms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Recursive subquery factors allow for recursive algorithms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Model clause allows for iteration over cells within a spreadsheet-like array</a:t>
            </a:r>
          </a:p>
        </p:txBody>
      </p:sp>
      <p:sp>
        <p:nvSpPr>
          <p:cNvPr id="23" name="TextBox 22">
            <a:extLst>
              <a:ext uri="{FF2B5EF4-FFF2-40B4-BE49-F238E27FC236}">
                <a16:creationId xmlns:a16="http://schemas.microsoft.com/office/drawing/2014/main" id="{BF99CF56-7B4B-3C09-FE52-B3B3D964DF19}"/>
              </a:ext>
            </a:extLst>
          </p:cNvPr>
          <p:cNvSpPr txBox="1"/>
          <p:nvPr/>
        </p:nvSpPr>
        <p:spPr>
          <a:xfrm>
            <a:off x="628646" y="5897066"/>
            <a:ext cx="1849083"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Subquery Sequence</a:t>
            </a:r>
            <a:endParaRPr lang="en-IE" sz="1400" u="sng" dirty="0"/>
          </a:p>
        </p:txBody>
      </p:sp>
      <p:sp>
        <p:nvSpPr>
          <p:cNvPr id="25" name="TextBox 24">
            <a:extLst>
              <a:ext uri="{FF2B5EF4-FFF2-40B4-BE49-F238E27FC236}">
                <a16:creationId xmlns:a16="http://schemas.microsoft.com/office/drawing/2014/main" id="{8E325DDC-B0A3-0B09-2EFC-BAD11ECB4D15}"/>
              </a:ext>
            </a:extLst>
          </p:cNvPr>
          <p:cNvSpPr txBox="1"/>
          <p:nvPr/>
        </p:nvSpPr>
        <p:spPr>
          <a:xfrm>
            <a:off x="2410213" y="5897066"/>
            <a:ext cx="6105134"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Build queries in a sequence of subquery steps</a:t>
            </a:r>
          </a:p>
        </p:txBody>
      </p:sp>
    </p:spTree>
    <p:extLst>
      <p:ext uri="{BB962C8B-B14F-4D97-AF65-F5344CB8AC3E}">
        <p14:creationId xmlns:p14="http://schemas.microsoft.com/office/powerpoint/2010/main" val="7059403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err="1">
                <a:solidFill>
                  <a:srgbClr val="006600"/>
                </a:solidFill>
              </a:rPr>
              <a:t>Ins_Node_Roots</a:t>
            </a:r>
            <a:r>
              <a:rPr lang="en-IE" sz="1730" b="1" dirty="0">
                <a:solidFill>
                  <a:srgbClr val="006600"/>
                </a:solidFill>
              </a:rPr>
              <a:t> - Performance - Results before/after Tuning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60</a:t>
            </a:fld>
            <a:endParaRPr lang="en-IE" dirty="0"/>
          </a:p>
        </p:txBody>
      </p:sp>
      <p:graphicFrame>
        <p:nvGraphicFramePr>
          <p:cNvPr id="9" name="Table 9">
            <a:extLst>
              <a:ext uri="{FF2B5EF4-FFF2-40B4-BE49-F238E27FC236}">
                <a16:creationId xmlns:a16="http://schemas.microsoft.com/office/drawing/2014/main" id="{9C471C46-3AAB-DD8F-0AE8-F5FEA31AFF58}"/>
              </a:ext>
            </a:extLst>
          </p:cNvPr>
          <p:cNvGraphicFramePr>
            <a:graphicFrameLocks noGrp="1"/>
          </p:cNvGraphicFramePr>
          <p:nvPr>
            <p:extLst>
              <p:ext uri="{D42A27DB-BD31-4B8C-83A1-F6EECF244321}">
                <p14:modId xmlns:p14="http://schemas.microsoft.com/office/powerpoint/2010/main" val="4123601125"/>
              </p:ext>
            </p:extLst>
          </p:nvPr>
        </p:nvGraphicFramePr>
        <p:xfrm>
          <a:off x="628650" y="1690689"/>
          <a:ext cx="7886698" cy="4165600"/>
        </p:xfrm>
        <a:graphic>
          <a:graphicData uri="http://schemas.openxmlformats.org/drawingml/2006/table">
            <a:tbl>
              <a:tblPr firstRow="1" bandRow="1">
                <a:tableStyleId>{5C22544A-7EE6-4342-B048-85BDC9FD1C3A}</a:tableStyleId>
              </a:tblPr>
              <a:tblGrid>
                <a:gridCol w="1329546">
                  <a:extLst>
                    <a:ext uri="{9D8B030D-6E8A-4147-A177-3AD203B41FA5}">
                      <a16:colId xmlns:a16="http://schemas.microsoft.com/office/drawing/2014/main" val="1652070223"/>
                    </a:ext>
                  </a:extLst>
                </a:gridCol>
                <a:gridCol w="1104181">
                  <a:extLst>
                    <a:ext uri="{9D8B030D-6E8A-4147-A177-3AD203B41FA5}">
                      <a16:colId xmlns:a16="http://schemas.microsoft.com/office/drawing/2014/main" val="3490804059"/>
                    </a:ext>
                  </a:extLst>
                </a:gridCol>
                <a:gridCol w="1052423">
                  <a:extLst>
                    <a:ext uri="{9D8B030D-6E8A-4147-A177-3AD203B41FA5}">
                      <a16:colId xmlns:a16="http://schemas.microsoft.com/office/drawing/2014/main" val="62171045"/>
                    </a:ext>
                  </a:extLst>
                </a:gridCol>
                <a:gridCol w="1276709">
                  <a:extLst>
                    <a:ext uri="{9D8B030D-6E8A-4147-A177-3AD203B41FA5}">
                      <a16:colId xmlns:a16="http://schemas.microsoft.com/office/drawing/2014/main" val="3755042302"/>
                    </a:ext>
                  </a:extLst>
                </a:gridCol>
                <a:gridCol w="974785">
                  <a:extLst>
                    <a:ext uri="{9D8B030D-6E8A-4147-A177-3AD203B41FA5}">
                      <a16:colId xmlns:a16="http://schemas.microsoft.com/office/drawing/2014/main" val="1462369014"/>
                    </a:ext>
                  </a:extLst>
                </a:gridCol>
                <a:gridCol w="1061049">
                  <a:extLst>
                    <a:ext uri="{9D8B030D-6E8A-4147-A177-3AD203B41FA5}">
                      <a16:colId xmlns:a16="http://schemas.microsoft.com/office/drawing/2014/main" val="1626640308"/>
                    </a:ext>
                  </a:extLst>
                </a:gridCol>
                <a:gridCol w="1088005">
                  <a:extLst>
                    <a:ext uri="{9D8B030D-6E8A-4147-A177-3AD203B41FA5}">
                      <a16:colId xmlns:a16="http://schemas.microsoft.com/office/drawing/2014/main" val="671572705"/>
                    </a:ext>
                  </a:extLst>
                </a:gridCol>
              </a:tblGrid>
              <a:tr h="370840">
                <a:tc>
                  <a:txBody>
                    <a:bodyPr/>
                    <a:lstStyle/>
                    <a:p>
                      <a:r>
                        <a:rPr lang="en-IE" sz="1200" dirty="0"/>
                        <a:t>Dataset</a:t>
                      </a:r>
                    </a:p>
                  </a:txBody>
                  <a:tcPr anchor="ctr"/>
                </a:tc>
                <a:tc>
                  <a:txBody>
                    <a:bodyPr/>
                    <a:lstStyle/>
                    <a:p>
                      <a:pPr algn="r"/>
                      <a:r>
                        <a:rPr lang="en-IE" sz="1200" dirty="0"/>
                        <a:t>#Nodes</a:t>
                      </a:r>
                    </a:p>
                  </a:txBody>
                  <a:tcPr anchor="ctr"/>
                </a:tc>
                <a:tc>
                  <a:txBody>
                    <a:bodyPr/>
                    <a:lstStyle/>
                    <a:p>
                      <a:pPr algn="r"/>
                      <a:r>
                        <a:rPr lang="en-IE" sz="1200" dirty="0"/>
                        <a:t>#Links</a:t>
                      </a:r>
                    </a:p>
                  </a:txBody>
                  <a:tcPr anchor="ctr"/>
                </a:tc>
                <a:tc>
                  <a:txBody>
                    <a:bodyPr/>
                    <a:lstStyle/>
                    <a:p>
                      <a:pPr algn="r"/>
                      <a:r>
                        <a:rPr lang="en-IE" sz="1200" dirty="0"/>
                        <a:t>#Subnetworks</a:t>
                      </a:r>
                    </a:p>
                  </a:txBody>
                  <a:tcPr anchor="ctr"/>
                </a:tc>
                <a:tc>
                  <a:txBody>
                    <a:bodyPr/>
                    <a:lstStyle/>
                    <a:p>
                      <a:pPr algn="r"/>
                      <a:r>
                        <a:rPr lang="en-IE" sz="1200" dirty="0"/>
                        <a:t>#Maxlev</a:t>
                      </a:r>
                    </a:p>
                  </a:txBody>
                  <a:tcPr anchor="ctr"/>
                </a:tc>
                <a:tc>
                  <a:txBody>
                    <a:bodyPr/>
                    <a:lstStyle/>
                    <a:p>
                      <a:pPr algn="r"/>
                      <a:r>
                        <a:rPr lang="en-IE" sz="1200" dirty="0"/>
                        <a:t>Base Ela(s)</a:t>
                      </a:r>
                    </a:p>
                  </a:txBody>
                  <a:tcPr anchor="ctr"/>
                </a:tc>
                <a:tc>
                  <a:txBody>
                    <a:bodyPr/>
                    <a:lstStyle/>
                    <a:p>
                      <a:pPr algn="r"/>
                      <a:r>
                        <a:rPr lang="en-IE" sz="1200" dirty="0"/>
                        <a:t>Tuned Ela(s)</a:t>
                      </a:r>
                    </a:p>
                  </a:txBody>
                  <a:tcPr anchor="ctr"/>
                </a:tc>
                <a:extLst>
                  <a:ext uri="{0D108BD9-81ED-4DB2-BD59-A6C34878D82A}">
                    <a16:rowId xmlns:a16="http://schemas.microsoft.com/office/drawing/2014/main" val="294710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err="1"/>
                        <a:t>three_subnets</a:t>
                      </a:r>
                      <a:endParaRPr lang="en-IE" sz="1200" dirty="0"/>
                    </a:p>
                  </a:txBody>
                  <a:tcPr anchor="ctr"/>
                </a:tc>
                <a:tc>
                  <a:txBody>
                    <a:bodyPr/>
                    <a:lstStyle/>
                    <a:p>
                      <a:pPr algn="r"/>
                      <a:r>
                        <a:rPr lang="en-IE" sz="1200" dirty="0"/>
                        <a:t>14</a:t>
                      </a:r>
                    </a:p>
                  </a:txBody>
                  <a:tcPr anchor="ctr"/>
                </a:tc>
                <a:tc>
                  <a:txBody>
                    <a:bodyPr/>
                    <a:lstStyle/>
                    <a:p>
                      <a:pPr algn="r"/>
                      <a:r>
                        <a:rPr lang="en-IE" sz="1200" dirty="0"/>
                        <a:t>13</a:t>
                      </a:r>
                    </a:p>
                  </a:txBody>
                  <a:tcPr anchor="ctr"/>
                </a:tc>
                <a:tc>
                  <a:txBody>
                    <a:bodyPr/>
                    <a:lstStyle/>
                    <a:p>
                      <a:pPr algn="r"/>
                      <a:r>
                        <a:rPr lang="en-IE" sz="1200" dirty="0"/>
                        <a:t>3</a:t>
                      </a:r>
                    </a:p>
                  </a:txBody>
                  <a:tcPr anchor="ctr"/>
                </a:tc>
                <a:tc>
                  <a:txBody>
                    <a:bodyPr/>
                    <a:lstStyle/>
                    <a:p>
                      <a:pPr algn="r"/>
                      <a:r>
                        <a:rPr lang="en-IE" sz="1200" dirty="0"/>
                        <a:t>3</a:t>
                      </a:r>
                    </a:p>
                  </a:txBody>
                  <a:tcPr anchor="ctr"/>
                </a:tc>
                <a:tc>
                  <a:txBody>
                    <a:bodyPr/>
                    <a:lstStyle/>
                    <a:p>
                      <a:pPr algn="r"/>
                      <a:r>
                        <a:rPr lang="en-IE" sz="1200" dirty="0"/>
                        <a:t>0.07</a:t>
                      </a:r>
                    </a:p>
                  </a:txBody>
                  <a:tcPr anchor="ctr"/>
                </a:tc>
                <a:tc>
                  <a:txBody>
                    <a:bodyPr/>
                    <a:lstStyle/>
                    <a:p>
                      <a:pPr algn="r"/>
                      <a:r>
                        <a:rPr lang="en-IE" sz="1200" dirty="0"/>
                        <a:t>0.5</a:t>
                      </a:r>
                    </a:p>
                  </a:txBody>
                  <a:tcPr anchor="ctr"/>
                </a:tc>
                <a:extLst>
                  <a:ext uri="{0D108BD9-81ED-4DB2-BD59-A6C34878D82A}">
                    <a16:rowId xmlns:a16="http://schemas.microsoft.com/office/drawing/2014/main" val="774729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err="1"/>
                        <a:t>foreign_keys</a:t>
                      </a:r>
                      <a:endParaRPr lang="en-IE" sz="1200" dirty="0"/>
                    </a:p>
                    <a:p>
                      <a:endParaRPr lang="en-IE" sz="1200" dirty="0"/>
                    </a:p>
                  </a:txBody>
                  <a:tcPr anchor="ctr"/>
                </a:tc>
                <a:tc>
                  <a:txBody>
                    <a:bodyPr/>
                    <a:lstStyle/>
                    <a:p>
                      <a:pPr algn="r"/>
                      <a:r>
                        <a:rPr lang="en-IE" sz="1200" dirty="0"/>
                        <a:t>289</a:t>
                      </a:r>
                    </a:p>
                  </a:txBody>
                  <a:tcPr anchor="ctr"/>
                </a:tc>
                <a:tc>
                  <a:txBody>
                    <a:bodyPr/>
                    <a:lstStyle/>
                    <a:p>
                      <a:pPr algn="r"/>
                      <a:r>
                        <a:rPr lang="en-IE" sz="1200" dirty="0"/>
                        <a:t>319</a:t>
                      </a:r>
                    </a:p>
                  </a:txBody>
                  <a:tcPr anchor="ctr"/>
                </a:tc>
                <a:tc>
                  <a:txBody>
                    <a:bodyPr/>
                    <a:lstStyle/>
                    <a:p>
                      <a:pPr algn="r"/>
                      <a:r>
                        <a:rPr lang="en-IE" sz="1200" dirty="0"/>
                        <a:t>43</a:t>
                      </a:r>
                    </a:p>
                  </a:txBody>
                  <a:tcPr anchor="ctr"/>
                </a:tc>
                <a:tc>
                  <a:txBody>
                    <a:bodyPr/>
                    <a:lstStyle/>
                    <a:p>
                      <a:pPr algn="r"/>
                      <a:r>
                        <a:rPr lang="en-IE" sz="1200" dirty="0"/>
                        <a:t>5</a:t>
                      </a:r>
                    </a:p>
                  </a:txBody>
                  <a:tcPr anchor="ctr"/>
                </a:tc>
                <a:tc>
                  <a:txBody>
                    <a:bodyPr/>
                    <a:lstStyle/>
                    <a:p>
                      <a:pPr algn="r"/>
                      <a:r>
                        <a:rPr lang="en-IE" sz="1200" dirty="0"/>
                        <a:t>0.2</a:t>
                      </a:r>
                    </a:p>
                  </a:txBody>
                  <a:tcPr anchor="ctr"/>
                </a:tc>
                <a:tc>
                  <a:txBody>
                    <a:bodyPr/>
                    <a:lstStyle/>
                    <a:p>
                      <a:pPr algn="r"/>
                      <a:r>
                        <a:rPr lang="en-IE" sz="1200" dirty="0"/>
                        <a:t>0.6</a:t>
                      </a:r>
                    </a:p>
                  </a:txBody>
                  <a:tcPr anchor="ctr"/>
                </a:tc>
                <a:extLst>
                  <a:ext uri="{0D108BD9-81ED-4DB2-BD59-A6C34878D82A}">
                    <a16:rowId xmlns:a16="http://schemas.microsoft.com/office/drawing/2014/main" val="1970286453"/>
                  </a:ext>
                </a:extLst>
              </a:tr>
              <a:tr h="370840">
                <a:tc>
                  <a:txBody>
                    <a:bodyPr/>
                    <a:lstStyle/>
                    <a:p>
                      <a:r>
                        <a:rPr lang="en-IE" sz="1200" dirty="0" err="1"/>
                        <a:t>brightkite</a:t>
                      </a:r>
                      <a:endParaRPr lang="en-IE" sz="1200" dirty="0"/>
                    </a:p>
                  </a:txBody>
                  <a:tcPr anchor="ctr"/>
                </a:tc>
                <a:tc>
                  <a:txBody>
                    <a:bodyPr/>
                    <a:lstStyle/>
                    <a:p>
                      <a:pPr algn="r"/>
                      <a:r>
                        <a:rPr lang="en-IE" sz="1200" dirty="0"/>
                        <a:t>58,228</a:t>
                      </a:r>
                    </a:p>
                  </a:txBody>
                  <a:tcPr anchor="ctr"/>
                </a:tc>
                <a:tc>
                  <a:txBody>
                    <a:bodyPr/>
                    <a:lstStyle/>
                    <a:p>
                      <a:pPr algn="r"/>
                      <a:r>
                        <a:rPr lang="en-IE" sz="1200" dirty="0"/>
                        <a:t>214,078</a:t>
                      </a:r>
                    </a:p>
                  </a:txBody>
                  <a:tcPr anchor="ctr"/>
                </a:tc>
                <a:tc>
                  <a:txBody>
                    <a:bodyPr/>
                    <a:lstStyle/>
                    <a:p>
                      <a:pPr algn="r"/>
                      <a:r>
                        <a:rPr lang="en-IE" sz="1200" dirty="0"/>
                        <a:t>547</a:t>
                      </a:r>
                    </a:p>
                  </a:txBody>
                  <a:tcPr anchor="ctr"/>
                </a:tc>
                <a:tc>
                  <a:txBody>
                    <a:bodyPr/>
                    <a:lstStyle/>
                    <a:p>
                      <a:pPr algn="r"/>
                      <a:r>
                        <a:rPr lang="en-IE" sz="1200" dirty="0"/>
                        <a:t>10</a:t>
                      </a:r>
                    </a:p>
                  </a:txBody>
                  <a:tcPr anchor="ctr"/>
                </a:tc>
                <a:tc>
                  <a:txBody>
                    <a:bodyPr/>
                    <a:lstStyle/>
                    <a:p>
                      <a:pPr algn="r"/>
                      <a:r>
                        <a:rPr lang="en-IE" sz="1200" dirty="0"/>
                        <a:t>7</a:t>
                      </a:r>
                    </a:p>
                  </a:txBody>
                  <a:tcPr anchor="ctr"/>
                </a:tc>
                <a:tc>
                  <a:txBody>
                    <a:bodyPr/>
                    <a:lstStyle/>
                    <a:p>
                      <a:pPr algn="r"/>
                      <a:r>
                        <a:rPr lang="en-IE" sz="1200" dirty="0"/>
                        <a:t>7</a:t>
                      </a:r>
                    </a:p>
                  </a:txBody>
                  <a:tcPr anchor="ctr"/>
                </a:tc>
                <a:extLst>
                  <a:ext uri="{0D108BD9-81ED-4DB2-BD59-A6C34878D82A}">
                    <a16:rowId xmlns:a16="http://schemas.microsoft.com/office/drawing/2014/main" val="378653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bacon/small</a:t>
                      </a:r>
                    </a:p>
                  </a:txBody>
                  <a:tcPr anchor="ctr"/>
                </a:tc>
                <a:tc>
                  <a:txBody>
                    <a:bodyPr/>
                    <a:lstStyle/>
                    <a:p>
                      <a:pPr algn="r"/>
                      <a:r>
                        <a:rPr lang="en-IE" sz="1200" dirty="0"/>
                        <a:t>161</a:t>
                      </a:r>
                    </a:p>
                  </a:txBody>
                  <a:tcPr anchor="ctr"/>
                </a:tc>
                <a:tc>
                  <a:txBody>
                    <a:bodyPr/>
                    <a:lstStyle/>
                    <a:p>
                      <a:pPr algn="r"/>
                      <a:r>
                        <a:rPr lang="en-IE" sz="1200" dirty="0"/>
                        <a:t>3,342</a:t>
                      </a:r>
                    </a:p>
                  </a:txBody>
                  <a:tcPr anchor="ctr"/>
                </a:tc>
                <a:tc>
                  <a:txBody>
                    <a:bodyPr/>
                    <a:lstStyle/>
                    <a:p>
                      <a:pPr algn="r"/>
                      <a:r>
                        <a:rPr lang="en-IE" sz="1200" dirty="0"/>
                        <a:t>1</a:t>
                      </a:r>
                    </a:p>
                  </a:txBody>
                  <a:tcPr anchor="ctr"/>
                </a:tc>
                <a:tc>
                  <a:txBody>
                    <a:bodyPr/>
                    <a:lstStyle/>
                    <a:p>
                      <a:pPr algn="r"/>
                      <a:r>
                        <a:rPr lang="en-IE" sz="1200" dirty="0"/>
                        <a:t>5</a:t>
                      </a:r>
                    </a:p>
                  </a:txBody>
                  <a:tcPr anchor="ctr"/>
                </a:tc>
                <a:tc>
                  <a:txBody>
                    <a:bodyPr/>
                    <a:lstStyle/>
                    <a:p>
                      <a:pPr algn="r"/>
                      <a:r>
                        <a:rPr lang="en-IE" sz="1200" dirty="0"/>
                        <a:t>0.1</a:t>
                      </a:r>
                    </a:p>
                  </a:txBody>
                  <a:tcPr anchor="ctr"/>
                </a:tc>
                <a:tc>
                  <a:txBody>
                    <a:bodyPr/>
                    <a:lstStyle/>
                    <a:p>
                      <a:pPr algn="r"/>
                      <a:r>
                        <a:rPr lang="en-IE" sz="1200" dirty="0"/>
                        <a:t>0.5</a:t>
                      </a:r>
                    </a:p>
                  </a:txBody>
                  <a:tcPr anchor="ctr"/>
                </a:tc>
                <a:extLst>
                  <a:ext uri="{0D108BD9-81ED-4DB2-BD59-A6C34878D82A}">
                    <a16:rowId xmlns:a16="http://schemas.microsoft.com/office/drawing/2014/main" val="3445363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bacon/top250</a:t>
                      </a:r>
                    </a:p>
                  </a:txBody>
                  <a:tcPr anchor="ctr"/>
                </a:tc>
                <a:tc>
                  <a:txBody>
                    <a:bodyPr/>
                    <a:lstStyle/>
                    <a:p>
                      <a:pPr algn="r"/>
                      <a:r>
                        <a:rPr lang="en-IE" sz="1200" dirty="0"/>
                        <a:t>12,466</a:t>
                      </a:r>
                    </a:p>
                  </a:txBody>
                  <a:tcPr anchor="ctr"/>
                </a:tc>
                <a:tc>
                  <a:txBody>
                    <a:bodyPr/>
                    <a:lstStyle/>
                    <a:p>
                      <a:pPr algn="r"/>
                      <a:r>
                        <a:rPr lang="en-IE" sz="1200" dirty="0"/>
                        <a:t>583,993</a:t>
                      </a:r>
                    </a:p>
                  </a:txBody>
                  <a:tcPr anchor="ctr"/>
                </a:tc>
                <a:tc>
                  <a:txBody>
                    <a:bodyPr/>
                    <a:lstStyle/>
                    <a:p>
                      <a:pPr algn="r"/>
                      <a:r>
                        <a:rPr lang="en-IE" sz="1200" dirty="0"/>
                        <a:t>15</a:t>
                      </a:r>
                    </a:p>
                  </a:txBody>
                  <a:tcPr anchor="ctr"/>
                </a:tc>
                <a:tc>
                  <a:txBody>
                    <a:bodyPr/>
                    <a:lstStyle/>
                    <a:p>
                      <a:pPr algn="r"/>
                      <a:r>
                        <a:rPr lang="en-IE" sz="1200" dirty="0"/>
                        <a:t>6</a:t>
                      </a:r>
                    </a:p>
                  </a:txBody>
                  <a:tcPr anchor="ctr"/>
                </a:tc>
                <a:tc>
                  <a:txBody>
                    <a:bodyPr/>
                    <a:lstStyle/>
                    <a:p>
                      <a:pPr algn="r"/>
                      <a:r>
                        <a:rPr lang="en-IE" sz="1200" dirty="0"/>
                        <a:t>1.9</a:t>
                      </a:r>
                    </a:p>
                  </a:txBody>
                  <a:tcPr anchor="ctr"/>
                </a:tc>
                <a:tc>
                  <a:txBody>
                    <a:bodyPr/>
                    <a:lstStyle/>
                    <a:p>
                      <a:pPr algn="r"/>
                      <a:r>
                        <a:rPr lang="en-IE" sz="1200" dirty="0"/>
                        <a:t>4.2</a:t>
                      </a:r>
                    </a:p>
                  </a:txBody>
                  <a:tcPr anchor="ctr"/>
                </a:tc>
                <a:extLst>
                  <a:ext uri="{0D108BD9-81ED-4DB2-BD59-A6C34878D82A}">
                    <a16:rowId xmlns:a16="http://schemas.microsoft.com/office/drawing/2014/main" val="23763380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bacon/pre1950</a:t>
                      </a:r>
                    </a:p>
                  </a:txBody>
                  <a:tcPr anchor="ctr"/>
                </a:tc>
                <a:tc>
                  <a:txBody>
                    <a:bodyPr/>
                    <a:lstStyle/>
                    <a:p>
                      <a:pPr algn="r"/>
                      <a:r>
                        <a:rPr lang="en-IE" sz="1200" dirty="0"/>
                        <a:t>134,131</a:t>
                      </a:r>
                    </a:p>
                  </a:txBody>
                  <a:tcPr anchor="ctr"/>
                </a:tc>
                <a:tc>
                  <a:txBody>
                    <a:bodyPr/>
                    <a:lstStyle/>
                    <a:p>
                      <a:pPr algn="r"/>
                      <a:r>
                        <a:rPr lang="en-IE" sz="1200" dirty="0"/>
                        <a:t>8,095,294</a:t>
                      </a:r>
                    </a:p>
                  </a:txBody>
                  <a:tcPr anchor="ctr"/>
                </a:tc>
                <a:tc>
                  <a:txBody>
                    <a:bodyPr/>
                    <a:lstStyle/>
                    <a:p>
                      <a:pPr algn="r"/>
                      <a:r>
                        <a:rPr lang="en-IE" sz="1200" dirty="0"/>
                        <a:t>2,432</a:t>
                      </a:r>
                    </a:p>
                  </a:txBody>
                  <a:tcPr anchor="ctr"/>
                </a:tc>
                <a:tc>
                  <a:txBody>
                    <a:bodyPr/>
                    <a:lstStyle/>
                    <a:p>
                      <a:pPr algn="r"/>
                      <a:r>
                        <a:rPr lang="en-IE" sz="1200" dirty="0"/>
                        <a:t>13</a:t>
                      </a:r>
                    </a:p>
                  </a:txBody>
                  <a:tcPr anchor="ctr"/>
                </a:tc>
                <a:tc>
                  <a:txBody>
                    <a:bodyPr/>
                    <a:lstStyle/>
                    <a:p>
                      <a:pPr algn="r"/>
                      <a:r>
                        <a:rPr lang="en-IE" sz="1200" dirty="0"/>
                        <a:t>85</a:t>
                      </a:r>
                    </a:p>
                  </a:txBody>
                  <a:tcPr anchor="ctr"/>
                </a:tc>
                <a:tc>
                  <a:txBody>
                    <a:bodyPr/>
                    <a:lstStyle/>
                    <a:p>
                      <a:pPr algn="r"/>
                      <a:r>
                        <a:rPr lang="en-IE" sz="1200" dirty="0"/>
                        <a:t>61</a:t>
                      </a:r>
                    </a:p>
                  </a:txBody>
                  <a:tcPr anchor="ctr"/>
                </a:tc>
                <a:extLst>
                  <a:ext uri="{0D108BD9-81ED-4DB2-BD59-A6C34878D82A}">
                    <a16:rowId xmlns:a16="http://schemas.microsoft.com/office/drawing/2014/main" val="14107238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a:t>
                      </a:r>
                      <a:r>
                        <a:rPr lang="en-IE" sz="1200" dirty="0" err="1"/>
                        <a:t>only_tv_v</a:t>
                      </a:r>
                      <a:endParaRPr lang="en-IE" sz="1200" dirty="0"/>
                    </a:p>
                  </a:txBody>
                  <a:tcPr anchor="ctr"/>
                </a:tc>
                <a:tc>
                  <a:txBody>
                    <a:bodyPr/>
                    <a:lstStyle/>
                    <a:p>
                      <a:pPr algn="r"/>
                      <a:r>
                        <a:rPr lang="en-IE" sz="1200" dirty="0"/>
                        <a:t>744,374</a:t>
                      </a:r>
                    </a:p>
                  </a:txBody>
                  <a:tcPr anchor="ctr"/>
                </a:tc>
                <a:tc>
                  <a:txBody>
                    <a:bodyPr/>
                    <a:lstStyle/>
                    <a:p>
                      <a:pPr algn="r"/>
                      <a:r>
                        <a:rPr lang="en-IE" sz="1200" dirty="0"/>
                        <a:t>22,503,060</a:t>
                      </a:r>
                    </a:p>
                  </a:txBody>
                  <a:tcPr anchor="ctr"/>
                </a:tc>
                <a:tc>
                  <a:txBody>
                    <a:bodyPr/>
                    <a:lstStyle/>
                    <a:p>
                      <a:pPr algn="r"/>
                      <a:r>
                        <a:rPr lang="en-IE" sz="1200" dirty="0"/>
                        <a:t>12,198</a:t>
                      </a:r>
                    </a:p>
                  </a:txBody>
                  <a:tcPr anchor="ctr"/>
                </a:tc>
                <a:tc>
                  <a:txBody>
                    <a:bodyPr/>
                    <a:lstStyle/>
                    <a:p>
                      <a:pPr algn="r"/>
                      <a:r>
                        <a:rPr lang="en-IE" sz="1200" dirty="0"/>
                        <a:t>11</a:t>
                      </a:r>
                    </a:p>
                  </a:txBody>
                  <a:tcPr anchor="ctr"/>
                </a:tc>
                <a:tc>
                  <a:txBody>
                    <a:bodyPr/>
                    <a:lstStyle/>
                    <a:p>
                      <a:pPr algn="r"/>
                      <a:r>
                        <a:rPr lang="en-IE" sz="1200" dirty="0"/>
                        <a:t>1,714</a:t>
                      </a:r>
                    </a:p>
                  </a:txBody>
                  <a:tcPr anchor="ctr"/>
                </a:tc>
                <a:tc>
                  <a:txBody>
                    <a:bodyPr/>
                    <a:lstStyle/>
                    <a:p>
                      <a:pPr algn="r"/>
                      <a:r>
                        <a:rPr lang="en-IE" sz="1200" dirty="0"/>
                        <a:t>252</a:t>
                      </a:r>
                    </a:p>
                  </a:txBody>
                  <a:tcPr anchor="ctr"/>
                </a:tc>
                <a:extLst>
                  <a:ext uri="{0D108BD9-81ED-4DB2-BD59-A6C34878D82A}">
                    <a16:rowId xmlns:a16="http://schemas.microsoft.com/office/drawing/2014/main" val="26933980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a:t>
                      </a:r>
                      <a:r>
                        <a:rPr lang="en-IE" sz="1200" dirty="0" err="1"/>
                        <a:t>no_tv_v</a:t>
                      </a:r>
                      <a:endParaRPr lang="en-IE" sz="1200" dirty="0"/>
                    </a:p>
                  </a:txBody>
                  <a:tcPr anchor="ctr"/>
                </a:tc>
                <a:tc>
                  <a:txBody>
                    <a:bodyPr/>
                    <a:lstStyle/>
                    <a:p>
                      <a:pPr algn="r"/>
                      <a:r>
                        <a:rPr lang="en-IE" sz="1200" dirty="0"/>
                        <a:t>2,386,567</a:t>
                      </a:r>
                    </a:p>
                  </a:txBody>
                  <a:tcPr anchor="ctr"/>
                </a:tc>
                <a:tc>
                  <a:txBody>
                    <a:bodyPr/>
                    <a:lstStyle/>
                    <a:p>
                      <a:pPr algn="r"/>
                      <a:r>
                        <a:rPr lang="en-IE" sz="1200" dirty="0"/>
                        <a:t>87,866,033</a:t>
                      </a:r>
                    </a:p>
                  </a:txBody>
                  <a:tcPr anchor="ctr"/>
                </a:tc>
                <a:tc>
                  <a:txBody>
                    <a:bodyPr/>
                    <a:lstStyle/>
                    <a:p>
                      <a:pPr algn="r"/>
                      <a:r>
                        <a:rPr lang="en-IE" sz="1200" dirty="0"/>
                        <a:t>55,276</a:t>
                      </a:r>
                    </a:p>
                  </a:txBody>
                  <a:tcPr anchor="ctr"/>
                </a:tc>
                <a:tc>
                  <a:txBody>
                    <a:bodyPr/>
                    <a:lstStyle/>
                    <a:p>
                      <a:pPr algn="r"/>
                      <a:r>
                        <a:rPr lang="en-IE" sz="1200" dirty="0"/>
                        <a:t>10</a:t>
                      </a:r>
                    </a:p>
                  </a:txBody>
                  <a:tcPr anchor="ctr"/>
                </a:tc>
                <a:tc>
                  <a:txBody>
                    <a:bodyPr/>
                    <a:lstStyle/>
                    <a:p>
                      <a:pPr algn="r"/>
                      <a:r>
                        <a:rPr lang="en-IE" sz="1200" dirty="0"/>
                        <a:t>16,108</a:t>
                      </a:r>
                    </a:p>
                  </a:txBody>
                  <a:tcPr anchor="ctr"/>
                </a:tc>
                <a:tc>
                  <a:txBody>
                    <a:bodyPr/>
                    <a:lstStyle/>
                    <a:p>
                      <a:pPr algn="r"/>
                      <a:r>
                        <a:rPr lang="en-IE" sz="1200" dirty="0"/>
                        <a:t>2,081</a:t>
                      </a:r>
                    </a:p>
                  </a:txBody>
                  <a:tcPr anchor="ctr"/>
                </a:tc>
                <a:extLst>
                  <a:ext uri="{0D108BD9-81ED-4DB2-BD59-A6C34878D82A}">
                    <a16:rowId xmlns:a16="http://schemas.microsoft.com/office/drawing/2014/main" val="925874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bacon/post1950</a:t>
                      </a:r>
                    </a:p>
                  </a:txBody>
                  <a:tcPr anchor="ctr"/>
                </a:tc>
                <a:tc>
                  <a:txBody>
                    <a:bodyPr/>
                    <a:lstStyle/>
                    <a:p>
                      <a:pPr algn="r"/>
                      <a:r>
                        <a:rPr lang="en-IE" sz="1200" dirty="0"/>
                        <a:t>2,696,175</a:t>
                      </a:r>
                    </a:p>
                  </a:txBody>
                  <a:tcPr anchor="ctr"/>
                </a:tc>
                <a:tc>
                  <a:txBody>
                    <a:bodyPr/>
                    <a:lstStyle/>
                    <a:p>
                      <a:pPr algn="r"/>
                      <a:r>
                        <a:rPr lang="en-IE" sz="1200" dirty="0"/>
                        <a:t>101,597,227</a:t>
                      </a:r>
                    </a:p>
                  </a:txBody>
                  <a:tcPr anchor="ctr"/>
                </a:tc>
                <a:tc>
                  <a:txBody>
                    <a:bodyPr/>
                    <a:lstStyle/>
                    <a:p>
                      <a:pPr algn="r"/>
                      <a:r>
                        <a:rPr lang="en-IE" sz="1200" dirty="0"/>
                        <a:t>60,544</a:t>
                      </a:r>
                    </a:p>
                  </a:txBody>
                  <a:tcPr anchor="ctr"/>
                </a:tc>
                <a:tc>
                  <a:txBody>
                    <a:bodyPr/>
                    <a:lstStyle/>
                    <a:p>
                      <a:pPr algn="r"/>
                      <a:r>
                        <a:rPr lang="en-IE" sz="1200" dirty="0"/>
                        <a:t>10</a:t>
                      </a:r>
                    </a:p>
                  </a:txBody>
                  <a:tcPr anchor="ctr"/>
                </a:tc>
                <a:tc>
                  <a:txBody>
                    <a:bodyPr/>
                    <a:lstStyle/>
                    <a:p>
                      <a:pPr algn="r"/>
                      <a:r>
                        <a:rPr lang="en-IE" sz="1200" dirty="0"/>
                        <a:t>19,736</a:t>
                      </a:r>
                    </a:p>
                  </a:txBody>
                  <a:tcPr anchor="ctr"/>
                </a:tc>
                <a:tc>
                  <a:txBody>
                    <a:bodyPr/>
                    <a:lstStyle/>
                    <a:p>
                      <a:pPr algn="r"/>
                      <a:r>
                        <a:rPr lang="en-IE" sz="1200" dirty="0"/>
                        <a:t>2,930</a:t>
                      </a:r>
                    </a:p>
                  </a:txBody>
                  <a:tcPr anchor="ctr"/>
                </a:tc>
                <a:extLst>
                  <a:ext uri="{0D108BD9-81ED-4DB2-BD59-A6C34878D82A}">
                    <a16:rowId xmlns:a16="http://schemas.microsoft.com/office/drawing/2014/main" val="3255730599"/>
                  </a:ext>
                </a:extLst>
              </a:tr>
              <a:tr h="370840">
                <a:tc>
                  <a:txBody>
                    <a:bodyPr/>
                    <a:lstStyle/>
                    <a:p>
                      <a:r>
                        <a:rPr lang="en-IE" sz="1200" dirty="0"/>
                        <a:t>bacon/full</a:t>
                      </a:r>
                    </a:p>
                  </a:txBody>
                  <a:tcPr anchor="ctr"/>
                </a:tc>
                <a:tc>
                  <a:txBody>
                    <a:bodyPr/>
                    <a:lstStyle/>
                    <a:p>
                      <a:pPr algn="r"/>
                      <a:r>
                        <a:rPr lang="en-IE" sz="1200" dirty="0"/>
                        <a:t>2,800,309</a:t>
                      </a:r>
                    </a:p>
                  </a:txBody>
                  <a:tcPr anchor="ctr"/>
                </a:tc>
                <a:tc>
                  <a:txBody>
                    <a:bodyPr/>
                    <a:lstStyle/>
                    <a:p>
                      <a:pPr algn="r"/>
                      <a:r>
                        <a:rPr lang="en-IE" sz="1200" dirty="0"/>
                        <a:t>109,262,592</a:t>
                      </a:r>
                    </a:p>
                  </a:txBody>
                  <a:tcPr anchor="ctr"/>
                </a:tc>
                <a:tc>
                  <a:txBody>
                    <a:bodyPr/>
                    <a:lstStyle/>
                    <a:p>
                      <a:pPr algn="r"/>
                      <a:r>
                        <a:rPr lang="en-IE" sz="1200" dirty="0"/>
                        <a:t>62,557</a:t>
                      </a:r>
                    </a:p>
                  </a:txBody>
                  <a:tcPr anchor="ctr"/>
                </a:tc>
                <a:tc>
                  <a:txBody>
                    <a:bodyPr/>
                    <a:lstStyle/>
                    <a:p>
                      <a:pPr algn="r"/>
                      <a:r>
                        <a:rPr lang="en-IE" sz="1200" dirty="0"/>
                        <a:t>10</a:t>
                      </a:r>
                    </a:p>
                  </a:txBody>
                  <a:tcPr anchor="ctr"/>
                </a:tc>
                <a:tc>
                  <a:txBody>
                    <a:bodyPr/>
                    <a:lstStyle/>
                    <a:p>
                      <a:pPr algn="r"/>
                      <a:r>
                        <a:rPr lang="en-IE" sz="1200" dirty="0"/>
                        <a:t>20,631</a:t>
                      </a:r>
                    </a:p>
                  </a:txBody>
                  <a:tcPr anchor="ctr"/>
                </a:tc>
                <a:tc>
                  <a:txBody>
                    <a:bodyPr/>
                    <a:lstStyle/>
                    <a:p>
                      <a:pPr algn="r"/>
                      <a:r>
                        <a:rPr lang="en-IE" sz="1200" dirty="0"/>
                        <a:t>3,756</a:t>
                      </a:r>
                    </a:p>
                  </a:txBody>
                  <a:tcPr anchor="ctr"/>
                </a:tc>
                <a:extLst>
                  <a:ext uri="{0D108BD9-81ED-4DB2-BD59-A6C34878D82A}">
                    <a16:rowId xmlns:a16="http://schemas.microsoft.com/office/drawing/2014/main" val="2342299881"/>
                  </a:ext>
                </a:extLst>
              </a:tr>
            </a:tbl>
          </a:graphicData>
        </a:graphic>
      </p:graphicFrame>
      <p:sp>
        <p:nvSpPr>
          <p:cNvPr id="3" name="TextBox 2">
            <a:extLst>
              <a:ext uri="{FF2B5EF4-FFF2-40B4-BE49-F238E27FC236}">
                <a16:creationId xmlns:a16="http://schemas.microsoft.com/office/drawing/2014/main" id="{3B360CBB-23FE-558E-5666-0E4D6B2BCAD1}"/>
              </a:ext>
            </a:extLst>
          </p:cNvPr>
          <p:cNvSpPr txBox="1"/>
          <p:nvPr/>
        </p:nvSpPr>
        <p:spPr>
          <a:xfrm>
            <a:off x="628648" y="5856289"/>
            <a:ext cx="7886700"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IE" sz="1400" dirty="0"/>
              <a:t>The tuned procedure is between </a:t>
            </a:r>
            <a:r>
              <a:rPr lang="en-IE" sz="1400" dirty="0">
                <a:solidFill>
                  <a:srgbClr val="C00000"/>
                </a:solidFill>
              </a:rPr>
              <a:t>5.5</a:t>
            </a:r>
            <a:r>
              <a:rPr lang="en-IE" sz="1400" dirty="0"/>
              <a:t> and </a:t>
            </a:r>
            <a:r>
              <a:rPr lang="en-IE" sz="1400" dirty="0">
                <a:solidFill>
                  <a:srgbClr val="00B050"/>
                </a:solidFill>
              </a:rPr>
              <a:t>7.7</a:t>
            </a:r>
            <a:r>
              <a:rPr lang="en-IE" sz="1400" dirty="0"/>
              <a:t> times faster on the four largest datasets </a:t>
            </a:r>
          </a:p>
        </p:txBody>
      </p:sp>
      <p:sp>
        <p:nvSpPr>
          <p:cNvPr id="7" name="Oval 6">
            <a:extLst>
              <a:ext uri="{FF2B5EF4-FFF2-40B4-BE49-F238E27FC236}">
                <a16:creationId xmlns:a16="http://schemas.microsoft.com/office/drawing/2014/main" id="{B8DEFB99-E498-C1D6-9C95-D6467C9FBA83}"/>
              </a:ext>
            </a:extLst>
          </p:cNvPr>
          <p:cNvSpPr/>
          <p:nvPr/>
        </p:nvSpPr>
        <p:spPr>
          <a:xfrm>
            <a:off x="6738897" y="4733365"/>
            <a:ext cx="1776451" cy="380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a:extLst>
              <a:ext uri="{FF2B5EF4-FFF2-40B4-BE49-F238E27FC236}">
                <a16:creationId xmlns:a16="http://schemas.microsoft.com/office/drawing/2014/main" id="{4CA08D68-6ECA-D5B0-41E5-2486345B168A}"/>
              </a:ext>
            </a:extLst>
          </p:cNvPr>
          <p:cNvSpPr/>
          <p:nvPr/>
        </p:nvSpPr>
        <p:spPr>
          <a:xfrm>
            <a:off x="6750593" y="5486573"/>
            <a:ext cx="1776451" cy="3801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628589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Conclusion</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61</a:t>
            </a:fld>
            <a:endParaRPr lang="en-IE"/>
          </a:p>
        </p:txBody>
      </p:sp>
      <p:sp>
        <p:nvSpPr>
          <p:cNvPr id="7" name="TextBox 6">
            <a:extLst>
              <a:ext uri="{FF2B5EF4-FFF2-40B4-BE49-F238E27FC236}">
                <a16:creationId xmlns:a16="http://schemas.microsoft.com/office/drawing/2014/main" id="{525A6657-A23B-813D-33CF-049364A90ED8}"/>
              </a:ext>
            </a:extLst>
          </p:cNvPr>
          <p:cNvSpPr txBox="1"/>
          <p:nvPr/>
        </p:nvSpPr>
        <p:spPr>
          <a:xfrm>
            <a:off x="628650" y="1690689"/>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SQL</a:t>
            </a:r>
          </a:p>
        </p:txBody>
      </p:sp>
      <p:sp>
        <p:nvSpPr>
          <p:cNvPr id="3" name="TextBox 2">
            <a:extLst>
              <a:ext uri="{FF2B5EF4-FFF2-40B4-BE49-F238E27FC236}">
                <a16:creationId xmlns:a16="http://schemas.microsoft.com/office/drawing/2014/main" id="{2631C010-55FE-B2E6-CAC0-1432A06A4633}"/>
              </a:ext>
            </a:extLst>
          </p:cNvPr>
          <p:cNvSpPr txBox="1"/>
          <p:nvPr/>
        </p:nvSpPr>
        <p:spPr>
          <a:xfrm>
            <a:off x="628649" y="1993035"/>
            <a:ext cx="7886700" cy="198823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Be aware of the built-in SQL algorithms at different levels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Understand the use of subquery sequencing in logical query design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Understand how queries can be transformed, and how performance may be affected </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By the CBO, and by manual rewriting</a:t>
            </a:r>
          </a:p>
          <a:p>
            <a:pPr marL="657225" lvl="1"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Including logical or physical splitting of complex queries</a:t>
            </a:r>
          </a:p>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Understand the use of hints to affect the choice of algorithms the CBO makes</a:t>
            </a:r>
          </a:p>
          <a:p>
            <a:pPr marL="200025" indent="-200025" eaLnBrk="0" fontAlgn="base" hangingPunct="0">
              <a:spcBef>
                <a:spcPct val="0"/>
              </a:spcBef>
              <a:spcAft>
                <a:spcPct val="30000"/>
              </a:spcAft>
              <a:buClr>
                <a:srgbClr val="5D9A0C"/>
              </a:buClr>
              <a:buFont typeface="Wingdings 3" pitchFamily="18" charset="2"/>
              <a:buChar char=""/>
            </a:pPr>
            <a:r>
              <a:rPr lang="en-GB" sz="1400" dirty="0">
                <a:solidFill>
                  <a:srgbClr val="111111"/>
                </a:solidFill>
              </a:rPr>
              <a:t>Use execution plans to analyse SQL performance</a:t>
            </a:r>
          </a:p>
        </p:txBody>
      </p:sp>
      <p:sp>
        <p:nvSpPr>
          <p:cNvPr id="8" name="TextBox 7">
            <a:extLst>
              <a:ext uri="{FF2B5EF4-FFF2-40B4-BE49-F238E27FC236}">
                <a16:creationId xmlns:a16="http://schemas.microsoft.com/office/drawing/2014/main" id="{DDBEBD31-B3BF-6093-0DD1-4012ADBF98DD}"/>
              </a:ext>
            </a:extLst>
          </p:cNvPr>
          <p:cNvSpPr txBox="1"/>
          <p:nvPr/>
        </p:nvSpPr>
        <p:spPr>
          <a:xfrm>
            <a:off x="628649" y="4073365"/>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PL/SQL</a:t>
            </a:r>
          </a:p>
        </p:txBody>
      </p:sp>
      <p:sp>
        <p:nvSpPr>
          <p:cNvPr id="9" name="TextBox 8">
            <a:extLst>
              <a:ext uri="{FF2B5EF4-FFF2-40B4-BE49-F238E27FC236}">
                <a16:creationId xmlns:a16="http://schemas.microsoft.com/office/drawing/2014/main" id="{A05541D4-8336-36D8-07EE-83FCB9F483F9}"/>
              </a:ext>
            </a:extLst>
          </p:cNvPr>
          <p:cNvSpPr txBox="1"/>
          <p:nvPr/>
        </p:nvSpPr>
        <p:spPr>
          <a:xfrm>
            <a:off x="628649" y="4373545"/>
            <a:ext cx="7886700" cy="1083374"/>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Use PL/SQL algorithms when there isn’t an appropriate SQL built-in equivalent </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But use SQL as fully as possible within these algorithms, in particular to process data in sets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solidFill>
                  <a:srgbClr val="111111"/>
                </a:solidFill>
              </a:rPr>
              <a:t>Be familiar with the Oracle standard profilers, and the possibilities offered by custom code timing</a:t>
            </a:r>
            <a:endParaRPr lang="en-IE" sz="1400" dirty="0"/>
          </a:p>
        </p:txBody>
      </p:sp>
      <p:sp>
        <p:nvSpPr>
          <p:cNvPr id="10" name="TextBox 9">
            <a:extLst>
              <a:ext uri="{FF2B5EF4-FFF2-40B4-BE49-F238E27FC236}">
                <a16:creationId xmlns:a16="http://schemas.microsoft.com/office/drawing/2014/main" id="{F2A918A0-4272-E413-F191-C222DC9EAB2A}"/>
              </a:ext>
            </a:extLst>
          </p:cNvPr>
          <p:cNvSpPr txBox="1"/>
          <p:nvPr/>
        </p:nvSpPr>
        <p:spPr>
          <a:xfrm>
            <a:off x="628650" y="5494815"/>
            <a:ext cx="45720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US" sz="1400" u="sng" dirty="0"/>
              <a:t>For more detail</a:t>
            </a:r>
          </a:p>
        </p:txBody>
      </p:sp>
      <p:sp>
        <p:nvSpPr>
          <p:cNvPr id="11" name="TextBox 10">
            <a:extLst>
              <a:ext uri="{FF2B5EF4-FFF2-40B4-BE49-F238E27FC236}">
                <a16:creationId xmlns:a16="http://schemas.microsoft.com/office/drawing/2014/main" id="{037925B1-2DA1-9273-3591-779FD0A2FFF6}"/>
              </a:ext>
            </a:extLst>
          </p:cNvPr>
          <p:cNvSpPr txBox="1"/>
          <p:nvPr/>
        </p:nvSpPr>
        <p:spPr>
          <a:xfrm>
            <a:off x="628649" y="5802592"/>
            <a:ext cx="7886700" cy="307777"/>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b="0" i="0" dirty="0">
                <a:solidFill>
                  <a:srgbClr val="111111"/>
                </a:solidFill>
                <a:effectLst/>
              </a:rPr>
              <a:t>See my blog and GitHub project…</a:t>
            </a:r>
          </a:p>
        </p:txBody>
      </p:sp>
    </p:spTree>
    <p:extLst>
      <p:ext uri="{BB962C8B-B14F-4D97-AF65-F5344CB8AC3E}">
        <p14:creationId xmlns:p14="http://schemas.microsoft.com/office/powerpoint/2010/main" val="3035471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References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GB" dirty="0"/>
              <a:t>Analysing Performance of Algorithmic SQL and PL/SQL</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62</a:t>
            </a:fld>
            <a:endParaRPr lang="en-IE"/>
          </a:p>
        </p:txBody>
      </p:sp>
      <p:sp>
        <p:nvSpPr>
          <p:cNvPr id="10" name="Content Placeholder 2">
            <a:extLst>
              <a:ext uri="{FF2B5EF4-FFF2-40B4-BE49-F238E27FC236}">
                <a16:creationId xmlns:a16="http://schemas.microsoft.com/office/drawing/2014/main" id="{F8395CF9-4CB9-6E3E-BADF-C2B27CF0140A}"/>
              </a:ext>
            </a:extLst>
          </p:cNvPr>
          <p:cNvSpPr>
            <a:spLocks noGrp="1"/>
          </p:cNvSpPr>
          <p:nvPr>
            <p:ph idx="1"/>
          </p:nvPr>
        </p:nvSpPr>
        <p:spPr>
          <a:xfrm>
            <a:off x="628650" y="1825625"/>
            <a:ext cx="7886700" cy="4351338"/>
          </a:xfrm>
        </p:spPr>
        <p:txBody>
          <a:bodyPr>
            <a:normAutofit/>
          </a:bodyPr>
          <a:lstStyle/>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3"/>
              </a:rPr>
              <a:t>Algorithm, Computer Hope, March 2021</a:t>
            </a:r>
            <a:endParaRPr lang="en-IE" sz="1400" dirty="0"/>
          </a:p>
          <a:p>
            <a:pPr marL="342900" indent="-342900" eaLnBrk="0" fontAlgn="base" hangingPunct="0">
              <a:lnSpc>
                <a:spcPct val="100000"/>
              </a:lnSpc>
              <a:spcBef>
                <a:spcPct val="0"/>
              </a:spcBef>
              <a:spcAft>
                <a:spcPct val="30000"/>
              </a:spcAft>
              <a:buClr>
                <a:srgbClr val="5D9A0C"/>
              </a:buClr>
              <a:buFont typeface="+mj-lt"/>
              <a:buAutoNum type="arabicPeriod"/>
            </a:pPr>
            <a:r>
              <a:rPr lang="en-GB" sz="1400" u="sng" dirty="0">
                <a:hlinkClick r:id="rId4"/>
              </a:rPr>
              <a:t>Declarative Language, Britannia.com, Undated</a:t>
            </a:r>
            <a:endParaRPr lang="en-GB" sz="1400" u="sng" dirty="0"/>
          </a:p>
          <a:p>
            <a:pPr marL="342900" indent="-342900" eaLnBrk="0" fontAlgn="base" hangingPunct="0">
              <a:lnSpc>
                <a:spcPct val="100000"/>
              </a:lnSpc>
              <a:spcBef>
                <a:spcPct val="0"/>
              </a:spcBef>
              <a:spcAft>
                <a:spcPct val="30000"/>
              </a:spcAft>
              <a:buClr>
                <a:srgbClr val="5D9A0C"/>
              </a:buClr>
              <a:buFont typeface="+mj-lt"/>
              <a:buAutoNum type="arabicPeriod"/>
            </a:pPr>
            <a:r>
              <a:rPr lang="en-US" sz="1400" u="sng">
                <a:solidFill>
                  <a:srgbClr val="0563C1"/>
                </a:solidFill>
                <a:hlinkClick r:id="rId5">
                  <a:extLst>
                    <a:ext uri="{A12FA001-AC4F-418D-AE19-62706E023703}">
                      <ahyp:hlinkClr xmlns:ahyp="http://schemas.microsoft.com/office/drawing/2018/hyperlinkcolor" val="tx"/>
                    </a:ext>
                  </a:extLst>
                </a:hlinkClick>
              </a:rPr>
              <a:t>SQL Tuning Guide, 21c</a:t>
            </a:r>
            <a:endParaRPr lang="en-IE" sz="1400" u="sng" dirty="0"/>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6"/>
              </a:rPr>
              <a:t>Shortest Path Analysis of Large Networks by SQL and PL/SQL: Blog, Brendan Furey, August 2022</a:t>
            </a:r>
            <a:endParaRPr lang="en-IE" sz="1400" dirty="0"/>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7"/>
              </a:rPr>
              <a:t>SQL and PL/SQL for Shortest Path Problems: GitHub, Brendan Furey, August 2022</a:t>
            </a:r>
            <a:endParaRPr lang="en-IE" sz="1400" dirty="0"/>
          </a:p>
          <a:p>
            <a:pPr marL="342900" indent="-342900" eaLnBrk="0" fontAlgn="base" hangingPunct="0">
              <a:lnSpc>
                <a:spcPct val="100000"/>
              </a:lnSpc>
              <a:spcBef>
                <a:spcPct val="0"/>
              </a:spcBef>
              <a:spcAft>
                <a:spcPct val="30000"/>
              </a:spcAft>
              <a:buClr>
                <a:srgbClr val="5D9A0C"/>
              </a:buClr>
              <a:buFont typeface="+mj-lt"/>
              <a:buAutoNum type="arabicPeriod"/>
            </a:pPr>
            <a:r>
              <a:rPr lang="da-DK" sz="1400" dirty="0">
                <a:hlinkClick r:id="rId8"/>
              </a:rPr>
              <a:t>Timer_Set - Oracle PL/SQL code timing module: GitHub, Brendan Furey, January 2019</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9"/>
              </a:rPr>
              <a:t>Friendship network of </a:t>
            </a:r>
            <a:r>
              <a:rPr lang="en-GB" sz="1400" dirty="0" err="1">
                <a:hlinkClick r:id="rId9"/>
              </a:rPr>
              <a:t>Brightkite</a:t>
            </a:r>
            <a:r>
              <a:rPr lang="en-GB" sz="1400" dirty="0">
                <a:hlinkClick r:id="rId9"/>
              </a:rPr>
              <a:t> users, Jure </a:t>
            </a:r>
            <a:r>
              <a:rPr lang="en-GB" sz="1400" dirty="0" err="1">
                <a:hlinkClick r:id="rId9"/>
              </a:rPr>
              <a:t>Leskovec</a:t>
            </a:r>
            <a:r>
              <a:rPr lang="en-GB" sz="1400" dirty="0">
                <a:hlinkClick r:id="rId9"/>
              </a:rPr>
              <a:t>, Stanford University, Undated</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10"/>
              </a:rPr>
              <a:t>Bacon Numbers Datasets, Oberlin College, December 2016</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11"/>
              </a:rPr>
              <a:t>SQL for Shortest Path Problems, Brendan Furey, April 2015</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12"/>
              </a:rPr>
              <a:t>SQL for Shortest Path Problems 2: A Branch and Bound Approach, Brendan Furey, May 2015</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13"/>
              </a:rPr>
              <a:t>PL/SQL Pipelined Function for Network Analysis, Brendan Furey, May 2015</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GB" sz="1400" dirty="0">
                <a:hlinkClick r:id="rId14"/>
              </a:rPr>
              <a:t>PL/SQL Profiling 1: Overview, Brendan Furey, June 2020</a:t>
            </a:r>
            <a:endParaRPr lang="en-US" sz="1400" kern="0" dirty="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endParaRPr lang="en-IE" sz="1400" u="sng" dirty="0"/>
          </a:p>
        </p:txBody>
      </p:sp>
    </p:spTree>
    <p:extLst>
      <p:ext uri="{BB962C8B-B14F-4D97-AF65-F5344CB8AC3E}">
        <p14:creationId xmlns:p14="http://schemas.microsoft.com/office/powerpoint/2010/main" val="41515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2 - Joins and Grouping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7</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6" name="Rectangle 1">
            <a:extLst>
              <a:ext uri="{FF2B5EF4-FFF2-40B4-BE49-F238E27FC236}">
                <a16:creationId xmlns:a16="http://schemas.microsoft.com/office/drawing/2014/main" id="{A87C4D93-F6EE-B237-6DB5-15BF1F679CED}"/>
              </a:ext>
            </a:extLst>
          </p:cNvPr>
          <p:cNvSpPr txBox="1">
            <a:spLocks noChangeArrowheads="1"/>
          </p:cNvSpPr>
          <p:nvPr/>
        </p:nvSpPr>
        <p:spPr bwMode="auto">
          <a:xfrm>
            <a:off x="628650" y="5019852"/>
            <a:ext cx="2857695" cy="80276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a:t>
            </a:r>
            <a:r>
              <a:rPr lang="en-GB" sz="800" dirty="0" err="1">
                <a:latin typeface="Courier New" panose="02070309020205020404" pitchFamily="49" charset="0"/>
                <a:cs typeface="Courier New" panose="02070309020205020404" pitchFamily="49" charset="0"/>
              </a:rPr>
              <a:t>d.department_name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Avg</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e.salary</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avg_sal</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departments 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employees e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ON </a:t>
            </a:r>
            <a:r>
              <a:rPr lang="en-GB" sz="800" dirty="0" err="1">
                <a:latin typeface="Courier New" panose="02070309020205020404" pitchFamily="49" charset="0"/>
                <a:cs typeface="Courier New" panose="02070309020205020404" pitchFamily="49" charset="0"/>
              </a:rPr>
              <a:t>e.department_id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d.department_id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GROUP BY </a:t>
            </a:r>
            <a:r>
              <a:rPr lang="en-GB" sz="800" dirty="0" err="1">
                <a:latin typeface="Courier New" panose="02070309020205020404" pitchFamily="49" charset="0"/>
                <a:cs typeface="Courier New" panose="02070309020205020404" pitchFamily="49" charset="0"/>
              </a:rPr>
              <a:t>d.department_name</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d.department_name</a:t>
            </a:r>
            <a:endParaRPr lang="en-IE" sz="800" dirty="0">
              <a:latin typeface="Courier New" panose="02070309020205020404" pitchFamily="49" charset="0"/>
              <a:cs typeface="Courier New" panose="02070309020205020404" pitchFamily="49" charset="0"/>
            </a:endParaRPr>
          </a:p>
        </p:txBody>
      </p:sp>
      <p:pic>
        <p:nvPicPr>
          <p:cNvPr id="18" name="Picture 17" descr="Diagram&#10;&#10;Description automatically generated">
            <a:extLst>
              <a:ext uri="{FF2B5EF4-FFF2-40B4-BE49-F238E27FC236}">
                <a16:creationId xmlns:a16="http://schemas.microsoft.com/office/drawing/2014/main" id="{19756331-5947-15F4-3DB8-1872BC706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84437"/>
            <a:ext cx="2229161" cy="2661880"/>
          </a:xfrm>
          <a:prstGeom prst="rect">
            <a:avLst/>
          </a:prstGeom>
        </p:spPr>
      </p:pic>
      <p:sp>
        <p:nvSpPr>
          <p:cNvPr id="19" name="TextBox 18">
            <a:extLst>
              <a:ext uri="{FF2B5EF4-FFF2-40B4-BE49-F238E27FC236}">
                <a16:creationId xmlns:a16="http://schemas.microsoft.com/office/drawing/2014/main" id="{E5D40C2E-45FD-5B29-3EAA-BD802D5401C1}"/>
              </a:ext>
            </a:extLst>
          </p:cNvPr>
          <p:cNvSpPr txBox="1"/>
          <p:nvPr/>
        </p:nvSpPr>
        <p:spPr>
          <a:xfrm>
            <a:off x="577026" y="1695263"/>
            <a:ext cx="5508902"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GB" sz="1400" u="sng" dirty="0"/>
              <a:t>Simple Query with Joins and Grouping</a:t>
            </a:r>
            <a:endParaRPr lang="en-IE" sz="1400" u="sng" dirty="0"/>
          </a:p>
        </p:txBody>
      </p:sp>
      <p:sp>
        <p:nvSpPr>
          <p:cNvPr id="20" name="TextBox 19">
            <a:extLst>
              <a:ext uri="{FF2B5EF4-FFF2-40B4-BE49-F238E27FC236}">
                <a16:creationId xmlns:a16="http://schemas.microsoft.com/office/drawing/2014/main" id="{D5A106C9-31F8-DA48-9CD6-7764F088A9C4}"/>
              </a:ext>
            </a:extLst>
          </p:cNvPr>
          <p:cNvSpPr txBox="1"/>
          <p:nvPr/>
        </p:nvSpPr>
        <p:spPr>
          <a:xfrm>
            <a:off x="2857811" y="2003040"/>
            <a:ext cx="5657540" cy="170816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A simple query joins data sources, and may group by a key…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with aggregate functions on non-key columns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Oracle CBO has multiple algorithms for joining and for aggregation</a:t>
            </a:r>
          </a:p>
          <a:p>
            <a:pPr marL="657225" lvl="1" indent="-200025" eaLnBrk="0" fontAlgn="base" hangingPunct="0">
              <a:spcBef>
                <a:spcPct val="0"/>
              </a:spcBef>
              <a:spcAft>
                <a:spcPct val="30000"/>
              </a:spcAft>
              <a:buClr>
                <a:srgbClr val="5D9A0C"/>
              </a:buClr>
              <a:buFont typeface="Wingdings 3" pitchFamily="18" charset="2"/>
              <a:buChar char=""/>
            </a:pPr>
            <a:r>
              <a:rPr lang="en-GB" sz="1400" dirty="0"/>
              <a:t>Hash Join – using full table scans for larger data sets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Nested Loops – using indexes for smaller data sets</a:t>
            </a:r>
          </a:p>
          <a:p>
            <a:pPr marL="200025" indent="-200025" eaLnBrk="0" fontAlgn="base" hangingPunct="0">
              <a:spcBef>
                <a:spcPct val="0"/>
              </a:spcBef>
              <a:spcAft>
                <a:spcPct val="30000"/>
              </a:spcAft>
              <a:buClr>
                <a:srgbClr val="5D9A0C"/>
              </a:buClr>
              <a:buFont typeface="Wingdings 3" pitchFamily="18" charset="2"/>
              <a:buChar char=""/>
            </a:pPr>
            <a:r>
              <a:rPr lang="en-GB" sz="1400" dirty="0"/>
              <a:t>CBO chooses algorithm based on table statistics</a:t>
            </a:r>
          </a:p>
        </p:txBody>
      </p:sp>
      <p:sp>
        <p:nvSpPr>
          <p:cNvPr id="21" name="TextBox 20">
            <a:extLst>
              <a:ext uri="{FF2B5EF4-FFF2-40B4-BE49-F238E27FC236}">
                <a16:creationId xmlns:a16="http://schemas.microsoft.com/office/drawing/2014/main" id="{A33E159F-505C-DD24-E48A-120A3BAFAA7E}"/>
              </a:ext>
            </a:extLst>
          </p:cNvPr>
          <p:cNvSpPr txBox="1"/>
          <p:nvPr/>
        </p:nvSpPr>
        <p:spPr>
          <a:xfrm>
            <a:off x="2857811" y="3688985"/>
            <a:ext cx="3154308" cy="867930"/>
          </a:xfrm>
          <a:prstGeom prst="rect">
            <a:avLst/>
          </a:prstGeom>
          <a:noFill/>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GB" sz="1400" dirty="0"/>
              <a:t>We can override with hints: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USE_HASH(e)</a:t>
            </a:r>
          </a:p>
          <a:p>
            <a:pPr marL="657225" lvl="1" indent="-200025" eaLnBrk="0" fontAlgn="base" hangingPunct="0">
              <a:spcBef>
                <a:spcPct val="0"/>
              </a:spcBef>
              <a:spcAft>
                <a:spcPct val="30000"/>
              </a:spcAft>
              <a:buClr>
                <a:srgbClr val="5D9A0C"/>
              </a:buClr>
              <a:buFont typeface="Wingdings 3" pitchFamily="18" charset="2"/>
              <a:buChar char=""/>
            </a:pPr>
            <a:r>
              <a:rPr lang="en-GB" sz="1400" dirty="0"/>
              <a:t>USE_NL(e)</a:t>
            </a:r>
          </a:p>
        </p:txBody>
      </p:sp>
      <p:sp>
        <p:nvSpPr>
          <p:cNvPr id="3" name="Rectangle 1">
            <a:extLst>
              <a:ext uri="{FF2B5EF4-FFF2-40B4-BE49-F238E27FC236}">
                <a16:creationId xmlns:a16="http://schemas.microsoft.com/office/drawing/2014/main" id="{674DA4A3-DD1A-821C-0201-D1BA912B02E5}"/>
              </a:ext>
            </a:extLst>
          </p:cNvPr>
          <p:cNvSpPr txBox="1">
            <a:spLocks noChangeArrowheads="1"/>
          </p:cNvSpPr>
          <p:nvPr/>
        </p:nvSpPr>
        <p:spPr bwMode="auto">
          <a:xfrm>
            <a:off x="5201880" y="4689939"/>
            <a:ext cx="1620478" cy="16645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DEPARTMENT_NAME  AVG_SAL</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Accounting        10,154</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Administration     4,400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Executive         19,333</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Finance            8,601</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Human Resources    6,500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IT                 5,760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Marketing          9,500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Public Relations  10,000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Purchasing         4,150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8,956</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Shipping           3,476</a:t>
            </a:r>
          </a:p>
        </p:txBody>
      </p:sp>
      <p:sp>
        <p:nvSpPr>
          <p:cNvPr id="5" name="TextBox 4">
            <a:extLst>
              <a:ext uri="{FF2B5EF4-FFF2-40B4-BE49-F238E27FC236}">
                <a16:creationId xmlns:a16="http://schemas.microsoft.com/office/drawing/2014/main" id="{37967613-35F4-0AD1-BBDC-B6D41C0C565E}"/>
              </a:ext>
            </a:extLst>
          </p:cNvPr>
          <p:cNvSpPr txBox="1"/>
          <p:nvPr/>
        </p:nvSpPr>
        <p:spPr>
          <a:xfrm>
            <a:off x="577026" y="4646317"/>
            <a:ext cx="7886700"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Example: Average </a:t>
            </a:r>
            <a:r>
              <a:rPr lang="en-GB" sz="1400" u="sng" dirty="0"/>
              <a:t>salary grouped by department</a:t>
            </a:r>
            <a:endParaRPr lang="en-GB" sz="1400" dirty="0"/>
          </a:p>
        </p:txBody>
      </p:sp>
    </p:spTree>
    <p:extLst>
      <p:ext uri="{BB962C8B-B14F-4D97-AF65-F5344CB8AC3E}">
        <p14:creationId xmlns:p14="http://schemas.microsoft.com/office/powerpoint/2010/main" val="174724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3 - Analytics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8</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5" name="TextBox 14">
            <a:extLst>
              <a:ext uri="{FF2B5EF4-FFF2-40B4-BE49-F238E27FC236}">
                <a16:creationId xmlns:a16="http://schemas.microsoft.com/office/drawing/2014/main" id="{278B0B75-9F32-2FF9-499B-A88B68E560F9}"/>
              </a:ext>
            </a:extLst>
          </p:cNvPr>
          <p:cNvSpPr txBox="1"/>
          <p:nvPr/>
        </p:nvSpPr>
        <p:spPr>
          <a:xfrm>
            <a:off x="2591068" y="1746080"/>
            <a:ext cx="5924278"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Analytics allows aggregation over partition key within </a:t>
            </a:r>
            <a:r>
              <a:rPr lang="en-GB" sz="1400" dirty="0" err="1"/>
              <a:t>rowset</a:t>
            </a:r>
            <a:r>
              <a:rPr lang="en-GB" sz="1400" dirty="0"/>
              <a:t> windows</a:t>
            </a:r>
          </a:p>
        </p:txBody>
      </p:sp>
      <p:sp>
        <p:nvSpPr>
          <p:cNvPr id="3" name="Rectangle 1">
            <a:extLst>
              <a:ext uri="{FF2B5EF4-FFF2-40B4-BE49-F238E27FC236}">
                <a16:creationId xmlns:a16="http://schemas.microsoft.com/office/drawing/2014/main" id="{DB36EB0A-1862-002B-5C98-467542C71C58}"/>
              </a:ext>
            </a:extLst>
          </p:cNvPr>
          <p:cNvSpPr txBox="1">
            <a:spLocks noChangeArrowheads="1"/>
          </p:cNvSpPr>
          <p:nvPr/>
        </p:nvSpPr>
        <p:spPr bwMode="auto">
          <a:xfrm>
            <a:off x="628644" y="4809233"/>
            <a:ext cx="3825368"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WITH </a:t>
            </a:r>
            <a:r>
              <a:rPr lang="en-GB" sz="800" dirty="0" err="1">
                <a:latin typeface="Courier New" panose="02070309020205020404" pitchFamily="49" charset="0"/>
                <a:cs typeface="Courier New" panose="02070309020205020404" pitchFamily="49" charset="0"/>
              </a:rPr>
              <a:t>rowset</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d.department_name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e.hire_date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e.salary</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departments d</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employees e ON </a:t>
            </a:r>
            <a:r>
              <a:rPr lang="en-GB" sz="800" dirty="0" err="1">
                <a:latin typeface="Courier New" panose="02070309020205020404" pitchFamily="49" charset="0"/>
                <a:cs typeface="Courier New" panose="02070309020205020404" pitchFamily="49" charset="0"/>
              </a:rPr>
              <a:t>e.department_id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d.department_id</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hire_date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salary,</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Sum(salary) OVER (PARTITION BY </a:t>
            </a:r>
            <a:r>
              <a:rPr lang="en-GB" sz="800" dirty="0" err="1">
                <a:latin typeface="Courier New" panose="02070309020205020404" pitchFamily="49" charset="0"/>
                <a:cs typeface="Courier New" panose="02070309020205020404" pitchFamily="49" charset="0"/>
              </a:rPr>
              <a:t>department_name</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hire_date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rsum_sal</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salary - Lag(salary) OVER (PARTITION BY </a:t>
            </a:r>
            <a:r>
              <a:rPr lang="en-GB" sz="800" dirty="0" err="1">
                <a:latin typeface="Courier New" panose="02070309020205020404" pitchFamily="49" charset="0"/>
                <a:cs typeface="Courier New" panose="02070309020205020404" pitchFamily="49" charset="0"/>
              </a:rPr>
              <a:t>department_name</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hire_date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sal_incr</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a:t>
            </a:r>
            <a:r>
              <a:rPr lang="en-GB" sz="800" dirty="0" err="1">
                <a:latin typeface="Courier New" panose="02070309020205020404" pitchFamily="49" charset="0"/>
                <a:cs typeface="Courier New" panose="02070309020205020404" pitchFamily="49" charset="0"/>
              </a:rPr>
              <a:t>rowset</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hire_date</a:t>
            </a:r>
            <a:endParaRPr lang="en-GB" sz="800" dirty="0">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7212A490-189B-5F9C-030B-60DD52AF14B9}"/>
              </a:ext>
            </a:extLst>
          </p:cNvPr>
          <p:cNvSpPr txBox="1">
            <a:spLocks noChangeArrowheads="1"/>
          </p:cNvSpPr>
          <p:nvPr/>
        </p:nvSpPr>
        <p:spPr bwMode="auto">
          <a:xfrm>
            <a:off x="4480742" y="4809233"/>
            <a:ext cx="3943351"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DEPARTMENT_NAME  HIRE_DATE LAST_NAME     SALARY RSUM_SAL SAL_INCR</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 ------------ ------- --------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Accounting       07-JUN-02 </a:t>
            </a:r>
            <a:r>
              <a:rPr lang="en-GB" sz="800" dirty="0" err="1">
                <a:latin typeface="Courier New" panose="02070309020205020404" pitchFamily="49" charset="0"/>
                <a:cs typeface="Courier New" panose="02070309020205020404" pitchFamily="49" charset="0"/>
              </a:rPr>
              <a:t>Gietz</a:t>
            </a:r>
            <a:r>
              <a:rPr lang="en-GB" sz="800" dirty="0">
                <a:latin typeface="Courier New" panose="02070309020205020404" pitchFamily="49" charset="0"/>
                <a:cs typeface="Courier New" panose="02070309020205020404" pitchFamily="49" charset="0"/>
              </a:rPr>
              <a:t>          8,300   20,308</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Accounting       07-JUN-02 Higgins       12,008   20,308    3,708</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Administration   17-SEP-03 Whalen         4,400    4,400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04-JAN-08 Johnson        6,200  261,300     -800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24-JAN-08 </a:t>
            </a:r>
            <a:r>
              <a:rPr lang="en-GB" sz="800" dirty="0" err="1">
                <a:latin typeface="Courier New" panose="02070309020205020404" pitchFamily="49" charset="0"/>
                <a:cs typeface="Courier New" panose="02070309020205020404" pitchFamily="49" charset="0"/>
              </a:rPr>
              <a:t>Marvins</a:t>
            </a:r>
            <a:r>
              <a:rPr lang="en-GB" sz="800" dirty="0">
                <a:latin typeface="Courier New" panose="02070309020205020404" pitchFamily="49" charset="0"/>
                <a:cs typeface="Courier New" panose="02070309020205020404" pitchFamily="49" charset="0"/>
              </a:rPr>
              <a:t>        7,200  268,500    1,000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29-JAN-08 </a:t>
            </a:r>
            <a:r>
              <a:rPr lang="en-GB" sz="800" dirty="0" err="1">
                <a:latin typeface="Courier New" panose="02070309020205020404" pitchFamily="49" charset="0"/>
                <a:cs typeface="Courier New" panose="02070309020205020404" pitchFamily="49" charset="0"/>
              </a:rPr>
              <a:t>Zlotkey</a:t>
            </a:r>
            <a:r>
              <a:rPr lang="en-GB" sz="800" dirty="0">
                <a:latin typeface="Courier New" panose="02070309020205020404" pitchFamily="49" charset="0"/>
                <a:cs typeface="Courier New" panose="02070309020205020404" pitchFamily="49" charset="0"/>
              </a:rPr>
              <a:t>       10,500  279,000    3,300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287CD8A-4F5B-0F51-F60B-F71ECCC5E062}"/>
              </a:ext>
            </a:extLst>
          </p:cNvPr>
          <p:cNvSpPr txBox="1"/>
          <p:nvPr/>
        </p:nvSpPr>
        <p:spPr>
          <a:xfrm>
            <a:off x="628644" y="4443994"/>
            <a:ext cx="5823774"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Example: Running sum of </a:t>
            </a:r>
            <a:r>
              <a:rPr lang="en-GB" sz="1400" u="sng" dirty="0"/>
              <a:t>salaries and salary increase by department</a:t>
            </a:r>
            <a:endParaRPr lang="en-GB" sz="1400" dirty="0"/>
          </a:p>
        </p:txBody>
      </p:sp>
      <p:pic>
        <p:nvPicPr>
          <p:cNvPr id="10" name="Picture 9" descr="Diagram&#10;&#10;Description automatically generated">
            <a:extLst>
              <a:ext uri="{FF2B5EF4-FFF2-40B4-BE49-F238E27FC236}">
                <a16:creationId xmlns:a16="http://schemas.microsoft.com/office/drawing/2014/main" id="{AA81415D-E9C5-C5C2-D3E0-A390CD2DF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4" y="1943679"/>
            <a:ext cx="1962424" cy="2494624"/>
          </a:xfrm>
          <a:prstGeom prst="rect">
            <a:avLst/>
          </a:prstGeom>
        </p:spPr>
      </p:pic>
      <p:sp>
        <p:nvSpPr>
          <p:cNvPr id="11" name="TextBox 10">
            <a:extLst>
              <a:ext uri="{FF2B5EF4-FFF2-40B4-BE49-F238E27FC236}">
                <a16:creationId xmlns:a16="http://schemas.microsoft.com/office/drawing/2014/main" id="{D013D4FE-197D-9498-D876-C313933AA2A0}"/>
              </a:ext>
            </a:extLst>
          </p:cNvPr>
          <p:cNvSpPr txBox="1"/>
          <p:nvPr/>
        </p:nvSpPr>
        <p:spPr>
          <a:xfrm>
            <a:off x="2591068" y="2927663"/>
            <a:ext cx="5924278" cy="1428083"/>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Can have multiple independent expressions</a:t>
            </a:r>
          </a:p>
          <a:p>
            <a:pPr marL="200025" indent="-200025" eaLnBrk="0" fontAlgn="base" hangingPunct="0">
              <a:spcBef>
                <a:spcPct val="0"/>
              </a:spcBef>
              <a:spcAft>
                <a:spcPct val="30000"/>
              </a:spcAft>
              <a:buClr>
                <a:srgbClr val="5D9A0C"/>
              </a:buClr>
              <a:buFont typeface="Wingdings 3" pitchFamily="18" charset="2"/>
              <a:buChar char=""/>
            </a:pPr>
            <a:r>
              <a:rPr lang="en-GB" sz="1400" dirty="0"/>
              <a:t>Aggregate functions on fields (or expressions), apply over the partition</a:t>
            </a:r>
          </a:p>
          <a:p>
            <a:pPr marL="200025" indent="-200025" eaLnBrk="0" fontAlgn="base" hangingPunct="0">
              <a:spcBef>
                <a:spcPct val="0"/>
              </a:spcBef>
              <a:spcAft>
                <a:spcPct val="30000"/>
              </a:spcAft>
              <a:buClr>
                <a:srgbClr val="5D9A0C"/>
              </a:buClr>
              <a:buFont typeface="Wingdings 3" pitchFamily="18" charset="2"/>
              <a:buChar char=""/>
            </a:pPr>
            <a:r>
              <a:rPr lang="en-GB" sz="1400" dirty="0"/>
              <a:t>Row set is unaltered, and does not have to be a separate subquery</a:t>
            </a:r>
          </a:p>
          <a:p>
            <a:pPr marL="200025" indent="-200025" eaLnBrk="0" fontAlgn="base" hangingPunct="0">
              <a:spcBef>
                <a:spcPct val="0"/>
              </a:spcBef>
              <a:spcAft>
                <a:spcPct val="30000"/>
              </a:spcAft>
              <a:buClr>
                <a:srgbClr val="5D9A0C"/>
              </a:buClr>
              <a:buFont typeface="Wingdings 3" pitchFamily="18" charset="2"/>
              <a:buChar char=""/>
            </a:pPr>
            <a:r>
              <a:rPr lang="en-GB" sz="1400" dirty="0"/>
              <a:t>Range specifies a window based on the Order By expression</a:t>
            </a:r>
          </a:p>
          <a:p>
            <a:pPr marL="200025" indent="-200025" eaLnBrk="0" fontAlgn="base" hangingPunct="0">
              <a:spcBef>
                <a:spcPct val="0"/>
              </a:spcBef>
              <a:spcAft>
                <a:spcPct val="30000"/>
              </a:spcAft>
              <a:buClr>
                <a:srgbClr val="5D9A0C"/>
              </a:buClr>
              <a:buFont typeface="Wingdings 3" pitchFamily="18" charset="2"/>
              <a:buChar char=""/>
            </a:pPr>
            <a:r>
              <a:rPr lang="en-GB" sz="1400" dirty="0"/>
              <a:t>Often range is defaulted, in example is Unbounded Preceding</a:t>
            </a:r>
          </a:p>
        </p:txBody>
      </p:sp>
    </p:spTree>
    <p:extLst>
      <p:ext uri="{BB962C8B-B14F-4D97-AF65-F5344CB8AC3E}">
        <p14:creationId xmlns:p14="http://schemas.microsoft.com/office/powerpoint/2010/main" val="16160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dirty="0">
                <a:solidFill>
                  <a:srgbClr val="006600"/>
                </a:solidFill>
              </a:rPr>
              <a:t>Algorithms and SQL 4 - Pattern Matching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dirty="0"/>
              <a:t>Brendan Furey, 2022</a:t>
            </a:r>
            <a:endParaRPr lang="en-IE" dirty="0"/>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9</a:t>
            </a:fld>
            <a:endParaRPr lang="en-IE"/>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GB" dirty="0"/>
              <a:t>Analysing Performance of Algorithmic SQL and PL/SQL</a:t>
            </a:r>
          </a:p>
        </p:txBody>
      </p:sp>
      <p:sp>
        <p:nvSpPr>
          <p:cNvPr id="15" name="TextBox 14">
            <a:extLst>
              <a:ext uri="{FF2B5EF4-FFF2-40B4-BE49-F238E27FC236}">
                <a16:creationId xmlns:a16="http://schemas.microsoft.com/office/drawing/2014/main" id="{278B0B75-9F32-2FF9-499B-A88B68E560F9}"/>
              </a:ext>
            </a:extLst>
          </p:cNvPr>
          <p:cNvSpPr txBox="1"/>
          <p:nvPr/>
        </p:nvSpPr>
        <p:spPr>
          <a:xfrm>
            <a:off x="3162654" y="1746080"/>
            <a:ext cx="5352692" cy="307777"/>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Match Recognize allows patterns to be reported across rows</a:t>
            </a:r>
          </a:p>
        </p:txBody>
      </p:sp>
      <p:sp>
        <p:nvSpPr>
          <p:cNvPr id="3" name="Rectangle 1">
            <a:extLst>
              <a:ext uri="{FF2B5EF4-FFF2-40B4-BE49-F238E27FC236}">
                <a16:creationId xmlns:a16="http://schemas.microsoft.com/office/drawing/2014/main" id="{DB36EB0A-1862-002B-5C98-467542C71C58}"/>
              </a:ext>
            </a:extLst>
          </p:cNvPr>
          <p:cNvSpPr txBox="1">
            <a:spLocks noChangeArrowheads="1"/>
          </p:cNvSpPr>
          <p:nvPr/>
        </p:nvSpPr>
        <p:spPr bwMode="auto">
          <a:xfrm>
            <a:off x="628650" y="4814924"/>
            <a:ext cx="4540670" cy="154142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WITH </a:t>
            </a:r>
            <a:r>
              <a:rPr lang="en-GB" sz="800" dirty="0" err="1">
                <a:latin typeface="Courier New" panose="02070309020205020404" pitchFamily="49" charset="0"/>
                <a:cs typeface="Courier New" panose="02070309020205020404" pitchFamily="49" charset="0"/>
              </a:rPr>
              <a:t>rowset</a:t>
            </a:r>
            <a:r>
              <a:rPr lang="en-GB" sz="800" dirty="0">
                <a:latin typeface="Courier New" panose="02070309020205020404" pitchFamily="49" charset="0"/>
                <a:cs typeface="Courier New" panose="02070309020205020404" pitchFamily="49" charset="0"/>
              </a:rPr>
              <a:t> AS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SELECT </a:t>
            </a:r>
            <a:r>
              <a:rPr lang="en-GB" sz="800" dirty="0" err="1">
                <a:latin typeface="Courier New" panose="02070309020205020404" pitchFamily="49" charset="0"/>
                <a:cs typeface="Courier New" panose="02070309020205020404" pitchFamily="49" charset="0"/>
              </a:rPr>
              <a:t>dep.department_name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emp.hire_date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emp.last_name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emp.salary</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FROM departments dep</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JOIN employees emp ON </a:t>
            </a:r>
            <a:r>
              <a:rPr lang="en-GB" sz="800" dirty="0" err="1">
                <a:latin typeface="Courier New" panose="02070309020205020404" pitchFamily="49" charset="0"/>
                <a:cs typeface="Courier New" panose="02070309020205020404" pitchFamily="49" charset="0"/>
              </a:rPr>
              <a:t>emp.department_id</a:t>
            </a:r>
            <a:r>
              <a:rPr lang="en-GB" sz="800" dirty="0">
                <a:latin typeface="Courier New" panose="02070309020205020404" pitchFamily="49" charset="0"/>
                <a:cs typeface="Courier New" panose="02070309020205020404" pitchFamily="49" charset="0"/>
              </a:rPr>
              <a:t> = </a:t>
            </a:r>
            <a:r>
              <a:rPr lang="en-GB" sz="800" dirty="0" err="1">
                <a:latin typeface="Courier New" panose="02070309020205020404" pitchFamily="49" charset="0"/>
                <a:cs typeface="Courier New" panose="02070309020205020404" pitchFamily="49" charset="0"/>
              </a:rPr>
              <a:t>dep.department_id</a:t>
            </a:r>
            <a:r>
              <a:rPr lang="en-GB" sz="800" dirty="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SELECT * FROM </a:t>
            </a:r>
            <a:r>
              <a:rPr lang="en-GB" sz="800" dirty="0" err="1">
                <a:latin typeface="Courier New" panose="02070309020205020404" pitchFamily="49" charset="0"/>
                <a:cs typeface="Courier New" panose="02070309020205020404" pitchFamily="49" charset="0"/>
              </a:rPr>
              <a:t>rowset</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MATCH_RECOGNIZE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PARTITION BY </a:t>
            </a:r>
            <a:r>
              <a:rPr lang="en-GB" sz="800" dirty="0" err="1">
                <a:latin typeface="Courier New" panose="02070309020205020404" pitchFamily="49" charset="0"/>
                <a:cs typeface="Courier New" panose="02070309020205020404" pitchFamily="49" charset="0"/>
              </a:rPr>
              <a:t>department_name</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ORDER BY </a:t>
            </a:r>
            <a:r>
              <a:rPr lang="en-GB" sz="800" dirty="0" err="1">
                <a:latin typeface="Courier New" panose="02070309020205020404" pitchFamily="49" charset="0"/>
                <a:cs typeface="Courier New" panose="02070309020205020404" pitchFamily="49" charset="0"/>
              </a:rPr>
              <a:t>hire_date</a:t>
            </a:r>
            <a:endParaRPr lang="en-GB" sz="800" dirty="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MEASURES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AS </a:t>
            </a:r>
            <a:r>
              <a:rPr lang="en-GB" sz="800" dirty="0" err="1">
                <a:latin typeface="Courier New" panose="02070309020205020404" pitchFamily="49" charset="0"/>
                <a:cs typeface="Courier New" panose="02070309020205020404" pitchFamily="49" charset="0"/>
              </a:rPr>
              <a:t>last_name</a:t>
            </a:r>
            <a:r>
              <a:rPr lang="en-GB" sz="800" dirty="0">
                <a:latin typeface="Courier New" panose="02070309020205020404" pitchFamily="49" charset="0"/>
                <a:cs typeface="Courier New" panose="02070309020205020404" pitchFamily="49" charset="0"/>
              </a:rPr>
              <a:t>, salary AS salary</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ONE ROW PER MATCH AFTER MATCH SKIP TO NEXT ROW</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PATTERN ( up{2}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DEFINE up AS </a:t>
            </a:r>
            <a:r>
              <a:rPr lang="en-GB" sz="800" dirty="0" err="1">
                <a:latin typeface="Courier New" panose="02070309020205020404" pitchFamily="49" charset="0"/>
                <a:cs typeface="Courier New" panose="02070309020205020404" pitchFamily="49" charset="0"/>
              </a:rPr>
              <a:t>up.salary</a:t>
            </a:r>
            <a:r>
              <a:rPr lang="en-GB" sz="800" dirty="0">
                <a:latin typeface="Courier New" panose="02070309020205020404" pitchFamily="49" charset="0"/>
                <a:cs typeface="Courier New" panose="02070309020205020404" pitchFamily="49" charset="0"/>
              </a:rPr>
              <a:t> &gt; PREV(</a:t>
            </a:r>
            <a:r>
              <a:rPr lang="en-GB" sz="800" dirty="0" err="1">
                <a:latin typeface="Courier New" panose="02070309020205020404" pitchFamily="49" charset="0"/>
                <a:cs typeface="Courier New" panose="02070309020205020404" pitchFamily="49" charset="0"/>
              </a:rPr>
              <a:t>up.salary</a:t>
            </a:r>
            <a:r>
              <a:rPr lang="en-GB" sz="800" dirty="0">
                <a:latin typeface="Courier New" panose="02070309020205020404" pitchFamily="49" charset="0"/>
                <a:cs typeface="Courier New" panose="02070309020205020404" pitchFamily="49" charset="0"/>
              </a:rPr>
              <a:t>))</a:t>
            </a:r>
          </a:p>
        </p:txBody>
      </p:sp>
      <p:sp>
        <p:nvSpPr>
          <p:cNvPr id="5" name="Rectangle 1">
            <a:extLst>
              <a:ext uri="{FF2B5EF4-FFF2-40B4-BE49-F238E27FC236}">
                <a16:creationId xmlns:a16="http://schemas.microsoft.com/office/drawing/2014/main" id="{7212A490-189B-5F9C-030B-60DD52AF14B9}"/>
              </a:ext>
            </a:extLst>
          </p:cNvPr>
          <p:cNvSpPr txBox="1">
            <a:spLocks noChangeArrowheads="1"/>
          </p:cNvSpPr>
          <p:nvPr/>
        </p:nvSpPr>
        <p:spPr bwMode="auto">
          <a:xfrm>
            <a:off x="5253187" y="4814924"/>
            <a:ext cx="2367120" cy="104898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DEPARTMENT_NAME  LAST_NAME     SALARY</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 ------------ -------</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Bloom         10,000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Sales            </a:t>
            </a:r>
            <a:r>
              <a:rPr lang="en-GB" sz="800" dirty="0" err="1">
                <a:latin typeface="Courier New" panose="02070309020205020404" pitchFamily="49" charset="0"/>
                <a:cs typeface="Courier New" panose="02070309020205020404" pitchFamily="49" charset="0"/>
              </a:rPr>
              <a:t>Zlotkey</a:t>
            </a:r>
            <a:r>
              <a:rPr lang="en-GB" sz="800" dirty="0">
                <a:latin typeface="Courier New" panose="02070309020205020404" pitchFamily="49" charset="0"/>
                <a:cs typeface="Courier New" panose="02070309020205020404" pitchFamily="49" charset="0"/>
              </a:rPr>
              <a:t>       10,500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Shipping         </a:t>
            </a:r>
            <a:r>
              <a:rPr lang="en-GB" sz="800" dirty="0" err="1">
                <a:latin typeface="Courier New" panose="02070309020205020404" pitchFamily="49" charset="0"/>
                <a:cs typeface="Courier New" panose="02070309020205020404" pitchFamily="49" charset="0"/>
              </a:rPr>
              <a:t>OConnell</a:t>
            </a:r>
            <a:r>
              <a:rPr lang="en-GB" sz="800" dirty="0">
                <a:latin typeface="Courier New" panose="02070309020205020404" pitchFamily="49" charset="0"/>
                <a:cs typeface="Courier New" panose="02070309020205020404" pitchFamily="49" charset="0"/>
              </a:rPr>
              <a:t>       2,600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Shipping         </a:t>
            </a:r>
            <a:r>
              <a:rPr lang="en-GB" sz="800" dirty="0" err="1">
                <a:latin typeface="Courier New" panose="02070309020205020404" pitchFamily="49" charset="0"/>
                <a:cs typeface="Courier New" panose="02070309020205020404" pitchFamily="49" charset="0"/>
              </a:rPr>
              <a:t>Mourgos</a:t>
            </a:r>
            <a:r>
              <a:rPr lang="en-GB" sz="800" dirty="0">
                <a:latin typeface="Courier New" panose="02070309020205020404" pitchFamily="49" charset="0"/>
                <a:cs typeface="Courier New" panose="02070309020205020404" pitchFamily="49" charset="0"/>
              </a:rPr>
              <a:t>        5,800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Shipping         Grant          2,600</a:t>
            </a:r>
          </a:p>
          <a:p>
            <a:pPr marL="0" indent="0" eaLnBrk="0" fontAlgn="base" hangingPunct="0">
              <a:lnSpc>
                <a:spcPct val="100000"/>
              </a:lnSpc>
              <a:spcBef>
                <a:spcPct val="0"/>
              </a:spcBef>
              <a:spcAft>
                <a:spcPct val="0"/>
              </a:spcAft>
              <a:buNone/>
            </a:pPr>
            <a:r>
              <a:rPr lang="en-GB" sz="800" dirty="0">
                <a:latin typeface="Courier New" panose="02070309020205020404" pitchFamily="49" charset="0"/>
                <a:cs typeface="Courier New" panose="02070309020205020404" pitchFamily="49" charset="0"/>
              </a:rPr>
              <a:t>Shipping         </a:t>
            </a:r>
            <a:r>
              <a:rPr lang="en-GB" sz="800" dirty="0" err="1">
                <a:latin typeface="Courier New" panose="02070309020205020404" pitchFamily="49" charset="0"/>
                <a:cs typeface="Courier New" panose="02070309020205020404" pitchFamily="49" charset="0"/>
              </a:rPr>
              <a:t>Geoni</a:t>
            </a:r>
            <a:r>
              <a:rPr lang="en-GB" sz="800" dirty="0">
                <a:latin typeface="Courier New" panose="02070309020205020404" pitchFamily="49" charset="0"/>
                <a:cs typeface="Courier New" panose="02070309020205020404" pitchFamily="49" charset="0"/>
              </a:rPr>
              <a:t>          2,800</a:t>
            </a:r>
          </a:p>
        </p:txBody>
      </p:sp>
      <p:sp>
        <p:nvSpPr>
          <p:cNvPr id="8" name="TextBox 7">
            <a:extLst>
              <a:ext uri="{FF2B5EF4-FFF2-40B4-BE49-F238E27FC236}">
                <a16:creationId xmlns:a16="http://schemas.microsoft.com/office/drawing/2014/main" id="{8E81C33E-C79A-112B-E439-1F78E1FC6F34}"/>
              </a:ext>
            </a:extLst>
          </p:cNvPr>
          <p:cNvSpPr txBox="1"/>
          <p:nvPr/>
        </p:nvSpPr>
        <p:spPr>
          <a:xfrm>
            <a:off x="628650" y="4535697"/>
            <a:ext cx="3655746" cy="307777"/>
          </a:xfrm>
          <a:prstGeom prst="rect">
            <a:avLst/>
          </a:prstGeom>
          <a:noFill/>
        </p:spPr>
        <p:txBody>
          <a:bodyPr wrap="square">
            <a:spAutoFit/>
          </a:bodyPr>
          <a:lstStyle/>
          <a:p>
            <a:pPr eaLnBrk="0" fontAlgn="base" hangingPunct="0">
              <a:spcBef>
                <a:spcPct val="0"/>
              </a:spcBef>
              <a:spcAft>
                <a:spcPct val="30000"/>
              </a:spcAft>
              <a:buClr>
                <a:srgbClr val="5D9A0C"/>
              </a:buClr>
            </a:pPr>
            <a:r>
              <a:rPr lang="en-IE" sz="1400" u="sng" dirty="0"/>
              <a:t>Example: Two consecutive salary increases</a:t>
            </a:r>
            <a:endParaRPr lang="en-GB" sz="1400" dirty="0"/>
          </a:p>
        </p:txBody>
      </p:sp>
      <p:pic>
        <p:nvPicPr>
          <p:cNvPr id="10" name="Picture 9" descr="Diagram&#10;&#10;Description automatically generated">
            <a:extLst>
              <a:ext uri="{FF2B5EF4-FFF2-40B4-BE49-F238E27FC236}">
                <a16:creationId xmlns:a16="http://schemas.microsoft.com/office/drawing/2014/main" id="{E3FECB77-74E7-0962-EB12-22A7169F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9940"/>
            <a:ext cx="2534004" cy="2894184"/>
          </a:xfrm>
          <a:prstGeom prst="rect">
            <a:avLst/>
          </a:prstGeom>
        </p:spPr>
      </p:pic>
      <p:sp>
        <p:nvSpPr>
          <p:cNvPr id="11" name="TextBox 10">
            <a:extLst>
              <a:ext uri="{FF2B5EF4-FFF2-40B4-BE49-F238E27FC236}">
                <a16:creationId xmlns:a16="http://schemas.microsoft.com/office/drawing/2014/main" id="{C76E7E70-ACE7-CBE2-1DA9-52A34C3F06E6}"/>
              </a:ext>
            </a:extLst>
          </p:cNvPr>
          <p:cNvSpPr txBox="1"/>
          <p:nvPr/>
        </p:nvSpPr>
        <p:spPr>
          <a:xfrm>
            <a:off x="3172789" y="2267384"/>
            <a:ext cx="5352692" cy="2268313"/>
          </a:xfrm>
          <a:prstGeom prst="rect">
            <a:avLst/>
          </a:prstGeom>
          <a:noFill/>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r>
              <a:rPr lang="en-GB" sz="1400" dirty="0"/>
              <a:t>The Partition By allows for independent patterns across keys</a:t>
            </a:r>
          </a:p>
          <a:p>
            <a:pPr marL="200025" indent="-200025" eaLnBrk="0" fontAlgn="base" hangingPunct="0">
              <a:spcBef>
                <a:spcPct val="0"/>
              </a:spcBef>
              <a:spcAft>
                <a:spcPct val="30000"/>
              </a:spcAft>
              <a:buClr>
                <a:srgbClr val="5D9A0C"/>
              </a:buClr>
              <a:buFont typeface="Wingdings 3" pitchFamily="18" charset="2"/>
              <a:buChar char=""/>
            </a:pPr>
            <a:r>
              <a:rPr lang="en-GB" sz="1400" dirty="0"/>
              <a:t>Order By defines row sequence</a:t>
            </a:r>
          </a:p>
          <a:p>
            <a:pPr marL="200025" indent="-200025" eaLnBrk="0" fontAlgn="base" hangingPunct="0">
              <a:spcBef>
                <a:spcPct val="0"/>
              </a:spcBef>
              <a:spcAft>
                <a:spcPct val="30000"/>
              </a:spcAft>
              <a:buClr>
                <a:srgbClr val="5D9A0C"/>
              </a:buClr>
              <a:buFont typeface="Wingdings 3" pitchFamily="18" charset="2"/>
              <a:buChar char=""/>
            </a:pPr>
            <a:r>
              <a:rPr lang="en-GB" sz="1400" dirty="0"/>
              <a:t>Measures specifies fields (or expressions) to output</a:t>
            </a:r>
          </a:p>
          <a:p>
            <a:pPr marL="200025" indent="-200025" eaLnBrk="0" fontAlgn="base" hangingPunct="0">
              <a:spcBef>
                <a:spcPct val="0"/>
              </a:spcBef>
              <a:spcAft>
                <a:spcPct val="30000"/>
              </a:spcAft>
              <a:buClr>
                <a:srgbClr val="5D9A0C"/>
              </a:buClr>
              <a:buFont typeface="Wingdings 3" pitchFamily="18" charset="2"/>
              <a:buChar char=""/>
            </a:pPr>
            <a:r>
              <a:rPr lang="en-GB" sz="1400" dirty="0"/>
              <a:t>Specify behaviour in relation to matches</a:t>
            </a:r>
          </a:p>
          <a:p>
            <a:pPr marL="200025" indent="-200025" eaLnBrk="0" fontAlgn="base" hangingPunct="0">
              <a:spcBef>
                <a:spcPct val="0"/>
              </a:spcBef>
              <a:spcAft>
                <a:spcPct val="30000"/>
              </a:spcAft>
              <a:buClr>
                <a:srgbClr val="5D9A0C"/>
              </a:buClr>
              <a:buFont typeface="Wingdings 3" pitchFamily="18" charset="2"/>
              <a:buChar char=""/>
            </a:pPr>
            <a:r>
              <a:rPr lang="en-GB" sz="1400" dirty="0"/>
              <a:t>Pattern expresses sequences of values across rows</a:t>
            </a:r>
          </a:p>
          <a:p>
            <a:pPr marL="657225" lvl="1" indent="-200025" eaLnBrk="0" fontAlgn="base" hangingPunct="0">
              <a:spcBef>
                <a:spcPct val="0"/>
              </a:spcBef>
              <a:spcAft>
                <a:spcPct val="30000"/>
              </a:spcAft>
              <a:buClr>
                <a:srgbClr val="5D9A0C"/>
              </a:buClr>
              <a:buFont typeface="Wingdings 3" pitchFamily="18" charset="2"/>
              <a:buChar char=""/>
            </a:pPr>
            <a:r>
              <a:rPr lang="en-GB" sz="1400" dirty="0"/>
              <a:t>Using a regex-like syntax</a:t>
            </a:r>
          </a:p>
          <a:p>
            <a:pPr marL="657225" lvl="1" indent="-200025" eaLnBrk="0" fontAlgn="base" hangingPunct="0">
              <a:spcBef>
                <a:spcPct val="0"/>
              </a:spcBef>
              <a:spcAft>
                <a:spcPct val="30000"/>
              </a:spcAft>
              <a:buClr>
                <a:srgbClr val="5D9A0C"/>
              </a:buClr>
              <a:buFont typeface="Wingdings 3" pitchFamily="18" charset="2"/>
              <a:buChar char=""/>
            </a:pPr>
            <a:r>
              <a:rPr lang="en-GB" sz="1400" dirty="0"/>
              <a:t>Referencing variables from the Define section</a:t>
            </a:r>
          </a:p>
          <a:p>
            <a:pPr marL="200025" indent="-200025" eaLnBrk="0" fontAlgn="base" hangingPunct="0">
              <a:spcBef>
                <a:spcPct val="0"/>
              </a:spcBef>
              <a:spcAft>
                <a:spcPct val="30000"/>
              </a:spcAft>
              <a:buClr>
                <a:srgbClr val="5D9A0C"/>
              </a:buClr>
              <a:buFont typeface="Wingdings 3" pitchFamily="18" charset="2"/>
              <a:buChar char=""/>
            </a:pPr>
            <a:r>
              <a:rPr lang="en-GB" sz="1400" dirty="0"/>
              <a:t>In example up{2} ~ 2 adjacent instances of salary increase</a:t>
            </a:r>
          </a:p>
        </p:txBody>
      </p:sp>
    </p:spTree>
    <p:extLst>
      <p:ext uri="{BB962C8B-B14F-4D97-AF65-F5344CB8AC3E}">
        <p14:creationId xmlns:p14="http://schemas.microsoft.com/office/powerpoint/2010/main" val="12599888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150794</TotalTime>
  <Words>17767</Words>
  <Application>Microsoft Office PowerPoint</Application>
  <PresentationFormat>On-screen Show (4:3)</PresentationFormat>
  <Paragraphs>1888</Paragraphs>
  <Slides>62</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Calibri</vt:lpstr>
      <vt:lpstr>Courier New</vt:lpstr>
      <vt:lpstr>Wingdings 3</vt:lpstr>
      <vt:lpstr>Office Theme</vt:lpstr>
      <vt:lpstr>Packager Shell Object</vt:lpstr>
      <vt:lpstr>Analysing Performance of Algorithmic SQL and PL/SQL    </vt:lpstr>
      <vt:lpstr>whoami</vt:lpstr>
      <vt:lpstr>Agenda</vt:lpstr>
      <vt:lpstr>Algorithms and SQL</vt:lpstr>
      <vt:lpstr>The Algorithm (extracts from Computer Hope web page) </vt:lpstr>
      <vt:lpstr>Algorithms and SQL 1 - Built-In Algorithms and Subquery Sequence</vt:lpstr>
      <vt:lpstr>Algorithms and SQL 2 - Joins and Grouping</vt:lpstr>
      <vt:lpstr>Algorithms and SQL 3 - Analytics</vt:lpstr>
      <vt:lpstr>Algorithms and SQL 4 - Pattern Matching</vt:lpstr>
      <vt:lpstr>Algorithms and SQL 5 - Recursive Subqueries</vt:lpstr>
      <vt:lpstr>Algorithms and SQL 6 - Model Clause</vt:lpstr>
      <vt:lpstr>Algorithms and SQL 7 - Subquery Sequence</vt:lpstr>
      <vt:lpstr>Algorithms and SQL 7 – General Principles </vt:lpstr>
      <vt:lpstr>Network Analysis Problems</vt:lpstr>
      <vt:lpstr>3 Subnetworks – Demo Network</vt:lpstr>
      <vt:lpstr>All Paths from S1-N0-1</vt:lpstr>
      <vt:lpstr>Shortest Paths from S1-N0-1</vt:lpstr>
      <vt:lpstr>Subnetwork Grouper</vt:lpstr>
      <vt:lpstr>Network Paths by SQL</vt:lpstr>
      <vt:lpstr>SQL for All Paths</vt:lpstr>
      <vt:lpstr>SQL for Shortest Paths - One Recursive Subquery</vt:lpstr>
      <vt:lpstr>SQL for Shortest Paths - One Recursive Subquery - Performance</vt:lpstr>
      <vt:lpstr>SQL for Shortest Paths – Two Recursive Subqueries, Part 1</vt:lpstr>
      <vt:lpstr>SQL for Shortest Paths – Two Recursive Subqueries, Part 2</vt:lpstr>
      <vt:lpstr>SQL for Shortest Paths - Two Recursive Subqueries - Performance</vt:lpstr>
      <vt:lpstr>SQL for Shortest Paths - Performance - Results</vt:lpstr>
      <vt:lpstr>Two Algorithms with Code Timing</vt:lpstr>
      <vt:lpstr>Two Algorithms</vt:lpstr>
      <vt:lpstr>Code Timing - Ins_Min_Tree_Links</vt:lpstr>
      <vt:lpstr>Code Timing - Ins_Min_Tree_Links - Results</vt:lpstr>
      <vt:lpstr>Execution Plan - Ins_Min_Tree_Links Insert</vt:lpstr>
      <vt:lpstr>Code Timing - Ins_Node_Roots</vt:lpstr>
      <vt:lpstr>Code Timing - Ins_Node_Roots - Results</vt:lpstr>
      <vt:lpstr>Two Algorithms - Performance Considerations</vt:lpstr>
      <vt:lpstr>Oracle Standard Profilers</vt:lpstr>
      <vt:lpstr>Flat Profiler</vt:lpstr>
      <vt:lpstr>Hierarchical Profiler</vt:lpstr>
      <vt:lpstr>Tuning 1 - SQL for Isolated Nodes</vt:lpstr>
      <vt:lpstr>SQL Join Definitions</vt:lpstr>
      <vt:lpstr>SQL for Isolated Nodes: SQL 1 - Not Exists / Or </vt:lpstr>
      <vt:lpstr>SQL for Isolated Nodes: SQL 2 - Outer Joins Unhinted</vt:lpstr>
      <vt:lpstr>SQL for Isolated Nodes: SQL 3 - Outer Joins Hinted</vt:lpstr>
      <vt:lpstr>SQL for Isolated Nodes: SQL 3 - Nested Loops Analysis</vt:lpstr>
      <vt:lpstr>Tuning 2 - SQL for Isolated Links</vt:lpstr>
      <vt:lpstr>SQL for Isolated Links: SQL 1 - Not Exists / 4-way Or</vt:lpstr>
      <vt:lpstr>SQL for Isolated Links: SQL 1 - Not Exists / 4-way Or - Execution Plan</vt:lpstr>
      <vt:lpstr>SQL for Isolated Links: SQL 2 - 4 Not Exists Subqueries</vt:lpstr>
      <vt:lpstr>SQL for Isolated Links: SQL 2 - 4 Not Exists Subqueries - Execution Plan</vt:lpstr>
      <vt:lpstr>SQL for Isolated Links: SQL 3 - 4 Outer Joins</vt:lpstr>
      <vt:lpstr>SQL for Isolated Links: SQL 3 - 4 Outer Joins - Execution Plan</vt:lpstr>
      <vt:lpstr>SQL for Isolated Links: SQL 4 - Group Counting</vt:lpstr>
      <vt:lpstr>SQL for Isolated Links: SQL 4 - Group Counting - Execution Plan</vt:lpstr>
      <vt:lpstr>Tuning 3 - SQL for Root Node Selector</vt:lpstr>
      <vt:lpstr>SQL for Root Node Selector: Method 0 - Select from Unused Nodes (Unordered)</vt:lpstr>
      <vt:lpstr>SQL for Root Node Selector: Method 1 - Select from Unused Nodes (Minimum Id)</vt:lpstr>
      <vt:lpstr>SQL for Root Node Selector: Method 2 - Select from Unused Nodes (Ordered by Id, ROWNUM = 1)</vt:lpstr>
      <vt:lpstr>SQL for Root Node Selector: Method 3 - Fetch from Cursor (Ordered by Id), Check Unused</vt:lpstr>
      <vt:lpstr>Tuning Results</vt:lpstr>
      <vt:lpstr>Code Timing - Ins_Node_Roots - Results on Bacon/only_tv_v after Tuning</vt:lpstr>
      <vt:lpstr>Ins_Node_Roots - Performance - Results before/after Tuning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Coding in PL/SQL and SQL</dc:title>
  <dc:creator>Brendan Furey</dc:creator>
  <cp:lastModifiedBy>Brendan Furey</cp:lastModifiedBy>
  <cp:revision>766</cp:revision>
  <dcterms:created xsi:type="dcterms:W3CDTF">2015-10-10T07:49:29Z</dcterms:created>
  <dcterms:modified xsi:type="dcterms:W3CDTF">2022-09-06T04:19:33Z</dcterms:modified>
</cp:coreProperties>
</file>