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6" r:id="rId2"/>
    <p:sldId id="257" r:id="rId3"/>
    <p:sldId id="258" r:id="rId4"/>
    <p:sldId id="259" r:id="rId5"/>
    <p:sldId id="260" r:id="rId6"/>
    <p:sldId id="261" r:id="rId7"/>
    <p:sldId id="262" r:id="rId8"/>
    <p:sldId id="263" r:id="rId9"/>
    <p:sldId id="267"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3/28/2025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1634" y="2706590"/>
            <a:ext cx="6096000" cy="1600438"/>
          </a:xfrm>
          <a:prstGeom prst="rect">
            <a:avLst/>
          </a:prstGeom>
        </p:spPr>
        <p:txBody>
          <a:bodyPr>
            <a:spAutoFit/>
          </a:bodyPr>
          <a:lstStyle/>
          <a:p>
            <a:r>
              <a:rPr lang="en-US" sz="4000" b="1" dirty="0">
                <a:latin typeface="Times New Roman" panose="02020603050405020304" pitchFamily="18" charset="0"/>
                <a:cs typeface="Times New Roman" panose="02020603050405020304" pitchFamily="18" charset="0"/>
              </a:rPr>
              <a:t>Aviation Risk Analysis &amp; Recommendations</a:t>
            </a:r>
            <a:r>
              <a:rPr lang="en-US" b="1" dirty="0"/>
              <a:t/>
            </a:r>
            <a:br>
              <a:rPr lang="en-US" b="1" dirty="0"/>
            </a:br>
            <a:endParaRPr lang="en-US" dirty="0"/>
          </a:p>
        </p:txBody>
      </p:sp>
    </p:spTree>
    <p:extLst>
      <p:ext uri="{BB962C8B-B14F-4D97-AF65-F5344CB8AC3E}">
        <p14:creationId xmlns:p14="http://schemas.microsoft.com/office/powerpoint/2010/main" val="2305625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8226" y="675626"/>
            <a:ext cx="8911687" cy="1280890"/>
          </a:xfrm>
        </p:spPr>
        <p:txBody>
          <a:bodyPr/>
          <a:lstStyle/>
          <a:p>
            <a:r>
              <a:rPr lang="en-US" dirty="0" smtClean="0"/>
              <a:t>Recommendations and findings</a:t>
            </a:r>
            <a:endParaRPr lang="en-US" dirty="0"/>
          </a:p>
        </p:txBody>
      </p:sp>
      <p:sp>
        <p:nvSpPr>
          <p:cNvPr id="4" name="Rectangle 1"/>
          <p:cNvSpPr>
            <a:spLocks noGrp="1" noChangeArrowheads="1"/>
          </p:cNvSpPr>
          <p:nvPr>
            <p:ph idx="1"/>
          </p:nvPr>
        </p:nvSpPr>
        <p:spPr bwMode="auto">
          <a:xfrm>
            <a:off x="2035421" y="2072926"/>
            <a:ext cx="749763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Certain aircraft models have higher accident rates → Avoid purchasing them.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Bad weather is a key risk factor → Improve pilot training for adverse weather.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Accidents have </a:t>
            </a: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decreased over time</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Aviation safety has improved.</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sz="1800" b="1" i="0" u="sng"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Actionable Insights for the Company</a:t>
            </a:r>
            <a:endParaRPr kumimoji="0" lang="en-US" sz="1800" b="0" i="0" u="sng"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Invest in </a:t>
            </a: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low-risk aircraft models</a:t>
            </a: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Prioritize aircraft </a:t>
            </a: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with good safety records</a:t>
            </a: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Implement </a:t>
            </a:r>
            <a:r>
              <a:rPr kumimoji="0" 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pilot training for poor weather conditions</a:t>
            </a: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3181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lnSpc>
                <a:spcPct val="300000"/>
              </a:lnSpc>
            </a:pPr>
            <a:r>
              <a:rPr lang="en-US" dirty="0">
                <a:latin typeface="Times New Roman" panose="02020603050405020304" pitchFamily="18" charset="0"/>
                <a:cs typeface="Times New Roman" panose="02020603050405020304" pitchFamily="18" charset="0"/>
              </a:rPr>
              <a:t>THANK YOU</a:t>
            </a:r>
            <a:br>
              <a:rPr lang="en-US" dirty="0">
                <a:latin typeface="Times New Roman" panose="02020603050405020304" pitchFamily="18" charset="0"/>
                <a:cs typeface="Times New Roman" panose="02020603050405020304" pitchFamily="18" charset="0"/>
              </a:rPr>
            </a:br>
            <a:endParaRPr lang="en-US" dirty="0"/>
          </a:p>
        </p:txBody>
      </p:sp>
      <p:sp>
        <p:nvSpPr>
          <p:cNvPr id="5" name="Content Placeholder 4"/>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BRENDA CHEMUTAI</a:t>
            </a:r>
          </a:p>
          <a:p>
            <a:r>
              <a:rPr lang="en-US" dirty="0"/>
              <a:t>www.linkedin.com/in/brendamesis</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1987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Project overview</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buFont typeface="Wingdings" panose="05000000000000000000" pitchFamily="2" charset="2"/>
              <a:buChar char="ü"/>
            </a:pPr>
            <a:r>
              <a:rPr lang="en-US" dirty="0">
                <a:solidFill>
                  <a:schemeClr val="tx1"/>
                </a:solidFill>
                <a:latin typeface="Arial" panose="020B0604020202020204" pitchFamily="34" charset="0"/>
              </a:rPr>
              <a:t>Finding low-risk aircraft models for a business looking to enter the aviation sector is the goal of this project. We looked at patterns, trends, and aircraft safety records by examining aviation accident data from 1962 to 2023. Our objective is to minimize risks and guarantee operational efficiency by offering data-driven insights and recommendations that will</a:t>
            </a:r>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2472710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05877" y="1905000"/>
            <a:ext cx="8915400" cy="3777622"/>
          </a:xfrm>
        </p:spPr>
        <p:txBody>
          <a:bodyPr>
            <a:normAutofit/>
          </a:bodyPr>
          <a:lstStyle/>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The corporation wants to engage in aviation, but in order to identify the safest aircraft types for both private and commercial use, a risk assessment is </a:t>
            </a:r>
            <a:r>
              <a:rPr lang="en-US" dirty="0" smtClean="0">
                <a:latin typeface="Times New Roman" panose="02020603050405020304" pitchFamily="18" charset="0"/>
                <a:cs typeface="Times New Roman" panose="02020603050405020304" pitchFamily="18" charset="0"/>
              </a:rPr>
              <a:t>required.</a:t>
            </a:r>
          </a:p>
          <a:p>
            <a:pPr>
              <a:buFont typeface="Wingdings" panose="05000000000000000000" pitchFamily="2" charset="2"/>
              <a:buChar char="ü"/>
            </a:pPr>
            <a:r>
              <a:rPr lang="en-US" u="sng" dirty="0" smtClean="0">
                <a:latin typeface="Times New Roman" panose="02020603050405020304" pitchFamily="18" charset="0"/>
                <a:cs typeface="Times New Roman" panose="02020603050405020304" pitchFamily="18" charset="0"/>
              </a:rPr>
              <a:t>Goals</a:t>
            </a:r>
            <a:r>
              <a:rPr lang="en-US" dirty="0" smtClean="0">
                <a:latin typeface="Times New Roman" panose="02020603050405020304" pitchFamily="18" charset="0"/>
                <a:cs typeface="Times New Roman" panose="02020603050405020304" pitchFamily="18" charset="0"/>
              </a:rPr>
              <a:t>:</a:t>
            </a:r>
          </a:p>
          <a:p>
            <a:pPr>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Examine </a:t>
            </a:r>
            <a:r>
              <a:rPr lang="en-US" dirty="0">
                <a:latin typeface="Times New Roman" panose="02020603050405020304" pitchFamily="18" charset="0"/>
                <a:cs typeface="Times New Roman" panose="02020603050405020304" pitchFamily="18" charset="0"/>
              </a:rPr>
              <a:t>trends in aircraft accidents</a:t>
            </a:r>
            <a:r>
              <a:rPr lang="en-US" dirty="0" smtClean="0">
                <a:latin typeface="Times New Roman" panose="02020603050405020304" pitchFamily="18" charset="0"/>
                <a:cs typeface="Times New Roman" panose="02020603050405020304" pitchFamily="18" charset="0"/>
              </a:rPr>
              <a:t>.</a:t>
            </a:r>
          </a:p>
          <a:p>
            <a:pPr>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Determine </a:t>
            </a:r>
            <a:r>
              <a:rPr lang="en-US" dirty="0">
                <a:latin typeface="Times New Roman" panose="02020603050405020304" pitchFamily="18" charset="0"/>
                <a:cs typeface="Times New Roman" panose="02020603050405020304" pitchFamily="18" charset="0"/>
              </a:rPr>
              <a:t>which aircraft models are low risk</a:t>
            </a:r>
            <a:r>
              <a:rPr lang="en-US" dirty="0" smtClean="0">
                <a:latin typeface="Times New Roman" panose="02020603050405020304" pitchFamily="18" charset="0"/>
                <a:cs typeface="Times New Roman" panose="02020603050405020304" pitchFamily="18" charset="0"/>
              </a:rPr>
              <a:t>.</a:t>
            </a:r>
          </a:p>
          <a:p>
            <a:pPr>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Make </a:t>
            </a:r>
            <a:r>
              <a:rPr lang="en-US" dirty="0">
                <a:latin typeface="Times New Roman" panose="02020603050405020304" pitchFamily="18" charset="0"/>
                <a:cs typeface="Times New Roman" panose="02020603050405020304" pitchFamily="18" charset="0"/>
              </a:rPr>
              <a:t>data-based investing suggestions</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u="sng" dirty="0" smtClean="0">
                <a:latin typeface="Times New Roman" panose="02020603050405020304" pitchFamily="18" charset="0"/>
                <a:cs typeface="Times New Roman" panose="02020603050405020304" pitchFamily="18" charset="0"/>
              </a:rPr>
              <a:t>Interested parties</a:t>
            </a:r>
          </a:p>
          <a:p>
            <a:pPr>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Executives </a:t>
            </a:r>
            <a:r>
              <a:rPr lang="en-US" dirty="0">
                <a:latin typeface="Times New Roman" panose="02020603050405020304" pitchFamily="18" charset="0"/>
                <a:cs typeface="Times New Roman" panose="02020603050405020304" pitchFamily="18" charset="0"/>
              </a:rPr>
              <a:t>in </a:t>
            </a:r>
            <a:r>
              <a:rPr lang="en-US" dirty="0" smtClean="0">
                <a:latin typeface="Times New Roman" panose="02020603050405020304" pitchFamily="18" charset="0"/>
                <a:cs typeface="Times New Roman" panose="02020603050405020304" pitchFamily="18" charset="0"/>
              </a:rPr>
              <a:t>business</a:t>
            </a:r>
          </a:p>
          <a:p>
            <a:pPr>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Leaders </a:t>
            </a:r>
            <a:r>
              <a:rPr lang="en-US" dirty="0">
                <a:latin typeface="Times New Roman" panose="02020603050405020304" pitchFamily="18" charset="0"/>
                <a:cs typeface="Times New Roman" panose="02020603050405020304" pitchFamily="18" charset="0"/>
              </a:rPr>
              <a:t>of the </a:t>
            </a:r>
            <a:r>
              <a:rPr lang="en-US" dirty="0" smtClean="0">
                <a:latin typeface="Times New Roman" panose="02020603050405020304" pitchFamily="18" charset="0"/>
                <a:cs typeface="Times New Roman" panose="02020603050405020304" pitchFamily="18" charset="0"/>
              </a:rPr>
              <a:t>aviation division</a:t>
            </a:r>
          </a:p>
        </p:txBody>
      </p:sp>
    </p:spTree>
    <p:extLst>
      <p:ext uri="{BB962C8B-B14F-4D97-AF65-F5344CB8AC3E}">
        <p14:creationId xmlns:p14="http://schemas.microsoft.com/office/powerpoint/2010/main" val="3959343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3229" y="572595"/>
            <a:ext cx="8911687" cy="1280890"/>
          </a:xfrm>
        </p:spPr>
        <p:txBody>
          <a:bodyPr/>
          <a:lstStyle/>
          <a:p>
            <a:r>
              <a:rPr lang="en-US" dirty="0" smtClean="0">
                <a:latin typeface="Times New Roman" panose="02020603050405020304" pitchFamily="18" charset="0"/>
                <a:cs typeface="Times New Roman" panose="02020603050405020304" pitchFamily="18" charset="0"/>
              </a:rPr>
              <a:t>Understanding data</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ü"/>
            </a:pPr>
            <a:r>
              <a:rPr lang="en-US" u="sng" dirty="0"/>
              <a:t>Source of Data </a:t>
            </a:r>
            <a:endParaRPr lang="en-US" u="sng" dirty="0" smtClean="0"/>
          </a:p>
          <a:p>
            <a:pPr>
              <a:buFont typeface="Courier New" panose="02070309020205020404" pitchFamily="49" charset="0"/>
              <a:buChar char="o"/>
            </a:pPr>
            <a:r>
              <a:rPr lang="en-US" dirty="0" smtClean="0"/>
              <a:t>Understanding Civil </a:t>
            </a:r>
            <a:r>
              <a:rPr lang="en-US" dirty="0"/>
              <a:t>aviation incidents from 1962 to 2023 are included in the dataset, which comes from the National Transportation Safety Board (NTSB</a:t>
            </a:r>
            <a:r>
              <a:rPr lang="en-US" dirty="0" smtClean="0"/>
              <a:t>).</a:t>
            </a:r>
          </a:p>
          <a:p>
            <a:pPr algn="just">
              <a:buFont typeface="Wingdings" panose="05000000000000000000" pitchFamily="2" charset="2"/>
              <a:buChar char="ü"/>
            </a:pPr>
            <a:r>
              <a:rPr lang="en-US" u="sng" dirty="0" smtClean="0"/>
              <a:t>Important Features</a:t>
            </a:r>
          </a:p>
          <a:p>
            <a:pPr>
              <a:buFont typeface="Courier New" panose="02070309020205020404" pitchFamily="49" charset="0"/>
              <a:buChar char="o"/>
            </a:pPr>
            <a:r>
              <a:rPr lang="en-US" dirty="0" smtClean="0"/>
              <a:t>Model </a:t>
            </a:r>
            <a:r>
              <a:rPr lang="en-US" dirty="0"/>
              <a:t>of Aircraft: </a:t>
            </a:r>
            <a:r>
              <a:rPr lang="en-US" dirty="0" smtClean="0"/>
              <a:t>The </a:t>
            </a:r>
            <a:r>
              <a:rPr lang="en-US" dirty="0"/>
              <a:t>kind of aircraft that is involved in mishaps</a:t>
            </a:r>
            <a:r>
              <a:rPr lang="en-US" dirty="0" smtClean="0"/>
              <a:t>.</a:t>
            </a:r>
          </a:p>
          <a:p>
            <a:pPr>
              <a:buFont typeface="Courier New" panose="02070309020205020404" pitchFamily="49" charset="0"/>
              <a:buChar char="o"/>
            </a:pPr>
            <a:r>
              <a:rPr lang="en-US" dirty="0" smtClean="0"/>
              <a:t>Accident Severity : Sorting </a:t>
            </a:r>
            <a:r>
              <a:rPr lang="en-US" dirty="0"/>
              <a:t>the results of accidents into three categories: </a:t>
            </a:r>
            <a:r>
              <a:rPr lang="en-US" dirty="0" smtClean="0"/>
              <a:t>minor</a:t>
            </a:r>
            <a:r>
              <a:rPr lang="en-US" dirty="0"/>
              <a:t>, major, and fatal</a:t>
            </a:r>
            <a:r>
              <a:rPr lang="en-US" dirty="0" smtClean="0"/>
              <a:t>.</a:t>
            </a:r>
          </a:p>
          <a:p>
            <a:pPr>
              <a:buFont typeface="Courier New" panose="02070309020205020404" pitchFamily="49" charset="0"/>
              <a:buChar char="o"/>
            </a:pPr>
            <a:r>
              <a:rPr lang="en-US" dirty="0" smtClean="0"/>
              <a:t>Fatalities</a:t>
            </a:r>
            <a:r>
              <a:rPr lang="en-US" dirty="0"/>
              <a:t>: The quantity of people killed in each incidence</a:t>
            </a:r>
            <a:r>
              <a:rPr lang="en-US" dirty="0" smtClean="0"/>
              <a:t>.</a:t>
            </a:r>
          </a:p>
          <a:p>
            <a:pPr>
              <a:buFont typeface="Courier New" panose="02070309020205020404" pitchFamily="49" charset="0"/>
              <a:buChar char="o"/>
            </a:pPr>
            <a:r>
              <a:rPr lang="en-US" dirty="0" smtClean="0"/>
              <a:t>Aviation </a:t>
            </a:r>
            <a:r>
              <a:rPr lang="en-US" dirty="0"/>
              <a:t>safety is impacted by external risk variables, such as location and weather</a:t>
            </a:r>
            <a:r>
              <a:rPr lang="en-US" dirty="0" smtClean="0"/>
              <a:t>.</a:t>
            </a:r>
          </a:p>
          <a:p>
            <a:pPr>
              <a:buFont typeface="Courier New" panose="02070309020205020404" pitchFamily="49" charset="0"/>
              <a:buChar char="o"/>
            </a:pPr>
            <a:r>
              <a:rPr lang="en-US" dirty="0" smtClean="0"/>
              <a:t>Flight </a:t>
            </a:r>
            <a:r>
              <a:rPr lang="en-US" dirty="0"/>
              <a:t>Phase: At the time of the accident, the aircraft was either taking off, cruising, or landing.</a:t>
            </a:r>
          </a:p>
        </p:txBody>
      </p:sp>
    </p:spTree>
    <p:extLst>
      <p:ext uri="{BB962C8B-B14F-4D97-AF65-F5344CB8AC3E}">
        <p14:creationId xmlns:p14="http://schemas.microsoft.com/office/powerpoint/2010/main" val="545057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0756" y="675626"/>
            <a:ext cx="8911687" cy="1280890"/>
          </a:xfrm>
        </p:spPr>
        <p:txBody>
          <a:bodyPr/>
          <a:lstStyle/>
          <a:p>
            <a:r>
              <a:rPr lang="en-US" dirty="0" smtClean="0"/>
              <a:t>Data cleaning</a:t>
            </a:r>
            <a:endParaRPr lang="en-US" dirty="0"/>
          </a:p>
        </p:txBody>
      </p:sp>
      <p:sp>
        <p:nvSpPr>
          <p:cNvPr id="4" name="Rectangle 1"/>
          <p:cNvSpPr>
            <a:spLocks noGrp="1" noChangeArrowheads="1"/>
          </p:cNvSpPr>
          <p:nvPr>
            <p:ph idx="1"/>
          </p:nvPr>
        </p:nvSpPr>
        <p:spPr bwMode="auto">
          <a:xfrm>
            <a:off x="2743758" y="2181998"/>
            <a:ext cx="607089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defTabSz="914400" eaLnBrk="0" fontAlgn="base" hangingPunct="0">
              <a:spcBef>
                <a:spcPct val="0"/>
              </a:spcBef>
              <a:spcAft>
                <a:spcPct val="0"/>
              </a:spcAft>
              <a:buClrTx/>
              <a:buNone/>
            </a:pPr>
            <a:r>
              <a:rPr lang="en-US" u="sng" dirty="0" smtClean="0">
                <a:solidFill>
                  <a:schemeClr val="tx1"/>
                </a:solidFill>
                <a:latin typeface="Times New Roman" panose="02020603050405020304" pitchFamily="18" charset="0"/>
                <a:cs typeface="Times New Roman" panose="02020603050405020304" pitchFamily="18" charset="0"/>
              </a:rPr>
              <a:t>Missing </a:t>
            </a:r>
            <a:r>
              <a:rPr kumimoji="0" lang="en-US" sz="1800" b="0" i="0" u="sng"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data</a:t>
            </a:r>
            <a:r>
              <a:rPr kumimoji="0" lang="en-US" sz="1800" b="0" i="0" u="sng"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br>
              <a:rPr kumimoji="0" lang="en-US" sz="1800" b="0" i="0" u="sng"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lang="en-US" dirty="0" smtClean="0">
                <a:solidFill>
                  <a:schemeClr val="tx1"/>
                </a:solidFill>
                <a:latin typeface="Times New Roman" panose="02020603050405020304" pitchFamily="18" charset="0"/>
                <a:cs typeface="Times New Roman" panose="02020603050405020304" pitchFamily="18" charset="0"/>
              </a:rPr>
              <a:t>I</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ncomplete columns were eliminated </a:t>
            </a:r>
          </a:p>
          <a:p>
            <a:pPr marL="0" indent="0" defTabSz="914400" eaLnBrk="0" fontAlgn="base" hangingPunct="0">
              <a:spcBef>
                <a:spcPct val="0"/>
              </a:spcBef>
              <a:spcAft>
                <a:spcPct val="0"/>
              </a:spcAft>
              <a:buClrTx/>
              <a:buNone/>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Where feasible, missing values were </a:t>
            </a:r>
            <a:r>
              <a:rPr lang="en-US" dirty="0" smtClean="0">
                <a:solidFill>
                  <a:schemeClr val="tx1"/>
                </a:solidFill>
                <a:latin typeface="Times New Roman" panose="02020603050405020304" pitchFamily="18" charset="0"/>
                <a:cs typeface="Times New Roman" panose="02020603050405020304" pitchFamily="18" charset="0"/>
              </a:rPr>
              <a:t>removed</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b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D</a:t>
            </a: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ata formats that are standardized for uniformity.</a:t>
            </a:r>
          </a:p>
          <a:p>
            <a:pPr marL="0" indent="0" defTabSz="914400" eaLnBrk="0" fontAlgn="base" hangingPunct="0">
              <a:spcBef>
                <a:spcPct val="0"/>
              </a:spcBef>
              <a:spcAft>
                <a:spcPct val="0"/>
              </a:spcAft>
              <a:buClrTx/>
              <a:buNone/>
            </a:pP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Outliers:</a:t>
            </a:r>
            <a:b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Extreme values in accident records were located and dealt with.</a:t>
            </a:r>
            <a:b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r>
              <a:rPr kumimoji="0" lang="en-US" sz="1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Important Findings &amp; Illustrations</a:t>
            </a:r>
          </a:p>
        </p:txBody>
      </p:sp>
    </p:spTree>
    <p:extLst>
      <p:ext uri="{BB962C8B-B14F-4D97-AF65-F5344CB8AC3E}">
        <p14:creationId xmlns:p14="http://schemas.microsoft.com/office/powerpoint/2010/main" val="352533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Data visualization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b="1" dirty="0"/>
              <a:t>1. Accident Trends Over Time</a:t>
            </a:r>
          </a:p>
          <a:p>
            <a:r>
              <a:rPr lang="en-US" b="1" dirty="0"/>
              <a:t>Visualization:</a:t>
            </a:r>
            <a:r>
              <a:rPr lang="en-US" dirty="0"/>
              <a:t> Line chart showing accident trends from 1962 to 2023.</a:t>
            </a:r>
          </a:p>
          <a:p>
            <a:r>
              <a:rPr lang="en-US" b="1" dirty="0"/>
              <a:t>Finding:</a:t>
            </a:r>
            <a:r>
              <a:rPr lang="en-US" dirty="0"/>
              <a:t> Aviation accidents peaked in certain decades but have declined over time.</a:t>
            </a:r>
          </a:p>
          <a:p>
            <a:r>
              <a:rPr lang="en-US" b="1" dirty="0"/>
              <a:t>Implication:</a:t>
            </a:r>
            <a:r>
              <a:rPr lang="en-US" dirty="0"/>
              <a:t> Safety regulations and technological advancements have improved aviation safety.</a:t>
            </a:r>
          </a:p>
          <a:p>
            <a:endParaRPr lang="en-US" dirty="0"/>
          </a:p>
        </p:txBody>
      </p:sp>
    </p:spTree>
    <p:extLst>
      <p:ext uri="{BB962C8B-B14F-4D97-AF65-F5344CB8AC3E}">
        <p14:creationId xmlns:p14="http://schemas.microsoft.com/office/powerpoint/2010/main" val="3176026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Accident over time</a:t>
            </a:r>
            <a:br>
              <a:rPr lang="en-US" dirty="0" smtClean="0"/>
            </a:br>
            <a:r>
              <a:rPr lang="en-US" dirty="0"/>
              <a:t/>
            </a:r>
            <a:br>
              <a:rPr lang="en-US" dirty="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905000"/>
            <a:ext cx="7057847" cy="3778250"/>
          </a:xfrm>
        </p:spPr>
      </p:pic>
    </p:spTree>
    <p:extLst>
      <p:ext uri="{BB962C8B-B14F-4D97-AF65-F5344CB8AC3E}">
        <p14:creationId xmlns:p14="http://schemas.microsoft.com/office/powerpoint/2010/main" val="4030510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Aircraft accident by make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48092" y="2133600"/>
            <a:ext cx="7597641" cy="3778250"/>
          </a:xfrm>
        </p:spPr>
      </p:pic>
    </p:spTree>
    <p:extLst>
      <p:ext uri="{BB962C8B-B14F-4D97-AF65-F5344CB8AC3E}">
        <p14:creationId xmlns:p14="http://schemas.microsoft.com/office/powerpoint/2010/main" val="3847483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8130"/>
            <a:ext cx="12192000" cy="5521739"/>
          </a:xfrm>
          <a:prstGeom prst="rect">
            <a:avLst/>
          </a:prstGeom>
        </p:spPr>
      </p:pic>
    </p:spTree>
    <p:extLst>
      <p:ext uri="{BB962C8B-B14F-4D97-AF65-F5344CB8AC3E}">
        <p14:creationId xmlns:p14="http://schemas.microsoft.com/office/powerpoint/2010/main" val="92435356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303</TotalTime>
  <Words>369</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Century Gothic</vt:lpstr>
      <vt:lpstr>Courier New</vt:lpstr>
      <vt:lpstr>Times New Roman</vt:lpstr>
      <vt:lpstr>Wingdings</vt:lpstr>
      <vt:lpstr>Wingdings 3</vt:lpstr>
      <vt:lpstr>Wisp</vt:lpstr>
      <vt:lpstr>PowerPoint Presentation</vt:lpstr>
      <vt:lpstr>Project overview</vt:lpstr>
      <vt:lpstr>Problem statement</vt:lpstr>
      <vt:lpstr>Understanding data </vt:lpstr>
      <vt:lpstr>Data cleaning</vt:lpstr>
      <vt:lpstr>Data visualization</vt:lpstr>
      <vt:lpstr>Accident over time  </vt:lpstr>
      <vt:lpstr>Aircraft accident by make</vt:lpstr>
      <vt:lpstr>PowerPoint Presentation</vt:lpstr>
      <vt:lpstr>Recommendations and findings</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20</cp:revision>
  <dcterms:created xsi:type="dcterms:W3CDTF">2025-03-28T06:49:25Z</dcterms:created>
  <dcterms:modified xsi:type="dcterms:W3CDTF">2025-03-28T13:29:53Z</dcterms:modified>
</cp:coreProperties>
</file>