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HK Grotesk" charset="1" panose="00000500000000000000"/>
      <p:regular r:id="rId14"/>
    </p:embeddedFont>
    <p:embeddedFont>
      <p:font typeface="HK Grotesk Bold" charset="1" panose="00000800000000000000"/>
      <p:regular r:id="rId15"/>
    </p:embeddedFont>
    <p:embeddedFont>
      <p:font typeface="HK Grotesk Italics" charset="1" panose="00000500000000000000"/>
      <p:regular r:id="rId16"/>
    </p:embeddedFont>
    <p:embeddedFont>
      <p:font typeface="HK Grotesk Bold Italics" charset="1" panose="00000800000000000000"/>
      <p:regular r:id="rId17"/>
    </p:embeddedFont>
    <p:embeddedFont>
      <p:font typeface="HK Grotesk Light" charset="1" panose="00000400000000000000"/>
      <p:regular r:id="rId18"/>
    </p:embeddedFont>
    <p:embeddedFont>
      <p:font typeface="HK Grotesk Light Italics" charset="1" panose="00000400000000000000"/>
      <p:regular r:id="rId19"/>
    </p:embeddedFont>
    <p:embeddedFont>
      <p:font typeface="HK Grotesk Medium" charset="1" panose="00000600000000000000"/>
      <p:regular r:id="rId20"/>
    </p:embeddedFont>
    <p:embeddedFont>
      <p:font typeface="HK Grotesk Medium Italics" charset="1" panose="00000600000000000000"/>
      <p:regular r:id="rId21"/>
    </p:embeddedFont>
    <p:embeddedFont>
      <p:font typeface="HK Grotesk Semi-Bold" charset="1" panose="00000700000000000000"/>
      <p:regular r:id="rId22"/>
    </p:embeddedFont>
    <p:embeddedFont>
      <p:font typeface="HK Grotesk Semi-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51432" y="-3338107"/>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733006" y="2744196"/>
            <a:ext cx="11288294" cy="1879245"/>
          </a:xfrm>
          <a:prstGeom prst="rect">
            <a:avLst/>
          </a:prstGeom>
        </p:spPr>
        <p:txBody>
          <a:bodyPr anchor="t" rtlCol="false" tIns="0" lIns="0" bIns="0" rIns="0">
            <a:spAutoFit/>
          </a:bodyPr>
          <a:lstStyle/>
          <a:p>
            <a:pPr algn="ctr">
              <a:lnSpc>
                <a:spcPts val="7052"/>
              </a:lnSpc>
            </a:pPr>
            <a:r>
              <a:rPr lang="en-US" sz="8395">
                <a:solidFill>
                  <a:srgbClr val="CAE8FF"/>
                </a:solidFill>
                <a:latin typeface="HK Grotesk Bold"/>
              </a:rPr>
              <a:t>“AUTOCAR PRODUCTOS”</a:t>
            </a:r>
          </a:p>
        </p:txBody>
      </p:sp>
      <p:sp>
        <p:nvSpPr>
          <p:cNvPr name="TextBox 5" id="5"/>
          <p:cNvSpPr txBox="true"/>
          <p:nvPr/>
        </p:nvSpPr>
        <p:spPr>
          <a:xfrm rot="0">
            <a:off x="9144000" y="7845938"/>
            <a:ext cx="8820609" cy="420446"/>
          </a:xfrm>
          <a:prstGeom prst="rect">
            <a:avLst/>
          </a:prstGeom>
        </p:spPr>
        <p:txBody>
          <a:bodyPr anchor="t" rtlCol="false" tIns="0" lIns="0" bIns="0" rIns="0">
            <a:spAutoFit/>
          </a:bodyPr>
          <a:lstStyle/>
          <a:p>
            <a:pPr algn="ctr">
              <a:lnSpc>
                <a:spcPts val="3439"/>
              </a:lnSpc>
            </a:pPr>
            <a:r>
              <a:rPr lang="en-US" sz="2456" spc="196">
                <a:solidFill>
                  <a:srgbClr val="F4F6FC"/>
                </a:solidFill>
                <a:latin typeface="HK Grotesk Bold"/>
              </a:rPr>
              <a:t>DOCENTE: JONATHAN , CHOY RIVERA</a:t>
            </a:r>
          </a:p>
        </p:txBody>
      </p:sp>
      <p:sp>
        <p:nvSpPr>
          <p:cNvPr name="TextBox 6" id="6"/>
          <p:cNvSpPr txBox="true"/>
          <p:nvPr/>
        </p:nvSpPr>
        <p:spPr>
          <a:xfrm rot="0">
            <a:off x="7966849" y="6071395"/>
            <a:ext cx="8820609" cy="604989"/>
          </a:xfrm>
          <a:prstGeom prst="rect">
            <a:avLst/>
          </a:prstGeom>
        </p:spPr>
        <p:txBody>
          <a:bodyPr anchor="t" rtlCol="false" tIns="0" lIns="0" bIns="0" rIns="0">
            <a:spAutoFit/>
          </a:bodyPr>
          <a:lstStyle/>
          <a:p>
            <a:pPr algn="ctr">
              <a:lnSpc>
                <a:spcPts val="4979"/>
              </a:lnSpc>
            </a:pPr>
            <a:r>
              <a:rPr lang="en-US" sz="3556" spc="284">
                <a:solidFill>
                  <a:srgbClr val="F4F6FC"/>
                </a:solidFill>
                <a:latin typeface="HK Grotesk Bold"/>
              </a:rPr>
              <a:t>LENGUAJE DE PROGRAMACIÓN I </a:t>
            </a:r>
          </a:p>
        </p:txBody>
      </p:sp>
      <p:sp>
        <p:nvSpPr>
          <p:cNvPr name="Freeform 7" id="7"/>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473498" y="902899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408362" y="7955749"/>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7288760" y="9049584"/>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1170620" y="79763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5051017" y="9378911"/>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473498" y="-1695737"/>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408362" y="-2768981"/>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288760" y="-1675146"/>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170620" y="-274839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051017" y="-1345819"/>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5385221" y="2216531"/>
            <a:ext cx="7517557" cy="1104900"/>
          </a:xfrm>
          <a:prstGeom prst="rect">
            <a:avLst/>
          </a:prstGeom>
        </p:spPr>
        <p:txBody>
          <a:bodyPr anchor="t" rtlCol="false" tIns="0" lIns="0" bIns="0" rIns="0">
            <a:spAutoFit/>
          </a:bodyPr>
          <a:lstStyle/>
          <a:p>
            <a:pPr algn="l" marL="0" indent="0" lvl="0">
              <a:lnSpc>
                <a:spcPts val="8706"/>
              </a:lnSpc>
              <a:spcBef>
                <a:spcPct val="0"/>
              </a:spcBef>
            </a:pPr>
            <a:r>
              <a:rPr lang="en-US" sz="7255" strike="noStrike" u="none">
                <a:solidFill>
                  <a:srgbClr val="FFFFFF"/>
                </a:solidFill>
                <a:latin typeface="Poppins Medium Bold"/>
              </a:rPr>
              <a:t>CONCLUSIONES</a:t>
            </a:r>
          </a:p>
        </p:txBody>
      </p:sp>
      <p:sp>
        <p:nvSpPr>
          <p:cNvPr name="TextBox 13" id="13"/>
          <p:cNvSpPr txBox="true"/>
          <p:nvPr/>
        </p:nvSpPr>
        <p:spPr>
          <a:xfrm rot="0">
            <a:off x="3555845" y="4154040"/>
            <a:ext cx="11176310" cy="2969101"/>
          </a:xfrm>
          <a:prstGeom prst="rect">
            <a:avLst/>
          </a:prstGeom>
        </p:spPr>
        <p:txBody>
          <a:bodyPr anchor="t" rtlCol="false" tIns="0" lIns="0" bIns="0" rIns="0">
            <a:spAutoFit/>
          </a:bodyPr>
          <a:lstStyle/>
          <a:p>
            <a:pPr algn="just" marL="602652" indent="-301326" lvl="1">
              <a:lnSpc>
                <a:spcPts val="3349"/>
              </a:lnSpc>
              <a:buFont typeface="Arial"/>
              <a:buChar char="•"/>
            </a:pPr>
            <a:r>
              <a:rPr lang="en-US" sz="2791">
                <a:solidFill>
                  <a:srgbClr val="FFFFFF"/>
                </a:solidFill>
                <a:latin typeface="Poppins Medium"/>
              </a:rPr>
              <a:t>LA VENTA DE PRODUCTOS PARA AUTOMÓVILES PRESENTA UN CAMPO AMPLIO Y DIVERSO. CON UNA ESTRATEGIA BIEN DISEÑADA Y PRODUCTOS INNOVADORES, "AUTOCAR PRODUCTOS" PUEDE CONVERTIRSE EN UN REFERENTE EN EL MERCADO, SATISFACIENDO LAS NECESIDADES DE LOS CONSUMIDORES MODERNOS.</a:t>
            </a:r>
          </a:p>
          <a:p>
            <a:pPr algn="just">
              <a:lnSpc>
                <a:spcPts val="3349"/>
              </a:lnSpc>
            </a:pPr>
          </a:p>
        </p:txBody>
      </p:sp>
      <p:sp>
        <p:nvSpPr>
          <p:cNvPr name="Freeform 14" id="14"/>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4"/>
            <a:stretch>
              <a:fillRect l="0" t="0" r="0" b="0"/>
            </a:stretch>
          </a:blipFill>
        </p:spPr>
      </p:sp>
    </p:spTree>
  </p:cSld>
  <p:clrMapOvr>
    <a:masterClrMapping/>
  </p:clrMapOvr>
  <p:transition spd="slow">
    <p:cover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473498" y="902899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408362" y="7955749"/>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7288760" y="9049584"/>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1170620" y="79763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5051017" y="9378911"/>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473498" y="-1695737"/>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408362" y="-2768981"/>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288760" y="-1675146"/>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170620" y="-274839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051017" y="-1345819"/>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1249619"/>
            <a:ext cx="9665796" cy="1104900"/>
          </a:xfrm>
          <a:prstGeom prst="rect">
            <a:avLst/>
          </a:prstGeom>
        </p:spPr>
        <p:txBody>
          <a:bodyPr anchor="t" rtlCol="false" tIns="0" lIns="0" bIns="0" rIns="0">
            <a:spAutoFit/>
          </a:bodyPr>
          <a:lstStyle/>
          <a:p>
            <a:pPr algn="l" marL="0" indent="0" lvl="0">
              <a:lnSpc>
                <a:spcPts val="8706"/>
              </a:lnSpc>
              <a:spcBef>
                <a:spcPct val="0"/>
              </a:spcBef>
            </a:pPr>
            <a:r>
              <a:rPr lang="en-US" sz="7255">
                <a:solidFill>
                  <a:srgbClr val="FFFFFF"/>
                </a:solidFill>
                <a:latin typeface="Poppins Medium Bold"/>
              </a:rPr>
              <a:t>RECOMENDACIONES</a:t>
            </a:r>
          </a:p>
        </p:txBody>
      </p:sp>
      <p:sp>
        <p:nvSpPr>
          <p:cNvPr name="TextBox 13" id="13"/>
          <p:cNvSpPr txBox="true"/>
          <p:nvPr/>
        </p:nvSpPr>
        <p:spPr>
          <a:xfrm rot="0">
            <a:off x="1115437" y="3885323"/>
            <a:ext cx="16143863" cy="3533775"/>
          </a:xfrm>
          <a:prstGeom prst="rect">
            <a:avLst/>
          </a:prstGeom>
        </p:spPr>
        <p:txBody>
          <a:bodyPr anchor="t" rtlCol="false" tIns="0" lIns="0" bIns="0" rIns="0">
            <a:spAutoFit/>
          </a:bodyPr>
          <a:lstStyle/>
          <a:p>
            <a:pPr marL="715265" indent="-357632" lvl="1">
              <a:lnSpc>
                <a:spcPts val="3975"/>
              </a:lnSpc>
              <a:buFont typeface="Arial"/>
              <a:buChar char="•"/>
            </a:pPr>
            <a:r>
              <a:rPr lang="en-US" sz="3312">
                <a:solidFill>
                  <a:srgbClr val="FFFFFF"/>
                </a:solidFill>
                <a:latin typeface="Poppins Medium"/>
              </a:rPr>
              <a:t>REALIZAR UN ANÁLISIS DE MERCADO CONTINUO PARA ADAPTARSE A LAS TENDENCIAS CAMBIANTES.</a:t>
            </a:r>
          </a:p>
          <a:p>
            <a:pPr marL="715265" indent="-357632" lvl="1">
              <a:lnSpc>
                <a:spcPts val="3975"/>
              </a:lnSpc>
              <a:buFont typeface="Arial"/>
              <a:buChar char="•"/>
            </a:pPr>
            <a:r>
              <a:rPr lang="en-US" sz="3312">
                <a:solidFill>
                  <a:srgbClr val="FFFFFF"/>
                </a:solidFill>
                <a:latin typeface="Poppins Medium"/>
              </a:rPr>
              <a:t>Establecer alianzas estratégicas con fabricantes de automóviles para ofrecer productos compatibles con modelos específicos.</a:t>
            </a:r>
          </a:p>
          <a:p>
            <a:pPr marL="715265" indent="-357632" lvl="1">
              <a:lnSpc>
                <a:spcPts val="3975"/>
              </a:lnSpc>
              <a:buFont typeface="Arial"/>
              <a:buChar char="•"/>
            </a:pPr>
            <a:r>
              <a:rPr lang="en-US" sz="3312">
                <a:solidFill>
                  <a:srgbClr val="FFFFFF"/>
                </a:solidFill>
                <a:latin typeface="Poppins Medium"/>
              </a:rPr>
              <a:t>Integrar soluciones tecnológicas avanzadas para destacar en el mercado.</a:t>
            </a:r>
          </a:p>
          <a:p>
            <a:pPr>
              <a:lnSpc>
                <a:spcPts val="3975"/>
              </a:lnSpc>
            </a:pPr>
          </a:p>
        </p:txBody>
      </p:sp>
      <p:sp>
        <p:nvSpPr>
          <p:cNvPr name="Freeform 14" id="14"/>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4"/>
            <a:stretch>
              <a:fillRect l="0" t="0" r="0" b="0"/>
            </a:stretch>
          </a:blipFill>
        </p:spPr>
      </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8488826" y="3130434"/>
            <a:ext cx="9150264" cy="3708633"/>
            <a:chOff x="0" y="0"/>
            <a:chExt cx="12200352" cy="4944844"/>
          </a:xfrm>
        </p:grpSpPr>
        <p:sp>
          <p:nvSpPr>
            <p:cNvPr name="TextBox 3" id="3"/>
            <p:cNvSpPr txBox="true"/>
            <p:nvPr/>
          </p:nvSpPr>
          <p:spPr>
            <a:xfrm rot="0">
              <a:off x="0" y="-76200"/>
              <a:ext cx="12200352" cy="1760559"/>
            </a:xfrm>
            <a:prstGeom prst="rect">
              <a:avLst/>
            </a:prstGeom>
          </p:spPr>
          <p:txBody>
            <a:bodyPr anchor="t" rtlCol="false" tIns="0" lIns="0" bIns="0" rIns="0">
              <a:spAutoFit/>
            </a:bodyPr>
            <a:lstStyle/>
            <a:p>
              <a:pPr marL="838889" indent="-419444" lvl="1">
                <a:lnSpc>
                  <a:spcPts val="5439"/>
                </a:lnSpc>
                <a:buFont typeface="Arial"/>
                <a:buChar char="•"/>
              </a:pPr>
              <a:r>
                <a:rPr lang="en-US" sz="3885">
                  <a:solidFill>
                    <a:srgbClr val="FFFFFF"/>
                  </a:solidFill>
                  <a:latin typeface="Poppins Light"/>
                </a:rPr>
                <a:t>BRENDA LUZ ALEJANDRO BECERRA</a:t>
              </a:r>
            </a:p>
            <a:p>
              <a:pPr>
                <a:lnSpc>
                  <a:spcPts val="5439"/>
                </a:lnSpc>
              </a:pPr>
            </a:p>
          </p:txBody>
        </p:sp>
        <p:sp>
          <p:nvSpPr>
            <p:cNvPr name="AutoShape 4" id="4"/>
            <p:cNvSpPr/>
            <p:nvPr/>
          </p:nvSpPr>
          <p:spPr>
            <a:xfrm>
              <a:off x="0" y="1025367"/>
              <a:ext cx="12200352" cy="0"/>
            </a:xfrm>
            <a:prstGeom prst="line">
              <a:avLst/>
            </a:prstGeom>
            <a:ln cap="rnd" w="41038">
              <a:solidFill>
                <a:srgbClr val="10B5BF"/>
              </a:solidFill>
              <a:prstDash val="solid"/>
              <a:headEnd type="none" len="sm" w="sm"/>
              <a:tailEnd type="none" len="sm" w="sm"/>
            </a:ln>
          </p:spPr>
        </p:sp>
        <p:sp>
          <p:nvSpPr>
            <p:cNvPr name="TextBox 5" id="5"/>
            <p:cNvSpPr txBox="true"/>
            <p:nvPr/>
          </p:nvSpPr>
          <p:spPr>
            <a:xfrm rot="0">
              <a:off x="0" y="1421195"/>
              <a:ext cx="12200352" cy="813712"/>
            </a:xfrm>
            <a:prstGeom prst="rect">
              <a:avLst/>
            </a:prstGeom>
          </p:spPr>
          <p:txBody>
            <a:bodyPr anchor="t" rtlCol="false" tIns="0" lIns="0" bIns="0" rIns="0">
              <a:spAutoFit/>
            </a:bodyPr>
            <a:lstStyle/>
            <a:p>
              <a:pPr marL="792380" indent="-396190" lvl="1">
                <a:lnSpc>
                  <a:spcPts val="5138"/>
                </a:lnSpc>
                <a:buFont typeface="Arial"/>
                <a:buChar char="•"/>
              </a:pPr>
              <a:r>
                <a:rPr lang="en-US" sz="3670">
                  <a:solidFill>
                    <a:srgbClr val="FFFFFF"/>
                  </a:solidFill>
                  <a:latin typeface="Poppins Light"/>
                </a:rPr>
                <a:t>MOISES AARON CARDENAS CRISANTO</a:t>
              </a:r>
            </a:p>
          </p:txBody>
        </p:sp>
        <p:sp>
          <p:nvSpPr>
            <p:cNvPr name="AutoShape 6" id="6"/>
            <p:cNvSpPr/>
            <p:nvPr/>
          </p:nvSpPr>
          <p:spPr>
            <a:xfrm>
              <a:off x="0" y="2747505"/>
              <a:ext cx="12200352" cy="0"/>
            </a:xfrm>
            <a:prstGeom prst="line">
              <a:avLst/>
            </a:prstGeom>
            <a:ln cap="rnd" w="41038">
              <a:solidFill>
                <a:srgbClr val="10B5BF"/>
              </a:solidFill>
              <a:prstDash val="solid"/>
              <a:headEnd type="none" len="sm" w="sm"/>
              <a:tailEnd type="none" len="sm" w="sm"/>
            </a:ln>
          </p:spPr>
        </p:sp>
        <p:sp>
          <p:nvSpPr>
            <p:cNvPr name="TextBox 7" id="7"/>
            <p:cNvSpPr txBox="true"/>
            <p:nvPr/>
          </p:nvSpPr>
          <p:spPr>
            <a:xfrm rot="0">
              <a:off x="0" y="3184285"/>
              <a:ext cx="12200352" cy="1760559"/>
            </a:xfrm>
            <a:prstGeom prst="rect">
              <a:avLst/>
            </a:prstGeom>
          </p:spPr>
          <p:txBody>
            <a:bodyPr anchor="t" rtlCol="false" tIns="0" lIns="0" bIns="0" rIns="0">
              <a:spAutoFit/>
            </a:bodyPr>
            <a:lstStyle/>
            <a:p>
              <a:pPr marL="838889" indent="-419444" lvl="1">
                <a:lnSpc>
                  <a:spcPts val="5439"/>
                </a:lnSpc>
                <a:buFont typeface="Arial"/>
                <a:buChar char="•"/>
              </a:pPr>
              <a:r>
                <a:rPr lang="en-US" sz="3885">
                  <a:solidFill>
                    <a:srgbClr val="FFFFFF"/>
                  </a:solidFill>
                  <a:latin typeface="Poppins Light"/>
                </a:rPr>
                <a:t>JOHAN JUNIOR CHAVESTA YAIPEN</a:t>
              </a:r>
            </a:p>
            <a:p>
              <a:pPr>
                <a:lnSpc>
                  <a:spcPts val="5439"/>
                </a:lnSpc>
              </a:pPr>
            </a:p>
          </p:txBody>
        </p:sp>
        <p:sp>
          <p:nvSpPr>
            <p:cNvPr name="AutoShape 8" id="8"/>
            <p:cNvSpPr/>
            <p:nvPr/>
          </p:nvSpPr>
          <p:spPr>
            <a:xfrm>
              <a:off x="0" y="4532959"/>
              <a:ext cx="12200352" cy="0"/>
            </a:xfrm>
            <a:prstGeom prst="line">
              <a:avLst/>
            </a:prstGeom>
            <a:ln cap="rnd" w="41038">
              <a:solidFill>
                <a:srgbClr val="10B5BF"/>
              </a:solidFill>
              <a:prstDash val="solid"/>
              <a:headEnd type="none" len="sm" w="sm"/>
              <a:tailEnd type="none" len="sm" w="sm"/>
            </a:ln>
          </p:spPr>
        </p:sp>
      </p:grpSp>
      <p:sp>
        <p:nvSpPr>
          <p:cNvPr name="Freeform 9" id="9"/>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2"/>
            <a:stretch>
              <a:fillRect l="0" t="0" r="0" b="0"/>
            </a:stretch>
          </a:blipFill>
        </p:spPr>
      </p:sp>
      <p:sp>
        <p:nvSpPr>
          <p:cNvPr name="TextBox 10" id="10"/>
          <p:cNvSpPr txBox="true"/>
          <p:nvPr/>
        </p:nvSpPr>
        <p:spPr>
          <a:xfrm rot="0">
            <a:off x="475916" y="4457700"/>
            <a:ext cx="8012910" cy="1371600"/>
          </a:xfrm>
          <a:prstGeom prst="rect">
            <a:avLst/>
          </a:prstGeom>
        </p:spPr>
        <p:txBody>
          <a:bodyPr anchor="t" rtlCol="false" tIns="0" lIns="0" bIns="0" rIns="0">
            <a:spAutoFit/>
          </a:bodyPr>
          <a:lstStyle/>
          <a:p>
            <a:pPr>
              <a:lnSpc>
                <a:spcPts val="10800"/>
              </a:lnSpc>
            </a:pPr>
            <a:r>
              <a:rPr lang="en-US" sz="9000">
                <a:solidFill>
                  <a:srgbClr val="FFFFFF"/>
                </a:solidFill>
                <a:latin typeface="Poppins Medium Bold"/>
              </a:rPr>
              <a:t>INTEGRANTES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038438" y="2325844"/>
            <a:ext cx="10736490" cy="6152725"/>
            <a:chOff x="0" y="0"/>
            <a:chExt cx="14315321" cy="8203633"/>
          </a:xfrm>
        </p:grpSpPr>
        <p:sp>
          <p:nvSpPr>
            <p:cNvPr name="TextBox 3" id="3"/>
            <p:cNvSpPr txBox="true"/>
            <p:nvPr/>
          </p:nvSpPr>
          <p:spPr>
            <a:xfrm rot="0">
              <a:off x="0" y="47594"/>
              <a:ext cx="14315321" cy="1923012"/>
            </a:xfrm>
            <a:prstGeom prst="rect">
              <a:avLst/>
            </a:prstGeom>
          </p:spPr>
          <p:txBody>
            <a:bodyPr anchor="t" rtlCol="false" tIns="0" lIns="0" bIns="0" rIns="0">
              <a:spAutoFit/>
            </a:bodyPr>
            <a:lstStyle/>
            <a:p>
              <a:pPr algn="ctr">
                <a:lnSpc>
                  <a:spcPts val="11300"/>
                </a:lnSpc>
              </a:pPr>
              <a:r>
                <a:rPr lang="en-US" sz="9416">
                  <a:solidFill>
                    <a:srgbClr val="FFFFFF"/>
                  </a:solidFill>
                  <a:latin typeface="Poppins Medium Bold"/>
                </a:rPr>
                <a:t>INTRODUCCIÓN</a:t>
              </a:r>
            </a:p>
          </p:txBody>
        </p:sp>
        <p:sp>
          <p:nvSpPr>
            <p:cNvPr name="TextBox 4" id="4"/>
            <p:cNvSpPr txBox="true"/>
            <p:nvPr/>
          </p:nvSpPr>
          <p:spPr>
            <a:xfrm rot="0">
              <a:off x="0" y="2755922"/>
              <a:ext cx="14315321" cy="5435018"/>
            </a:xfrm>
            <a:prstGeom prst="rect">
              <a:avLst/>
            </a:prstGeom>
          </p:spPr>
          <p:txBody>
            <a:bodyPr anchor="t" rtlCol="false" tIns="0" lIns="0" bIns="0" rIns="0">
              <a:spAutoFit/>
            </a:bodyPr>
            <a:lstStyle/>
            <a:p>
              <a:pPr algn="just">
                <a:lnSpc>
                  <a:spcPts val="4092"/>
                </a:lnSpc>
              </a:pPr>
              <a:r>
                <a:rPr lang="en-US" sz="2923">
                  <a:solidFill>
                    <a:srgbClr val="FFFFFF"/>
                  </a:solidFill>
                  <a:latin typeface="Poppins Light"/>
                </a:rPr>
                <a:t>Este proyecto se basa en una empresa enfocada en ofrecer productos para autos intenta alcanzar la satisfacción de nuestros clientes, para lograr esto, se desea diseñar un Proyecto Web para la implementación de una plataforma virtual que promueva la posterior incrementación de las ventas de nuestros productos, tecnologías que tenemos para la implementación de la página web para ofrecer una mejor atención al cliente.</a:t>
              </a:r>
            </a:p>
          </p:txBody>
        </p:sp>
      </p:grpSp>
      <p:sp>
        <p:nvSpPr>
          <p:cNvPr name="Freeform 5" id="5"/>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2"/>
            <a:stretch>
              <a:fillRect l="0" t="0" r="0" b="0"/>
            </a:stretch>
          </a:blipFill>
        </p:spPr>
      </p:sp>
      <p:grpSp>
        <p:nvGrpSpPr>
          <p:cNvPr name="Group 6" id="6"/>
          <p:cNvGrpSpPr/>
          <p:nvPr/>
        </p:nvGrpSpPr>
        <p:grpSpPr>
          <a:xfrm rot="0">
            <a:off x="12310785" y="3221850"/>
            <a:ext cx="4948515" cy="494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76419" t="0" r="-76419" b="0"/>
              </a:stretch>
            </a:blipFill>
          </p:spPr>
        </p:sp>
      </p:gr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743360" y="1480292"/>
            <a:ext cx="16801281" cy="7584211"/>
            <a:chOff x="0" y="0"/>
            <a:chExt cx="22401707" cy="10112282"/>
          </a:xfrm>
        </p:grpSpPr>
        <p:sp>
          <p:nvSpPr>
            <p:cNvPr name="TextBox 3" id="3"/>
            <p:cNvSpPr txBox="true"/>
            <p:nvPr/>
          </p:nvSpPr>
          <p:spPr>
            <a:xfrm rot="0">
              <a:off x="0" y="1267197"/>
              <a:ext cx="17094777" cy="3546475"/>
            </a:xfrm>
            <a:prstGeom prst="rect">
              <a:avLst/>
            </a:prstGeom>
          </p:spPr>
          <p:txBody>
            <a:bodyPr anchor="t" rtlCol="false" tIns="0" lIns="0" bIns="0" rIns="0">
              <a:spAutoFit/>
            </a:bodyPr>
            <a:lstStyle/>
            <a:p>
              <a:pPr algn="ctr">
                <a:lnSpc>
                  <a:spcPts val="10569"/>
                </a:lnSpc>
              </a:pPr>
              <a:r>
                <a:rPr lang="en-US" sz="8808">
                  <a:solidFill>
                    <a:srgbClr val="FFFFFF"/>
                  </a:solidFill>
                  <a:latin typeface="Poppins Medium Bold"/>
                </a:rPr>
                <a:t>JUSTIFICACIÓN DEL PROYECTO:</a:t>
              </a:r>
            </a:p>
          </p:txBody>
        </p:sp>
        <p:sp>
          <p:nvSpPr>
            <p:cNvPr name="TextBox 4" id="4"/>
            <p:cNvSpPr txBox="true"/>
            <p:nvPr/>
          </p:nvSpPr>
          <p:spPr>
            <a:xfrm rot="0">
              <a:off x="0" y="5180024"/>
              <a:ext cx="17094777" cy="4932258"/>
            </a:xfrm>
            <a:prstGeom prst="rect">
              <a:avLst/>
            </a:prstGeom>
          </p:spPr>
          <p:txBody>
            <a:bodyPr anchor="t" rtlCol="false" tIns="0" lIns="0" bIns="0" rIns="0">
              <a:spAutoFit/>
            </a:bodyPr>
            <a:lstStyle/>
            <a:p>
              <a:pPr algn="ctr">
                <a:lnSpc>
                  <a:spcPts val="4269"/>
                </a:lnSpc>
              </a:pPr>
            </a:p>
            <a:p>
              <a:pPr algn="ctr">
                <a:lnSpc>
                  <a:spcPts val="4269"/>
                </a:lnSpc>
              </a:pPr>
              <a:r>
                <a:rPr lang="en-US" sz="3049">
                  <a:solidFill>
                    <a:srgbClr val="FFFFFF"/>
                  </a:solidFill>
                  <a:latin typeface="Poppins Light"/>
                </a:rPr>
                <a:t>Actualmente el avance de la tecnología está permitiendo a distintos rubros encontrar oportunidades ya sea en las ventas solicitud y distribución del producto por ello, esta empresa desea adentrarse a este ámbito automatizando diversos procesos explicados anteriormente para facilitar y volver más rápido los procesos de venta y solicitud.</a:t>
              </a:r>
            </a:p>
          </p:txBody>
        </p:sp>
        <p:sp>
          <p:nvSpPr>
            <p:cNvPr name="Freeform 5" id="5"/>
            <p:cNvSpPr/>
            <p:nvPr/>
          </p:nvSpPr>
          <p:spPr>
            <a:xfrm flipH="false" flipV="false" rot="0">
              <a:off x="17516165" y="0"/>
              <a:ext cx="4124635" cy="1031159"/>
            </a:xfrm>
            <a:custGeom>
              <a:avLst/>
              <a:gdLst/>
              <a:ahLst/>
              <a:cxnLst/>
              <a:rect r="r" b="b" t="t" l="l"/>
              <a:pathLst>
                <a:path h="1031159" w="4124635">
                  <a:moveTo>
                    <a:pt x="0" y="0"/>
                  </a:moveTo>
                  <a:lnTo>
                    <a:pt x="4124635" y="0"/>
                  </a:lnTo>
                  <a:lnTo>
                    <a:pt x="4124635" y="1031159"/>
                  </a:lnTo>
                  <a:lnTo>
                    <a:pt x="0" y="1031159"/>
                  </a:lnTo>
                  <a:lnTo>
                    <a:pt x="0" y="0"/>
                  </a:lnTo>
                  <a:close/>
                </a:path>
              </a:pathLst>
            </a:custGeom>
            <a:blipFill>
              <a:blip r:embed="rId2"/>
              <a:stretch>
                <a:fillRect l="0" t="0" r="0" b="0"/>
              </a:stretch>
            </a:blipFill>
          </p:spPr>
        </p:sp>
        <p:sp>
          <p:nvSpPr>
            <p:cNvPr name="Freeform 6" id="6"/>
            <p:cNvSpPr/>
            <p:nvPr/>
          </p:nvSpPr>
          <p:spPr>
            <a:xfrm flipH="false" flipV="false" rot="0">
              <a:off x="15597496" y="2752787"/>
              <a:ext cx="6804211" cy="6804211"/>
            </a:xfrm>
            <a:custGeom>
              <a:avLst/>
              <a:gdLst/>
              <a:ahLst/>
              <a:cxnLst/>
              <a:rect r="r" b="b" t="t" l="l"/>
              <a:pathLst>
                <a:path h="6804211" w="6804211">
                  <a:moveTo>
                    <a:pt x="0" y="0"/>
                  </a:moveTo>
                  <a:lnTo>
                    <a:pt x="6804211" y="0"/>
                  </a:lnTo>
                  <a:lnTo>
                    <a:pt x="6804211" y="6804211"/>
                  </a:lnTo>
                  <a:lnTo>
                    <a:pt x="0" y="6804211"/>
                  </a:lnTo>
                  <a:lnTo>
                    <a:pt x="0" y="0"/>
                  </a:lnTo>
                  <a:close/>
                </a:path>
              </a:pathLst>
            </a:custGeom>
            <a:blipFill>
              <a:blip r:embed="rId3"/>
              <a:stretch>
                <a:fillRect l="0" t="0" r="0" b="0"/>
              </a:stretch>
            </a:blipFill>
          </p:spPr>
        </p:sp>
      </p:gr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028700" y="2371949"/>
            <a:ext cx="15025341" cy="4022932"/>
            <a:chOff x="0" y="0"/>
            <a:chExt cx="20033789" cy="5363909"/>
          </a:xfrm>
        </p:grpSpPr>
        <p:sp>
          <p:nvSpPr>
            <p:cNvPr name="TextBox 3" id="3"/>
            <p:cNvSpPr txBox="true"/>
            <p:nvPr/>
          </p:nvSpPr>
          <p:spPr>
            <a:xfrm rot="0">
              <a:off x="0" y="62952"/>
              <a:ext cx="20033789" cy="1768475"/>
            </a:xfrm>
            <a:prstGeom prst="rect">
              <a:avLst/>
            </a:prstGeom>
          </p:spPr>
          <p:txBody>
            <a:bodyPr anchor="t" rtlCol="false" tIns="0" lIns="0" bIns="0" rIns="0">
              <a:spAutoFit/>
            </a:bodyPr>
            <a:lstStyle/>
            <a:p>
              <a:pPr algn="ctr">
                <a:lnSpc>
                  <a:spcPts val="10569"/>
                </a:lnSpc>
              </a:pPr>
              <a:r>
                <a:rPr lang="en-US" sz="8808">
                  <a:solidFill>
                    <a:srgbClr val="FFFFFF"/>
                  </a:solidFill>
                  <a:latin typeface="Poppins Medium Bold"/>
                </a:rPr>
                <a:t>Diagnóstico</a:t>
              </a:r>
            </a:p>
          </p:txBody>
        </p:sp>
        <p:sp>
          <p:nvSpPr>
            <p:cNvPr name="TextBox 4" id="4"/>
            <p:cNvSpPr txBox="true"/>
            <p:nvPr/>
          </p:nvSpPr>
          <p:spPr>
            <a:xfrm rot="0">
              <a:off x="0" y="2553378"/>
              <a:ext cx="20033789" cy="2798658"/>
            </a:xfrm>
            <a:prstGeom prst="rect">
              <a:avLst/>
            </a:prstGeom>
          </p:spPr>
          <p:txBody>
            <a:bodyPr anchor="t" rtlCol="false" tIns="0" lIns="0" bIns="0" rIns="0">
              <a:spAutoFit/>
            </a:bodyPr>
            <a:lstStyle/>
            <a:p>
              <a:pPr algn="ctr">
                <a:lnSpc>
                  <a:spcPts val="4269"/>
                </a:lnSpc>
              </a:pPr>
              <a:r>
                <a:rPr lang="en-US" sz="3049">
                  <a:solidFill>
                    <a:srgbClr val="FFFFFF"/>
                  </a:solidFill>
                  <a:latin typeface="Poppins Light"/>
                </a:rPr>
                <a:t>La industria automotriz ha evolucionado rápidamente en los últimos años, y nuestro proyecto busca capitalizar esta evolución para ofrecer productos que no solo complementen los vehículos, sino que también incorporen elementos tecnológicos de vanguardia.</a:t>
              </a:r>
            </a:p>
          </p:txBody>
        </p:sp>
      </p:grpSp>
      <p:sp>
        <p:nvSpPr>
          <p:cNvPr name="Freeform 5" id="5"/>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2"/>
            <a:stretch>
              <a:fillRect l="0" t="0" r="0" b="0"/>
            </a:stretch>
          </a:blipFill>
        </p:spPr>
      </p:sp>
      <p:sp>
        <p:nvSpPr>
          <p:cNvPr name="Freeform 6" id="6"/>
          <p:cNvSpPr/>
          <p:nvPr/>
        </p:nvSpPr>
        <p:spPr>
          <a:xfrm flipH="false" flipV="false" rot="0">
            <a:off x="13726744" y="6394880"/>
            <a:ext cx="3532556" cy="3354213"/>
          </a:xfrm>
          <a:custGeom>
            <a:avLst/>
            <a:gdLst/>
            <a:ahLst/>
            <a:cxnLst/>
            <a:rect r="r" b="b" t="t" l="l"/>
            <a:pathLst>
              <a:path h="3354213" w="3532556">
                <a:moveTo>
                  <a:pt x="0" y="0"/>
                </a:moveTo>
                <a:lnTo>
                  <a:pt x="3532556" y="0"/>
                </a:lnTo>
                <a:lnTo>
                  <a:pt x="3532556" y="3354213"/>
                </a:lnTo>
                <a:lnTo>
                  <a:pt x="0" y="3354213"/>
                </a:lnTo>
                <a:lnTo>
                  <a:pt x="0" y="0"/>
                </a:lnTo>
                <a:close/>
              </a:path>
            </a:pathLst>
          </a:custGeom>
          <a:blipFill>
            <a:blip r:embed="rId3"/>
            <a:stretch>
              <a:fillRect l="0" t="0" r="0" b="0"/>
            </a:stretch>
          </a:blipFill>
        </p:spPr>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770212" y="1415384"/>
            <a:ext cx="7780574" cy="7264606"/>
            <a:chOff x="0" y="0"/>
            <a:chExt cx="10374099" cy="9686142"/>
          </a:xfrm>
        </p:grpSpPr>
        <p:sp>
          <p:nvSpPr>
            <p:cNvPr name="TextBox 3" id="3"/>
            <p:cNvSpPr txBox="true"/>
            <p:nvPr/>
          </p:nvSpPr>
          <p:spPr>
            <a:xfrm rot="0">
              <a:off x="0" y="62952"/>
              <a:ext cx="10374099" cy="3546475"/>
            </a:xfrm>
            <a:prstGeom prst="rect">
              <a:avLst/>
            </a:prstGeom>
          </p:spPr>
          <p:txBody>
            <a:bodyPr anchor="t" rtlCol="false" tIns="0" lIns="0" bIns="0" rIns="0">
              <a:spAutoFit/>
            </a:bodyPr>
            <a:lstStyle/>
            <a:p>
              <a:pPr algn="ctr">
                <a:lnSpc>
                  <a:spcPts val="10569"/>
                </a:lnSpc>
              </a:pPr>
              <a:r>
                <a:rPr lang="en-US" sz="8808">
                  <a:solidFill>
                    <a:srgbClr val="FFFFFF"/>
                  </a:solidFill>
                  <a:latin typeface="Poppins Medium Bold"/>
                </a:rPr>
                <a:t>Análisis ECONÓMICO: </a:t>
              </a:r>
            </a:p>
          </p:txBody>
        </p:sp>
        <p:sp>
          <p:nvSpPr>
            <p:cNvPr name="TextBox 4" id="4"/>
            <p:cNvSpPr txBox="true"/>
            <p:nvPr/>
          </p:nvSpPr>
          <p:spPr>
            <a:xfrm rot="0">
              <a:off x="0" y="4340903"/>
              <a:ext cx="10374099" cy="5333366"/>
            </a:xfrm>
            <a:prstGeom prst="rect">
              <a:avLst/>
            </a:prstGeom>
          </p:spPr>
          <p:txBody>
            <a:bodyPr anchor="t" rtlCol="false" tIns="0" lIns="0" bIns="0" rIns="0">
              <a:spAutoFit/>
            </a:bodyPr>
            <a:lstStyle/>
            <a:p>
              <a:pPr algn="ctr">
                <a:lnSpc>
                  <a:spcPts val="3569"/>
                </a:lnSpc>
              </a:pPr>
              <a:r>
                <a:rPr lang="en-US" sz="2549">
                  <a:solidFill>
                    <a:srgbClr val="FFFFFF"/>
                  </a:solidFill>
                  <a:latin typeface="Poppins Light"/>
                </a:rPr>
                <a:t>La industria automotriz es un pilar fundamental en la economía, generando importantes ingresos. Además, la diversificación de productos puede atraer a consumidores con diferentes niveles de poder adquisitivo. Según datos del sector automotor en el país, se observa un crecimiento constante en la demanda de accesorios para carros, lo cual indica que existe un mercado sólido y en expansión.</a:t>
              </a:r>
            </a:p>
          </p:txBody>
        </p:sp>
      </p:grpSp>
      <p:sp>
        <p:nvSpPr>
          <p:cNvPr name="Freeform 5" id="5"/>
          <p:cNvSpPr/>
          <p:nvPr/>
        </p:nvSpPr>
        <p:spPr>
          <a:xfrm flipH="false" flipV="false" rot="0">
            <a:off x="14521245" y="642016"/>
            <a:ext cx="3093476" cy="773369"/>
          </a:xfrm>
          <a:custGeom>
            <a:avLst/>
            <a:gdLst/>
            <a:ahLst/>
            <a:cxnLst/>
            <a:rect r="r" b="b" t="t" l="l"/>
            <a:pathLst>
              <a:path h="773369" w="3093476">
                <a:moveTo>
                  <a:pt x="0" y="0"/>
                </a:moveTo>
                <a:lnTo>
                  <a:pt x="3093475" y="0"/>
                </a:lnTo>
                <a:lnTo>
                  <a:pt x="3093475" y="773368"/>
                </a:lnTo>
                <a:lnTo>
                  <a:pt x="0" y="773368"/>
                </a:lnTo>
                <a:lnTo>
                  <a:pt x="0" y="0"/>
                </a:lnTo>
                <a:close/>
              </a:path>
            </a:pathLst>
          </a:custGeom>
          <a:blipFill>
            <a:blip r:embed="rId2"/>
            <a:stretch>
              <a:fillRect l="0" t="0" r="0" b="0"/>
            </a:stretch>
          </a:blipFill>
        </p:spPr>
      </p:sp>
      <p:sp>
        <p:nvSpPr>
          <p:cNvPr name="Freeform 6" id="6"/>
          <p:cNvSpPr/>
          <p:nvPr/>
        </p:nvSpPr>
        <p:spPr>
          <a:xfrm flipH="false" flipV="false" rot="0">
            <a:off x="9144000" y="2537877"/>
            <a:ext cx="8115300" cy="4167858"/>
          </a:xfrm>
          <a:custGeom>
            <a:avLst/>
            <a:gdLst/>
            <a:ahLst/>
            <a:cxnLst/>
            <a:rect r="r" b="b" t="t" l="l"/>
            <a:pathLst>
              <a:path h="4167858" w="8115300">
                <a:moveTo>
                  <a:pt x="0" y="0"/>
                </a:moveTo>
                <a:lnTo>
                  <a:pt x="8115300" y="0"/>
                </a:lnTo>
                <a:lnTo>
                  <a:pt x="8115300" y="4167858"/>
                </a:lnTo>
                <a:lnTo>
                  <a:pt x="0" y="4167858"/>
                </a:lnTo>
                <a:lnTo>
                  <a:pt x="0" y="0"/>
                </a:lnTo>
                <a:close/>
              </a:path>
            </a:pathLst>
          </a:custGeom>
          <a:blipFill>
            <a:blip r:embed="rId3"/>
            <a:stretch>
              <a:fillRect l="0" t="0" r="0" b="0"/>
            </a:stretch>
          </a:blipFill>
        </p:spPr>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4521245" y="642016"/>
            <a:ext cx="3093476" cy="773369"/>
          </a:xfrm>
          <a:custGeom>
            <a:avLst/>
            <a:gdLst/>
            <a:ahLst/>
            <a:cxnLst/>
            <a:rect r="r" b="b" t="t" l="l"/>
            <a:pathLst>
              <a:path h="773369" w="3093476">
                <a:moveTo>
                  <a:pt x="0" y="0"/>
                </a:moveTo>
                <a:lnTo>
                  <a:pt x="3093475" y="0"/>
                </a:lnTo>
                <a:lnTo>
                  <a:pt x="3093475" y="773368"/>
                </a:lnTo>
                <a:lnTo>
                  <a:pt x="0" y="773368"/>
                </a:lnTo>
                <a:lnTo>
                  <a:pt x="0" y="0"/>
                </a:lnTo>
                <a:close/>
              </a:path>
            </a:pathLst>
          </a:custGeom>
          <a:blipFill>
            <a:blip r:embed="rId2"/>
            <a:stretch>
              <a:fillRect l="0" t="0" r="0" b="0"/>
            </a:stretch>
          </a:blipFill>
        </p:spPr>
      </p:sp>
      <p:sp>
        <p:nvSpPr>
          <p:cNvPr name="Freeform 3" id="3"/>
          <p:cNvSpPr/>
          <p:nvPr/>
        </p:nvSpPr>
        <p:spPr>
          <a:xfrm flipH="false" flipV="false" rot="0">
            <a:off x="576347" y="2628826"/>
            <a:ext cx="8115300" cy="4536820"/>
          </a:xfrm>
          <a:custGeom>
            <a:avLst/>
            <a:gdLst/>
            <a:ahLst/>
            <a:cxnLst/>
            <a:rect r="r" b="b" t="t" l="l"/>
            <a:pathLst>
              <a:path h="4536820" w="8115300">
                <a:moveTo>
                  <a:pt x="0" y="0"/>
                </a:moveTo>
                <a:lnTo>
                  <a:pt x="8115300" y="0"/>
                </a:lnTo>
                <a:lnTo>
                  <a:pt x="8115300" y="4536820"/>
                </a:lnTo>
                <a:lnTo>
                  <a:pt x="0" y="4536820"/>
                </a:lnTo>
                <a:lnTo>
                  <a:pt x="0" y="0"/>
                </a:lnTo>
                <a:close/>
              </a:path>
            </a:pathLst>
          </a:custGeom>
          <a:blipFill>
            <a:blip r:embed="rId3"/>
            <a:stretch>
              <a:fillRect l="0" t="0" r="0" b="0"/>
            </a:stretch>
          </a:blipFill>
        </p:spPr>
      </p:sp>
      <p:grpSp>
        <p:nvGrpSpPr>
          <p:cNvPr name="Group 4" id="4"/>
          <p:cNvGrpSpPr/>
          <p:nvPr/>
        </p:nvGrpSpPr>
        <p:grpSpPr>
          <a:xfrm rot="0">
            <a:off x="9144000" y="1735034"/>
            <a:ext cx="8556037" cy="6816931"/>
            <a:chOff x="0" y="0"/>
            <a:chExt cx="11408049" cy="9089242"/>
          </a:xfrm>
        </p:grpSpPr>
        <p:sp>
          <p:nvSpPr>
            <p:cNvPr name="TextBox 5" id="5"/>
            <p:cNvSpPr txBox="true"/>
            <p:nvPr/>
          </p:nvSpPr>
          <p:spPr>
            <a:xfrm rot="0">
              <a:off x="0" y="62952"/>
              <a:ext cx="11408049" cy="3546475"/>
            </a:xfrm>
            <a:prstGeom prst="rect">
              <a:avLst/>
            </a:prstGeom>
          </p:spPr>
          <p:txBody>
            <a:bodyPr anchor="t" rtlCol="false" tIns="0" lIns="0" bIns="0" rIns="0">
              <a:spAutoFit/>
            </a:bodyPr>
            <a:lstStyle/>
            <a:p>
              <a:pPr algn="ctr">
                <a:lnSpc>
                  <a:spcPts val="10569"/>
                </a:lnSpc>
              </a:pPr>
              <a:r>
                <a:rPr lang="en-US" sz="8808">
                  <a:solidFill>
                    <a:srgbClr val="FFFFFF"/>
                  </a:solidFill>
                  <a:latin typeface="Poppins Medium Bold"/>
                </a:rPr>
                <a:t>Análisis TECNOLÓGICO:</a:t>
              </a:r>
            </a:p>
          </p:txBody>
        </p:sp>
        <p:sp>
          <p:nvSpPr>
            <p:cNvPr name="TextBox 6" id="6"/>
            <p:cNvSpPr txBox="true"/>
            <p:nvPr/>
          </p:nvSpPr>
          <p:spPr>
            <a:xfrm rot="0">
              <a:off x="0" y="4340903"/>
              <a:ext cx="11408049" cy="4736466"/>
            </a:xfrm>
            <a:prstGeom prst="rect">
              <a:avLst/>
            </a:prstGeom>
          </p:spPr>
          <p:txBody>
            <a:bodyPr anchor="t" rtlCol="false" tIns="0" lIns="0" bIns="0" rIns="0">
              <a:spAutoFit/>
            </a:bodyPr>
            <a:lstStyle/>
            <a:p>
              <a:pPr algn="ctr">
                <a:lnSpc>
                  <a:spcPts val="3569"/>
                </a:lnSpc>
              </a:pPr>
              <a:r>
                <a:rPr lang="en-US" sz="2549">
                  <a:solidFill>
                    <a:srgbClr val="FFFFFF"/>
                  </a:solidFill>
                  <a:latin typeface="Poppins Light"/>
                </a:rPr>
                <a:t>En los últimos años, el avance tecnológico ha tenido un papel significativo en el desarrollo y la comercialización de accesorios para carros. Además, la tecnología ha influido en la mejora de la calidad y la funcionalidad de los accesorios para carros en Perú. Asimismo, la tecnología también ha impactado en los procesos de fabricación y producción de los accesorios para carros.</a:t>
              </a:r>
            </a:p>
          </p:txBody>
        </p:sp>
      </p:gr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3007955" y="1019175"/>
            <a:ext cx="6367580" cy="2028700"/>
          </a:xfrm>
          <a:prstGeom prst="rect">
            <a:avLst/>
          </a:prstGeom>
        </p:spPr>
        <p:txBody>
          <a:bodyPr anchor="t" rtlCol="false" tIns="0" lIns="0" bIns="0" rIns="0">
            <a:spAutoFit/>
          </a:bodyPr>
          <a:lstStyle/>
          <a:p>
            <a:pPr>
              <a:lnSpc>
                <a:spcPts val="7949"/>
              </a:lnSpc>
            </a:pPr>
            <a:r>
              <a:rPr lang="en-US" sz="6624">
                <a:solidFill>
                  <a:srgbClr val="FFFFFF"/>
                </a:solidFill>
                <a:latin typeface="Poppins Medium Bold"/>
              </a:rPr>
              <a:t>Objetivos</a:t>
            </a:r>
          </a:p>
          <a:p>
            <a:pPr>
              <a:lnSpc>
                <a:spcPts val="7949"/>
              </a:lnSpc>
            </a:pPr>
          </a:p>
        </p:txBody>
      </p:sp>
      <p:sp>
        <p:nvSpPr>
          <p:cNvPr name="TextBox 3" id="3"/>
          <p:cNvSpPr txBox="true"/>
          <p:nvPr/>
        </p:nvSpPr>
        <p:spPr>
          <a:xfrm rot="0">
            <a:off x="2623545" y="3557019"/>
            <a:ext cx="6367580" cy="2608591"/>
          </a:xfrm>
          <a:prstGeom prst="rect">
            <a:avLst/>
          </a:prstGeom>
        </p:spPr>
        <p:txBody>
          <a:bodyPr anchor="t" rtlCol="false" tIns="0" lIns="0" bIns="0" rIns="0">
            <a:spAutoFit/>
          </a:bodyPr>
          <a:lstStyle/>
          <a:p>
            <a:pPr>
              <a:lnSpc>
                <a:spcPts val="4164"/>
              </a:lnSpc>
            </a:pPr>
            <a:r>
              <a:rPr lang="en-US" sz="2974">
                <a:solidFill>
                  <a:srgbClr val="FFFFFF"/>
                </a:solidFill>
                <a:latin typeface="Poppins Light"/>
              </a:rPr>
              <a:t>·OBJ 1.- Lograr el desarrollo completo de la línea de productos en un plazo de 6 meses, con lanzamientos programados cada 2 meses.</a:t>
            </a:r>
          </a:p>
        </p:txBody>
      </p:sp>
      <p:sp>
        <p:nvSpPr>
          <p:cNvPr name="AutoShape 4" id="4"/>
          <p:cNvSpPr/>
          <p:nvPr/>
        </p:nvSpPr>
        <p:spPr>
          <a:xfrm>
            <a:off x="2623545" y="3037573"/>
            <a:ext cx="6367580" cy="0"/>
          </a:xfrm>
          <a:prstGeom prst="line">
            <a:avLst/>
          </a:prstGeom>
          <a:ln cap="rnd" w="19050">
            <a:solidFill>
              <a:srgbClr val="10B5BF"/>
            </a:solidFill>
            <a:prstDash val="solid"/>
            <a:headEnd type="none" len="sm" w="sm"/>
            <a:tailEnd type="none" len="sm" w="sm"/>
          </a:ln>
        </p:spPr>
      </p:sp>
      <p:sp>
        <p:nvSpPr>
          <p:cNvPr name="Freeform 5" id="5"/>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2"/>
            <a:stretch>
              <a:fillRect l="0" t="0" r="0" b="0"/>
            </a:stretch>
          </a:blipFill>
        </p:spPr>
      </p:sp>
      <p:sp>
        <p:nvSpPr>
          <p:cNvPr name="Freeform 6" id="6"/>
          <p:cNvSpPr/>
          <p:nvPr/>
        </p:nvSpPr>
        <p:spPr>
          <a:xfrm flipH="false" flipV="false" rot="0">
            <a:off x="3500509" y="6974622"/>
            <a:ext cx="4762002" cy="2903054"/>
          </a:xfrm>
          <a:custGeom>
            <a:avLst/>
            <a:gdLst/>
            <a:ahLst/>
            <a:cxnLst/>
            <a:rect r="r" b="b" t="t" l="l"/>
            <a:pathLst>
              <a:path h="2903054" w="4762002">
                <a:moveTo>
                  <a:pt x="0" y="0"/>
                </a:moveTo>
                <a:lnTo>
                  <a:pt x="4762003" y="0"/>
                </a:lnTo>
                <a:lnTo>
                  <a:pt x="4762003" y="2903054"/>
                </a:lnTo>
                <a:lnTo>
                  <a:pt x="0" y="2903054"/>
                </a:lnTo>
                <a:lnTo>
                  <a:pt x="0" y="0"/>
                </a:lnTo>
                <a:close/>
              </a:path>
            </a:pathLst>
          </a:custGeom>
          <a:blipFill>
            <a:blip r:embed="rId3"/>
            <a:stretch>
              <a:fillRect l="0" t="-11409" r="0" b="-11409"/>
            </a:stretch>
          </a:blipFill>
        </p:spPr>
      </p:sp>
      <p:sp>
        <p:nvSpPr>
          <p:cNvPr name="Freeform 7" id="7"/>
          <p:cNvSpPr/>
          <p:nvPr/>
        </p:nvSpPr>
        <p:spPr>
          <a:xfrm flipH="false" flipV="false" rot="0">
            <a:off x="12219172" y="6974622"/>
            <a:ext cx="5390505" cy="3032159"/>
          </a:xfrm>
          <a:custGeom>
            <a:avLst/>
            <a:gdLst/>
            <a:ahLst/>
            <a:cxnLst/>
            <a:rect r="r" b="b" t="t" l="l"/>
            <a:pathLst>
              <a:path h="3032159" w="5390505">
                <a:moveTo>
                  <a:pt x="0" y="0"/>
                </a:moveTo>
                <a:lnTo>
                  <a:pt x="5390505" y="0"/>
                </a:lnTo>
                <a:lnTo>
                  <a:pt x="5390505" y="3032160"/>
                </a:lnTo>
                <a:lnTo>
                  <a:pt x="0" y="3032160"/>
                </a:lnTo>
                <a:lnTo>
                  <a:pt x="0" y="0"/>
                </a:lnTo>
                <a:close/>
              </a:path>
            </a:pathLst>
          </a:custGeom>
          <a:blipFill>
            <a:blip r:embed="rId4"/>
            <a:stretch>
              <a:fillRect l="0" t="0" r="0" b="0"/>
            </a:stretch>
          </a:blipFill>
        </p:spPr>
      </p:sp>
      <p:sp>
        <p:nvSpPr>
          <p:cNvPr name="AutoShape 8" id="8"/>
          <p:cNvSpPr/>
          <p:nvPr/>
        </p:nvSpPr>
        <p:spPr>
          <a:xfrm>
            <a:off x="10254186" y="3037573"/>
            <a:ext cx="6367580" cy="0"/>
          </a:xfrm>
          <a:prstGeom prst="line">
            <a:avLst/>
          </a:prstGeom>
          <a:ln cap="rnd" w="19050">
            <a:solidFill>
              <a:srgbClr val="10B5BF"/>
            </a:solidFill>
            <a:prstDash val="solid"/>
            <a:headEnd type="none" len="sm" w="sm"/>
            <a:tailEnd type="none" len="sm" w="sm"/>
          </a:ln>
        </p:spPr>
      </p:sp>
      <p:sp>
        <p:nvSpPr>
          <p:cNvPr name="TextBox 9" id="9"/>
          <p:cNvSpPr txBox="true"/>
          <p:nvPr/>
        </p:nvSpPr>
        <p:spPr>
          <a:xfrm rot="0">
            <a:off x="10254186" y="3461964"/>
            <a:ext cx="6367580" cy="3013113"/>
          </a:xfrm>
          <a:prstGeom prst="rect">
            <a:avLst/>
          </a:prstGeom>
        </p:spPr>
        <p:txBody>
          <a:bodyPr anchor="t" rtlCol="false" tIns="0" lIns="0" bIns="0" rIns="0">
            <a:spAutoFit/>
          </a:bodyPr>
          <a:lstStyle/>
          <a:p>
            <a:pPr>
              <a:lnSpc>
                <a:spcPts val="4012"/>
              </a:lnSpc>
            </a:pPr>
            <a:r>
              <a:rPr lang="en-US" sz="2866">
                <a:solidFill>
                  <a:srgbClr val="FFFFFF"/>
                </a:solidFill>
                <a:latin typeface="Poppins Light"/>
              </a:rPr>
              <a:t>·OBJ 2.- Registrar un aumento en las ventas a partir del segundo mes de lanzamiento de cada producto, evaluando el rendimiento a través de plataformas de venta en línea y análisis de datos.</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0">
            <a:off x="1028700" y="1860851"/>
            <a:ext cx="5887373" cy="5773088"/>
            <a:chOff x="0" y="0"/>
            <a:chExt cx="7849830" cy="7697450"/>
          </a:xfrm>
        </p:grpSpPr>
        <p:sp>
          <p:nvSpPr>
            <p:cNvPr name="TextBox 3" id="3"/>
            <p:cNvSpPr txBox="true"/>
            <p:nvPr/>
          </p:nvSpPr>
          <p:spPr>
            <a:xfrm rot="0">
              <a:off x="0" y="9525"/>
              <a:ext cx="7849830" cy="3724275"/>
            </a:xfrm>
            <a:prstGeom prst="rect">
              <a:avLst/>
            </a:prstGeom>
          </p:spPr>
          <p:txBody>
            <a:bodyPr anchor="t" rtlCol="false" tIns="0" lIns="0" bIns="0" rIns="0">
              <a:spAutoFit/>
            </a:bodyPr>
            <a:lstStyle/>
            <a:p>
              <a:pPr>
                <a:lnSpc>
                  <a:spcPts val="7350"/>
                </a:lnSpc>
              </a:pPr>
              <a:r>
                <a:rPr lang="en-US" sz="6125">
                  <a:solidFill>
                    <a:srgbClr val="FFFFFF"/>
                  </a:solidFill>
                  <a:latin typeface="Poppins Medium Bold"/>
                </a:rPr>
                <a:t>LOS</a:t>
              </a:r>
              <a:r>
                <a:rPr lang="en-US" sz="6125">
                  <a:solidFill>
                    <a:srgbClr val="FFFFFF"/>
                  </a:solidFill>
                  <a:latin typeface="Poppins Medium Bold"/>
                </a:rPr>
                <a:t> BENEFICIARIOS DIRECTOS</a:t>
              </a:r>
            </a:p>
          </p:txBody>
        </p:sp>
        <p:sp>
          <p:nvSpPr>
            <p:cNvPr name="TextBox 4" id="4"/>
            <p:cNvSpPr txBox="true"/>
            <p:nvPr/>
          </p:nvSpPr>
          <p:spPr>
            <a:xfrm rot="0">
              <a:off x="0" y="5592213"/>
              <a:ext cx="7849830" cy="1907117"/>
            </a:xfrm>
            <a:prstGeom prst="rect">
              <a:avLst/>
            </a:prstGeom>
          </p:spPr>
          <p:txBody>
            <a:bodyPr anchor="t" rtlCol="false" tIns="0" lIns="0" bIns="0" rIns="0">
              <a:spAutoFit/>
            </a:bodyPr>
            <a:lstStyle/>
            <a:p>
              <a:pPr marL="593722" indent="-296861" lvl="1">
                <a:lnSpc>
                  <a:spcPts val="3849"/>
                </a:lnSpc>
                <a:buFont typeface="Arial"/>
                <a:buChar char="•"/>
              </a:pPr>
              <a:r>
                <a:rPr lang="en-US" sz="2749">
                  <a:solidFill>
                    <a:srgbClr val="FFFFFF"/>
                  </a:solidFill>
                  <a:latin typeface="Poppins Light"/>
                </a:rPr>
                <a:t>Trabajadores de la empresa</a:t>
              </a:r>
            </a:p>
            <a:p>
              <a:pPr marL="593722" indent="-296861" lvl="1">
                <a:lnSpc>
                  <a:spcPts val="3849"/>
                </a:lnSpc>
                <a:buFont typeface="Arial"/>
                <a:buChar char="•"/>
              </a:pPr>
              <a:r>
                <a:rPr lang="en-US" sz="2749">
                  <a:solidFill>
                    <a:srgbClr val="FFFFFF"/>
                  </a:solidFill>
                  <a:latin typeface="Poppins Light"/>
                </a:rPr>
                <a:t>Desarrolladores </a:t>
              </a:r>
            </a:p>
            <a:p>
              <a:pPr marL="593724" indent="-296862" lvl="1">
                <a:lnSpc>
                  <a:spcPts val="3849"/>
                </a:lnSpc>
                <a:buFont typeface="Arial"/>
                <a:buChar char="•"/>
              </a:pPr>
              <a:r>
                <a:rPr lang="en-US" sz="2749">
                  <a:solidFill>
                    <a:srgbClr val="FFFFFF"/>
                  </a:solidFill>
                  <a:latin typeface="Poppins Light"/>
                </a:rPr>
                <a:t>La empresa</a:t>
              </a:r>
            </a:p>
          </p:txBody>
        </p:sp>
        <p:sp>
          <p:nvSpPr>
            <p:cNvPr name="AutoShape 5" id="5"/>
            <p:cNvSpPr/>
            <p:nvPr/>
          </p:nvSpPr>
          <p:spPr>
            <a:xfrm>
              <a:off x="0" y="4817171"/>
              <a:ext cx="7849830" cy="0"/>
            </a:xfrm>
            <a:prstGeom prst="line">
              <a:avLst/>
            </a:prstGeom>
            <a:ln cap="rnd" w="25400">
              <a:solidFill>
                <a:srgbClr val="10B5BF"/>
              </a:solidFill>
              <a:prstDash val="solid"/>
              <a:headEnd type="none" len="sm" w="sm"/>
              <a:tailEnd type="none" len="sm" w="sm"/>
            </a:ln>
          </p:spPr>
        </p:sp>
      </p:grpSp>
      <p:grpSp>
        <p:nvGrpSpPr>
          <p:cNvPr name="Group 6" id="6"/>
          <p:cNvGrpSpPr/>
          <p:nvPr/>
        </p:nvGrpSpPr>
        <p:grpSpPr>
          <a:xfrm rot="0">
            <a:off x="8749438" y="3508407"/>
            <a:ext cx="5887373" cy="4917743"/>
            <a:chOff x="0" y="0"/>
            <a:chExt cx="7849830" cy="6556990"/>
          </a:xfrm>
        </p:grpSpPr>
        <p:sp>
          <p:nvSpPr>
            <p:cNvPr name="TextBox 7" id="7"/>
            <p:cNvSpPr txBox="true"/>
            <p:nvPr/>
          </p:nvSpPr>
          <p:spPr>
            <a:xfrm rot="0">
              <a:off x="0" y="9525"/>
              <a:ext cx="7849830" cy="3724275"/>
            </a:xfrm>
            <a:prstGeom prst="rect">
              <a:avLst/>
            </a:prstGeom>
          </p:spPr>
          <p:txBody>
            <a:bodyPr anchor="t" rtlCol="false" tIns="0" lIns="0" bIns="0" rIns="0">
              <a:spAutoFit/>
            </a:bodyPr>
            <a:lstStyle/>
            <a:p>
              <a:pPr>
                <a:lnSpc>
                  <a:spcPts val="7350"/>
                </a:lnSpc>
              </a:pPr>
              <a:r>
                <a:rPr lang="en-US" sz="6125">
                  <a:solidFill>
                    <a:srgbClr val="FFFFFF"/>
                  </a:solidFill>
                  <a:latin typeface="Poppins Medium Bold"/>
                </a:rPr>
                <a:t>LOS</a:t>
              </a:r>
              <a:r>
                <a:rPr lang="en-US" sz="6125">
                  <a:solidFill>
                    <a:srgbClr val="FFFFFF"/>
                  </a:solidFill>
                  <a:latin typeface="Poppins Medium Bold"/>
                </a:rPr>
                <a:t> BENEFICIARIOS INDIRECTOS</a:t>
              </a:r>
            </a:p>
          </p:txBody>
        </p:sp>
        <p:sp>
          <p:nvSpPr>
            <p:cNvPr name="TextBox 8" id="8"/>
            <p:cNvSpPr txBox="true"/>
            <p:nvPr/>
          </p:nvSpPr>
          <p:spPr>
            <a:xfrm rot="0">
              <a:off x="0" y="5592213"/>
              <a:ext cx="7849830" cy="665057"/>
            </a:xfrm>
            <a:prstGeom prst="rect">
              <a:avLst/>
            </a:prstGeom>
          </p:spPr>
          <p:txBody>
            <a:bodyPr anchor="t" rtlCol="false" tIns="0" lIns="0" bIns="0" rIns="0">
              <a:spAutoFit/>
            </a:bodyPr>
            <a:lstStyle/>
            <a:p>
              <a:pPr marL="658491" indent="-329245" lvl="1">
                <a:lnSpc>
                  <a:spcPts val="4269"/>
                </a:lnSpc>
                <a:buFont typeface="Arial"/>
                <a:buChar char="•"/>
              </a:pPr>
              <a:r>
                <a:rPr lang="en-US" sz="3049">
                  <a:solidFill>
                    <a:srgbClr val="FFFFFF"/>
                  </a:solidFill>
                  <a:latin typeface="Poppins Light"/>
                </a:rPr>
                <a:t>Los clientes </a:t>
              </a:r>
            </a:p>
          </p:txBody>
        </p:sp>
        <p:sp>
          <p:nvSpPr>
            <p:cNvPr name="AutoShape 9" id="9"/>
            <p:cNvSpPr/>
            <p:nvPr/>
          </p:nvSpPr>
          <p:spPr>
            <a:xfrm>
              <a:off x="0" y="4817171"/>
              <a:ext cx="7849830" cy="0"/>
            </a:xfrm>
            <a:prstGeom prst="line">
              <a:avLst/>
            </a:prstGeom>
            <a:ln cap="rnd" w="25400">
              <a:solidFill>
                <a:srgbClr val="10B5BF"/>
              </a:solidFill>
              <a:prstDash val="solid"/>
              <a:headEnd type="none" len="sm" w="sm"/>
              <a:tailEnd type="none" len="sm" w="sm"/>
            </a:ln>
          </p:spPr>
        </p:sp>
      </p:grpSp>
      <p:sp>
        <p:nvSpPr>
          <p:cNvPr name="Freeform 10" id="10"/>
          <p:cNvSpPr/>
          <p:nvPr/>
        </p:nvSpPr>
        <p:spPr>
          <a:xfrm flipH="false" flipV="false" rot="0">
            <a:off x="14165824" y="1028700"/>
            <a:ext cx="3093476" cy="773369"/>
          </a:xfrm>
          <a:custGeom>
            <a:avLst/>
            <a:gdLst/>
            <a:ahLst/>
            <a:cxnLst/>
            <a:rect r="r" b="b" t="t" l="l"/>
            <a:pathLst>
              <a:path h="773369" w="3093476">
                <a:moveTo>
                  <a:pt x="0" y="0"/>
                </a:moveTo>
                <a:lnTo>
                  <a:pt x="3093476" y="0"/>
                </a:lnTo>
                <a:lnTo>
                  <a:pt x="3093476" y="773369"/>
                </a:lnTo>
                <a:lnTo>
                  <a:pt x="0" y="773369"/>
                </a:lnTo>
                <a:lnTo>
                  <a:pt x="0" y="0"/>
                </a:lnTo>
                <a:close/>
              </a:path>
            </a:pathLst>
          </a:custGeom>
          <a:blipFill>
            <a:blip r:embed="rId2"/>
            <a:stretch>
              <a:fillRect l="0" t="0" r="0" b="0"/>
            </a:stretch>
          </a:blipFill>
        </p:spPr>
      </p:sp>
      <p:sp>
        <p:nvSpPr>
          <p:cNvPr name="Freeform 11" id="11"/>
          <p:cNvSpPr/>
          <p:nvPr/>
        </p:nvSpPr>
        <p:spPr>
          <a:xfrm flipH="false" flipV="false" rot="0">
            <a:off x="3500509" y="6974622"/>
            <a:ext cx="4762002" cy="2903054"/>
          </a:xfrm>
          <a:custGeom>
            <a:avLst/>
            <a:gdLst/>
            <a:ahLst/>
            <a:cxnLst/>
            <a:rect r="r" b="b" t="t" l="l"/>
            <a:pathLst>
              <a:path h="2903054" w="4762002">
                <a:moveTo>
                  <a:pt x="0" y="0"/>
                </a:moveTo>
                <a:lnTo>
                  <a:pt x="4762003" y="0"/>
                </a:lnTo>
                <a:lnTo>
                  <a:pt x="4762003" y="2903054"/>
                </a:lnTo>
                <a:lnTo>
                  <a:pt x="0" y="2903054"/>
                </a:lnTo>
                <a:lnTo>
                  <a:pt x="0" y="0"/>
                </a:lnTo>
                <a:close/>
              </a:path>
            </a:pathLst>
          </a:custGeom>
          <a:blipFill>
            <a:blip r:embed="rId3"/>
            <a:stretch>
              <a:fillRect l="0" t="-11409" r="0" b="-11409"/>
            </a:stretch>
          </a:blipFill>
        </p:spPr>
      </p:sp>
      <p:sp>
        <p:nvSpPr>
          <p:cNvPr name="Freeform 12" id="12"/>
          <p:cNvSpPr/>
          <p:nvPr/>
        </p:nvSpPr>
        <p:spPr>
          <a:xfrm flipH="false" flipV="false" rot="0">
            <a:off x="12219172" y="6974622"/>
            <a:ext cx="5390505" cy="3032159"/>
          </a:xfrm>
          <a:custGeom>
            <a:avLst/>
            <a:gdLst/>
            <a:ahLst/>
            <a:cxnLst/>
            <a:rect r="r" b="b" t="t" l="l"/>
            <a:pathLst>
              <a:path h="3032159" w="5390505">
                <a:moveTo>
                  <a:pt x="0" y="0"/>
                </a:moveTo>
                <a:lnTo>
                  <a:pt x="5390505" y="0"/>
                </a:lnTo>
                <a:lnTo>
                  <a:pt x="5390505" y="3032160"/>
                </a:lnTo>
                <a:lnTo>
                  <a:pt x="0" y="3032160"/>
                </a:lnTo>
                <a:lnTo>
                  <a:pt x="0" y="0"/>
                </a:lnTo>
                <a:close/>
              </a:path>
            </a:pathLst>
          </a:custGeom>
          <a:blipFill>
            <a:blip r:embed="rId4"/>
            <a:stretch>
              <a:fillRect l="0" t="0" r="0" b="0"/>
            </a:stretch>
          </a:blipFill>
        </p:spPr>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DAF132xMpcU</dc:identifier>
  <dcterms:modified xsi:type="dcterms:W3CDTF">2011-08-01T06:04:30Z</dcterms:modified>
  <cp:revision>1</cp:revision>
  <dc:title>LP_1_CIBER</dc:title>
</cp:coreProperties>
</file>