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Playfair Display"/>
      <p:regular r:id="rId40"/>
      <p:bold r:id="rId41"/>
      <p:italic r:id="rId42"/>
      <p:boldItalic r:id="rId43"/>
    </p:embeddedFont>
    <p:embeddedFont>
      <p:font typeface="Montserrat"/>
      <p:regular r:id="rId44"/>
      <p:bold r:id="rId45"/>
      <p:italic r:id="rId46"/>
      <p:boldItalic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regular.fntdata"/><Relationship Id="rId42" Type="http://schemas.openxmlformats.org/officeDocument/2006/relationships/font" Target="fonts/PlayfairDisplay-italic.fntdata"/><Relationship Id="rId41" Type="http://schemas.openxmlformats.org/officeDocument/2006/relationships/font" Target="fonts/PlayfairDisplay-bold.fntdata"/><Relationship Id="rId44" Type="http://schemas.openxmlformats.org/officeDocument/2006/relationships/font" Target="fonts/Montserrat-regular.fntdata"/><Relationship Id="rId43" Type="http://schemas.openxmlformats.org/officeDocument/2006/relationships/font" Target="fonts/PlayfairDisplay-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Montserrat-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ointdeveloper/sistemas-de-control-de-versiones-qu%C3%A9-son-y-por-qu%C3%A9-amarlos-24b6957e716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2aafcc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2aafcc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2aafcc2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2aafcc2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2aafcc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2aafcc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2aafcc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2aafcc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2aafcc2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2aafcc2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2aafcc2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2aafcc2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2aafcc2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2aafcc2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92aafcc2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92aafcc2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2aafcc2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2aafcc2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2aafcc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2aafcc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13e21b55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13e21b55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2aafcc2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2aafcc2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92aafcc2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92aafcc2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2aafcc2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92aafcc2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2aafcc2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2aafcc2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2aafcc2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2aafcc2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92aafcc2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92aafcc2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92aafcc2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92aafcc2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92aafc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92aafc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2aafcc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92aafcc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3e21b5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3e21b5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2aafcc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2aafcc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92aafcc2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92aafcc2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3e21b55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3e21b55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3e21b55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3e21b55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https://medium.com/@jointdeveloper/sistemas-de-control-de-versiones-qu%C3%A9-son-y-por-qu%C3%A9-amarlos-24b6957e716e</a:t>
            </a:r>
            <a:r>
              <a:rPr lang="es-419"/>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2aafcc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2aafcc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2aafcc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2aafcc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2aafcc2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2aafcc2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2aafcc2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2aafcc2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product.hubspot.com/blog/git-and-github-tutorial-for-beginners" TargetMode="External"/><Relationship Id="rId4" Type="http://schemas.openxmlformats.org/officeDocument/2006/relationships/hyperlink" Target="http://viviryaprenderweb.com/10-comandos-git-esenciales-para-saber-por-donde-empezar/" TargetMode="External"/><Relationship Id="rId5" Type="http://schemas.openxmlformats.org/officeDocument/2006/relationships/hyperlink" Target="https://git-scm.com/docs/git" TargetMode="External"/><Relationship Id="rId6" Type="http://schemas.openxmlformats.org/officeDocument/2006/relationships/hyperlink" Target="https://www.tokioschool.com/noticias/que-es-gith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t/>
            </a:r>
            <a:endParaRPr/>
          </a:p>
          <a:p>
            <a:pPr indent="0" lvl="0" marL="0" rtl="0" algn="ctr">
              <a:lnSpc>
                <a:spcPct val="130000"/>
              </a:lnSpc>
              <a:spcBef>
                <a:spcPts val="0"/>
              </a:spcBef>
              <a:spcAft>
                <a:spcPts val="0"/>
              </a:spcAft>
              <a:buClr>
                <a:schemeClr val="dk2"/>
              </a:buClr>
              <a:buSzPts val="1100"/>
              <a:buFont typeface="Arial"/>
              <a:buNone/>
            </a:pPr>
            <a:r>
              <a:rPr lang="es-419"/>
              <a:t>PC - 02</a:t>
            </a:r>
            <a:endParaRPr b="0" sz="4150">
              <a:latin typeface="Arial"/>
              <a:ea typeface="Arial"/>
              <a:cs typeface="Arial"/>
              <a:sym typeface="Arial"/>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Por: Brenda De La Cruz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2) git status</a:t>
            </a:r>
            <a:endParaRPr/>
          </a:p>
        </p:txBody>
      </p:sp>
      <p:sp>
        <p:nvSpPr>
          <p:cNvPr id="141" name="Google Shape;141;p22"/>
          <p:cNvSpPr txBox="1"/>
          <p:nvPr/>
        </p:nvSpPr>
        <p:spPr>
          <a:xfrm>
            <a:off x="900700" y="173030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Con este comando veremos el estado actual de nuestra carpeta versionada, así como archivos que no están versionados, archivos modificados, archivos eliminados, etc., como veras este comando será de gran ayuda de ahora adelante.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3) git add</a:t>
            </a:r>
            <a:endParaRPr/>
          </a:p>
        </p:txBody>
      </p:sp>
      <p:sp>
        <p:nvSpPr>
          <p:cNvPr id="147" name="Google Shape;147;p23"/>
          <p:cNvSpPr txBox="1"/>
          <p:nvPr/>
        </p:nvSpPr>
        <p:spPr>
          <a:xfrm>
            <a:off x="651825" y="1931775"/>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Este comando nos ayuda a agregar nuestro archivos que no </a:t>
            </a:r>
            <a:r>
              <a:rPr lang="es-419"/>
              <a:t>está</a:t>
            </a:r>
            <a:r>
              <a:rPr lang="es-419"/>
              <a:t> bajo versionamiento.</a:t>
            </a:r>
            <a:endParaRPr/>
          </a:p>
        </p:txBody>
      </p:sp>
      <p:pic>
        <p:nvPicPr>
          <p:cNvPr id="148" name="Google Shape;148;p23"/>
          <p:cNvPicPr preferRelativeResize="0"/>
          <p:nvPr/>
        </p:nvPicPr>
        <p:blipFill rotWithShape="1">
          <a:blip r:embed="rId3">
            <a:alphaModFix/>
          </a:blip>
          <a:srcRect b="36915" l="2803" r="32290" t="27725"/>
          <a:stretch/>
        </p:blipFill>
        <p:spPr>
          <a:xfrm>
            <a:off x="3946925" y="665125"/>
            <a:ext cx="5017800" cy="36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4) git commit -m “mensaje”</a:t>
            </a:r>
            <a:endParaRPr/>
          </a:p>
        </p:txBody>
      </p:sp>
      <p:sp>
        <p:nvSpPr>
          <p:cNvPr id="154" name="Google Shape;154;p24"/>
          <p:cNvSpPr txBox="1"/>
          <p:nvPr/>
        </p:nvSpPr>
        <p:spPr>
          <a:xfrm>
            <a:off x="782175" y="177770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Este comando es muy importante ya que es el que da comienzo al seguimiento de nuestros archivos que hayamos agregado con el comando “git add”, como podemos ver con el parámetro -m le indicamos un mensajes, el cual debe describir en pocas palabras la razón del commit.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5) git remote add origin url_del_repositorio</a:t>
            </a:r>
            <a:endParaRPr/>
          </a:p>
        </p:txBody>
      </p:sp>
      <p:sp>
        <p:nvSpPr>
          <p:cNvPr id="160" name="Google Shape;160;p25"/>
          <p:cNvSpPr txBox="1"/>
          <p:nvPr/>
        </p:nvSpPr>
        <p:spPr>
          <a:xfrm>
            <a:off x="758475" y="164735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Como si fuera poco, hasta ahora todos nuestros comandos vistos (1 al 4) han sido puro trabajo local, con el comando git remote add agregamos nuestro repositorio a un servidor remoto, y como lo hacemos bueno debemos de tener ya creado nuestro repositorio git en un servidor y este nos brindará la url.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6) git push -u origin master</a:t>
            </a:r>
            <a:endParaRPr/>
          </a:p>
        </p:txBody>
      </p:sp>
      <p:sp>
        <p:nvSpPr>
          <p:cNvPr id="166" name="Google Shape;166;p26"/>
          <p:cNvSpPr txBox="1"/>
          <p:nvPr/>
        </p:nvSpPr>
        <p:spPr>
          <a:xfrm>
            <a:off x="734775" y="1872525"/>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Con este comando empujamos todo lo que tengamos en nuestros commits al repositorio remoto.</a:t>
            </a:r>
            <a:endParaRPr/>
          </a:p>
        </p:txBody>
      </p:sp>
      <p:pic>
        <p:nvPicPr>
          <p:cNvPr id="167" name="Google Shape;167;p26"/>
          <p:cNvPicPr preferRelativeResize="0"/>
          <p:nvPr/>
        </p:nvPicPr>
        <p:blipFill rotWithShape="1">
          <a:blip r:embed="rId3">
            <a:alphaModFix/>
          </a:blip>
          <a:srcRect b="37536" l="0" r="34158" t="28345"/>
          <a:stretch/>
        </p:blipFill>
        <p:spPr>
          <a:xfrm>
            <a:off x="4326175" y="1017725"/>
            <a:ext cx="4136125" cy="3377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7) git pull</a:t>
            </a:r>
            <a:endParaRPr/>
          </a:p>
        </p:txBody>
      </p:sp>
      <p:sp>
        <p:nvSpPr>
          <p:cNvPr id="173" name="Google Shape;173;p27"/>
          <p:cNvSpPr txBox="1"/>
          <p:nvPr/>
        </p:nvSpPr>
        <p:spPr>
          <a:xfrm>
            <a:off x="758475" y="1659175"/>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Este comando nos baja los cambios que haya trabajado otra persona en el mismo repositorio, es recomendable siempre que trabajemos un </a:t>
            </a:r>
            <a:r>
              <a:rPr lang="es-419"/>
              <a:t>repositorio</a:t>
            </a:r>
            <a:r>
              <a:rPr lang="es-419"/>
              <a:t> que no hayamos iniciado nosotros hacer siempre un git pull primero antes de comenzar a trabajar en los archivos.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8) git remote -v</a:t>
            </a:r>
            <a:endParaRPr/>
          </a:p>
        </p:txBody>
      </p:sp>
      <p:sp>
        <p:nvSpPr>
          <p:cNvPr id="179" name="Google Shape;179;p28"/>
          <p:cNvSpPr txBox="1"/>
          <p:nvPr/>
        </p:nvSpPr>
        <p:spPr>
          <a:xfrm>
            <a:off x="711075" y="178955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Con este comando podemos ver la url remota del repositorio en el que nos encontremos.</a:t>
            </a:r>
            <a:endParaRPr/>
          </a:p>
        </p:txBody>
      </p:sp>
      <p:pic>
        <p:nvPicPr>
          <p:cNvPr id="180" name="Google Shape;180;p28"/>
          <p:cNvPicPr preferRelativeResize="0"/>
          <p:nvPr/>
        </p:nvPicPr>
        <p:blipFill rotWithShape="1">
          <a:blip r:embed="rId3">
            <a:alphaModFix/>
          </a:blip>
          <a:srcRect b="33337" l="3268" r="32759" t="32504"/>
          <a:stretch/>
        </p:blipFill>
        <p:spPr>
          <a:xfrm>
            <a:off x="3899525" y="1017725"/>
            <a:ext cx="4835351" cy="2903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9) git clone url_del_repositorio nombre_local</a:t>
            </a:r>
            <a:endParaRPr/>
          </a:p>
        </p:txBody>
      </p:sp>
      <p:sp>
        <p:nvSpPr>
          <p:cNvPr id="186" name="Google Shape;186;p29"/>
          <p:cNvSpPr txBox="1"/>
          <p:nvPr/>
        </p:nvSpPr>
        <p:spPr>
          <a:xfrm>
            <a:off x="746650" y="1813275"/>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Si queremos hacer una copia en nuestro directorio local de un </a:t>
            </a:r>
            <a:r>
              <a:rPr lang="es-419"/>
              <a:t>repositorio</a:t>
            </a:r>
            <a:r>
              <a:rPr lang="es-419"/>
              <a:t> existente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10) git branch –all</a:t>
            </a:r>
            <a:endParaRPr/>
          </a:p>
        </p:txBody>
      </p:sp>
      <p:sp>
        <p:nvSpPr>
          <p:cNvPr id="192" name="Google Shape;192;p30"/>
          <p:cNvSpPr txBox="1"/>
          <p:nvPr/>
        </p:nvSpPr>
        <p:spPr>
          <a:xfrm>
            <a:off x="758475" y="168290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En git se trabaja con branches (ramas en español), originalmente se crea la master por defecto, a raíz de esto nosotros podemos crear nuestras propias branch, siendo claro una copia de la master en primera instancia, dicho esto con el comando git branch –all podemos ver todas las ramas que tenga el proyecto.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695563" y="164250"/>
            <a:ext cx="7752875" cy="465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627575" y="562425"/>
            <a:ext cx="4108500" cy="3857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4571975" y="562425"/>
            <a:ext cx="3990300" cy="39126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1960450" y="766425"/>
            <a:ext cx="21798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3000">
                <a:latin typeface="Playfair Display"/>
                <a:ea typeface="Playfair Display"/>
                <a:cs typeface="Playfair Display"/>
                <a:sym typeface="Playfair Display"/>
              </a:rPr>
              <a:t>Índice</a:t>
            </a:r>
            <a:endParaRPr b="1" sz="3000">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67" name="Google Shape;67;p14"/>
          <p:cNvSpPr txBox="1"/>
          <p:nvPr/>
        </p:nvSpPr>
        <p:spPr>
          <a:xfrm>
            <a:off x="847100" y="1424925"/>
            <a:ext cx="2979600" cy="19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68" name="Google Shape;68;p14"/>
          <p:cNvSpPr txBox="1"/>
          <p:nvPr/>
        </p:nvSpPr>
        <p:spPr>
          <a:xfrm>
            <a:off x="988175" y="1865425"/>
            <a:ext cx="3387300" cy="235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AutoNum type="arabicPeriod"/>
            </a:pPr>
            <a:r>
              <a:rPr lang="es-419">
                <a:latin typeface="Playfair Display"/>
                <a:ea typeface="Playfair Display"/>
                <a:cs typeface="Playfair Display"/>
                <a:sym typeface="Playfair Display"/>
              </a:rPr>
              <a:t>Sistemas de versionamiento de código.</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s-419">
                <a:latin typeface="Playfair Display"/>
                <a:ea typeface="Playfair Display"/>
                <a:cs typeface="Playfair Display"/>
                <a:sym typeface="Playfair Display"/>
              </a:rPr>
              <a:t>GIT</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s-419">
                <a:latin typeface="Playfair Display"/>
                <a:ea typeface="Playfair Display"/>
                <a:cs typeface="Playfair Display"/>
                <a:sym typeface="Playfair Display"/>
              </a:rPr>
              <a:t>Comandos</a:t>
            </a:r>
            <a:r>
              <a:rPr lang="es-419">
                <a:latin typeface="Playfair Display"/>
                <a:ea typeface="Playfair Display"/>
                <a:cs typeface="Playfair Display"/>
                <a:sym typeface="Playfair Display"/>
              </a:rPr>
              <a:t> GIT</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s-419">
                <a:latin typeface="Playfair Display"/>
                <a:ea typeface="Playfair Display"/>
                <a:cs typeface="Playfair Display"/>
                <a:sym typeface="Playfair Display"/>
              </a:rPr>
              <a:t>GitHub</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s-419">
                <a:latin typeface="Playfair Display"/>
                <a:ea typeface="Playfair Display"/>
                <a:cs typeface="Playfair Display"/>
                <a:sym typeface="Playfair Display"/>
              </a:rPr>
              <a:t>Uso de GitHub</a:t>
            </a:r>
            <a:endParaRPr>
              <a:latin typeface="Playfair Display"/>
              <a:ea typeface="Playfair Display"/>
              <a:cs typeface="Playfair Display"/>
              <a:sym typeface="Playfair Display"/>
            </a:endParaRPr>
          </a:p>
        </p:txBody>
      </p:sp>
      <p:sp>
        <p:nvSpPr>
          <p:cNvPr id="69" name="Google Shape;69;p14"/>
          <p:cNvSpPr txBox="1"/>
          <p:nvPr/>
        </p:nvSpPr>
        <p:spPr>
          <a:xfrm>
            <a:off x="5505650" y="206725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layfair Display"/>
              <a:buAutoNum type="arabicPeriod"/>
            </a:pPr>
            <a:r>
              <a:rPr lang="es-419">
                <a:solidFill>
                  <a:srgbClr val="FFFFFF"/>
                </a:solidFill>
                <a:latin typeface="Playfair Display"/>
                <a:ea typeface="Playfair Display"/>
                <a:cs typeface="Playfair Display"/>
                <a:sym typeface="Playfair Display"/>
              </a:rPr>
              <a:t>Evidencia </a:t>
            </a:r>
            <a:endParaRPr>
              <a:solidFill>
                <a:srgbClr val="FFFFFF"/>
              </a:solidFill>
              <a:latin typeface="Playfair Display"/>
              <a:ea typeface="Playfair Display"/>
              <a:cs typeface="Playfair Display"/>
              <a:sym typeface="Playfair Display"/>
            </a:endParaRPr>
          </a:p>
          <a:p>
            <a:pPr indent="-317500" lvl="0" marL="457200" rtl="0" algn="l">
              <a:spcBef>
                <a:spcPts val="0"/>
              </a:spcBef>
              <a:spcAft>
                <a:spcPts val="0"/>
              </a:spcAft>
              <a:buClr>
                <a:srgbClr val="FFFFFF"/>
              </a:buClr>
              <a:buSzPts val="1400"/>
              <a:buFont typeface="Playfair Display"/>
              <a:buAutoNum type="arabicPeriod"/>
            </a:pPr>
            <a:r>
              <a:rPr lang="es-419">
                <a:solidFill>
                  <a:srgbClr val="FFFFFF"/>
                </a:solidFill>
                <a:latin typeface="Playfair Display"/>
                <a:ea typeface="Playfair Display"/>
                <a:cs typeface="Playfair Display"/>
                <a:sym typeface="Playfair Display"/>
              </a:rPr>
              <a:t>Archivos subidos</a:t>
            </a:r>
            <a:endParaRPr>
              <a:solidFill>
                <a:srgbClr val="FFFFFF"/>
              </a:solidFill>
              <a:latin typeface="Playfair Display"/>
              <a:ea typeface="Playfair Display"/>
              <a:cs typeface="Playfair Display"/>
              <a:sym typeface="Playfair Display"/>
            </a:endParaRPr>
          </a:p>
          <a:p>
            <a:pPr indent="-317500" lvl="0" marL="457200" rtl="0" algn="l">
              <a:spcBef>
                <a:spcPts val="0"/>
              </a:spcBef>
              <a:spcAft>
                <a:spcPts val="0"/>
              </a:spcAft>
              <a:buClr>
                <a:srgbClr val="FFFFFF"/>
              </a:buClr>
              <a:buSzPts val="1400"/>
              <a:buFont typeface="Playfair Display"/>
              <a:buAutoNum type="arabicPeriod"/>
            </a:pPr>
            <a:r>
              <a:rPr lang="es-419">
                <a:solidFill>
                  <a:srgbClr val="FFFFFF"/>
                </a:solidFill>
                <a:latin typeface="Playfair Display"/>
                <a:ea typeface="Playfair Display"/>
                <a:cs typeface="Playfair Display"/>
                <a:sym typeface="Playfair Display"/>
              </a:rPr>
              <a:t>Referencias</a:t>
            </a:r>
            <a:endParaRPr>
              <a:solidFill>
                <a:srgbClr val="FFFFFF"/>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p:nvPr/>
        </p:nvSpPr>
        <p:spPr>
          <a:xfrm>
            <a:off x="2086250" y="925825"/>
            <a:ext cx="4562700" cy="2785200"/>
          </a:xfrm>
          <a:prstGeom prst="wedgeRectCallout">
            <a:avLst>
              <a:gd fmla="val -20833" name="adj1"/>
              <a:gd fmla="val 62500" name="adj2"/>
            </a:avLst>
          </a:prstGeom>
          <a:solidFill>
            <a:srgbClr val="08563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i="1" lang="es-419" sz="1800">
                <a:solidFill>
                  <a:srgbClr val="FFFFFF"/>
                </a:solidFill>
                <a:latin typeface="Roboto"/>
                <a:ea typeface="Roboto"/>
                <a:cs typeface="Roboto"/>
                <a:sym typeface="Roboto"/>
              </a:rPr>
              <a:t>Es un sitio web y un servicio en la nube que ayuda a los desarrolladores a almacenar y administrar su código, al igual que llevar un registro y control de cualquier cambio sobre este código</a:t>
            </a:r>
            <a:endParaRPr b="1" i="1"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Datos importantes</a:t>
            </a:r>
            <a:endParaRPr/>
          </a:p>
        </p:txBody>
      </p:sp>
      <p:sp>
        <p:nvSpPr>
          <p:cNvPr id="208" name="Google Shape;208;p33"/>
          <p:cNvSpPr txBox="1"/>
          <p:nvPr>
            <p:ph idx="1" type="body"/>
          </p:nvPr>
        </p:nvSpPr>
        <p:spPr>
          <a:xfrm>
            <a:off x="311700" y="1083150"/>
            <a:ext cx="3999900" cy="3636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222222"/>
              </a:buClr>
              <a:buSzPts val="1400"/>
              <a:buFont typeface="Arial"/>
              <a:buChar char="●"/>
            </a:pPr>
            <a:r>
              <a:rPr lang="es-419">
                <a:solidFill>
                  <a:srgbClr val="222222"/>
                </a:solidFill>
                <a:highlight>
                  <a:srgbClr val="FFFFFF"/>
                </a:highlight>
                <a:latin typeface="Arial"/>
                <a:ea typeface="Arial"/>
                <a:cs typeface="Arial"/>
                <a:sym typeface="Arial"/>
              </a:rPr>
              <a:t>Fue escrito en Ruby on Rails. Desde enero de 2010.</a:t>
            </a:r>
            <a:endParaRPr>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s-419">
                <a:solidFill>
                  <a:srgbClr val="222222"/>
                </a:solidFill>
                <a:highlight>
                  <a:srgbClr val="FFFFFF"/>
                </a:highlight>
                <a:latin typeface="Arial"/>
                <a:ea typeface="Arial"/>
                <a:cs typeface="Arial"/>
                <a:sym typeface="Arial"/>
              </a:rPr>
              <a:t>Se utiliza principalmente para la creación de código fuente de programas de computadora.</a:t>
            </a:r>
            <a:endParaRPr>
              <a:solidFill>
                <a:srgbClr val="222222"/>
              </a:solidFill>
              <a:highlight>
                <a:srgbClr val="FFFFFF"/>
              </a:highlight>
              <a:latin typeface="Arial"/>
              <a:ea typeface="Arial"/>
              <a:cs typeface="Arial"/>
              <a:sym typeface="Arial"/>
            </a:endParaRPr>
          </a:p>
          <a:p>
            <a:pPr indent="-317500" lvl="0" marL="457200" rtl="0" algn="just">
              <a:spcBef>
                <a:spcPts val="0"/>
              </a:spcBef>
              <a:spcAft>
                <a:spcPts val="0"/>
              </a:spcAft>
              <a:buClr>
                <a:srgbClr val="222222"/>
              </a:buClr>
              <a:buSzPts val="1400"/>
              <a:buFont typeface="Arial"/>
              <a:buChar char="●"/>
            </a:pPr>
            <a:r>
              <a:rPr lang="es-419">
                <a:solidFill>
                  <a:srgbClr val="222222"/>
                </a:solidFill>
                <a:highlight>
                  <a:srgbClr val="FFFFFF"/>
                </a:highlight>
                <a:latin typeface="Arial"/>
                <a:ea typeface="Arial"/>
                <a:cs typeface="Arial"/>
                <a:sym typeface="Arial"/>
              </a:rPr>
              <a:t>El término “forkearlo” se refiere a que la copia de un proyecto hecha por un usuario se convierta en otro repositorio. Sobre él dicho usuario realizará los cambios que considere y mediante una petición pull request se lo puede hacer llegar de vuelta al usuario inicial para que analice los cambios y valore si incorporarlos o no a su proyecto.</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222222"/>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solidFill>
                <a:srgbClr val="222222"/>
              </a:solidFill>
              <a:highlight>
                <a:srgbClr val="FFFFFF"/>
              </a:highlight>
              <a:latin typeface="Arial"/>
              <a:ea typeface="Arial"/>
              <a:cs typeface="Arial"/>
              <a:sym typeface="Arial"/>
            </a:endParaRPr>
          </a:p>
        </p:txBody>
      </p:sp>
      <p:sp>
        <p:nvSpPr>
          <p:cNvPr id="209" name="Google Shape;209;p33"/>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419">
                <a:solidFill>
                  <a:srgbClr val="000F9F"/>
                </a:solidFill>
                <a:highlight>
                  <a:srgbClr val="FFFFFF"/>
                </a:highlight>
                <a:latin typeface="Arial"/>
                <a:ea typeface="Arial"/>
                <a:cs typeface="Arial"/>
                <a:sym typeface="Arial"/>
              </a:rPr>
              <a:t>Un lugar donde </a:t>
            </a:r>
            <a:r>
              <a:rPr b="1" lang="es-419">
                <a:solidFill>
                  <a:srgbClr val="000F9F"/>
                </a:solidFill>
                <a:highlight>
                  <a:srgbClr val="FFFFFF"/>
                </a:highlight>
                <a:latin typeface="Arial"/>
                <a:ea typeface="Arial"/>
                <a:cs typeface="Arial"/>
                <a:sym typeface="Arial"/>
              </a:rPr>
              <a:t>guardar ficheros con código fuente en cualquier lenguaje y ponerlo a disposición de todo aquel que esté interesado</a:t>
            </a:r>
            <a:r>
              <a:rPr lang="es-419">
                <a:solidFill>
                  <a:srgbClr val="000F9F"/>
                </a:solidFill>
                <a:highlight>
                  <a:srgbClr val="FFFFFF"/>
                </a:highlight>
                <a:latin typeface="Arial"/>
                <a:ea typeface="Arial"/>
                <a:cs typeface="Arial"/>
                <a:sym typeface="Arial"/>
              </a:rPr>
              <a:t>.</a:t>
            </a:r>
            <a:endParaRPr>
              <a:solidFill>
                <a:srgbClr val="000F9F"/>
              </a:solidFill>
              <a:highlight>
                <a:srgbClr val="FFFFFF"/>
              </a:highlight>
              <a:latin typeface="Arial"/>
              <a:ea typeface="Arial"/>
              <a:cs typeface="Arial"/>
              <a:sym typeface="Arial"/>
            </a:endParaRPr>
          </a:p>
          <a:p>
            <a:pPr indent="0" lvl="0" marL="457200" rtl="0" algn="just">
              <a:spcBef>
                <a:spcPts val="1600"/>
              </a:spcBef>
              <a:spcAft>
                <a:spcPts val="0"/>
              </a:spcAft>
              <a:buNone/>
            </a:pPr>
            <a:r>
              <a:t/>
            </a:r>
            <a:endParaRPr>
              <a:solidFill>
                <a:srgbClr val="000F9F"/>
              </a:solidFill>
              <a:highlight>
                <a:srgbClr val="FFFFFF"/>
              </a:highlight>
              <a:latin typeface="Arial"/>
              <a:ea typeface="Arial"/>
              <a:cs typeface="Arial"/>
              <a:sym typeface="Arial"/>
            </a:endParaRPr>
          </a:p>
          <a:p>
            <a:pPr indent="-317500" lvl="0" marL="457200" rtl="0" algn="just">
              <a:spcBef>
                <a:spcPts val="1600"/>
              </a:spcBef>
              <a:spcAft>
                <a:spcPts val="0"/>
              </a:spcAft>
              <a:buClr>
                <a:srgbClr val="000F9F"/>
              </a:buClr>
              <a:buSzPts val="1400"/>
              <a:buFont typeface="Arial"/>
              <a:buChar char="●"/>
            </a:pPr>
            <a:r>
              <a:rPr lang="es-419">
                <a:solidFill>
                  <a:srgbClr val="000F9F"/>
                </a:solidFill>
                <a:highlight>
                  <a:srgbClr val="FFFFFF"/>
                </a:highlight>
                <a:latin typeface="Arial"/>
                <a:ea typeface="Arial"/>
                <a:cs typeface="Arial"/>
                <a:sym typeface="Arial"/>
              </a:rPr>
              <a:t>Es una </a:t>
            </a:r>
            <a:r>
              <a:rPr b="1" lang="es-419">
                <a:solidFill>
                  <a:srgbClr val="000F9F"/>
                </a:solidFill>
                <a:highlight>
                  <a:srgbClr val="FFFFFF"/>
                </a:highlight>
                <a:latin typeface="Arial"/>
                <a:ea typeface="Arial"/>
                <a:cs typeface="Arial"/>
                <a:sym typeface="Arial"/>
              </a:rPr>
              <a:t>plataforma que permite crear repositorios de código colaborativo.</a:t>
            </a:r>
            <a:endParaRPr>
              <a:solidFill>
                <a:srgbClr val="000F9F"/>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1713125"/>
            <a:ext cx="8520600" cy="445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7200"/>
              <a:t>Uso de GitHub</a:t>
            </a:r>
            <a:endParaRPr sz="7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Entrá a GitHub.</a:t>
            </a:r>
            <a:endParaRPr/>
          </a:p>
        </p:txBody>
      </p:sp>
      <p:pic>
        <p:nvPicPr>
          <p:cNvPr id="220" name="Google Shape;220;p35"/>
          <p:cNvPicPr preferRelativeResize="0"/>
          <p:nvPr/>
        </p:nvPicPr>
        <p:blipFill rotWithShape="1">
          <a:blip r:embed="rId3">
            <a:alphaModFix/>
          </a:blip>
          <a:srcRect b="14446" l="32189" r="1699" t="15525"/>
          <a:stretch/>
        </p:blipFill>
        <p:spPr>
          <a:xfrm>
            <a:off x="2287725" y="276850"/>
            <a:ext cx="4442225" cy="3528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Darse de alta</a:t>
            </a:r>
            <a:endParaRPr/>
          </a:p>
        </p:txBody>
      </p:sp>
      <p:pic>
        <p:nvPicPr>
          <p:cNvPr id="226" name="Google Shape;226;p36"/>
          <p:cNvPicPr preferRelativeResize="0"/>
          <p:nvPr/>
        </p:nvPicPr>
        <p:blipFill rotWithShape="1">
          <a:blip r:embed="rId3">
            <a:alphaModFix/>
          </a:blip>
          <a:srcRect b="21429" l="36494" r="2600" t="17587"/>
          <a:stretch/>
        </p:blipFill>
        <p:spPr>
          <a:xfrm>
            <a:off x="2275875" y="368850"/>
            <a:ext cx="4396874" cy="3301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¿Cómo crear un repositorio?</a:t>
            </a:r>
            <a:endParaRPr/>
          </a:p>
        </p:txBody>
      </p:sp>
      <p:pic>
        <p:nvPicPr>
          <p:cNvPr id="232" name="Google Shape;232;p37"/>
          <p:cNvPicPr preferRelativeResize="0"/>
          <p:nvPr/>
        </p:nvPicPr>
        <p:blipFill rotWithShape="1">
          <a:blip r:embed="rId3">
            <a:alphaModFix/>
          </a:blip>
          <a:srcRect b="8717" l="0" r="0" t="-11155"/>
          <a:stretch/>
        </p:blipFill>
        <p:spPr>
          <a:xfrm>
            <a:off x="2119725" y="282775"/>
            <a:ext cx="5234376" cy="3617775"/>
          </a:xfrm>
          <a:prstGeom prst="rect">
            <a:avLst/>
          </a:prstGeom>
          <a:noFill/>
          <a:ln>
            <a:noFill/>
          </a:ln>
        </p:spPr>
      </p:pic>
      <p:sp>
        <p:nvSpPr>
          <p:cNvPr id="233" name="Google Shape;233;p37"/>
          <p:cNvSpPr/>
          <p:nvPr/>
        </p:nvSpPr>
        <p:spPr>
          <a:xfrm>
            <a:off x="5060950" y="653250"/>
            <a:ext cx="924300" cy="1481400"/>
          </a:xfrm>
          <a:prstGeom prst="rightArrow">
            <a:avLst>
              <a:gd fmla="val 50000" name="adj1"/>
              <a:gd fmla="val 50000" name="adj2"/>
            </a:avLst>
          </a:prstGeom>
          <a:solidFill>
            <a:srgbClr val="FF00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37" name="Shape 237"/>
        <p:cNvGrpSpPr/>
        <p:nvPr/>
      </p:nvGrpSpPr>
      <p:grpSpPr>
        <a:xfrm>
          <a:off x="0" y="0"/>
          <a:ext cx="0" cy="0"/>
          <a:chOff x="0" y="0"/>
          <a:chExt cx="0" cy="0"/>
        </a:xfrm>
      </p:grpSpPr>
      <p:sp>
        <p:nvSpPr>
          <p:cNvPr id="238" name="Google Shape;238;p3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Entregable 3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Evidencias del alta a GitHub</a:t>
            </a:r>
            <a:endParaRPr/>
          </a:p>
        </p:txBody>
      </p:sp>
      <p:pic>
        <p:nvPicPr>
          <p:cNvPr id="244" name="Google Shape;244;p39"/>
          <p:cNvPicPr preferRelativeResize="0"/>
          <p:nvPr/>
        </p:nvPicPr>
        <p:blipFill rotWithShape="1">
          <a:blip r:embed="rId3">
            <a:alphaModFix/>
          </a:blip>
          <a:srcRect b="13242" l="0" r="0" t="9177"/>
          <a:stretch/>
        </p:blipFill>
        <p:spPr>
          <a:xfrm>
            <a:off x="1764200" y="356975"/>
            <a:ext cx="5723226" cy="3330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idx="1" type="body"/>
          </p:nvPr>
        </p:nvSpPr>
        <p:spPr>
          <a:xfrm>
            <a:off x="311700" y="4230575"/>
            <a:ext cx="85773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Evidencias de que se han cargado los archivos HTML, CSS y Javascript a GitHub.</a:t>
            </a:r>
            <a:endParaRPr/>
          </a:p>
        </p:txBody>
      </p:sp>
      <p:pic>
        <p:nvPicPr>
          <p:cNvPr id="250" name="Google Shape;250;p40"/>
          <p:cNvPicPr preferRelativeResize="0"/>
          <p:nvPr/>
        </p:nvPicPr>
        <p:blipFill rotWithShape="1">
          <a:blip r:embed="rId3">
            <a:alphaModFix/>
          </a:blip>
          <a:srcRect b="29579" l="0" r="0" t="10041"/>
          <a:stretch/>
        </p:blipFill>
        <p:spPr>
          <a:xfrm>
            <a:off x="1274350" y="629575"/>
            <a:ext cx="6595300" cy="2986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54" name="Shape 254"/>
        <p:cNvGrpSpPr/>
        <p:nvPr/>
      </p:nvGrpSpPr>
      <p:grpSpPr>
        <a:xfrm>
          <a:off x="0" y="0"/>
          <a:ext cx="0" cy="0"/>
          <a:chOff x="0" y="0"/>
          <a:chExt cx="0" cy="0"/>
        </a:xfrm>
      </p:grpSpPr>
      <p:sp>
        <p:nvSpPr>
          <p:cNvPr id="255" name="Google Shape;255;p4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Referencias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Entregable 2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2"/>
          <p:cNvSpPr/>
          <p:nvPr/>
        </p:nvSpPr>
        <p:spPr>
          <a:xfrm>
            <a:off x="622250" y="426650"/>
            <a:ext cx="3425400" cy="1965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Nelson, M. (2019). An Intro to Git and GitHub for Beginners (Tutorial). Retrieved from </a:t>
            </a:r>
            <a:r>
              <a:rPr lang="es-419" u="sng">
                <a:solidFill>
                  <a:schemeClr val="hlink"/>
                </a:solidFill>
                <a:hlinkClick r:id="rId3"/>
              </a:rPr>
              <a:t>https://product.hubspot.com/blog/git-and-github-tutorial-for-beginners</a:t>
            </a:r>
            <a:r>
              <a:rPr lang="es-419"/>
              <a:t> </a:t>
            </a:r>
            <a:endParaRPr/>
          </a:p>
        </p:txBody>
      </p:sp>
      <p:sp>
        <p:nvSpPr>
          <p:cNvPr id="261" name="Google Shape;261;p42"/>
          <p:cNvSpPr/>
          <p:nvPr/>
        </p:nvSpPr>
        <p:spPr>
          <a:xfrm>
            <a:off x="5038525" y="426650"/>
            <a:ext cx="3277800" cy="196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Torres, R. (2019). 10 comandos git esenciales, para saber por donde empezar (parte I). Retrieved from </a:t>
            </a:r>
            <a:r>
              <a:rPr lang="es-419" u="sng">
                <a:solidFill>
                  <a:schemeClr val="hlink"/>
                </a:solidFill>
                <a:hlinkClick r:id="rId4"/>
              </a:rPr>
              <a:t>http://viviryaprenderweb.com/10-comandos-git-esenciales-para-saber-por-donde-empezar/</a:t>
            </a:r>
            <a:r>
              <a:rPr lang="es-419"/>
              <a:t> </a:t>
            </a:r>
            <a:endParaRPr/>
          </a:p>
        </p:txBody>
      </p:sp>
      <p:sp>
        <p:nvSpPr>
          <p:cNvPr id="262" name="Google Shape;262;p42"/>
          <p:cNvSpPr/>
          <p:nvPr/>
        </p:nvSpPr>
        <p:spPr>
          <a:xfrm>
            <a:off x="648500" y="2729675"/>
            <a:ext cx="3372900" cy="16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Git - git Documentation. (2019). Retrieved from </a:t>
            </a:r>
            <a:r>
              <a:rPr lang="es-419" u="sng">
                <a:solidFill>
                  <a:schemeClr val="hlink"/>
                </a:solidFill>
                <a:hlinkClick r:id="rId5"/>
              </a:rPr>
              <a:t>https://git-scm.com/docs/git</a:t>
            </a:r>
            <a:r>
              <a:rPr lang="es-419"/>
              <a:t>     </a:t>
            </a:r>
            <a:endParaRPr/>
          </a:p>
        </p:txBody>
      </p:sp>
      <p:sp>
        <p:nvSpPr>
          <p:cNvPr id="263" name="Google Shape;263;p42"/>
          <p:cNvSpPr/>
          <p:nvPr/>
        </p:nvSpPr>
        <p:spPr>
          <a:xfrm>
            <a:off x="5080675" y="2808725"/>
            <a:ext cx="3193500" cy="15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¿Qué es GitHub? ¿Qué te aporta? ¡Atento desarrollador!. (2019). Retrieved from </a:t>
            </a:r>
            <a:r>
              <a:rPr lang="es-419" u="sng">
                <a:solidFill>
                  <a:schemeClr val="hlink"/>
                </a:solidFill>
                <a:hlinkClick r:id="rId6"/>
              </a:rPr>
              <a:t>https://www.tokioschool.com/noticias/que-es-github/</a:t>
            </a:r>
            <a:r>
              <a:rPr lang="es-419"/>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a:t>
            </a:r>
            <a:r>
              <a:rPr lang="es-419"/>
              <a:t>istemas de versionamiento de código</a:t>
            </a:r>
            <a:endParaRPr/>
          </a:p>
        </p:txBody>
      </p:sp>
      <p:sp>
        <p:nvSpPr>
          <p:cNvPr id="80" name="Google Shape;80;p16"/>
          <p:cNvSpPr txBox="1"/>
          <p:nvPr>
            <p:ph idx="1" type="body"/>
          </p:nvPr>
        </p:nvSpPr>
        <p:spPr>
          <a:xfrm>
            <a:off x="311700" y="2002475"/>
            <a:ext cx="37188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1600">
                <a:highlight>
                  <a:srgbClr val="FFFFFF"/>
                </a:highlight>
                <a:latin typeface="Georgia"/>
                <a:ea typeface="Georgia"/>
                <a:cs typeface="Georgia"/>
                <a:sym typeface="Georgia"/>
              </a:rPr>
              <a:t>El control de versiones es un sistema que registra los cambios realizados sobre un archivo o conjunto de archivos a lo largo del tiempo de tal manera que sea posible recuperar versiones </a:t>
            </a:r>
            <a:r>
              <a:rPr lang="es-419" sz="1600">
                <a:highlight>
                  <a:srgbClr val="FFFFFF"/>
                </a:highlight>
                <a:latin typeface="Georgia"/>
                <a:ea typeface="Georgia"/>
                <a:cs typeface="Georgia"/>
                <a:sym typeface="Georgia"/>
              </a:rPr>
              <a:t>específicas</a:t>
            </a:r>
            <a:r>
              <a:rPr lang="es-419" sz="1600">
                <a:highlight>
                  <a:srgbClr val="FFFFFF"/>
                </a:highlight>
                <a:latin typeface="Georgia"/>
                <a:ea typeface="Georgia"/>
                <a:cs typeface="Georgia"/>
                <a:sym typeface="Georgia"/>
              </a:rPr>
              <a:t> más adelante.</a:t>
            </a:r>
            <a:endParaRPr/>
          </a:p>
        </p:txBody>
      </p:sp>
      <p:pic>
        <p:nvPicPr>
          <p:cNvPr id="81" name="Google Shape;81;p16"/>
          <p:cNvPicPr preferRelativeResize="0"/>
          <p:nvPr/>
        </p:nvPicPr>
        <p:blipFill>
          <a:blip r:embed="rId3">
            <a:alphaModFix/>
          </a:blip>
          <a:stretch>
            <a:fillRect/>
          </a:stretch>
        </p:blipFill>
        <p:spPr>
          <a:xfrm>
            <a:off x="4281350" y="1402700"/>
            <a:ext cx="4735776" cy="3050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p:nvPr/>
        </p:nvSpPr>
        <p:spPr>
          <a:xfrm>
            <a:off x="3026826" y="304850"/>
            <a:ext cx="3402900" cy="525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rgbClr val="FFFFFF"/>
                </a:solidFill>
                <a:latin typeface="Roboto"/>
                <a:ea typeface="Roboto"/>
                <a:cs typeface="Roboto"/>
                <a:sym typeface="Roboto"/>
              </a:rPr>
              <a:t>Los sistemas de control de versiones</a:t>
            </a:r>
            <a:endParaRPr>
              <a:solidFill>
                <a:srgbClr val="FFFFFF"/>
              </a:solidFill>
            </a:endParaRPr>
          </a:p>
        </p:txBody>
      </p:sp>
      <p:sp>
        <p:nvSpPr>
          <p:cNvPr id="87" name="Google Shape;87;p17"/>
          <p:cNvSpPr/>
          <p:nvPr/>
        </p:nvSpPr>
        <p:spPr>
          <a:xfrm>
            <a:off x="515500" y="1233927"/>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Roboto"/>
                <a:ea typeface="Roboto"/>
                <a:cs typeface="Roboto"/>
                <a:sym typeface="Roboto"/>
              </a:rPr>
              <a:t>Locales</a:t>
            </a:r>
            <a:endParaRPr sz="1800">
              <a:solidFill>
                <a:srgbClr val="FFFFFF"/>
              </a:solidFill>
              <a:latin typeface="Roboto"/>
              <a:ea typeface="Roboto"/>
              <a:cs typeface="Roboto"/>
              <a:sym typeface="Roboto"/>
            </a:endParaRPr>
          </a:p>
        </p:txBody>
      </p:sp>
      <p:sp>
        <p:nvSpPr>
          <p:cNvPr id="88" name="Google Shape;88;p17"/>
          <p:cNvSpPr/>
          <p:nvPr/>
        </p:nvSpPr>
        <p:spPr>
          <a:xfrm>
            <a:off x="7045472" y="1233927"/>
            <a:ext cx="1825500" cy="5253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Roboto"/>
                <a:ea typeface="Roboto"/>
                <a:cs typeface="Roboto"/>
                <a:sym typeface="Roboto"/>
              </a:rPr>
              <a:t>Distribuidos.</a:t>
            </a:r>
            <a:endParaRPr sz="1800">
              <a:solidFill>
                <a:srgbClr val="FFFFFF"/>
              </a:solidFill>
            </a:endParaRPr>
          </a:p>
        </p:txBody>
      </p:sp>
      <p:cxnSp>
        <p:nvCxnSpPr>
          <p:cNvPr id="89" name="Google Shape;89;p17"/>
          <p:cNvCxnSpPr>
            <a:stCxn id="86" idx="2"/>
            <a:endCxn id="88" idx="0"/>
          </p:cNvCxnSpPr>
          <p:nvPr/>
        </p:nvCxnSpPr>
        <p:spPr>
          <a:xfrm flipH="1" rot="-5400000">
            <a:off x="6141276" y="-582850"/>
            <a:ext cx="403800" cy="32298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90" name="Google Shape;90;p17"/>
          <p:cNvCxnSpPr>
            <a:stCxn id="87" idx="0"/>
            <a:endCxn id="86" idx="2"/>
          </p:cNvCxnSpPr>
          <p:nvPr/>
        </p:nvCxnSpPr>
        <p:spPr>
          <a:xfrm rot="-5400000">
            <a:off x="2876350" y="-617973"/>
            <a:ext cx="403800" cy="33000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91" name="Google Shape;91;p17"/>
          <p:cNvCxnSpPr>
            <a:endCxn id="86" idx="2"/>
          </p:cNvCxnSpPr>
          <p:nvPr/>
        </p:nvCxnSpPr>
        <p:spPr>
          <a:xfrm rot="-5400000">
            <a:off x="4144476" y="1107650"/>
            <a:ext cx="861300" cy="306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2" name="Google Shape;92;p17"/>
          <p:cNvSpPr/>
          <p:nvPr/>
        </p:nvSpPr>
        <p:spPr>
          <a:xfrm>
            <a:off x="3659247" y="1233927"/>
            <a:ext cx="1825500" cy="52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800">
                <a:solidFill>
                  <a:srgbClr val="FFFFFF"/>
                </a:solidFill>
                <a:latin typeface="Roboto"/>
                <a:ea typeface="Roboto"/>
                <a:cs typeface="Roboto"/>
                <a:sym typeface="Roboto"/>
              </a:rPr>
              <a:t>Centralizados</a:t>
            </a:r>
            <a:endParaRPr sz="1800">
              <a:solidFill>
                <a:srgbClr val="FFFFFF"/>
              </a:solidFill>
            </a:endParaRPr>
          </a:p>
        </p:txBody>
      </p:sp>
      <p:pic>
        <p:nvPicPr>
          <p:cNvPr id="93" name="Google Shape;93;p17"/>
          <p:cNvPicPr preferRelativeResize="0"/>
          <p:nvPr/>
        </p:nvPicPr>
        <p:blipFill>
          <a:blip r:embed="rId3">
            <a:alphaModFix/>
          </a:blip>
          <a:stretch>
            <a:fillRect/>
          </a:stretch>
        </p:blipFill>
        <p:spPr>
          <a:xfrm>
            <a:off x="111400" y="2355125"/>
            <a:ext cx="2633717" cy="2519700"/>
          </a:xfrm>
          <a:prstGeom prst="rect">
            <a:avLst/>
          </a:prstGeom>
          <a:noFill/>
          <a:ln>
            <a:noFill/>
          </a:ln>
        </p:spPr>
      </p:pic>
      <p:pic>
        <p:nvPicPr>
          <p:cNvPr id="94" name="Google Shape;94;p17"/>
          <p:cNvPicPr preferRelativeResize="0"/>
          <p:nvPr/>
        </p:nvPicPr>
        <p:blipFill>
          <a:blip r:embed="rId4">
            <a:alphaModFix/>
          </a:blip>
          <a:stretch>
            <a:fillRect/>
          </a:stretch>
        </p:blipFill>
        <p:spPr>
          <a:xfrm>
            <a:off x="3425850" y="2240350"/>
            <a:ext cx="2292275" cy="2206061"/>
          </a:xfrm>
          <a:prstGeom prst="rect">
            <a:avLst/>
          </a:prstGeom>
          <a:noFill/>
          <a:ln>
            <a:noFill/>
          </a:ln>
        </p:spPr>
      </p:pic>
      <p:pic>
        <p:nvPicPr>
          <p:cNvPr id="95" name="Google Shape;95;p17"/>
          <p:cNvPicPr preferRelativeResize="0"/>
          <p:nvPr/>
        </p:nvPicPr>
        <p:blipFill>
          <a:blip r:embed="rId5">
            <a:alphaModFix/>
          </a:blip>
          <a:stretch>
            <a:fillRect/>
          </a:stretch>
        </p:blipFill>
        <p:spPr>
          <a:xfrm>
            <a:off x="6578700" y="2355125"/>
            <a:ext cx="2292275" cy="232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1152887" y="515375"/>
            <a:ext cx="6838225" cy="396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p:nvPr/>
        </p:nvSpPr>
        <p:spPr>
          <a:xfrm>
            <a:off x="3366200" y="416250"/>
            <a:ext cx="1896300" cy="628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GIT</a:t>
            </a:r>
            <a:endParaRPr b="1" sz="2400">
              <a:solidFill>
                <a:srgbClr val="FFFFFF"/>
              </a:solidFill>
            </a:endParaRPr>
          </a:p>
        </p:txBody>
      </p:sp>
      <p:sp>
        <p:nvSpPr>
          <p:cNvPr id="106" name="Google Shape;106;p19"/>
          <p:cNvSpPr/>
          <p:nvPr/>
        </p:nvSpPr>
        <p:spPr>
          <a:xfrm>
            <a:off x="415225" y="469650"/>
            <a:ext cx="2417700" cy="521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050">
                <a:solidFill>
                  <a:srgbClr val="222222"/>
                </a:solidFill>
                <a:highlight>
                  <a:srgbClr val="FFFFFF"/>
                </a:highlight>
              </a:rPr>
              <a:t>un software de control de versiones</a:t>
            </a:r>
            <a:endParaRPr/>
          </a:p>
        </p:txBody>
      </p:sp>
      <p:cxnSp>
        <p:nvCxnSpPr>
          <p:cNvPr id="107" name="Google Shape;107;p19"/>
          <p:cNvCxnSpPr>
            <a:stCxn id="105" idx="1"/>
            <a:endCxn id="106" idx="3"/>
          </p:cNvCxnSpPr>
          <p:nvPr/>
        </p:nvCxnSpPr>
        <p:spPr>
          <a:xfrm rot="10800000">
            <a:off x="2832800" y="730350"/>
            <a:ext cx="533400" cy="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9"/>
          <p:cNvSpPr/>
          <p:nvPr/>
        </p:nvSpPr>
        <p:spPr>
          <a:xfrm>
            <a:off x="3022500" y="1233975"/>
            <a:ext cx="782100" cy="27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050">
                <a:solidFill>
                  <a:srgbClr val="222222"/>
                </a:solidFill>
                <a:highlight>
                  <a:srgbClr val="FFFFFF"/>
                </a:highlight>
              </a:rPr>
              <a:t>propósito</a:t>
            </a:r>
            <a:endParaRPr/>
          </a:p>
        </p:txBody>
      </p:sp>
      <p:cxnSp>
        <p:nvCxnSpPr>
          <p:cNvPr id="109" name="Google Shape;109;p19"/>
          <p:cNvCxnSpPr>
            <a:stCxn id="105" idx="2"/>
            <a:endCxn id="108" idx="0"/>
          </p:cNvCxnSpPr>
          <p:nvPr/>
        </p:nvCxnSpPr>
        <p:spPr>
          <a:xfrm flipH="1">
            <a:off x="3413450" y="1044450"/>
            <a:ext cx="900900" cy="1896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p:nvPr/>
        </p:nvSpPr>
        <p:spPr>
          <a:xfrm>
            <a:off x="415225" y="1576350"/>
            <a:ext cx="2536200" cy="995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sz="1050">
                <a:solidFill>
                  <a:srgbClr val="222222"/>
                </a:solidFill>
                <a:highlight>
                  <a:srgbClr val="FFFFFF"/>
                </a:highlight>
              </a:rPr>
              <a:t>llevar registro de los cambios en archivos de computadora y coordinar el trabajo que varias personas realizan sobre archivos compartidos.</a:t>
            </a:r>
            <a:endParaRPr/>
          </a:p>
        </p:txBody>
      </p:sp>
      <p:cxnSp>
        <p:nvCxnSpPr>
          <p:cNvPr id="111" name="Google Shape;111;p19"/>
          <p:cNvCxnSpPr>
            <a:stCxn id="108" idx="2"/>
            <a:endCxn id="110" idx="0"/>
          </p:cNvCxnSpPr>
          <p:nvPr/>
        </p:nvCxnSpPr>
        <p:spPr>
          <a:xfrm flipH="1">
            <a:off x="1683450" y="1506675"/>
            <a:ext cx="1730100" cy="696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p:nvPr/>
        </p:nvSpPr>
        <p:spPr>
          <a:xfrm>
            <a:off x="5641675" y="617700"/>
            <a:ext cx="782100" cy="189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050">
                <a:solidFill>
                  <a:srgbClr val="222222"/>
                </a:solidFill>
                <a:highlight>
                  <a:srgbClr val="FFFFFF"/>
                </a:highlight>
              </a:rPr>
              <a:t>diseñado </a:t>
            </a:r>
            <a:endParaRPr/>
          </a:p>
        </p:txBody>
      </p:sp>
      <p:sp>
        <p:nvSpPr>
          <p:cNvPr id="113" name="Google Shape;113;p19"/>
          <p:cNvSpPr/>
          <p:nvPr/>
        </p:nvSpPr>
        <p:spPr>
          <a:xfrm>
            <a:off x="7016425" y="380675"/>
            <a:ext cx="1564500" cy="5214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050">
                <a:solidFill>
                  <a:srgbClr val="222222"/>
                </a:solidFill>
                <a:highlight>
                  <a:srgbClr val="FFFFFF"/>
                </a:highlight>
              </a:rPr>
              <a:t> Linus Torvalds</a:t>
            </a:r>
            <a:endParaRPr/>
          </a:p>
        </p:txBody>
      </p:sp>
      <p:cxnSp>
        <p:nvCxnSpPr>
          <p:cNvPr id="114" name="Google Shape;114;p19"/>
          <p:cNvCxnSpPr>
            <a:endCxn id="112" idx="1"/>
          </p:cNvCxnSpPr>
          <p:nvPr/>
        </p:nvCxnSpPr>
        <p:spPr>
          <a:xfrm>
            <a:off x="5060875" y="688800"/>
            <a:ext cx="580800" cy="23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9"/>
          <p:cNvCxnSpPr>
            <a:stCxn id="112" idx="3"/>
            <a:endCxn id="113" idx="1"/>
          </p:cNvCxnSpPr>
          <p:nvPr/>
        </p:nvCxnSpPr>
        <p:spPr>
          <a:xfrm flipH="1" rot="10800000">
            <a:off x="6423775" y="641400"/>
            <a:ext cx="592800" cy="711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9"/>
          <p:cNvSpPr/>
          <p:nvPr/>
        </p:nvSpPr>
        <p:spPr>
          <a:xfrm>
            <a:off x="3923275" y="1937700"/>
            <a:ext cx="1137600" cy="27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050">
                <a:solidFill>
                  <a:srgbClr val="222222"/>
                </a:solidFill>
                <a:highlight>
                  <a:srgbClr val="FFFFFF"/>
                </a:highlight>
              </a:rPr>
              <a:t> características</a:t>
            </a:r>
            <a:endParaRPr/>
          </a:p>
        </p:txBody>
      </p:sp>
      <p:cxnSp>
        <p:nvCxnSpPr>
          <p:cNvPr id="117" name="Google Shape;117;p19"/>
          <p:cNvCxnSpPr>
            <a:stCxn id="105" idx="2"/>
            <a:endCxn id="116" idx="0"/>
          </p:cNvCxnSpPr>
          <p:nvPr/>
        </p:nvCxnSpPr>
        <p:spPr>
          <a:xfrm>
            <a:off x="4314350" y="1044450"/>
            <a:ext cx="177600" cy="8934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9"/>
          <p:cNvSpPr/>
          <p:nvPr/>
        </p:nvSpPr>
        <p:spPr>
          <a:xfrm>
            <a:off x="6056450" y="2430900"/>
            <a:ext cx="2133300" cy="7110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sz="1050">
                <a:solidFill>
                  <a:srgbClr val="222222"/>
                </a:solidFill>
                <a:highlight>
                  <a:srgbClr val="FFFFFF"/>
                </a:highlight>
              </a:rPr>
              <a:t> Git incluye herramientas específicas para navegar y visualizar un historial de desarrollo no lineal.</a:t>
            </a:r>
            <a:endParaRPr/>
          </a:p>
        </p:txBody>
      </p:sp>
      <p:sp>
        <p:nvSpPr>
          <p:cNvPr id="119" name="Google Shape;119;p19"/>
          <p:cNvSpPr/>
          <p:nvPr/>
        </p:nvSpPr>
        <p:spPr>
          <a:xfrm>
            <a:off x="4148275" y="3580550"/>
            <a:ext cx="2085900" cy="8934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sz="1050">
                <a:solidFill>
                  <a:srgbClr val="222222"/>
                </a:solidFill>
                <a:highlight>
                  <a:srgbClr val="FFFFFF"/>
                </a:highlight>
              </a:rPr>
              <a:t>Git le da a cada programador una copia local del historial del desarrollo entero, y los cambios se propagan entre los repositorios locales.</a:t>
            </a:r>
            <a:endParaRPr/>
          </a:p>
        </p:txBody>
      </p:sp>
      <p:cxnSp>
        <p:nvCxnSpPr>
          <p:cNvPr id="120" name="Google Shape;120;p19"/>
          <p:cNvCxnSpPr>
            <a:stCxn id="116" idx="2"/>
            <a:endCxn id="118" idx="1"/>
          </p:cNvCxnSpPr>
          <p:nvPr/>
        </p:nvCxnSpPr>
        <p:spPr>
          <a:xfrm flipH="1" rot="-5400000">
            <a:off x="4986325" y="1716150"/>
            <a:ext cx="576000" cy="1564500"/>
          </a:xfrm>
          <a:prstGeom prst="bentConnector2">
            <a:avLst/>
          </a:prstGeom>
          <a:noFill/>
          <a:ln cap="flat" cmpd="sng" w="9525">
            <a:solidFill>
              <a:schemeClr val="dk2"/>
            </a:solidFill>
            <a:prstDash val="solid"/>
            <a:round/>
            <a:headEnd len="med" w="med" type="none"/>
            <a:tailEnd len="med" w="med" type="none"/>
          </a:ln>
        </p:spPr>
      </p:cxnSp>
      <p:cxnSp>
        <p:nvCxnSpPr>
          <p:cNvPr id="121" name="Google Shape;121;p19"/>
          <p:cNvCxnSpPr>
            <a:stCxn id="116" idx="2"/>
            <a:endCxn id="119" idx="1"/>
          </p:cNvCxnSpPr>
          <p:nvPr/>
        </p:nvCxnSpPr>
        <p:spPr>
          <a:xfrm rot="5400000">
            <a:off x="3411775" y="2946900"/>
            <a:ext cx="1816800" cy="343800"/>
          </a:xfrm>
          <a:prstGeom prst="bentConnector4">
            <a:avLst>
              <a:gd fmla="val 37708" name="adj1"/>
              <a:gd fmla="val 169263" name="adj2"/>
            </a:avLst>
          </a:prstGeom>
          <a:noFill/>
          <a:ln cap="flat" cmpd="sng" w="9525">
            <a:solidFill>
              <a:schemeClr val="dk2"/>
            </a:solidFill>
            <a:prstDash val="solid"/>
            <a:round/>
            <a:headEnd len="med" w="med" type="none"/>
            <a:tailEnd len="med" w="med" type="none"/>
          </a:ln>
        </p:spPr>
      </p:cxnSp>
      <p:sp>
        <p:nvSpPr>
          <p:cNvPr id="122" name="Google Shape;122;p19"/>
          <p:cNvSpPr/>
          <p:nvPr/>
        </p:nvSpPr>
        <p:spPr>
          <a:xfrm>
            <a:off x="1102425" y="3091050"/>
            <a:ext cx="2026800" cy="109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419" sz="1050">
                <a:solidFill>
                  <a:srgbClr val="222222"/>
                </a:solidFill>
                <a:highlight>
                  <a:srgbClr val="FFFFFF"/>
                </a:highlight>
              </a:rPr>
              <a:t>También nos va a proporcionar un listado de los cambios(commits) y podemos volver atrás en el tiempo a cualquiera de esos cambios o commits.</a:t>
            </a:r>
            <a:endParaRPr/>
          </a:p>
        </p:txBody>
      </p:sp>
      <p:cxnSp>
        <p:nvCxnSpPr>
          <p:cNvPr id="123" name="Google Shape;123;p19"/>
          <p:cNvCxnSpPr>
            <a:stCxn id="116" idx="1"/>
            <a:endCxn id="122" idx="3"/>
          </p:cNvCxnSpPr>
          <p:nvPr/>
        </p:nvCxnSpPr>
        <p:spPr>
          <a:xfrm flipH="1">
            <a:off x="3129175" y="2074050"/>
            <a:ext cx="794100" cy="1562100"/>
          </a:xfrm>
          <a:prstGeom prst="bentConnector3">
            <a:avLst>
              <a:gd fmla="val 49997"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428675"/>
            <a:ext cx="8520600" cy="445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7200"/>
              <a:t>10 comandos git esenciales</a:t>
            </a:r>
            <a:endParaRPr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 git init</a:t>
            </a:r>
            <a:endParaRPr/>
          </a:p>
        </p:txBody>
      </p:sp>
      <p:sp>
        <p:nvSpPr>
          <p:cNvPr id="134" name="Google Shape;134;p21"/>
          <p:cNvSpPr txBox="1"/>
          <p:nvPr/>
        </p:nvSpPr>
        <p:spPr>
          <a:xfrm>
            <a:off x="713575" y="1730300"/>
            <a:ext cx="3000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t>Con este comando le indicamos que el directorio donde nos encontremos comenzará a ser versionado bajo GIT.</a:t>
            </a:r>
            <a:endParaRPr/>
          </a:p>
        </p:txBody>
      </p:sp>
      <p:pic>
        <p:nvPicPr>
          <p:cNvPr id="135" name="Google Shape;135;p21"/>
          <p:cNvPicPr preferRelativeResize="0"/>
          <p:nvPr/>
        </p:nvPicPr>
        <p:blipFill rotWithShape="1">
          <a:blip r:embed="rId3">
            <a:alphaModFix/>
          </a:blip>
          <a:srcRect b="34477" l="3216" r="32577" t="28921"/>
          <a:stretch/>
        </p:blipFill>
        <p:spPr>
          <a:xfrm>
            <a:off x="4029875" y="673725"/>
            <a:ext cx="4851026" cy="3711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