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d51d0cd07c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d51d0cd07c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d51d0cd07c_0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d51d0cd07c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d51d0cd07c_0_2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d51d0cd07c_0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d51d0cd07c_0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d51d0cd07c_0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d51d0cd07c_0_3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d51d0cd07c_0_3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Fallo de Integridad en el Software de Seguridad: </a:t>
            </a:r>
            <a:r>
              <a:rPr lang="es-419">
                <a:solidFill>
                  <a:srgbClr val="FFFF00"/>
                </a:solidFill>
              </a:rPr>
              <a:t>El Caso de CrowdStrike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100" y="2715976"/>
            <a:ext cx="8222100" cy="236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5194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-419"/>
              <a:t>Análisis del incidente del 19 de julio de 2024</a:t>
            </a:r>
            <a:endParaRPr/>
          </a:p>
          <a:p>
            <a:pPr indent="-35194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-419"/>
              <a:t>La empresa estadounidense de ciberseguridad CrowdStrike </a:t>
            </a:r>
            <a:r>
              <a:rPr lang="es-419"/>
              <a:t>distribuyó</a:t>
            </a:r>
            <a:r>
              <a:rPr lang="es-419"/>
              <a:t> una </a:t>
            </a:r>
            <a:r>
              <a:rPr lang="es-419"/>
              <a:t>actualización</a:t>
            </a:r>
            <a:r>
              <a:rPr lang="es-419"/>
              <a:t> defectuosa de su software de seguridad Falcon Sensor que </a:t>
            </a:r>
            <a:r>
              <a:rPr lang="es-419"/>
              <a:t>causó</a:t>
            </a:r>
            <a:r>
              <a:rPr lang="es-419"/>
              <a:t> problemas generalizados en las computadoras con Microsoft Windows que </a:t>
            </a:r>
            <a:r>
              <a:rPr lang="es-419"/>
              <a:t>ejecutan</a:t>
            </a:r>
            <a:r>
              <a:rPr lang="es-419"/>
              <a:t> el software. </a:t>
            </a:r>
            <a:endParaRPr/>
          </a:p>
          <a:p>
            <a:pPr indent="-35194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-419"/>
              <a:t>Aproximadamente 8,5 millones de sistemas fallaron y no pudieron reiniciarse adecuadamente </a:t>
            </a:r>
            <a:endParaRPr/>
          </a:p>
          <a:p>
            <a:pPr indent="-35194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-419"/>
              <a:t>Suceso</a:t>
            </a:r>
            <a:r>
              <a:rPr lang="es-419"/>
              <a:t> denominado la mayor </a:t>
            </a:r>
            <a:r>
              <a:rPr lang="es-419"/>
              <a:t>interrupción</a:t>
            </a:r>
            <a:r>
              <a:rPr lang="es-419"/>
              <a:t> en la historia de la </a:t>
            </a:r>
            <a:r>
              <a:rPr lang="es-419"/>
              <a:t>tecnología</a:t>
            </a:r>
            <a:r>
              <a:rPr lang="es-419"/>
              <a:t> de la </a:t>
            </a:r>
            <a:r>
              <a:rPr lang="es-419"/>
              <a:t>información</a:t>
            </a:r>
            <a:r>
              <a:rPr lang="es-419"/>
              <a:t>.</a:t>
            </a:r>
            <a:endParaRPr/>
          </a:p>
        </p:txBody>
      </p:sp>
      <p:pic>
        <p:nvPicPr>
          <p:cNvPr id="87" name="Google Shape;8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375" y="0"/>
            <a:ext cx="2257900" cy="100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 ¿Qué es un fallo de integridad?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 sz="1500">
                <a:solidFill>
                  <a:srgbClr val="1F1F1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Los fallos de integridad de software y datos </a:t>
            </a:r>
            <a:r>
              <a:rPr lang="es-419" sz="1500">
                <a:solidFill>
                  <a:srgbClr val="040C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ocurren cuando un sistema no logra verificar de manera efectiva la autenticidad y la integridad del código, las bibliotecas o los datos que utiliza.</a:t>
            </a:r>
            <a:endParaRPr sz="1500">
              <a:solidFill>
                <a:srgbClr val="040C2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40C28"/>
              </a:buClr>
              <a:buSzPts val="1500"/>
              <a:buFont typeface="Arial"/>
              <a:buChar char="●"/>
            </a:pPr>
            <a:r>
              <a:rPr lang="es-419" sz="1500">
                <a:solidFill>
                  <a:srgbClr val="040C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La integridad de un sistema garantiza que los datos sean completos, precisos y sin alteraciones indebidas.</a:t>
            </a:r>
            <a:endParaRPr sz="1500">
              <a:solidFill>
                <a:srgbClr val="040C2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40C28"/>
              </a:buClr>
              <a:buSzPts val="1500"/>
              <a:buFont typeface="Arial"/>
              <a:buChar char="●"/>
            </a:pPr>
            <a:r>
              <a:rPr lang="es-419" sz="1500">
                <a:solidFill>
                  <a:srgbClr val="040C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Un fallo de integridad ocurre cuando un sistema no puede garantizar que los datos sean precisos y confiables.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40C28"/>
              </a:buClr>
              <a:buSzPts val="1500"/>
              <a:buFont typeface="Arial"/>
              <a:buChar char="●"/>
            </a:pPr>
            <a:r>
              <a:rPr lang="es-419" sz="1500">
                <a:solidFill>
                  <a:srgbClr val="040C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Causas Comunes: </a:t>
            </a:r>
            <a:endParaRPr sz="1500">
              <a:solidFill>
                <a:srgbClr val="040C2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5500" y="4018625"/>
            <a:ext cx="1885624" cy="1256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37900" y="3612625"/>
            <a:ext cx="1658700" cy="740875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4"/>
          <p:cNvSpPr/>
          <p:nvPr/>
        </p:nvSpPr>
        <p:spPr>
          <a:xfrm>
            <a:off x="924475" y="3571875"/>
            <a:ext cx="1773300" cy="5295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Roboto"/>
                <a:ea typeface="Roboto"/>
                <a:cs typeface="Roboto"/>
                <a:sym typeface="Roboto"/>
              </a:rPr>
              <a:t>Actualizaciones defectuosas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" name="Google Shape;97;p14"/>
          <p:cNvSpPr/>
          <p:nvPr/>
        </p:nvSpPr>
        <p:spPr>
          <a:xfrm>
            <a:off x="2829200" y="3571900"/>
            <a:ext cx="1885500" cy="5295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419">
                <a:latin typeface="Roboto"/>
                <a:ea typeface="Roboto"/>
                <a:cs typeface="Roboto"/>
                <a:sym typeface="Roboto"/>
              </a:rPr>
              <a:t>Errores de software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" name="Google Shape;98;p14"/>
          <p:cNvSpPr/>
          <p:nvPr/>
        </p:nvSpPr>
        <p:spPr>
          <a:xfrm>
            <a:off x="4914625" y="3571900"/>
            <a:ext cx="2005800" cy="5295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419">
                <a:latin typeface="Roboto"/>
                <a:ea typeface="Roboto"/>
                <a:cs typeface="Roboto"/>
                <a:sym typeface="Roboto"/>
              </a:rPr>
              <a:t>Ataques cibernéticos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" name="Google Shape;99;p14"/>
          <p:cNvSpPr/>
          <p:nvPr/>
        </p:nvSpPr>
        <p:spPr>
          <a:xfrm rot="-1580942">
            <a:off x="2092767" y="4018633"/>
            <a:ext cx="604950" cy="64587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00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Consecuencias del Incidente</a:t>
            </a:r>
            <a:endParaRPr/>
          </a:p>
        </p:txBody>
      </p:sp>
      <p:sp>
        <p:nvSpPr>
          <p:cNvPr id="105" name="Google Shape;105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500"/>
              <a:buFont typeface="Arial"/>
              <a:buChar char="●"/>
            </a:pPr>
            <a:r>
              <a:rPr lang="es-419" sz="15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Afectó a casi 8,5 millones de dispositivos Microsoft en varios grupos de usuarios.</a:t>
            </a:r>
            <a:endParaRPr sz="15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500"/>
              <a:buFont typeface="Arial"/>
              <a:buChar char="●"/>
            </a:pPr>
            <a:r>
              <a:rPr lang="es-419" sz="150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Los servicios afectados incluyen aerolíneas, aeropuertos, sector bancario, bolsas de valores, servicios de radiodifusión y todos aquellos que utilizan herramientas CrowdStrike Falcon en Windows.</a:t>
            </a:r>
            <a:endParaRPr sz="1500">
              <a:solidFill>
                <a:srgbClr val="2021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500"/>
              <a:buFont typeface="Arial"/>
              <a:buChar char="●"/>
            </a:pPr>
            <a:r>
              <a:rPr b="1" lang="es-419" sz="150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Confianza Dañada:</a:t>
            </a:r>
            <a:r>
              <a:rPr lang="es-419" sz="150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La reputación de CrowdStrike sufrió considerablemente, ya que la confianza de sus clientes en su capacidad para proteger sus datos fue corrompida.</a:t>
            </a:r>
            <a:endParaRPr sz="1500">
              <a:solidFill>
                <a:srgbClr val="2021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500"/>
              <a:buFont typeface="Arial"/>
              <a:buChar char="●"/>
            </a:pPr>
            <a:r>
              <a:rPr b="1" lang="es-419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Impacto Económico:</a:t>
            </a:r>
            <a:r>
              <a:rPr lang="es-419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Las empresas afectadas experimentaron pérdidas financieras debido a la interrupción de sus operaciones y a la reparación de los sistemas dañados.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1" lang="es-419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Fallo en Servicios Críticos:</a:t>
            </a:r>
            <a:r>
              <a:rPr lang="es-419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Sectores como la salud, la aviación y las finanzas se vieron gravemente afectados, ya que sus sistemas quedaron inoperables durante el tiempo que llevó corregir el problema.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6" name="Google Shape;10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37900" y="3612625"/>
            <a:ext cx="1658700" cy="74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15500" y="4018625"/>
            <a:ext cx="1885624" cy="1256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Lecciones Aprendidas</a:t>
            </a:r>
            <a:endParaRPr/>
          </a:p>
        </p:txBody>
      </p:sp>
      <p:sp>
        <p:nvSpPr>
          <p:cNvPr id="113" name="Google Shape;113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1" lang="es-419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Importancia de pruebas rigurosas:</a:t>
            </a:r>
            <a:r>
              <a:rPr lang="es-419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La necesidad de una validación exhaustiva de las actualizaciones de software antes de su lanzamiento.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1" lang="es-419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Gestión de crisis:</a:t>
            </a:r>
            <a:r>
              <a:rPr lang="es-419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Cómo las empresas deben prepararse para gestionar incidentes de seguridad.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1" lang="es-419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Evaluación</a:t>
            </a:r>
            <a:r>
              <a:rPr b="1" lang="es-419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Riesgos:</a:t>
            </a:r>
            <a:r>
              <a:rPr lang="es-419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Identificar y evaluar potenciales riesgos es crucial para anticipar y mitigar el impacto de los fallos.</a:t>
            </a:r>
            <a:endParaRPr b="1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4" name="Google Shape;11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5500" y="4018625"/>
            <a:ext cx="1885624" cy="1256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37900" y="3612625"/>
            <a:ext cx="1658700" cy="74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Propuestas de Mejora</a:t>
            </a:r>
            <a:endParaRPr/>
          </a:p>
        </p:txBody>
      </p:sp>
      <p:sp>
        <p:nvSpPr>
          <p:cNvPr id="121" name="Google Shape;121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1" lang="es-419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Mejoras tecnológicas:</a:t>
            </a:r>
            <a:r>
              <a:rPr lang="es-419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Implementación de protocolos de control de calidad en actualizaciones de software.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1" lang="es-419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Políticas de seguridad:</a:t>
            </a:r>
            <a:r>
              <a:rPr lang="es-419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Establecimiento de políticas para la gestión de fallos de integridad.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1" lang="es-419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Formación y concienciación:</a:t>
            </a:r>
            <a:r>
              <a:rPr lang="es-419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Programas educativos para usuarios sobre la importancia de la ciberseguridad.</a:t>
            </a:r>
            <a:endParaRPr b="1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2" name="Google Shape;12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5500" y="4018625"/>
            <a:ext cx="1885624" cy="1256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37900" y="3612625"/>
            <a:ext cx="1658700" cy="74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Conclusión</a:t>
            </a:r>
            <a:endParaRPr/>
          </a:p>
        </p:txBody>
      </p:sp>
      <p:sp>
        <p:nvSpPr>
          <p:cNvPr id="129" name="Google Shape;129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1" lang="es-419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 Resumen</a:t>
            </a:r>
            <a:endParaRPr b="1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s-419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 actualización defectuosa de CrowdStrike subraya la vulnerabilidad de los sistemas informáticos y la importancia de la integridad en la ciberseguridad.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s-419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necesita una vigilancia continua y una cultura de seguridad robusta 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s-419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Aprender de lo sucedido para prevenir futuros inconvenientes de este tipo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0" name="Google Shape;13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5500" y="4018625"/>
            <a:ext cx="1885624" cy="1256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37900" y="3612625"/>
            <a:ext cx="1658700" cy="740875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8"/>
          <p:cNvSpPr/>
          <p:nvPr/>
        </p:nvSpPr>
        <p:spPr>
          <a:xfrm>
            <a:off x="1689300" y="3084425"/>
            <a:ext cx="1235400" cy="1361400"/>
          </a:xfrm>
          <a:prstGeom prst="smileyFace">
            <a:avLst>
              <a:gd fmla="val 4653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