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DM Sans Medium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  <p:embeddedFont>
      <p:font typeface="DM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22" Type="http://schemas.openxmlformats.org/officeDocument/2006/relationships/font" Target="fonts/DMSans-bold.fntdata"/><Relationship Id="rId21" Type="http://schemas.openxmlformats.org/officeDocument/2006/relationships/font" Target="fonts/DMSans-regular.fntdata"/><Relationship Id="rId24" Type="http://schemas.openxmlformats.org/officeDocument/2006/relationships/font" Target="fonts/DMSans-boldItalic.fntdata"/><Relationship Id="rId23" Type="http://schemas.openxmlformats.org/officeDocument/2006/relationships/font" Target="fonts/DM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DMSansMedium-regular.fntdata"/><Relationship Id="rId12" Type="http://schemas.openxmlformats.org/officeDocument/2006/relationships/slide" Target="slides/slide7.xml"/><Relationship Id="rId15" Type="http://schemas.openxmlformats.org/officeDocument/2006/relationships/font" Target="fonts/DMSansMedium-italic.fntdata"/><Relationship Id="rId14" Type="http://schemas.openxmlformats.org/officeDocument/2006/relationships/font" Target="fonts/DMSansMedium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DMSansMedium-boldItalic.fntdata"/><Relationship Id="rId19" Type="http://schemas.openxmlformats.org/officeDocument/2006/relationships/font" Target="fonts/Merriweather-italic.fntdata"/><Relationship Id="rId18" Type="http://schemas.openxmlformats.org/officeDocument/2006/relationships/font" Target="fonts/Merriweather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42ea4f4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42ea4f4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42ea4f491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142ea4f491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42ea4f491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142ea4f491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42ea4f491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142ea4f491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142ea4f491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142ea4f491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142ea4f491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142ea4f491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42ea4f491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142ea4f491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23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36" name="Google Shape;136;p23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4"/>
          <p:cNvSpPr txBox="1"/>
          <p:nvPr>
            <p:ph idx="2" type="title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1" name="Google Shape;141;p24"/>
          <p:cNvSpPr txBox="1"/>
          <p:nvPr>
            <p:ph idx="3" type="title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2" name="Google Shape;142;p24"/>
          <p:cNvSpPr txBox="1"/>
          <p:nvPr>
            <p:ph idx="4" type="title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3" name="Google Shape;143;p24"/>
          <p:cNvSpPr txBox="1"/>
          <p:nvPr>
            <p:ph idx="5" type="title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4"/>
          <p:cNvSpPr txBox="1"/>
          <p:nvPr>
            <p:ph idx="6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54" name="Google Shape;154;p26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7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1" name="Google Shape;161;p27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7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8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8" name="Google Shape;168;p28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28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9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77" name="Google Shape;177;p29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1" name="Google Shape;181;p30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2" name="Google Shape;182;p30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3" name="Google Shape;183;p30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4" name="Google Shape;184;p30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5" name="Google Shape;185;p30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6" name="Google Shape;186;p30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7" name="Google Shape;187;p30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8" name="Google Shape;188;p30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9" name="Google Shape;189;p30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0" name="Google Shape;190;p30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1" name="Google Shape;191;p30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2" name="Google Shape;192;p30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3" name="Google Shape;193;p30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4" name="Google Shape;194;p30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5" name="Google Shape;195;p30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9" name="Google Shape;199;p30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1" name="Google Shape;201;p30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2" name="Google Shape;202;p30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3" name="Google Shape;203;p30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4" name="Google Shape;204;p30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6" name="Google Shape;206;p30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7" name="Google Shape;207;p30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08" name="Google Shape;208;p30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31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VisualEYES Technology Review</a:t>
            </a:r>
            <a:endParaRPr/>
          </a:p>
        </p:txBody>
      </p:sp>
      <p:sp>
        <p:nvSpPr>
          <p:cNvPr id="218" name="Google Shape;218;p32"/>
          <p:cNvSpPr txBox="1"/>
          <p:nvPr>
            <p:ph idx="2" type="subTitle"/>
          </p:nvPr>
        </p:nvSpPr>
        <p:spPr>
          <a:xfrm>
            <a:off x="126500" y="3072975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McKenzie Hagen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Bahar Sener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Brenda Qiu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Lydia Zhang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33"/>
          <p:cNvSpPr txBox="1"/>
          <p:nvPr/>
        </p:nvSpPr>
        <p:spPr>
          <a:xfrm>
            <a:off x="375548" y="866425"/>
            <a:ext cx="84162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Goal: Quality control of Eyetracking experimental data 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6" name="Google Shape;226;p33"/>
          <p:cNvSpPr txBox="1"/>
          <p:nvPr/>
        </p:nvSpPr>
        <p:spPr>
          <a:xfrm>
            <a:off x="375550" y="1869000"/>
            <a:ext cx="3997500" cy="2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87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50"/>
              <a:buFont typeface="Merriweather"/>
              <a:buChar char="●"/>
            </a:pPr>
            <a:r>
              <a:rPr lang="en" sz="2050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Researchers use eye movements to infer cognitive and visual processing </a:t>
            </a:r>
            <a:endParaRPr sz="205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87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50"/>
              <a:buFont typeface="Merriweather"/>
              <a:buChar char="●"/>
            </a:pPr>
            <a:r>
              <a:rPr lang="en" sz="2050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Collecting data from human participants is difficult, and ensuring quality is vital</a:t>
            </a:r>
            <a:endParaRPr sz="205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5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475" y="2011800"/>
            <a:ext cx="4466152" cy="23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4"/>
          <p:cNvSpPr txBox="1"/>
          <p:nvPr/>
        </p:nvSpPr>
        <p:spPr>
          <a:xfrm>
            <a:off x="375548" y="561625"/>
            <a:ext cx="84162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Problem: Proprietary File I/O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5" name="Google Shape;235;p34"/>
          <p:cNvSpPr txBox="1"/>
          <p:nvPr/>
        </p:nvSpPr>
        <p:spPr>
          <a:xfrm>
            <a:off x="394500" y="1662550"/>
            <a:ext cx="7650600" cy="27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375550" y="1399825"/>
            <a:ext cx="7650600" cy="29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87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50"/>
              <a:buFont typeface="Merriweather"/>
              <a:buChar char="●"/>
            </a:pPr>
            <a:r>
              <a:rPr lang="en" sz="2050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To visualize the data, first the data needs to be read into Python</a:t>
            </a:r>
            <a:endParaRPr sz="205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877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A86E8"/>
              </a:buClr>
              <a:buSzPts val="2050"/>
              <a:buFont typeface="Merriweather"/>
              <a:buChar char="●"/>
            </a:pPr>
            <a:r>
              <a:rPr lang="en" sz="2050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Eyetracking software outputs data in proprietary “Eyelink Data Format”</a:t>
            </a:r>
            <a:endParaRPr sz="205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8775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A86E8"/>
              </a:buClr>
              <a:buSzPts val="2050"/>
              <a:buFont typeface="Merriweather"/>
              <a:buChar char="●"/>
            </a:pPr>
            <a:r>
              <a:rPr lang="en" sz="2050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Eyelink distributes </a:t>
            </a:r>
            <a:r>
              <a:rPr b="1" lang="en" sz="205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edf2asc</a:t>
            </a:r>
            <a:r>
              <a:rPr lang="en" sz="205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50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to handle conversion to an ASCII file </a:t>
            </a:r>
            <a:endParaRPr sz="205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35"/>
          <p:cNvSpPr txBox="1"/>
          <p:nvPr/>
        </p:nvSpPr>
        <p:spPr>
          <a:xfrm>
            <a:off x="375548" y="561625"/>
            <a:ext cx="84162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Option 1: </a:t>
            </a:r>
            <a:r>
              <a:rPr b="1" lang="en" sz="3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eyelinkio</a:t>
            </a:r>
            <a:endParaRPr b="1" sz="3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35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375550" y="2462975"/>
            <a:ext cx="4362600" cy="29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Pros:</a:t>
            </a:r>
            <a:endParaRPr sz="205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87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A86E8"/>
              </a:buClr>
              <a:buSzPts val="2050"/>
              <a:buFont typeface="Merriweather"/>
              <a:buChar char="-"/>
            </a:pPr>
            <a:r>
              <a:rPr lang="en" sz="2050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Few dependencies </a:t>
            </a:r>
            <a:endParaRPr sz="205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87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50"/>
              <a:buFont typeface="Merriweather"/>
              <a:buChar char="-"/>
            </a:pPr>
            <a:r>
              <a:rPr lang="en" sz="2050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Directly reads  </a:t>
            </a:r>
            <a:r>
              <a:rPr b="1" lang="en" sz="205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edf</a:t>
            </a:r>
            <a:endParaRPr sz="205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87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50"/>
              <a:buFont typeface="Merriweather"/>
              <a:buChar char="-"/>
            </a:pPr>
            <a:r>
              <a:rPr lang="en" sz="2050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Export to </a:t>
            </a:r>
            <a:r>
              <a:rPr b="1" lang="en" sz="205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endParaRPr sz="205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87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50"/>
              <a:buFont typeface="Merriweather"/>
              <a:buChar char="-"/>
            </a:pPr>
            <a:r>
              <a:rPr lang="en" sz="2050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Under development</a:t>
            </a:r>
            <a:endParaRPr sz="205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5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5" name="Google Shape;245;p35"/>
          <p:cNvSpPr txBox="1"/>
          <p:nvPr/>
        </p:nvSpPr>
        <p:spPr>
          <a:xfrm>
            <a:off x="4738250" y="2422500"/>
            <a:ext cx="3313800" cy="29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Cons: </a:t>
            </a:r>
            <a:endParaRPr sz="205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87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A86E8"/>
              </a:buClr>
              <a:buSzPts val="2050"/>
              <a:buFont typeface="Merriweather"/>
              <a:buChar char="-"/>
            </a:pPr>
            <a:r>
              <a:rPr lang="en" sz="2050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Lightly documented</a:t>
            </a:r>
            <a:endParaRPr sz="205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87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50"/>
              <a:buFont typeface="Merriweather"/>
              <a:buChar char="-"/>
            </a:pPr>
            <a:r>
              <a:rPr lang="en" sz="2050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Under development</a:t>
            </a:r>
            <a:endParaRPr sz="205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588750" y="1245250"/>
            <a:ext cx="79296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A lightweight library to import SR Research EDF files into Python.</a:t>
            </a:r>
            <a:endParaRPr sz="205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5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36"/>
          <p:cNvSpPr txBox="1"/>
          <p:nvPr/>
        </p:nvSpPr>
        <p:spPr>
          <a:xfrm>
            <a:off x="375548" y="561625"/>
            <a:ext cx="84162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Option 2: </a:t>
            </a:r>
            <a:r>
              <a:rPr b="1" lang="en" sz="3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MNE-Python</a:t>
            </a:r>
            <a:endParaRPr b="1" sz="3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36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4" name="Google Shape;254;p36"/>
          <p:cNvSpPr txBox="1"/>
          <p:nvPr/>
        </p:nvSpPr>
        <p:spPr>
          <a:xfrm>
            <a:off x="451750" y="2390425"/>
            <a:ext cx="3563100" cy="29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Pros:</a:t>
            </a:r>
            <a:endParaRPr sz="205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87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A86E8"/>
              </a:buClr>
              <a:buSzPts val="2050"/>
              <a:buFont typeface="Merriweather"/>
              <a:buChar char="-"/>
            </a:pPr>
            <a:r>
              <a:rPr lang="en" sz="2050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Heavily documented </a:t>
            </a:r>
            <a:endParaRPr sz="205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87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50"/>
              <a:buFont typeface="Merriweather"/>
              <a:buChar char="-"/>
            </a:pPr>
            <a:r>
              <a:rPr lang="en" sz="2050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Large user base</a:t>
            </a:r>
            <a:endParaRPr sz="205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87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50"/>
              <a:buFont typeface="Merriweather"/>
              <a:buChar char="-"/>
            </a:pPr>
            <a:r>
              <a:rPr lang="en" sz="2050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Very mature</a:t>
            </a:r>
            <a:endParaRPr sz="205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5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5" name="Google Shape;255;p36"/>
          <p:cNvSpPr txBox="1"/>
          <p:nvPr/>
        </p:nvSpPr>
        <p:spPr>
          <a:xfrm>
            <a:off x="4718950" y="2398350"/>
            <a:ext cx="3563100" cy="29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Cons: </a:t>
            </a:r>
            <a:endParaRPr sz="205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87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A86E8"/>
              </a:buClr>
              <a:buSzPts val="2050"/>
              <a:buFont typeface="Merriweather"/>
              <a:buChar char="-"/>
            </a:pPr>
            <a:r>
              <a:rPr lang="en" sz="2050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More focused on EEG/MEG</a:t>
            </a:r>
            <a:endParaRPr sz="205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87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50"/>
              <a:buFont typeface="Merriweather"/>
              <a:buChar char="-"/>
            </a:pPr>
            <a:r>
              <a:rPr lang="en" sz="2050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Steep learning curve</a:t>
            </a:r>
            <a:endParaRPr sz="205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87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50"/>
              <a:buFont typeface="Merriweather"/>
              <a:buChar char="-"/>
            </a:pPr>
            <a:r>
              <a:rPr lang="en" sz="2050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Only reads </a:t>
            </a:r>
            <a:r>
              <a:rPr b="1" lang="en" sz="205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asc</a:t>
            </a:r>
            <a:endParaRPr sz="205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6" name="Google Shape;256;p36"/>
          <p:cNvSpPr txBox="1"/>
          <p:nvPr/>
        </p:nvSpPr>
        <p:spPr>
          <a:xfrm>
            <a:off x="588750" y="1258650"/>
            <a:ext cx="7527900" cy="1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Open-source Python package for exploring, visualizing, and analyzing human neurophysiological data</a:t>
            </a:r>
            <a:endParaRPr sz="205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5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37"/>
          <p:cNvSpPr txBox="1"/>
          <p:nvPr/>
        </p:nvSpPr>
        <p:spPr>
          <a:xfrm>
            <a:off x="375548" y="561625"/>
            <a:ext cx="84162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Option 3: </a:t>
            </a:r>
            <a:r>
              <a:rPr b="1" lang="en" sz="3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eyelinkparser</a:t>
            </a:r>
            <a:endParaRPr b="1" sz="3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37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4" name="Google Shape;264;p37"/>
          <p:cNvSpPr txBox="1"/>
          <p:nvPr/>
        </p:nvSpPr>
        <p:spPr>
          <a:xfrm>
            <a:off x="375550" y="2695225"/>
            <a:ext cx="4550400" cy="29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Pros:</a:t>
            </a:r>
            <a:endParaRPr sz="205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A86E8"/>
              </a:buClr>
              <a:buSzPts val="1950"/>
              <a:buFont typeface="Merriweather"/>
              <a:buChar char="-"/>
            </a:pPr>
            <a:r>
              <a:rPr lang="en" sz="1950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Easy to understand tutorial</a:t>
            </a:r>
            <a:endParaRPr sz="195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950"/>
              <a:buFont typeface="Merriweather"/>
              <a:buChar char="-"/>
            </a:pPr>
            <a:r>
              <a:rPr lang="en" sz="1950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Utilizes DataMatrix objects similar to </a:t>
            </a:r>
            <a:r>
              <a:rPr b="1" lang="en" sz="195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endParaRPr b="1" sz="195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950"/>
              <a:buFont typeface="Merriweather"/>
              <a:buChar char="-"/>
            </a:pPr>
            <a:r>
              <a:rPr lang="en" sz="1950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Built-in </a:t>
            </a:r>
            <a:r>
              <a:rPr lang="en" sz="1950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functions</a:t>
            </a:r>
            <a:r>
              <a:rPr lang="en" sz="1950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 for data manipulations</a:t>
            </a:r>
            <a:endParaRPr sz="195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5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5" name="Google Shape;265;p37"/>
          <p:cNvSpPr txBox="1"/>
          <p:nvPr/>
        </p:nvSpPr>
        <p:spPr>
          <a:xfrm>
            <a:off x="4738250" y="2727300"/>
            <a:ext cx="4550400" cy="29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Cons: </a:t>
            </a:r>
            <a:endParaRPr sz="205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87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A86E8"/>
              </a:buClr>
              <a:buSzPts val="2050"/>
              <a:buFont typeface="Merriweather"/>
              <a:buChar char="-"/>
            </a:pPr>
            <a:r>
              <a:rPr lang="en" sz="2050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Default settings require specific data acquisition parameters</a:t>
            </a:r>
            <a:endParaRPr sz="205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87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50"/>
              <a:buFont typeface="Merriweather"/>
              <a:buChar char="-"/>
            </a:pPr>
            <a:r>
              <a:rPr lang="en" sz="2050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Lightly documented</a:t>
            </a:r>
            <a:endParaRPr sz="205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87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50"/>
              <a:buFont typeface="Merriweather"/>
              <a:buChar char="-"/>
            </a:pPr>
            <a:r>
              <a:rPr lang="en" sz="2050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Only reads </a:t>
            </a:r>
            <a:r>
              <a:rPr b="1" lang="en" sz="205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asc</a:t>
            </a:r>
            <a:endParaRPr sz="205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66" name="Google Shape;2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50" y="1226225"/>
            <a:ext cx="8137295" cy="1392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38"/>
          <p:cNvSpPr txBox="1"/>
          <p:nvPr/>
        </p:nvSpPr>
        <p:spPr>
          <a:xfrm>
            <a:off x="375548" y="584300"/>
            <a:ext cx="84162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Decision: </a:t>
            </a:r>
            <a:r>
              <a:rPr b="1" lang="en" sz="3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eyelinkio</a:t>
            </a:r>
            <a:endParaRPr b="1" sz="3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38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4" name="Google Shape;274;p38"/>
          <p:cNvSpPr txBox="1"/>
          <p:nvPr/>
        </p:nvSpPr>
        <p:spPr>
          <a:xfrm>
            <a:off x="375550" y="1258750"/>
            <a:ext cx="7650600" cy="30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87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50"/>
              <a:buFont typeface="Courier New"/>
              <a:buChar char="●"/>
            </a:pPr>
            <a:r>
              <a:rPr b="1" lang="en" sz="205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eyelinkio</a:t>
            </a:r>
            <a:r>
              <a:rPr lang="en" sz="205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50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is the most straightforward with fewest dependencies. </a:t>
            </a:r>
            <a:endParaRPr sz="205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877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A86E8"/>
              </a:buClr>
              <a:buSzPts val="2050"/>
              <a:buFont typeface="Merriweather"/>
              <a:buChar char="●"/>
            </a:pPr>
            <a:r>
              <a:rPr lang="en" sz="2050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For other components of our project, we may consider some functions from </a:t>
            </a:r>
            <a:r>
              <a:rPr b="1" lang="en" sz="205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mne</a:t>
            </a:r>
            <a:endParaRPr b="1" sz="205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205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